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9" r:id="rId4"/>
    <p:sldId id="257" r:id="rId5"/>
    <p:sldId id="260" r:id="rId6"/>
    <p:sldId id="267" r:id="rId7"/>
    <p:sldId id="264" r:id="rId8"/>
    <p:sldId id="265" r:id="rId9"/>
    <p:sldId id="262" r:id="rId10"/>
    <p:sldId id="261" r:id="rId11"/>
    <p:sldId id="258" r:id="rId12"/>
    <p:sldId id="278" r:id="rId13"/>
    <p:sldId id="274" r:id="rId14"/>
    <p:sldId id="275" r:id="rId15"/>
    <p:sldId id="276" r:id="rId16"/>
    <p:sldId id="277" r:id="rId17"/>
    <p:sldId id="273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2AC3-1274-364F-83E3-1CAE621B3C9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E495-AABF-C94F-828E-929E77FB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4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Financial Markets </a:t>
            </a:r>
            <a:br>
              <a:rPr lang="en-US" dirty="0" smtClean="0"/>
            </a:br>
            <a:r>
              <a:rPr lang="en-US" dirty="0" smtClean="0"/>
              <a:t>with Supervised Learning Algorithms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0336"/>
            <a:ext cx="6400800" cy="1752600"/>
          </a:xfrm>
        </p:spPr>
        <p:txBody>
          <a:bodyPr/>
          <a:lstStyle/>
          <a:p>
            <a:r>
              <a:rPr lang="en-US" dirty="0" smtClean="0"/>
              <a:t>Wilson Kung</a:t>
            </a:r>
          </a:p>
          <a:p>
            <a:r>
              <a:rPr lang="en-US" dirty="0" smtClean="0"/>
              <a:t>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872"/>
            <a:ext cx="8229600" cy="5111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Feed Forward Neural Networks</a:t>
            </a:r>
          </a:p>
          <a:p>
            <a:pPr lvl="1"/>
            <a:r>
              <a:rPr lang="en-US" dirty="0" smtClean="0"/>
              <a:t>Data only goes forward starting from input nodes to output nodes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Nolearn</a:t>
            </a:r>
            <a:r>
              <a:rPr lang="en-US" dirty="0" smtClean="0"/>
              <a:t>/</a:t>
            </a:r>
            <a:r>
              <a:rPr lang="en-US" dirty="0" err="1" smtClean="0"/>
              <a:t>Lasagne</a:t>
            </a:r>
            <a:r>
              <a:rPr lang="en-US" dirty="0" smtClean="0"/>
              <a:t>/</a:t>
            </a:r>
            <a:r>
              <a:rPr lang="en-US" dirty="0" err="1" smtClean="0"/>
              <a:t>Theano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Recurrent Neural Networks</a:t>
            </a:r>
          </a:p>
          <a:p>
            <a:pPr lvl="1"/>
            <a:r>
              <a:rPr lang="en-US" dirty="0" smtClean="0"/>
              <a:t>Loops exist within the layers such that outputs can be inputs to nodes at the same layer or to prior layers</a:t>
            </a:r>
          </a:p>
          <a:p>
            <a:pPr lvl="1"/>
            <a:r>
              <a:rPr lang="en-US" dirty="0" smtClean="0"/>
              <a:t>Can be thought of as a way to introduce a kind of memory into the system</a:t>
            </a:r>
          </a:p>
          <a:p>
            <a:pPr lvl="1"/>
            <a:r>
              <a:rPr lang="en-US" dirty="0" smtClean="0"/>
              <a:t>Works well for sequential data such as time series and text data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PyBrain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1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of Accuracy vs. various number of layers of a Feed Forward Neural Net Structure</a:t>
            </a:r>
          </a:p>
          <a:p>
            <a:endParaRPr lang="en-US" dirty="0"/>
          </a:p>
          <a:p>
            <a:r>
              <a:rPr lang="en-US" dirty="0" smtClean="0"/>
              <a:t>Graph of Accuracy vs. various number of nodes for two hidden layers</a:t>
            </a:r>
          </a:p>
          <a:p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raph of Accuracy for Feed Forward vs. 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5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2" y="1506095"/>
            <a:ext cx="8229600" cy="51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Market</a:t>
            </a:r>
            <a:br>
              <a:rPr lang="en-US" dirty="0" smtClean="0"/>
            </a:br>
            <a:r>
              <a:rPr lang="en-US" dirty="0" smtClean="0"/>
              <a:t>Across All Algorithms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488184"/>
            <a:ext cx="84074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Accuracy By Algorithm</a:t>
            </a:r>
            <a:br>
              <a:rPr lang="en-US" dirty="0" smtClean="0"/>
            </a:br>
            <a:r>
              <a:rPr lang="en-US" dirty="0" smtClean="0"/>
              <a:t>Across All Markets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9" y="1703591"/>
            <a:ext cx="8407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7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Accuracy for Oil Prices</a:t>
            </a:r>
            <a:endParaRPr lang="en-US" dirty="0"/>
          </a:p>
        </p:txBody>
      </p:sp>
      <p:pic>
        <p:nvPicPr>
          <p:cNvPr id="9" name="Picture 8" descr="SupervisedAlgoAccuracy_AllAlgos_Normaliz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5" y="1236129"/>
            <a:ext cx="7640395" cy="55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do Better with Neural Networks /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 Accuracies for Different Markets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45113" y="6456960"/>
            <a:ext cx="577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Feed Forward: 2 Layers with 500 and 50 Nodes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97" y="1704034"/>
            <a:ext cx="7178269" cy="43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0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feasibility of using neural networks to predict financial markets</a:t>
            </a:r>
          </a:p>
          <a:p>
            <a:r>
              <a:rPr lang="en-US" dirty="0" smtClean="0"/>
              <a:t>Explain general accuracy trends observed for various number of hidden layers and number of nodes per hidden layer</a:t>
            </a:r>
          </a:p>
          <a:p>
            <a:r>
              <a:rPr lang="en-US" dirty="0" smtClean="0"/>
              <a:t>Explain general observations for accuracy between </a:t>
            </a:r>
            <a:r>
              <a:rPr lang="en-US" dirty="0" err="1" smtClean="0"/>
              <a:t>feedforward</a:t>
            </a:r>
            <a:r>
              <a:rPr lang="en-US" dirty="0" smtClean="0"/>
              <a:t> vs. 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4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10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Financial markets are hard to predict</a:t>
            </a:r>
          </a:p>
          <a:p>
            <a:pPr lvl="1"/>
            <a:r>
              <a:rPr lang="en-US" dirty="0" smtClean="0"/>
              <a:t>Markets are susceptible to human emotions such as overreaction to news</a:t>
            </a:r>
          </a:p>
          <a:p>
            <a:pPr lvl="1"/>
            <a:r>
              <a:rPr lang="en-US" dirty="0" smtClean="0"/>
              <a:t>Constant stream of information effecting markets</a:t>
            </a:r>
          </a:p>
          <a:p>
            <a:pPr lvl="1"/>
            <a:r>
              <a:rPr lang="en-US" dirty="0" smtClean="0"/>
              <a:t>Market regimes are constantly changing</a:t>
            </a:r>
          </a:p>
          <a:p>
            <a:pPr lvl="1"/>
            <a:r>
              <a:rPr lang="en-US" dirty="0" smtClean="0"/>
              <a:t>Discovered patterns disappear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can we overcome these difficulties?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0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computer algorithms to make investing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nearly instantly ingest a large amount of information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Will </a:t>
            </a:r>
            <a:r>
              <a:rPr lang="en-US" dirty="0" smtClean="0"/>
              <a:t>not trade based on emotions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3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4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Overcome these difficulties by using computers to assess a lot of economic data when released by the source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Predict the next day’s market direction using macroeconomic and financial time series data</a:t>
            </a:r>
          </a:p>
          <a:p>
            <a:pPr lvl="1"/>
            <a:r>
              <a:rPr lang="en-US" dirty="0" smtClean="0"/>
              <a:t>Compare the accuracy of different neural networks /deep learning structures</a:t>
            </a:r>
          </a:p>
          <a:p>
            <a:pPr lvl="1"/>
            <a:r>
              <a:rPr lang="en-US" dirty="0" smtClean="0"/>
              <a:t>To find the most inefficient or predictable financial market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41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62844"/>
            <a:ext cx="8420651" cy="4999418"/>
          </a:xfrm>
        </p:spPr>
        <p:txBody>
          <a:bodyPr>
            <a:noAutofit/>
          </a:bodyPr>
          <a:lstStyle/>
          <a:p>
            <a:r>
              <a:rPr lang="en-US" sz="2400" dirty="0" smtClean="0"/>
              <a:t>~ 2,500 financial and macroeconomic time series from the St. Louis Fed’s FRED database</a:t>
            </a:r>
          </a:p>
          <a:p>
            <a:endParaRPr lang="en-US" sz="2400" dirty="0" smtClean="0"/>
          </a:p>
          <a:p>
            <a:r>
              <a:rPr lang="en-US" sz="2400" dirty="0" smtClean="0"/>
              <a:t>Data Issues:</a:t>
            </a:r>
          </a:p>
          <a:p>
            <a:pPr lvl="1"/>
            <a:r>
              <a:rPr lang="en-US" sz="2400" dirty="0" smtClean="0"/>
              <a:t>Inconsistent starting dates</a:t>
            </a:r>
          </a:p>
          <a:p>
            <a:pPr lvl="1"/>
            <a:r>
              <a:rPr lang="en-US" sz="2400" dirty="0" smtClean="0"/>
              <a:t>Inconsistent frequency </a:t>
            </a:r>
          </a:p>
          <a:p>
            <a:pPr lvl="1"/>
            <a:r>
              <a:rPr lang="en-US" sz="2400" dirty="0" smtClean="0"/>
              <a:t>Inconsistent release day of week for weekly data</a:t>
            </a:r>
          </a:p>
          <a:p>
            <a:pPr lvl="1"/>
            <a:r>
              <a:rPr lang="en-US" sz="2400" dirty="0" smtClean="0"/>
              <a:t>Timestamps of weekly data was not date of release but last date of data coverage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20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Markets to Predict</a:t>
            </a:r>
          </a:p>
          <a:p>
            <a:pPr lvl="2"/>
            <a:r>
              <a:rPr lang="en-US" sz="2800" dirty="0" smtClean="0"/>
              <a:t>S&amp;P 500</a:t>
            </a:r>
          </a:p>
          <a:p>
            <a:pPr lvl="2"/>
            <a:r>
              <a:rPr lang="en-US" sz="2800" dirty="0" smtClean="0"/>
              <a:t>Gold</a:t>
            </a:r>
          </a:p>
          <a:p>
            <a:pPr lvl="2"/>
            <a:r>
              <a:rPr lang="en-US" sz="2800" dirty="0" smtClean="0"/>
              <a:t>Oil</a:t>
            </a:r>
          </a:p>
          <a:p>
            <a:pPr lvl="2"/>
            <a:r>
              <a:rPr lang="en-US" sz="2800" dirty="0" smtClean="0"/>
              <a:t>US Treasury Yields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6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market that is most predictable using standard classification algorithms</a:t>
            </a:r>
          </a:p>
          <a:p>
            <a:endParaRPr lang="en-US" dirty="0" smtClean="0"/>
          </a:p>
          <a:p>
            <a:r>
              <a:rPr lang="en-US" dirty="0" smtClean="0"/>
              <a:t>Calculate accuracy of best performing algorithm on most predictable market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Compare to accuracy of using various forms of neural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Market prices from </a:t>
            </a:r>
            <a:r>
              <a:rPr lang="en-US" dirty="0" err="1" smtClean="0"/>
              <a:t>Yahoofinance</a:t>
            </a:r>
            <a:endParaRPr lang="en-US" dirty="0" smtClean="0"/>
          </a:p>
          <a:p>
            <a:r>
              <a:rPr lang="en-US" dirty="0" smtClean="0"/>
              <a:t>Used pandas</a:t>
            </a:r>
          </a:p>
          <a:p>
            <a:r>
              <a:rPr lang="en-US" dirty="0" smtClean="0"/>
              <a:t>Calculated daily differences</a:t>
            </a:r>
          </a:p>
          <a:p>
            <a:r>
              <a:rPr lang="en-US" dirty="0" smtClean="0"/>
              <a:t>Standardized data</a:t>
            </a:r>
          </a:p>
          <a:p>
            <a:r>
              <a:rPr lang="en-US" dirty="0" smtClean="0"/>
              <a:t>Rolling training with one day prediction</a:t>
            </a:r>
          </a:p>
          <a:p>
            <a:endParaRPr lang="en-US" dirty="0" smtClean="0"/>
          </a:p>
          <a:p>
            <a:endParaRPr lang="en-US" sz="2000" dirty="0"/>
          </a:p>
          <a:p>
            <a:r>
              <a:rPr lang="en-US" sz="2000" dirty="0" smtClean="0"/>
              <a:t>Solutions:</a:t>
            </a:r>
          </a:p>
          <a:p>
            <a:pPr lvl="1"/>
            <a:r>
              <a:rPr lang="en-US" sz="2000" dirty="0" smtClean="0"/>
              <a:t>Used daily data only</a:t>
            </a:r>
          </a:p>
          <a:p>
            <a:pPr lvl="1"/>
            <a:r>
              <a:rPr lang="en-US" sz="2000" dirty="0" smtClean="0"/>
              <a:t>Cut out data prior to a start date of the feature with the latest start date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Only 500 features remained to be used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9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of accuracy of different models</a:t>
            </a:r>
          </a:p>
          <a:p>
            <a:r>
              <a:rPr lang="en-US" dirty="0" smtClean="0"/>
              <a:t>Put nice background on title like </a:t>
            </a:r>
            <a:r>
              <a:rPr lang="en-US" dirty="0" err="1" smtClean="0"/>
              <a:t>alison</a:t>
            </a:r>
            <a:r>
              <a:rPr lang="en-US" dirty="0" smtClean="0"/>
              <a:t> </a:t>
            </a:r>
            <a:r>
              <a:rPr lang="en-US" dirty="0" err="1" smtClean="0"/>
              <a:t>cossette</a:t>
            </a:r>
            <a:endParaRPr lang="en-US" dirty="0" smtClean="0"/>
          </a:p>
          <a:p>
            <a:r>
              <a:rPr lang="en-US" dirty="0" smtClean="0"/>
              <a:t>Interpretation of weights?</a:t>
            </a:r>
          </a:p>
          <a:p>
            <a:r>
              <a:rPr lang="en-US" dirty="0" smtClean="0"/>
              <a:t>Use different activation functions</a:t>
            </a:r>
          </a:p>
          <a:p>
            <a:r>
              <a:rPr lang="en-US" dirty="0" smtClean="0"/>
              <a:t>Feature importance: try adding noise to each feature and see what happens to accuracy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</TotalTime>
  <Words>504</Words>
  <Application>Microsoft Macintosh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Predicting Financial Markets  with Supervised Learning Algorithms </vt:lpstr>
      <vt:lpstr>Background</vt:lpstr>
      <vt:lpstr>Use computer algorithms to make investing decisions</vt:lpstr>
      <vt:lpstr>Overview</vt:lpstr>
      <vt:lpstr>Data Source and Issues</vt:lpstr>
      <vt:lpstr>PowerPoint Presentation</vt:lpstr>
      <vt:lpstr>Methodology</vt:lpstr>
      <vt:lpstr>Data Preprocessing </vt:lpstr>
      <vt:lpstr>Add to presentation</vt:lpstr>
      <vt:lpstr>Methodology</vt:lpstr>
      <vt:lpstr>Accuracy Visualizations</vt:lpstr>
      <vt:lpstr>PowerPoint Presentation</vt:lpstr>
      <vt:lpstr>Average Accuracy By Market Across All Algorithms</vt:lpstr>
      <vt:lpstr>Average Accuracy By Algorithm Across All Markets</vt:lpstr>
      <vt:lpstr>Prediction Accuracy for Oil Prices</vt:lpstr>
      <vt:lpstr>Can we do Better with Neural Networks / Deep Learning?</vt:lpstr>
      <vt:lpstr>Neural Network Accuracies for Different Markets</vt:lpstr>
      <vt:lpstr>Conclusion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to Predict Financial Markets</dc:title>
  <dc:creator>Wilson Kung</dc:creator>
  <cp:lastModifiedBy>Wilson Kung</cp:lastModifiedBy>
  <cp:revision>52</cp:revision>
  <cp:lastPrinted>2015-09-11T13:05:51Z</cp:lastPrinted>
  <dcterms:created xsi:type="dcterms:W3CDTF">2015-09-11T05:15:19Z</dcterms:created>
  <dcterms:modified xsi:type="dcterms:W3CDTF">2015-09-16T23:17:05Z</dcterms:modified>
</cp:coreProperties>
</file>