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9" r:id="rId4"/>
    <p:sldId id="257" r:id="rId5"/>
    <p:sldId id="260" r:id="rId6"/>
    <p:sldId id="265" r:id="rId7"/>
    <p:sldId id="279" r:id="rId8"/>
    <p:sldId id="264" r:id="rId9"/>
    <p:sldId id="278" r:id="rId10"/>
    <p:sldId id="274" r:id="rId11"/>
    <p:sldId id="275" r:id="rId12"/>
    <p:sldId id="276" r:id="rId13"/>
    <p:sldId id="277" r:id="rId14"/>
    <p:sldId id="280" r:id="rId15"/>
    <p:sldId id="281" r:id="rId16"/>
    <p:sldId id="282" r:id="rId17"/>
    <p:sldId id="273" r:id="rId18"/>
    <p:sldId id="259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4CE3-46E5-224B-8FF8-F0A42939C4C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829B-BF3B-D943-A21C-7A7DDAE4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cs.stanford.edu</a:t>
            </a:r>
            <a:r>
              <a:rPr lang="en-US" dirty="0" smtClean="0"/>
              <a:t>/people/</a:t>
            </a:r>
            <a:r>
              <a:rPr lang="en-US" dirty="0" err="1" smtClean="0"/>
              <a:t>eroberts</a:t>
            </a:r>
            <a:r>
              <a:rPr lang="en-US" dirty="0" smtClean="0"/>
              <a:t>/courses/</a:t>
            </a:r>
            <a:r>
              <a:rPr lang="en-US" dirty="0" err="1" smtClean="0"/>
              <a:t>soco</a:t>
            </a:r>
            <a:r>
              <a:rPr lang="en-US" dirty="0" smtClean="0"/>
              <a:t>/projects/neural-networks/Architecture/images/</a:t>
            </a:r>
            <a:r>
              <a:rPr lang="en-US" dirty="0" err="1" smtClean="0"/>
              <a:t>feedforward.jpg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829B-BF3B-D943-A21C-7A7DDAE4C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586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Financial Markets 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Supervised Learning Algorithms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1828"/>
            <a:ext cx="6400800" cy="1752600"/>
          </a:xfrm>
        </p:spPr>
        <p:txBody>
          <a:bodyPr/>
          <a:lstStyle/>
          <a:p>
            <a:r>
              <a:rPr lang="en-US" dirty="0" smtClean="0"/>
              <a:t>Wilson Kung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Market</a:t>
            </a:r>
            <a:br>
              <a:rPr lang="en-US" dirty="0" smtClean="0"/>
            </a:br>
            <a:r>
              <a:rPr lang="en-US" dirty="0" smtClean="0"/>
              <a:t>Across All Algorithms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88184"/>
            <a:ext cx="84074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Algorithm</a:t>
            </a:r>
            <a:br>
              <a:rPr lang="en-US" dirty="0" smtClean="0"/>
            </a:br>
            <a:r>
              <a:rPr lang="en-US" dirty="0" smtClean="0"/>
              <a:t>Across All Markets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9" y="1703591"/>
            <a:ext cx="8407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7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61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Prediction Accuracy for OIL ETF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9" name="Picture 8" descr="SupervisedAlgoAccuracy_AllAlgos_Normaliz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5" y="1236129"/>
            <a:ext cx="7640395" cy="550819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494169" y="2328543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2379" y="1631232"/>
            <a:ext cx="4208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on less data produces better results since picks up on changes in the market more quickly</a:t>
            </a:r>
            <a:endParaRPr lang="en-US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7972" y="2842057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3891" y="3352591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34907" y="3850675"/>
            <a:ext cx="921403" cy="435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1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Can We </a:t>
            </a:r>
            <a:r>
              <a:rPr lang="en-US" sz="4800" dirty="0"/>
              <a:t>D</a:t>
            </a:r>
            <a:r>
              <a:rPr lang="en-US" sz="4800" dirty="0" smtClean="0"/>
              <a:t>o Better with </a:t>
            </a:r>
          </a:p>
          <a:p>
            <a:pPr marL="0" indent="0" algn="ctr">
              <a:buNone/>
            </a:pPr>
            <a:r>
              <a:rPr lang="en-US" sz="4800" dirty="0" smtClean="0"/>
              <a:t>Neural Networks?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960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Neural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73345"/>
            <a:ext cx="8277049" cy="3182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152" y="5491381"/>
            <a:ext cx="757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Used </a:t>
            </a:r>
            <a:r>
              <a:rPr lang="en-US" sz="2400" dirty="0" err="1" smtClean="0"/>
              <a:t>Nolearn</a:t>
            </a:r>
            <a:r>
              <a:rPr lang="en-US" sz="2400" dirty="0" smtClean="0"/>
              <a:t> to implement Feed Forward Neural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40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21384"/>
            <a:ext cx="50800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014" y="5815133"/>
            <a:ext cx="766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Used </a:t>
            </a:r>
            <a:r>
              <a:rPr lang="en-US" sz="2400" dirty="0" err="1" smtClean="0"/>
              <a:t>PyBrain</a:t>
            </a:r>
            <a:r>
              <a:rPr lang="en-US" sz="2400" dirty="0" smtClean="0"/>
              <a:t> to implement Recurrent Neural Networks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Reputation for good performance with time series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87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Accuracies </a:t>
            </a:r>
            <a:br>
              <a:rPr lang="en-US" dirty="0" smtClean="0"/>
            </a:br>
            <a:r>
              <a:rPr lang="en-US" dirty="0" smtClean="0"/>
              <a:t>for OIL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Implemented one, two, and three hidden layer Feed Forward Neural Networks with 200 through 800 nodes per layer</a:t>
            </a:r>
          </a:p>
          <a:p>
            <a:endParaRPr lang="en-US" dirty="0" smtClean="0"/>
          </a:p>
          <a:p>
            <a:r>
              <a:rPr lang="en-US" dirty="0" smtClean="0"/>
              <a:t>84 different structures</a:t>
            </a:r>
          </a:p>
          <a:p>
            <a:endParaRPr lang="en-US" dirty="0" smtClean="0"/>
          </a:p>
          <a:p>
            <a:r>
              <a:rPr lang="en-US" dirty="0" smtClean="0"/>
              <a:t>On average, they all performed about the same</a:t>
            </a:r>
          </a:p>
          <a:p>
            <a:endParaRPr lang="en-US" dirty="0" smtClean="0"/>
          </a:p>
          <a:p>
            <a:r>
              <a:rPr lang="en-US" dirty="0" smtClean="0"/>
              <a:t>Highest accuracy was 54.48%.  </a:t>
            </a:r>
          </a:p>
          <a:p>
            <a:r>
              <a:rPr lang="en-US" dirty="0" smtClean="0"/>
              <a:t>Slight outperformance over Logistic Regression of 54.0%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Network* Accuracies for Different Markets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0213" y="6332440"/>
            <a:ext cx="349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Feed Forward: 2 Layers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7" y="1682749"/>
            <a:ext cx="8727429" cy="37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0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feasibility of using neural networks to predict financial markets</a:t>
            </a:r>
          </a:p>
          <a:p>
            <a:r>
              <a:rPr lang="en-US" dirty="0" smtClean="0"/>
              <a:t>Explain general accuracy trends observed for various number of hidden layers and number of nodes per hidden layer</a:t>
            </a:r>
          </a:p>
          <a:p>
            <a:r>
              <a:rPr lang="en-US" dirty="0" smtClean="0"/>
              <a:t>Explain general observations for accuracy between Feed Forward vs. 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4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of accuracy of different models</a:t>
            </a:r>
          </a:p>
          <a:p>
            <a:r>
              <a:rPr lang="en-US" dirty="0" smtClean="0"/>
              <a:t>Put nice background on title like </a:t>
            </a:r>
            <a:r>
              <a:rPr lang="en-US" dirty="0" err="1" smtClean="0"/>
              <a:t>alison</a:t>
            </a:r>
            <a:r>
              <a:rPr lang="en-US" dirty="0" smtClean="0"/>
              <a:t> </a:t>
            </a:r>
            <a:r>
              <a:rPr lang="en-US" dirty="0" err="1" smtClean="0"/>
              <a:t>cossette</a:t>
            </a:r>
            <a:endParaRPr lang="en-US" dirty="0" smtClean="0"/>
          </a:p>
          <a:p>
            <a:r>
              <a:rPr lang="en-US" dirty="0" smtClean="0"/>
              <a:t>Interpretation of weights?</a:t>
            </a:r>
          </a:p>
          <a:p>
            <a:r>
              <a:rPr lang="en-US" dirty="0" smtClean="0"/>
              <a:t>Use different activation functions</a:t>
            </a:r>
          </a:p>
          <a:p>
            <a:r>
              <a:rPr lang="en-US" dirty="0" smtClean="0"/>
              <a:t>Feature importance: try adding noise to each feature and see what happens to accuracy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10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Financial markets are hard to predict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uman psychology affects markets</a:t>
            </a:r>
          </a:p>
          <a:p>
            <a:pPr lvl="1"/>
            <a:r>
              <a:rPr lang="en-US" dirty="0" smtClean="0"/>
              <a:t>Constant stream of information effecting markets</a:t>
            </a:r>
          </a:p>
          <a:p>
            <a:pPr lvl="1"/>
            <a:r>
              <a:rPr lang="en-US" dirty="0" smtClean="0"/>
              <a:t>Market regimes are constantly changing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can we overcome these difficulties?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0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computer algorithms to make trading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nearly instantly ingest a large amount of 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 smtClean="0"/>
              <a:t>not trade based on emotions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445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Predict the next day’s market direction using a macroeconomic and financial time series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find the most predictable financial market using standard supervised learning algorithms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the accuracy of best performing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See if neural networks can outperform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4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6064"/>
            <a:ext cx="8420651" cy="4999418"/>
          </a:xfrm>
        </p:spPr>
        <p:txBody>
          <a:bodyPr>
            <a:noAutofit/>
          </a:bodyPr>
          <a:lstStyle/>
          <a:p>
            <a:r>
              <a:rPr lang="en-US" sz="2200" dirty="0" smtClean="0"/>
              <a:t>Market Prices</a:t>
            </a:r>
          </a:p>
          <a:p>
            <a:pPr lvl="2"/>
            <a:r>
              <a:rPr lang="en-US" sz="2200" dirty="0" smtClean="0"/>
              <a:t>US Treasury Yields</a:t>
            </a:r>
          </a:p>
          <a:p>
            <a:pPr lvl="2"/>
            <a:r>
              <a:rPr lang="en-US" sz="2200" dirty="0" smtClean="0"/>
              <a:t>S&amp;P 500</a:t>
            </a:r>
          </a:p>
          <a:p>
            <a:pPr lvl="2"/>
            <a:r>
              <a:rPr lang="en-US" sz="2200" dirty="0" smtClean="0"/>
              <a:t>GLD</a:t>
            </a:r>
          </a:p>
          <a:p>
            <a:pPr lvl="2"/>
            <a:r>
              <a:rPr lang="en-US" sz="2200" dirty="0" smtClean="0"/>
              <a:t>OIL</a:t>
            </a:r>
          </a:p>
          <a:p>
            <a:pPr lvl="1"/>
            <a:r>
              <a:rPr lang="en-US" sz="2200" dirty="0" err="1" smtClean="0"/>
              <a:t>Yahoofinance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Features</a:t>
            </a:r>
          </a:p>
          <a:p>
            <a:pPr lvl="1"/>
            <a:r>
              <a:rPr lang="en-US" sz="2200" dirty="0" smtClean="0"/>
              <a:t>500 daily financial and macroeconomic time series</a:t>
            </a:r>
          </a:p>
          <a:p>
            <a:pPr lvl="1"/>
            <a:r>
              <a:rPr lang="en-US" sz="2200" dirty="0" smtClean="0"/>
              <a:t>St. Louis Fed’s FRED database</a:t>
            </a:r>
          </a:p>
          <a:p>
            <a:endParaRPr lang="en-US" sz="2200" dirty="0" smtClean="0"/>
          </a:p>
          <a:p>
            <a:r>
              <a:rPr lang="en-US" sz="2200" dirty="0" smtClean="0"/>
              <a:t>10 years of data: 2006 – Present</a:t>
            </a:r>
          </a:p>
        </p:txBody>
      </p:sp>
    </p:spTree>
    <p:extLst>
      <p:ext uri="{BB962C8B-B14F-4D97-AF65-F5344CB8AC3E}">
        <p14:creationId xmlns:p14="http://schemas.microsoft.com/office/powerpoint/2010/main" val="219620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 and Preprocessing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48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Avoid Look-Ahead Bias:</a:t>
            </a:r>
          </a:p>
          <a:p>
            <a:pPr lvl="1"/>
            <a:r>
              <a:rPr lang="en-US" sz="2400" dirty="0" smtClean="0"/>
              <a:t>Shifted market movement by 1 day to predict market movement by day </a:t>
            </a:r>
            <a:r>
              <a:rPr lang="en-US" sz="2400" dirty="0" err="1" smtClean="0"/>
              <a:t>before’s</a:t>
            </a:r>
            <a:r>
              <a:rPr lang="en-US" sz="2400" dirty="0" smtClean="0"/>
              <a:t> feature movements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Trained on various rolling windows and tested on next one day only</a:t>
            </a:r>
          </a:p>
          <a:p>
            <a:pPr lvl="1"/>
            <a:r>
              <a:rPr lang="en-US" sz="2400" dirty="0" smtClean="0"/>
              <a:t>mimics a trading strategy that updates model on a daily basis to make trading decision for the next day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Standardized data</a:t>
            </a:r>
          </a:p>
          <a:p>
            <a:pPr lvl="1"/>
            <a:r>
              <a:rPr lang="en-US" sz="2400" dirty="0" smtClean="0"/>
              <a:t>Subtracting mean and dividing by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57599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Methodology</a:t>
            </a:r>
            <a:endParaRPr lang="en-US" dirty="0"/>
          </a:p>
        </p:txBody>
      </p:sp>
      <p:pic>
        <p:nvPicPr>
          <p:cNvPr id="4" name="Picture 3" descr="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-720353"/>
            <a:ext cx="8280400" cy="96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market that is most predictable using standard classification algorithms</a:t>
            </a:r>
          </a:p>
          <a:p>
            <a:endParaRPr lang="en-US" dirty="0" smtClean="0"/>
          </a:p>
          <a:p>
            <a:r>
              <a:rPr lang="en-US" dirty="0" smtClean="0"/>
              <a:t>Calculate accuracy of best performing algorithm on most predictable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 to accuracy of using various forms of neural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9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Learning </a:t>
            </a:r>
            <a:br>
              <a:rPr lang="en-US" dirty="0" smtClean="0"/>
            </a:br>
            <a:r>
              <a:rPr lang="en-US" dirty="0" smtClean="0"/>
              <a:t>Prediction Accuracies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2" y="1394027"/>
            <a:ext cx="8229600" cy="51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9320</TotalTime>
  <Words>475</Words>
  <Application>Microsoft Macintosh PowerPoint</Application>
  <PresentationFormat>On-screen Show (4:3)</PresentationFormat>
  <Paragraphs>89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Predicting Financial Markets  with  Supervised Learning Algorithms   </vt:lpstr>
      <vt:lpstr>Background</vt:lpstr>
      <vt:lpstr>Use computer algorithms to make trading decisions</vt:lpstr>
      <vt:lpstr>Goal</vt:lpstr>
      <vt:lpstr>Data</vt:lpstr>
      <vt:lpstr>Data Issues and Preprocessing </vt:lpstr>
      <vt:lpstr>Training and Testing Methodology</vt:lpstr>
      <vt:lpstr>Methodology</vt:lpstr>
      <vt:lpstr>Supervised Learning  Prediction Accuracies</vt:lpstr>
      <vt:lpstr>Average Accuracy By Market Across All Algorithms</vt:lpstr>
      <vt:lpstr>Average Accuracy By Algorithm Across All Markets</vt:lpstr>
      <vt:lpstr>Prediction Accuracy for OIL ETF </vt:lpstr>
      <vt:lpstr>PowerPoint Presentation</vt:lpstr>
      <vt:lpstr>Feed Forward Neural Networks</vt:lpstr>
      <vt:lpstr>Recurrent Neural Networks</vt:lpstr>
      <vt:lpstr>Neural Network Accuracies  for OIL prediction</vt:lpstr>
      <vt:lpstr>Neural Network* Accuracies for Different Markets</vt:lpstr>
      <vt:lpstr>Conclusion</vt:lpstr>
      <vt:lpstr>Add to presentation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Predict Financial Markets</dc:title>
  <dc:creator>Wilson Kung</dc:creator>
  <cp:lastModifiedBy>Wilson Kung</cp:lastModifiedBy>
  <cp:revision>79</cp:revision>
  <cp:lastPrinted>2015-09-11T13:05:51Z</cp:lastPrinted>
  <dcterms:created xsi:type="dcterms:W3CDTF">2015-09-11T05:15:19Z</dcterms:created>
  <dcterms:modified xsi:type="dcterms:W3CDTF">2015-09-17T16:35:25Z</dcterms:modified>
</cp:coreProperties>
</file>