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60" r:id="rId4"/>
    <p:sldId id="265" r:id="rId5"/>
    <p:sldId id="279" r:id="rId6"/>
    <p:sldId id="264" r:id="rId7"/>
    <p:sldId id="278" r:id="rId8"/>
    <p:sldId id="274" r:id="rId9"/>
    <p:sldId id="275" r:id="rId10"/>
    <p:sldId id="276" r:id="rId11"/>
    <p:sldId id="277" r:id="rId12"/>
    <p:sldId id="280" r:id="rId13"/>
    <p:sldId id="281" r:id="rId14"/>
    <p:sldId id="282" r:id="rId15"/>
    <p:sldId id="284" r:id="rId16"/>
    <p:sldId id="273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6" d="100"/>
          <a:sy n="106" d="100"/>
        </p:scale>
        <p:origin x="-97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854CE3-46E5-224B-8FF8-F0A42939C4C6}" type="datetimeFigureOut">
              <a:rPr lang="en-US" smtClean="0"/>
              <a:t>9/17/15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97829B-BF3B-D943-A21C-7A7DDAE4C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328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cs.stanford.edu</a:t>
            </a:r>
            <a:r>
              <a:rPr lang="en-US" dirty="0" smtClean="0"/>
              <a:t>/people/</a:t>
            </a:r>
            <a:r>
              <a:rPr lang="en-US" dirty="0" err="1" smtClean="0"/>
              <a:t>eroberts</a:t>
            </a:r>
            <a:r>
              <a:rPr lang="en-US" dirty="0" smtClean="0"/>
              <a:t>/courses/</a:t>
            </a:r>
            <a:r>
              <a:rPr lang="en-US" dirty="0" err="1" smtClean="0"/>
              <a:t>soco</a:t>
            </a:r>
            <a:r>
              <a:rPr lang="en-US" dirty="0" smtClean="0"/>
              <a:t>/projects/neural-networks/Architecture/images/</a:t>
            </a:r>
            <a:r>
              <a:rPr lang="en-US" dirty="0" err="1" smtClean="0"/>
              <a:t>feedforward.jpg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7829B-BF3B-D943-A21C-7A7DDAE4C10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2829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32AC3-1274-364F-83E3-1CAE621B3C9C}" type="datetimeFigureOut">
              <a:rPr lang="en-US" smtClean="0"/>
              <a:t>9/17/15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AE495-AABF-C94F-828E-929E77FBE8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866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32AC3-1274-364F-83E3-1CAE621B3C9C}" type="datetimeFigureOut">
              <a:rPr lang="en-US" smtClean="0"/>
              <a:t>9/17/15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AE495-AABF-C94F-828E-929E77FBE8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928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32AC3-1274-364F-83E3-1CAE621B3C9C}" type="datetimeFigureOut">
              <a:rPr lang="en-US" smtClean="0"/>
              <a:t>9/17/15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AE495-AABF-C94F-828E-929E77FBE8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039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32AC3-1274-364F-83E3-1CAE621B3C9C}" type="datetimeFigureOut">
              <a:rPr lang="en-US" smtClean="0"/>
              <a:t>9/17/15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AE495-AABF-C94F-828E-929E77FBE8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04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32AC3-1274-364F-83E3-1CAE621B3C9C}" type="datetimeFigureOut">
              <a:rPr lang="en-US" smtClean="0"/>
              <a:t>9/17/15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AE495-AABF-C94F-828E-929E77FBE8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052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32AC3-1274-364F-83E3-1CAE621B3C9C}" type="datetimeFigureOut">
              <a:rPr lang="en-US" smtClean="0"/>
              <a:t>9/17/15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AE495-AABF-C94F-828E-929E77FBE8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443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32AC3-1274-364F-83E3-1CAE621B3C9C}" type="datetimeFigureOut">
              <a:rPr lang="en-US" smtClean="0"/>
              <a:t>9/17/15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AE495-AABF-C94F-828E-929E77FBE8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654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32AC3-1274-364F-83E3-1CAE621B3C9C}" type="datetimeFigureOut">
              <a:rPr lang="en-US" smtClean="0"/>
              <a:t>9/17/15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AE495-AABF-C94F-828E-929E77FBE8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903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32AC3-1274-364F-83E3-1CAE621B3C9C}" type="datetimeFigureOut">
              <a:rPr lang="en-US" smtClean="0"/>
              <a:t>9/17/15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AE495-AABF-C94F-828E-929E77FBE8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180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32AC3-1274-364F-83E3-1CAE621B3C9C}" type="datetimeFigureOut">
              <a:rPr lang="en-US" smtClean="0"/>
              <a:t>9/17/15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AE495-AABF-C94F-828E-929E77FBE8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574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32AC3-1274-364F-83E3-1CAE621B3C9C}" type="datetimeFigureOut">
              <a:rPr lang="en-US" smtClean="0"/>
              <a:t>9/17/15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AE495-AABF-C94F-828E-929E77FBE8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787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C32AC3-1274-364F-83E3-1CAE621B3C9C}" type="datetimeFigureOut">
              <a:rPr lang="en-US" smtClean="0"/>
              <a:t>9/17/15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FAE495-AABF-C94F-828E-929E77FBE8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291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65861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Predicting Financial </a:t>
            </a:r>
            <a:r>
              <a:rPr lang="en-US" dirty="0" smtClean="0"/>
              <a:t>Markets:</a:t>
            </a:r>
            <a:br>
              <a:rPr lang="en-US" dirty="0" smtClean="0"/>
            </a:br>
            <a:r>
              <a:rPr lang="en-US" dirty="0" smtClean="0"/>
              <a:t>New Modeling Paradigms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371828"/>
            <a:ext cx="6400800" cy="1752600"/>
          </a:xfrm>
        </p:spPr>
        <p:txBody>
          <a:bodyPr/>
          <a:lstStyle/>
          <a:p>
            <a:r>
              <a:rPr lang="en-US" dirty="0" smtClean="0"/>
              <a:t>Wilson Kung</a:t>
            </a:r>
          </a:p>
          <a:p>
            <a:r>
              <a:rPr lang="en-US" dirty="0" smtClean="0"/>
              <a:t>September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1098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1610"/>
            <a:ext cx="8229600" cy="1143000"/>
          </a:xfrm>
        </p:spPr>
        <p:txBody>
          <a:bodyPr>
            <a:noAutofit/>
          </a:bodyPr>
          <a:lstStyle/>
          <a:p>
            <a:r>
              <a:rPr lang="en-US" sz="3600" dirty="0" smtClean="0"/>
              <a:t>Prediction Accuracy for OIL ETF</a:t>
            </a:r>
            <a:br>
              <a:rPr lang="en-US" sz="3600" dirty="0" smtClean="0"/>
            </a:br>
            <a:endParaRPr lang="en-US" sz="3600" dirty="0"/>
          </a:p>
        </p:txBody>
      </p:sp>
      <p:pic>
        <p:nvPicPr>
          <p:cNvPr id="9" name="Picture 8" descr="SupervisedAlgoAccuracy_AllAlgos_Normaliz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965" y="1236129"/>
            <a:ext cx="7640395" cy="5508191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>
            <a:off x="1494169" y="2328543"/>
            <a:ext cx="921403" cy="43582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872379" y="1631232"/>
            <a:ext cx="42085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Training on less data produces better results since picks up on changes in the market more quickly</a:t>
            </a:r>
            <a:endParaRPr lang="en-US" sz="2000" b="1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2567972" y="2842057"/>
            <a:ext cx="921403" cy="43582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613891" y="3352591"/>
            <a:ext cx="921403" cy="43582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634907" y="3850675"/>
            <a:ext cx="921403" cy="43582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" name="5-Point Star 20"/>
          <p:cNvSpPr/>
          <p:nvPr/>
        </p:nvSpPr>
        <p:spPr>
          <a:xfrm>
            <a:off x="1394558" y="1631232"/>
            <a:ext cx="410896" cy="361106"/>
          </a:xfrm>
          <a:prstGeom prst="star5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0194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4800" dirty="0" smtClean="0"/>
          </a:p>
          <a:p>
            <a:pPr marL="0" indent="0" algn="ctr">
              <a:buNone/>
            </a:pPr>
            <a:r>
              <a:rPr lang="en-US" sz="4800" dirty="0" smtClean="0"/>
              <a:t>Can We </a:t>
            </a:r>
            <a:r>
              <a:rPr lang="en-US" sz="4800" dirty="0"/>
              <a:t>D</a:t>
            </a:r>
            <a:r>
              <a:rPr lang="en-US" sz="4800" dirty="0" smtClean="0"/>
              <a:t>o Better with </a:t>
            </a:r>
          </a:p>
          <a:p>
            <a:pPr marL="0" indent="0" algn="ctr">
              <a:buNone/>
            </a:pPr>
            <a:r>
              <a:rPr lang="en-US" sz="4800" dirty="0" smtClean="0"/>
              <a:t>Neural Networks?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2396020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Feed Forward Neural Networks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" y="1873345"/>
            <a:ext cx="8277049" cy="318221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59152" y="5491381"/>
            <a:ext cx="7570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Used </a:t>
            </a:r>
            <a:r>
              <a:rPr lang="en-US" sz="2400" dirty="0" err="1" smtClean="0"/>
              <a:t>Nolearn</a:t>
            </a:r>
            <a:r>
              <a:rPr lang="en-US" sz="2400" dirty="0" smtClean="0"/>
              <a:t> to implement Feed Forward Neural Networks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564084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Recurrent Neural Networks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0" y="1417638"/>
            <a:ext cx="5336284" cy="424234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21014" y="5815133"/>
            <a:ext cx="76657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 smtClean="0"/>
              <a:t>Used </a:t>
            </a:r>
            <a:r>
              <a:rPr lang="en-US" sz="2400" dirty="0" err="1" smtClean="0"/>
              <a:t>PyBrain</a:t>
            </a:r>
            <a:r>
              <a:rPr lang="en-US" sz="2400" dirty="0" smtClean="0"/>
              <a:t> to implement Recurrent Neural Networks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Reputation for good performance with time series data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668724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Neural Network Accuracies </a:t>
            </a:r>
            <a:br>
              <a:rPr lang="en-US" dirty="0" smtClean="0"/>
            </a:br>
            <a:r>
              <a:rPr lang="en-US" dirty="0" smtClean="0"/>
              <a:t>for OIL prediction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58394" cy="4912254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Feed Forward Neural Networks:</a:t>
            </a:r>
          </a:p>
          <a:p>
            <a:pPr lvl="1"/>
            <a:r>
              <a:rPr lang="en-US" dirty="0"/>
              <a:t>O</a:t>
            </a:r>
            <a:r>
              <a:rPr lang="en-US" dirty="0" smtClean="0"/>
              <a:t>ne, two, and three hidden layers</a:t>
            </a:r>
          </a:p>
          <a:p>
            <a:pPr lvl="1"/>
            <a:r>
              <a:rPr lang="en-US" dirty="0" smtClean="0"/>
              <a:t>200 through 800 nodes per layer</a:t>
            </a:r>
          </a:p>
          <a:p>
            <a:endParaRPr lang="en-US" dirty="0" smtClean="0"/>
          </a:p>
          <a:p>
            <a:r>
              <a:rPr lang="en-US" dirty="0" smtClean="0"/>
              <a:t>84 different structures</a:t>
            </a:r>
          </a:p>
          <a:p>
            <a:endParaRPr lang="en-US" dirty="0" smtClean="0"/>
          </a:p>
          <a:p>
            <a:r>
              <a:rPr lang="en-US" dirty="0" smtClean="0"/>
              <a:t>Results:</a:t>
            </a:r>
          </a:p>
          <a:p>
            <a:pPr lvl="1"/>
            <a:r>
              <a:rPr lang="en-US" dirty="0" smtClean="0"/>
              <a:t>They all performed about the same</a:t>
            </a:r>
          </a:p>
          <a:p>
            <a:pPr lvl="1"/>
            <a:r>
              <a:rPr lang="en-US" dirty="0" smtClean="0"/>
              <a:t>Highest accuracy was 54.48% vs. 54% for Logistic Regression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5206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Recurrent Neural Network Accuracies </a:t>
            </a:r>
            <a:br>
              <a:rPr lang="en-US" dirty="0" smtClean="0"/>
            </a:br>
            <a:r>
              <a:rPr lang="en-US" dirty="0" smtClean="0"/>
              <a:t>for OIL prediction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58394" cy="4912254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Recurrent Neural Networks:</a:t>
            </a:r>
          </a:p>
          <a:p>
            <a:pPr lvl="1"/>
            <a:r>
              <a:rPr lang="en-US" dirty="0" smtClean="0"/>
              <a:t>Two hidden layers</a:t>
            </a:r>
          </a:p>
          <a:p>
            <a:pPr lvl="1"/>
            <a:r>
              <a:rPr lang="en-US" dirty="0" smtClean="0"/>
              <a:t>25 through 400 nodes per layer</a:t>
            </a:r>
          </a:p>
          <a:p>
            <a:endParaRPr lang="en-US" dirty="0" smtClean="0"/>
          </a:p>
          <a:p>
            <a:r>
              <a:rPr lang="en-US" dirty="0" smtClean="0"/>
              <a:t>28 different structures</a:t>
            </a:r>
          </a:p>
          <a:p>
            <a:endParaRPr lang="en-US" dirty="0" smtClean="0"/>
          </a:p>
          <a:p>
            <a:r>
              <a:rPr lang="en-US" dirty="0" smtClean="0"/>
              <a:t>Results:</a:t>
            </a:r>
          </a:p>
          <a:p>
            <a:pPr lvl="1"/>
            <a:r>
              <a:rPr lang="en-US" dirty="0" smtClean="0"/>
              <a:t>They all performed about the same</a:t>
            </a:r>
          </a:p>
          <a:p>
            <a:pPr lvl="1"/>
            <a:r>
              <a:rPr lang="en-US" dirty="0" smtClean="0"/>
              <a:t>Highest accuracy was 54.28% vs. 54.48% for Feed Forward Neural Networks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9437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Neural Network* Accuracies for Different Markets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690213" y="6332440"/>
            <a:ext cx="34988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* Feed Forward: 2 Layers</a:t>
            </a:r>
            <a:endParaRPr lang="en-US" sz="240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477" y="1682749"/>
            <a:ext cx="8727429" cy="3783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108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62445"/>
          </a:xfrm>
        </p:spPr>
        <p:txBody>
          <a:bodyPr>
            <a:normAutofit/>
          </a:bodyPr>
          <a:lstStyle/>
          <a:p>
            <a:pPr marL="457200" lvl="1" indent="0" algn="ctr">
              <a:buNone/>
            </a:pPr>
            <a:endParaRPr lang="en-US" sz="3200" dirty="0" smtClean="0"/>
          </a:p>
          <a:p>
            <a:pPr marL="457200" lvl="1" indent="0" algn="ctr">
              <a:buNone/>
            </a:pPr>
            <a:endParaRPr lang="en-US" sz="3200" dirty="0" smtClean="0"/>
          </a:p>
          <a:p>
            <a:pPr marL="457200" lvl="1" indent="0" algn="ctr">
              <a:buNone/>
            </a:pPr>
            <a:r>
              <a:rPr lang="en-US" sz="3200" dirty="0" smtClean="0"/>
              <a:t>Predict the financial market direction using macroeconomic and financial time series data</a:t>
            </a:r>
          </a:p>
        </p:txBody>
      </p:sp>
    </p:spTree>
    <p:extLst>
      <p:ext uri="{BB962C8B-B14F-4D97-AF65-F5344CB8AC3E}">
        <p14:creationId xmlns:p14="http://schemas.microsoft.com/office/powerpoint/2010/main" val="1242411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309574"/>
            <a:ext cx="8420651" cy="4999418"/>
          </a:xfrm>
        </p:spPr>
        <p:txBody>
          <a:bodyPr>
            <a:noAutofit/>
          </a:bodyPr>
          <a:lstStyle/>
          <a:p>
            <a:r>
              <a:rPr lang="en-US" sz="2800" dirty="0" smtClean="0"/>
              <a:t>Predicting Next Day’s Movement:</a:t>
            </a:r>
            <a:endParaRPr lang="en-US" sz="2800" dirty="0" smtClean="0"/>
          </a:p>
          <a:p>
            <a:pPr lvl="1"/>
            <a:r>
              <a:rPr lang="en-US" dirty="0" smtClean="0"/>
              <a:t>US </a:t>
            </a:r>
            <a:r>
              <a:rPr lang="en-US" dirty="0" smtClean="0"/>
              <a:t>Treasury </a:t>
            </a:r>
            <a:r>
              <a:rPr lang="en-US" dirty="0" smtClean="0"/>
              <a:t>Yields</a:t>
            </a:r>
          </a:p>
          <a:p>
            <a:pPr lvl="1"/>
            <a:r>
              <a:rPr lang="en-US" dirty="0" smtClean="0"/>
              <a:t>S</a:t>
            </a:r>
            <a:r>
              <a:rPr lang="en-US" dirty="0" smtClean="0"/>
              <a:t>&amp;P </a:t>
            </a:r>
            <a:r>
              <a:rPr lang="en-US" dirty="0" smtClean="0"/>
              <a:t>500</a:t>
            </a:r>
          </a:p>
          <a:p>
            <a:pPr lvl="1"/>
            <a:r>
              <a:rPr lang="en-US" dirty="0" smtClean="0"/>
              <a:t>GLD ETF</a:t>
            </a:r>
            <a:endParaRPr lang="en-US" dirty="0"/>
          </a:p>
          <a:p>
            <a:pPr lvl="1"/>
            <a:r>
              <a:rPr lang="en-US" dirty="0" smtClean="0"/>
              <a:t>OIL ETF</a:t>
            </a:r>
            <a:endParaRPr lang="en-US" dirty="0" smtClean="0"/>
          </a:p>
          <a:p>
            <a:r>
              <a:rPr lang="en-US" sz="2800" dirty="0" smtClean="0"/>
              <a:t>Features</a:t>
            </a:r>
          </a:p>
          <a:p>
            <a:pPr lvl="1"/>
            <a:r>
              <a:rPr lang="en-US" dirty="0" smtClean="0"/>
              <a:t>500 daily financial and macroeconomic time </a:t>
            </a:r>
            <a:r>
              <a:rPr lang="en-US" dirty="0" smtClean="0"/>
              <a:t>series</a:t>
            </a:r>
          </a:p>
          <a:p>
            <a:pPr lvl="1"/>
            <a:r>
              <a:rPr lang="en-US" dirty="0" smtClean="0"/>
              <a:t>Source: </a:t>
            </a:r>
            <a:r>
              <a:rPr lang="en-US" dirty="0" smtClean="0"/>
              <a:t>St</a:t>
            </a:r>
            <a:r>
              <a:rPr lang="en-US" dirty="0" smtClean="0"/>
              <a:t>. Louis </a:t>
            </a:r>
            <a:r>
              <a:rPr lang="en-US" dirty="0" smtClean="0"/>
              <a:t>Federal Reserve FRED </a:t>
            </a:r>
            <a:r>
              <a:rPr lang="en-US" dirty="0" smtClean="0"/>
              <a:t>database</a:t>
            </a:r>
          </a:p>
          <a:p>
            <a:endParaRPr lang="en-US" sz="2800" dirty="0" smtClean="0"/>
          </a:p>
          <a:p>
            <a:r>
              <a:rPr lang="en-US" sz="2800" dirty="0" smtClean="0"/>
              <a:t>10 years of data: 2006 – Present</a:t>
            </a:r>
          </a:p>
        </p:txBody>
      </p:sp>
    </p:spTree>
    <p:extLst>
      <p:ext uri="{BB962C8B-B14F-4D97-AF65-F5344CB8AC3E}">
        <p14:creationId xmlns:p14="http://schemas.microsoft.com/office/powerpoint/2010/main" val="2196208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Issues and Preprocessing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5488"/>
            <a:ext cx="8229600" cy="4525963"/>
          </a:xfrm>
        </p:spPr>
        <p:txBody>
          <a:bodyPr>
            <a:noAutofit/>
          </a:bodyPr>
          <a:lstStyle/>
          <a:p>
            <a:r>
              <a:rPr lang="en-US" sz="2400" dirty="0" smtClean="0"/>
              <a:t>Avoid Look-Ahead Bias:</a:t>
            </a:r>
          </a:p>
          <a:p>
            <a:pPr lvl="1"/>
            <a:r>
              <a:rPr lang="en-US" sz="2400" dirty="0" smtClean="0"/>
              <a:t>Shifted market movement by 1 day to predict market movement by day </a:t>
            </a:r>
            <a:r>
              <a:rPr lang="en-US" sz="2400" dirty="0" err="1" smtClean="0"/>
              <a:t>before’s</a:t>
            </a:r>
            <a:r>
              <a:rPr lang="en-US" sz="2400" dirty="0" smtClean="0"/>
              <a:t> feature movements</a:t>
            </a:r>
          </a:p>
          <a:p>
            <a:pPr lvl="1"/>
            <a:endParaRPr lang="en-US" sz="2400" dirty="0" smtClean="0"/>
          </a:p>
          <a:p>
            <a:r>
              <a:rPr lang="en-US" sz="2400" dirty="0" smtClean="0"/>
              <a:t>Trained on various rolling windows and tested on next one day only</a:t>
            </a:r>
          </a:p>
          <a:p>
            <a:pPr lvl="1"/>
            <a:r>
              <a:rPr lang="en-US" sz="2400" dirty="0" smtClean="0"/>
              <a:t>mimics a trading strategy that updates model on a daily basis to make trading decision for the next day</a:t>
            </a:r>
          </a:p>
          <a:p>
            <a:pPr lvl="1"/>
            <a:endParaRPr lang="en-US" sz="2400" dirty="0" smtClean="0"/>
          </a:p>
          <a:p>
            <a:r>
              <a:rPr lang="en-US" sz="2400" dirty="0" smtClean="0"/>
              <a:t>Standardized data</a:t>
            </a:r>
          </a:p>
          <a:p>
            <a:pPr lvl="1"/>
            <a:r>
              <a:rPr lang="en-US" sz="2400" dirty="0" smtClean="0"/>
              <a:t>Subtracting mean and dividing by standard deviation</a:t>
            </a:r>
          </a:p>
        </p:txBody>
      </p:sp>
    </p:spTree>
    <p:extLst>
      <p:ext uri="{BB962C8B-B14F-4D97-AF65-F5344CB8AC3E}">
        <p14:creationId xmlns:p14="http://schemas.microsoft.com/office/powerpoint/2010/main" val="25759963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 and Testing Methodology</a:t>
            </a:r>
            <a:endParaRPr lang="en-US" dirty="0"/>
          </a:p>
        </p:txBody>
      </p:sp>
      <p:pic>
        <p:nvPicPr>
          <p:cNvPr id="4" name="Picture 3" descr="chart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600" y="-720353"/>
            <a:ext cx="8280400" cy="9681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308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 the market that is most predictable using standard classification algorithms</a:t>
            </a:r>
          </a:p>
          <a:p>
            <a:endParaRPr lang="en-US" dirty="0" smtClean="0"/>
          </a:p>
          <a:p>
            <a:r>
              <a:rPr lang="en-US" dirty="0" smtClean="0"/>
              <a:t>Calculate accuracy of best performing algorithm on most predictable market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Compare to accuracy of using various forms of neural nets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456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992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Supervised Learning </a:t>
            </a:r>
            <a:br>
              <a:rPr lang="en-US" dirty="0" smtClean="0"/>
            </a:br>
            <a:r>
              <a:rPr lang="en-US" dirty="0" smtClean="0"/>
              <a:t>Prediction Accuracies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592" y="1394027"/>
            <a:ext cx="8229600" cy="5198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199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Average Accuracy By Market</a:t>
            </a:r>
            <a:br>
              <a:rPr lang="en-US" dirty="0" smtClean="0"/>
            </a:br>
            <a:r>
              <a:rPr lang="en-US" dirty="0" smtClean="0"/>
              <a:t>Across All Algorithms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300" y="1488184"/>
            <a:ext cx="8407400" cy="492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297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Average Accuracy By Algorithm</a:t>
            </a:r>
            <a:br>
              <a:rPr lang="en-US" dirty="0" smtClean="0"/>
            </a:br>
            <a:r>
              <a:rPr lang="en-US" dirty="0" smtClean="0"/>
              <a:t>Across All Markets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849" y="1703591"/>
            <a:ext cx="8407400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974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10365</TotalTime>
  <Words>360</Words>
  <Application>Microsoft Macintosh PowerPoint</Application>
  <PresentationFormat>On-screen Show (4:3)</PresentationFormat>
  <Paragraphs>71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Predicting Financial Markets: New Modeling Paradigms   </vt:lpstr>
      <vt:lpstr>Goal</vt:lpstr>
      <vt:lpstr>Data</vt:lpstr>
      <vt:lpstr>Data Issues and Preprocessing </vt:lpstr>
      <vt:lpstr>Training and Testing Methodology</vt:lpstr>
      <vt:lpstr>Methodology</vt:lpstr>
      <vt:lpstr>Supervised Learning  Prediction Accuracies</vt:lpstr>
      <vt:lpstr>Average Accuracy By Market Across All Algorithms</vt:lpstr>
      <vt:lpstr>Average Accuracy By Algorithm Across All Markets</vt:lpstr>
      <vt:lpstr>Prediction Accuracy for OIL ETF </vt:lpstr>
      <vt:lpstr>PowerPoint Presentation</vt:lpstr>
      <vt:lpstr>Feed Forward Neural Networks</vt:lpstr>
      <vt:lpstr>Recurrent Neural Networks</vt:lpstr>
      <vt:lpstr>Neural Network Accuracies  for OIL prediction</vt:lpstr>
      <vt:lpstr>Recurrent Neural Network Accuracies  for OIL prediction</vt:lpstr>
      <vt:lpstr>Neural Network* Accuracies for Different Markets</vt:lpstr>
    </vt:vector>
  </TitlesOfParts>
  <Company>Black Swan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Neural Networks to Predict Financial Markets</dc:title>
  <dc:creator>Wilson Kung</dc:creator>
  <cp:lastModifiedBy>Wilson Kung</cp:lastModifiedBy>
  <cp:revision>85</cp:revision>
  <cp:lastPrinted>2015-09-11T13:05:51Z</cp:lastPrinted>
  <dcterms:created xsi:type="dcterms:W3CDTF">2015-09-11T05:15:19Z</dcterms:created>
  <dcterms:modified xsi:type="dcterms:W3CDTF">2015-09-18T14:13:13Z</dcterms:modified>
</cp:coreProperties>
</file>