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5" r:id="rId4"/>
    <p:sldId id="264" r:id="rId5"/>
    <p:sldId id="275" r:id="rId6"/>
    <p:sldId id="274" r:id="rId7"/>
    <p:sldId id="277" r:id="rId8"/>
    <p:sldId id="282" r:id="rId9"/>
    <p:sldId id="284" r:id="rId10"/>
    <p:sldId id="286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4CE3-46E5-224B-8FF8-F0A42939C4C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829B-BF3B-D943-A21C-7A7DDAE4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Shifted market movement by 1 day to predict market movement by day </a:t>
            </a:r>
            <a:r>
              <a:rPr lang="en-US" sz="2400" dirty="0" err="1" smtClean="0"/>
              <a:t>before’s</a:t>
            </a:r>
            <a:r>
              <a:rPr lang="en-US" sz="2400" dirty="0" smtClean="0"/>
              <a:t> feature movements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mimics a trading strategy that updates model on a daily basis to make trading decision for the next day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Subtracting mean and dividing by standard deviation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829B-BF3B-D943-A21C-7A7DDAE4C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83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Predicting Financial Markets:</a:t>
            </a:r>
            <a:br>
              <a:rPr lang="en-US" dirty="0" smtClean="0"/>
            </a:br>
            <a:r>
              <a:rPr lang="en-US" dirty="0" smtClean="0"/>
              <a:t>New Modeling Horizons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72212"/>
            <a:ext cx="6400800" cy="1752600"/>
          </a:xfrm>
        </p:spPr>
        <p:txBody>
          <a:bodyPr/>
          <a:lstStyle/>
          <a:p>
            <a:r>
              <a:rPr lang="en-US" dirty="0" smtClean="0"/>
              <a:t>Wilson Kung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Market</a:t>
            </a:r>
            <a:br>
              <a:rPr lang="en-US" dirty="0" smtClean="0"/>
            </a:br>
            <a:r>
              <a:rPr lang="en-US" dirty="0" smtClean="0"/>
              <a:t>Across All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8" y="1479897"/>
            <a:ext cx="7374733" cy="519127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69034" y="1690381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20168" y="3287358"/>
            <a:ext cx="1133077" cy="971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35035" y="3937842"/>
            <a:ext cx="1157980" cy="91848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6906" y="3287358"/>
            <a:ext cx="1089757" cy="971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39310" y="2879545"/>
            <a:ext cx="1145529" cy="92145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Algorithm</a:t>
            </a:r>
            <a:br>
              <a:rPr lang="en-US" dirty="0" smtClean="0"/>
            </a:br>
            <a:r>
              <a:rPr lang="en-US" dirty="0" smtClean="0"/>
              <a:t>Across All Markets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740944"/>
            <a:ext cx="8407400" cy="4546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82905" y="1937554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7940"/>
            <a:ext cx="8420651" cy="4999418"/>
          </a:xfrm>
        </p:spPr>
        <p:txBody>
          <a:bodyPr>
            <a:noAutofit/>
          </a:bodyPr>
          <a:lstStyle/>
          <a:p>
            <a:r>
              <a:rPr lang="en-US" sz="2800" dirty="0" smtClean="0"/>
              <a:t>Predicting Next Day’s Movement:</a:t>
            </a:r>
          </a:p>
          <a:p>
            <a:pPr lvl="1"/>
            <a:r>
              <a:rPr lang="en-US" dirty="0" smtClean="0"/>
              <a:t>US Treasury Yields</a:t>
            </a:r>
          </a:p>
          <a:p>
            <a:pPr lvl="1"/>
            <a:r>
              <a:rPr lang="en-US" dirty="0" smtClean="0"/>
              <a:t>S&amp;P 500</a:t>
            </a:r>
          </a:p>
          <a:p>
            <a:pPr lvl="1"/>
            <a:r>
              <a:rPr lang="en-US" dirty="0" smtClean="0"/>
              <a:t>GLD</a:t>
            </a:r>
          </a:p>
          <a:p>
            <a:pPr lvl="1"/>
            <a:r>
              <a:rPr lang="en-US" dirty="0" smtClean="0"/>
              <a:t>OIL</a:t>
            </a:r>
          </a:p>
          <a:p>
            <a:r>
              <a:rPr lang="en-US" sz="2800" dirty="0" smtClean="0"/>
              <a:t>Features:</a:t>
            </a:r>
          </a:p>
          <a:p>
            <a:pPr lvl="1"/>
            <a:r>
              <a:rPr lang="en-US" dirty="0" smtClean="0"/>
              <a:t>500 daily time series</a:t>
            </a:r>
          </a:p>
          <a:p>
            <a:pPr lvl="1"/>
            <a:r>
              <a:rPr lang="en-US" dirty="0" smtClean="0"/>
              <a:t>2006 – Present</a:t>
            </a:r>
          </a:p>
          <a:p>
            <a:pPr lvl="1"/>
            <a:r>
              <a:rPr lang="en-US" dirty="0" smtClean="0"/>
              <a:t>Source: </a:t>
            </a:r>
            <a:r>
              <a:rPr lang="en-US" dirty="0" smtClean="0"/>
              <a:t>St. Louis Federal Reserve</a:t>
            </a:r>
          </a:p>
        </p:txBody>
      </p:sp>
    </p:spTree>
    <p:extLst>
      <p:ext uri="{BB962C8B-B14F-4D97-AF65-F5344CB8AC3E}">
        <p14:creationId xmlns:p14="http://schemas.microsoft.com/office/powerpoint/2010/main" val="21962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802"/>
            <a:ext cx="8229600" cy="1143000"/>
          </a:xfrm>
        </p:spPr>
        <p:txBody>
          <a:bodyPr/>
          <a:lstStyle/>
          <a:p>
            <a:r>
              <a:rPr lang="en-US" dirty="0" smtClean="0"/>
              <a:t>Data Issues and Preprocessing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48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Avoid Look-Ahead Bias</a:t>
            </a:r>
          </a:p>
          <a:p>
            <a:endParaRPr lang="en-US" dirty="0"/>
          </a:p>
          <a:p>
            <a:r>
              <a:rPr lang="en-US" dirty="0" smtClean="0"/>
              <a:t>Trained on various rolling windows and predicted next day’s market movement</a:t>
            </a:r>
          </a:p>
          <a:p>
            <a:pPr lvl="1"/>
            <a:endParaRPr lang="en-US" sz="3200" dirty="0" smtClean="0"/>
          </a:p>
          <a:p>
            <a:r>
              <a:rPr lang="en-US" dirty="0" smtClean="0"/>
              <a:t>Normalized features</a:t>
            </a:r>
          </a:p>
        </p:txBody>
      </p:sp>
    </p:spTree>
    <p:extLst>
      <p:ext uri="{BB962C8B-B14F-4D97-AF65-F5344CB8AC3E}">
        <p14:creationId xmlns:p14="http://schemas.microsoft.com/office/powerpoint/2010/main" val="257599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85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traditional classifiers:</a:t>
            </a:r>
          </a:p>
          <a:p>
            <a:pPr lvl="1"/>
            <a:r>
              <a:rPr lang="en-US" dirty="0" smtClean="0"/>
              <a:t>Find the best-performing algorithm</a:t>
            </a:r>
          </a:p>
          <a:p>
            <a:pPr lvl="1"/>
            <a:r>
              <a:rPr lang="en-US" dirty="0" smtClean="0"/>
              <a:t>Find the most predictable market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 neural net architectures competitive with the state of the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Algorithm</a:t>
            </a:r>
            <a:br>
              <a:rPr lang="en-US" dirty="0" smtClean="0"/>
            </a:br>
            <a:r>
              <a:rPr lang="en-US" dirty="0" smtClean="0"/>
              <a:t>Across All Markets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9" y="1703591"/>
            <a:ext cx="8407400" cy="45339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75498" y="1863473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18108" y="2406232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Market</a:t>
            </a:r>
            <a:br>
              <a:rPr lang="en-US" dirty="0" smtClean="0"/>
            </a:br>
            <a:r>
              <a:rPr lang="en-US" dirty="0" smtClean="0"/>
              <a:t>Across All Algorithms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88184"/>
            <a:ext cx="8407400" cy="4927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989126" y="2287623"/>
            <a:ext cx="1357203" cy="11455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Can We </a:t>
            </a:r>
            <a:r>
              <a:rPr lang="en-US" sz="4800" dirty="0"/>
              <a:t>D</a:t>
            </a:r>
            <a:r>
              <a:rPr lang="en-US" sz="4800" dirty="0" smtClean="0"/>
              <a:t>o Better with </a:t>
            </a:r>
          </a:p>
          <a:p>
            <a:pPr marL="0" indent="0" algn="ctr">
              <a:buNone/>
            </a:pPr>
            <a:r>
              <a:rPr lang="en-US" sz="4800" dirty="0" smtClean="0"/>
              <a:t>Neural Networks?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960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2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Feed Forward Neural Networks</a:t>
            </a:r>
            <a:br>
              <a:rPr lang="en-US" dirty="0" smtClean="0"/>
            </a:br>
            <a:r>
              <a:rPr lang="en-US" dirty="0" smtClean="0"/>
              <a:t> for OIL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856"/>
            <a:ext cx="8358394" cy="4912254"/>
          </a:xfrm>
        </p:spPr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 err="1" smtClean="0"/>
              <a:t>Nolearn</a:t>
            </a:r>
            <a:r>
              <a:rPr lang="en-US" dirty="0" smtClean="0"/>
              <a:t> to implement Feed Forward Neural Networks</a:t>
            </a:r>
          </a:p>
          <a:p>
            <a:endParaRPr lang="en-US" dirty="0" smtClean="0"/>
          </a:p>
          <a:p>
            <a:r>
              <a:rPr lang="en-US" dirty="0" smtClean="0"/>
              <a:t>84 different architectures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Highest accuracy was 54.48% vs. 54% for Logistic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2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Recurrent Neural Networks</a:t>
            </a:r>
            <a:br>
              <a:rPr lang="en-US" dirty="0" smtClean="0"/>
            </a:br>
            <a:r>
              <a:rPr lang="en-US" dirty="0" smtClean="0"/>
              <a:t>for OIL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856"/>
            <a:ext cx="8358394" cy="4912254"/>
          </a:xfrm>
        </p:spPr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 err="1" smtClean="0"/>
              <a:t>PyBrain</a:t>
            </a:r>
            <a:r>
              <a:rPr lang="en-US" dirty="0" smtClean="0"/>
              <a:t> to implement Recurrent Neural Networks</a:t>
            </a:r>
          </a:p>
          <a:p>
            <a:endParaRPr lang="en-US" dirty="0" smtClean="0"/>
          </a:p>
          <a:p>
            <a:r>
              <a:rPr lang="en-US" dirty="0" smtClean="0"/>
              <a:t>28 different architectures</a:t>
            </a:r>
          </a:p>
          <a:p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Highest accuracy was 54.28% vs. 54.48% for Feed Forward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4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211</Words>
  <Application>Microsoft Macintosh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Predicting Financial Markets: New Modeling Horizons</vt:lpstr>
      <vt:lpstr>Overview</vt:lpstr>
      <vt:lpstr>Data Issues and Preprocessing </vt:lpstr>
      <vt:lpstr>Methodology</vt:lpstr>
      <vt:lpstr>Average Accuracy By Algorithm Across All Markets</vt:lpstr>
      <vt:lpstr>Average Accuracy By Market Across All Algorithms</vt:lpstr>
      <vt:lpstr>PowerPoint Presentation</vt:lpstr>
      <vt:lpstr>Feed Forward Neural Networks  for OIL prediction</vt:lpstr>
      <vt:lpstr>Recurrent Neural Networks for OIL prediction</vt:lpstr>
      <vt:lpstr>Average Accuracy By Market Across All Algorithms</vt:lpstr>
      <vt:lpstr>Average Accuracy By Algorithm Across All Markets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Predict Financial Markets</dc:title>
  <dc:creator>Wilson Kung</dc:creator>
  <cp:lastModifiedBy>Wilson Kung</cp:lastModifiedBy>
  <cp:revision>103</cp:revision>
  <cp:lastPrinted>2015-09-17T20:07:27Z</cp:lastPrinted>
  <dcterms:created xsi:type="dcterms:W3CDTF">2015-09-11T05:15:19Z</dcterms:created>
  <dcterms:modified xsi:type="dcterms:W3CDTF">2015-09-17T21:03:12Z</dcterms:modified>
</cp:coreProperties>
</file>