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2" r:id="rId6"/>
    <p:sldId id="261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Markets with </a:t>
            </a:r>
            <a:br>
              <a:rPr lang="en-US" dirty="0" smtClean="0"/>
            </a:br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Wilson Kung</a:t>
            </a:r>
          </a:p>
          <a:p>
            <a:r>
              <a:rPr lang="en-US" dirty="0" smtClean="0"/>
              <a:t>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4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To predict the next day’s market direction using a set of historical time series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Compare the accuracy of different neural network /deep learning structures</a:t>
            </a:r>
          </a:p>
          <a:p>
            <a:pPr lvl="1"/>
            <a:endParaRPr lang="en-US" dirty="0"/>
          </a:p>
          <a:p>
            <a:r>
              <a:rPr lang="en-US" dirty="0" smtClean="0"/>
              <a:t>Markets to Predict</a:t>
            </a:r>
          </a:p>
          <a:p>
            <a:pPr lvl="2"/>
            <a:r>
              <a:rPr lang="en-US" sz="2800" dirty="0" smtClean="0"/>
              <a:t>S&amp;P 500</a:t>
            </a:r>
          </a:p>
          <a:p>
            <a:pPr lvl="2"/>
            <a:r>
              <a:rPr lang="en-US" sz="2800" dirty="0" smtClean="0"/>
              <a:t>Gold</a:t>
            </a:r>
          </a:p>
          <a:p>
            <a:pPr lvl="2"/>
            <a:r>
              <a:rPr lang="en-US" sz="2800" dirty="0" smtClean="0"/>
              <a:t>Oil</a:t>
            </a:r>
          </a:p>
          <a:p>
            <a:pPr lvl="2"/>
            <a:r>
              <a:rPr lang="en-US" sz="2800" dirty="0" smtClean="0"/>
              <a:t>US Treasury Yields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4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hire a Robot to manage your money?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Robots are smart</a:t>
            </a:r>
          </a:p>
          <a:p>
            <a:r>
              <a:rPr lang="en-US" dirty="0" smtClean="0"/>
              <a:t>Robots are fast</a:t>
            </a:r>
          </a:p>
          <a:p>
            <a:r>
              <a:rPr lang="en-US" dirty="0" smtClean="0"/>
              <a:t>Robots are emotionless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sceptible</a:t>
            </a:r>
            <a:r>
              <a:rPr lang="en-US" dirty="0" smtClean="0"/>
              <a:t> to human emotional flaws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63612"/>
            <a:ext cx="8420651" cy="4999418"/>
          </a:xfrm>
        </p:spPr>
        <p:txBody>
          <a:bodyPr>
            <a:noAutofit/>
          </a:bodyPr>
          <a:lstStyle/>
          <a:p>
            <a:r>
              <a:rPr lang="en-US" sz="2000" dirty="0" smtClean="0"/>
              <a:t>~ 2,500 financial and macroeconomic time series from the St. Louis Fed’s FRED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Data Issues:</a:t>
            </a:r>
          </a:p>
          <a:p>
            <a:pPr lvl="1"/>
            <a:r>
              <a:rPr lang="en-US" sz="2000" dirty="0" smtClean="0"/>
              <a:t>Inconsistent starting dates</a:t>
            </a:r>
          </a:p>
          <a:p>
            <a:pPr lvl="1"/>
            <a:r>
              <a:rPr lang="en-US" sz="2000" dirty="0" smtClean="0"/>
              <a:t>Inconsistent frequency </a:t>
            </a:r>
          </a:p>
          <a:p>
            <a:pPr lvl="1"/>
            <a:r>
              <a:rPr lang="en-US" sz="2000" dirty="0" smtClean="0"/>
              <a:t>Inconsistent release day of week for weekly data</a:t>
            </a:r>
          </a:p>
          <a:p>
            <a:pPr lvl="1"/>
            <a:r>
              <a:rPr lang="en-US" sz="2000" dirty="0" smtClean="0"/>
              <a:t>Timestamps of weekly data was not date of release but last date of data coverage</a:t>
            </a:r>
          </a:p>
          <a:p>
            <a:endParaRPr lang="en-US" sz="2000" dirty="0" smtClean="0"/>
          </a:p>
          <a:p>
            <a:r>
              <a:rPr lang="en-US" sz="2000" dirty="0" smtClean="0"/>
              <a:t>Solutions:</a:t>
            </a:r>
          </a:p>
          <a:p>
            <a:pPr lvl="1"/>
            <a:r>
              <a:rPr lang="en-US" sz="2000" dirty="0"/>
              <a:t>U</a:t>
            </a:r>
            <a:r>
              <a:rPr lang="en-US" sz="2000" dirty="0" smtClean="0"/>
              <a:t>sed daily data only</a:t>
            </a:r>
          </a:p>
          <a:p>
            <a:pPr lvl="1"/>
            <a:r>
              <a:rPr lang="en-US" sz="2000" dirty="0" smtClean="0"/>
              <a:t>Cut out data prior to a start date of the feature with the latest start date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O</a:t>
            </a:r>
            <a:r>
              <a:rPr lang="en-US" sz="2000" dirty="0" smtClean="0"/>
              <a:t>nly 500 features remained to be used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620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 smtClean="0"/>
              <a:t>Describe the process of cleaning data and getting into correct format</a:t>
            </a:r>
          </a:p>
          <a:p>
            <a:pPr marL="742950" lvl="2" indent="-342900"/>
            <a:r>
              <a:rPr lang="en-US" sz="1600" dirty="0" err="1" smtClean="0"/>
              <a:t>Calc</a:t>
            </a:r>
            <a:r>
              <a:rPr lang="en-US" sz="1600" dirty="0" smtClean="0"/>
              <a:t> differences, etc.</a:t>
            </a:r>
          </a:p>
          <a:p>
            <a:pPr marL="742950" lvl="2" indent="-342900"/>
            <a:r>
              <a:rPr lang="en-US" sz="1600" dirty="0" smtClean="0"/>
              <a:t>Names of software’s and why used it. GPU use. Deep learning. </a:t>
            </a:r>
            <a:r>
              <a:rPr lang="en-US" sz="1600" dirty="0" smtClean="0"/>
              <a:t>PCA, scaled data, train predict, cross validation</a:t>
            </a:r>
          </a:p>
          <a:p>
            <a:pPr marL="742950" lvl="2" indent="-342900"/>
            <a:r>
              <a:rPr lang="en-US" sz="1600" dirty="0" smtClean="0"/>
              <a:t>Use </a:t>
            </a:r>
            <a:r>
              <a:rPr lang="en-US" sz="1600" dirty="0" err="1" smtClean="0"/>
              <a:t>mongodb</a:t>
            </a:r>
            <a:endParaRPr lang="en-US" sz="1600" dirty="0" smtClean="0"/>
          </a:p>
          <a:p>
            <a:r>
              <a:rPr lang="en-US" dirty="0" smtClean="0"/>
              <a:t>Background on using ml for finance</a:t>
            </a:r>
          </a:p>
          <a:p>
            <a:r>
              <a:rPr lang="en-US" dirty="0" smtClean="0"/>
              <a:t>Why hire a robot to trading your money? </a:t>
            </a:r>
          </a:p>
          <a:p>
            <a:pPr lvl="1"/>
            <a:r>
              <a:rPr lang="en-US" dirty="0" smtClean="0"/>
              <a:t>She’s smart -&gt; can digest a lot of data</a:t>
            </a:r>
          </a:p>
          <a:p>
            <a:pPr lvl="1"/>
            <a:r>
              <a:rPr lang="en-US" dirty="0" smtClean="0"/>
              <a:t>She’s fast -&gt;</a:t>
            </a:r>
          </a:p>
          <a:p>
            <a:pPr lvl="1"/>
            <a:r>
              <a:rPr lang="en-US" dirty="0" smtClean="0"/>
              <a:t>She’s beautiful -&gt;</a:t>
            </a:r>
          </a:p>
          <a:p>
            <a:pPr lvl="1"/>
            <a:r>
              <a:rPr lang="en-US" dirty="0" smtClean="0"/>
              <a:t>She’s won’t get angry at your</a:t>
            </a:r>
          </a:p>
          <a:p>
            <a:r>
              <a:rPr lang="en-US" dirty="0" err="1" smtClean="0"/>
              <a:t>Heatmap</a:t>
            </a:r>
            <a:r>
              <a:rPr lang="en-US" dirty="0" smtClean="0"/>
              <a:t> of accuracy of different models</a:t>
            </a:r>
          </a:p>
          <a:p>
            <a:r>
              <a:rPr lang="en-US" dirty="0" smtClean="0"/>
              <a:t>Put nice background on title like </a:t>
            </a:r>
            <a:r>
              <a:rPr lang="en-US" dirty="0" err="1" smtClean="0"/>
              <a:t>alison</a:t>
            </a:r>
            <a:r>
              <a:rPr lang="en-US" dirty="0" smtClean="0"/>
              <a:t> </a:t>
            </a:r>
            <a:r>
              <a:rPr lang="en-US" dirty="0" err="1" smtClean="0"/>
              <a:t>cossette</a:t>
            </a:r>
            <a:endParaRPr lang="en-US" dirty="0" smtClean="0"/>
          </a:p>
          <a:p>
            <a:r>
              <a:rPr lang="en-US" dirty="0" smtClean="0"/>
              <a:t>Add a story like automated trading will allow emotionless trading</a:t>
            </a:r>
          </a:p>
          <a:p>
            <a:r>
              <a:rPr lang="en-US" dirty="0" smtClean="0"/>
              <a:t>Add graphs of neural net with weights of connections</a:t>
            </a:r>
          </a:p>
          <a:p>
            <a:r>
              <a:rPr lang="en-US" dirty="0" smtClean="0"/>
              <a:t>Interpretation of weights?</a:t>
            </a:r>
          </a:p>
          <a:p>
            <a:r>
              <a:rPr lang="en-US" dirty="0" smtClean="0"/>
              <a:t>Use different activation functions</a:t>
            </a:r>
          </a:p>
          <a:p>
            <a:r>
              <a:rPr lang="en-US" dirty="0" smtClean="0"/>
              <a:t>Feature importance: try adding noise to each feature and see what happens to accuracy</a:t>
            </a:r>
          </a:p>
          <a:p>
            <a:r>
              <a:rPr lang="en-US" dirty="0" smtClean="0"/>
              <a:t>Ask </a:t>
            </a:r>
            <a:r>
              <a:rPr lang="en-US" dirty="0" err="1" smtClean="0"/>
              <a:t>harish</a:t>
            </a:r>
            <a:r>
              <a:rPr lang="en-US" dirty="0" smtClean="0"/>
              <a:t> how he did his presentation</a:t>
            </a:r>
          </a:p>
          <a:p>
            <a:r>
              <a:rPr lang="en-US" dirty="0" smtClean="0"/>
              <a:t>Do normal classification </a:t>
            </a:r>
            <a:r>
              <a:rPr lang="en-US" dirty="0" err="1" smtClean="0"/>
              <a:t>algos</a:t>
            </a:r>
            <a:r>
              <a:rPr lang="en-US" dirty="0" smtClean="0"/>
              <a:t> and compare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5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872"/>
            <a:ext cx="8229600" cy="5111486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Feedforward</a:t>
            </a:r>
            <a:r>
              <a:rPr lang="en-US" dirty="0" smtClean="0"/>
              <a:t> Neural Networks</a:t>
            </a:r>
          </a:p>
          <a:p>
            <a:pPr lvl="1"/>
            <a:r>
              <a:rPr lang="en-US" dirty="0" smtClean="0"/>
              <a:t>Data only goes forward starting from input nodes to output nodes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Recurrent Neural Networks</a:t>
            </a:r>
          </a:p>
          <a:p>
            <a:pPr lvl="1"/>
            <a:r>
              <a:rPr lang="en-US" dirty="0" smtClean="0"/>
              <a:t>Loops exist within the layers such that outputs can be inputs to nodes at the same layer or to prior layers</a:t>
            </a:r>
          </a:p>
          <a:p>
            <a:pPr lvl="1"/>
            <a:r>
              <a:rPr lang="en-US" dirty="0" smtClean="0"/>
              <a:t>Can be thought of as a way to introduce a kind of memory into the system</a:t>
            </a:r>
          </a:p>
          <a:p>
            <a:pPr lvl="1"/>
            <a:r>
              <a:rPr lang="en-US" dirty="0" smtClean="0"/>
              <a:t>Works well for sequential data such as time series and text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1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of Accuracy vs. various number of layers of a </a:t>
            </a:r>
            <a:r>
              <a:rPr lang="en-US" dirty="0" err="1" smtClean="0"/>
              <a:t>Feedforward</a:t>
            </a:r>
            <a:r>
              <a:rPr lang="en-US" dirty="0" smtClean="0"/>
              <a:t> Neural Net Structure</a:t>
            </a:r>
          </a:p>
          <a:p>
            <a:endParaRPr lang="en-US" dirty="0"/>
          </a:p>
          <a:p>
            <a:r>
              <a:rPr lang="en-US" dirty="0" smtClean="0"/>
              <a:t>Graph of Accuracy vs. various number of nodes for two hidden layers</a:t>
            </a:r>
          </a:p>
          <a:p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raph of Accuracy for </a:t>
            </a:r>
            <a:r>
              <a:rPr lang="en-US" dirty="0" err="1" smtClean="0"/>
              <a:t>Feedforward</a:t>
            </a:r>
            <a:r>
              <a:rPr lang="en-US" dirty="0"/>
              <a:t> </a:t>
            </a:r>
            <a:r>
              <a:rPr lang="en-US" dirty="0" smtClean="0"/>
              <a:t>vs. 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5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feasibility of using neural networks to predict financial markets</a:t>
            </a:r>
          </a:p>
          <a:p>
            <a:r>
              <a:rPr lang="en-US" dirty="0" smtClean="0"/>
              <a:t>Explain general accuracy trends observed for various number of hidden layers and number of nodes per hidden layer</a:t>
            </a:r>
          </a:p>
          <a:p>
            <a:r>
              <a:rPr lang="en-US" dirty="0" smtClean="0"/>
              <a:t>Explain general observations for accuracy between </a:t>
            </a:r>
            <a:r>
              <a:rPr lang="en-US" dirty="0" err="1" smtClean="0"/>
              <a:t>feedforward</a:t>
            </a:r>
            <a:r>
              <a:rPr lang="en-US" dirty="0" smtClean="0"/>
              <a:t> vs. 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4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449</Words>
  <Application>Microsoft Macintosh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Predicting Markets with  Neural Networks</vt:lpstr>
      <vt:lpstr>Overview</vt:lpstr>
      <vt:lpstr>Why hire a Robot to manage your money?</vt:lpstr>
      <vt:lpstr>Data</vt:lpstr>
      <vt:lpstr>Add to presentation</vt:lpstr>
      <vt:lpstr>Methodology</vt:lpstr>
      <vt:lpstr>Accuracy Visualizations</vt:lpstr>
      <vt:lpstr>Conclusion</vt:lpstr>
    </vt:vector>
  </TitlesOfParts>
  <Company>Black Swan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Neural Networks to Predict Financial Markets</dc:title>
  <dc:creator>Wilson Kung</dc:creator>
  <cp:lastModifiedBy>Wilson Kung</cp:lastModifiedBy>
  <cp:revision>18</cp:revision>
  <cp:lastPrinted>2015-09-11T13:05:51Z</cp:lastPrinted>
  <dcterms:created xsi:type="dcterms:W3CDTF">2015-09-11T05:15:19Z</dcterms:created>
  <dcterms:modified xsi:type="dcterms:W3CDTF">2015-09-12T16:54:06Z</dcterms:modified>
</cp:coreProperties>
</file>