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varScale="1">
        <p:scale>
          <a:sx n="106" d="100"/>
          <a:sy n="106" d="100"/>
        </p:scale>
        <p:origin x="-173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1A3261-5979-6D4F-9C22-37AAD314CB9A}"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167123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A3261-5979-6D4F-9C22-37AAD314CB9A}"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25156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A3261-5979-6D4F-9C22-37AAD314CB9A}"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215959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1A3261-5979-6D4F-9C22-37AAD314CB9A}"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290079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1A3261-5979-6D4F-9C22-37AAD314CB9A}" type="datetimeFigureOut">
              <a:rPr lang="en-US" smtClean="0"/>
              <a:t>8/26/15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237074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1A3261-5979-6D4F-9C22-37AAD314CB9A}"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412205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1A3261-5979-6D4F-9C22-37AAD314CB9A}" type="datetimeFigureOut">
              <a:rPr lang="en-US" smtClean="0"/>
              <a:t>8/26/15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304184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1A3261-5979-6D4F-9C22-37AAD314CB9A}" type="datetimeFigureOut">
              <a:rPr lang="en-US" smtClean="0"/>
              <a:t>8/26/15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190535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1A3261-5979-6D4F-9C22-37AAD314CB9A}" type="datetimeFigureOut">
              <a:rPr lang="en-US" smtClean="0"/>
              <a:t>8/26/15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378293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A3261-5979-6D4F-9C22-37AAD314CB9A}"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18977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1A3261-5979-6D4F-9C22-37AAD314CB9A}" type="datetimeFigureOut">
              <a:rPr lang="en-US" smtClean="0"/>
              <a:t>8/26/15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6C97D-3043-194C-8068-96BECC775571}" type="slidenum">
              <a:rPr lang="en-US" smtClean="0"/>
              <a:t>‹#›</a:t>
            </a:fld>
            <a:endParaRPr lang="en-US"/>
          </a:p>
        </p:txBody>
      </p:sp>
    </p:spTree>
    <p:extLst>
      <p:ext uri="{BB962C8B-B14F-4D97-AF65-F5344CB8AC3E}">
        <p14:creationId xmlns:p14="http://schemas.microsoft.com/office/powerpoint/2010/main" val="40050684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1A3261-5979-6D4F-9C22-37AAD314CB9A}" type="datetimeFigureOut">
              <a:rPr lang="en-US" smtClean="0"/>
              <a:t>8/26/15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6C97D-3043-194C-8068-96BECC775571}" type="slidenum">
              <a:rPr lang="en-US" smtClean="0"/>
              <a:t>‹#›</a:t>
            </a:fld>
            <a:endParaRPr lang="en-US"/>
          </a:p>
        </p:txBody>
      </p:sp>
    </p:spTree>
    <p:extLst>
      <p:ext uri="{BB962C8B-B14F-4D97-AF65-F5344CB8AC3E}">
        <p14:creationId xmlns:p14="http://schemas.microsoft.com/office/powerpoint/2010/main" val="115106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de.google.com/p/neurola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de.google.com/p/neurolab/" TargetMode="External"/><Relationship Id="rId3" Type="http://schemas.openxmlformats.org/officeDocument/2006/relationships/hyperlink" Target="http://en.wikipedia.org/wiki/Universal_approximation_theore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35009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err="1" smtClean="0"/>
              <a:t>Theano</a:t>
            </a:r>
            <a:r>
              <a:rPr lang="en-US" dirty="0" smtClean="0"/>
              <a:t> – lower level, graphics card use, hard to use.</a:t>
            </a:r>
          </a:p>
          <a:p>
            <a:r>
              <a:rPr lang="en-US" dirty="0" smtClean="0"/>
              <a:t>Torch – NYU, FB, Google, not python tool but like python</a:t>
            </a:r>
          </a:p>
          <a:p>
            <a:r>
              <a:rPr lang="en-US" dirty="0" err="1" smtClean="0"/>
              <a:t>Nolearn</a:t>
            </a:r>
            <a:endParaRPr lang="en-US" dirty="0"/>
          </a:p>
          <a:p>
            <a:r>
              <a:rPr lang="en-US" dirty="0"/>
              <a:t>Machine Learning Packages</a:t>
            </a:r>
          </a:p>
          <a:p>
            <a:r>
              <a:rPr lang="en-US" dirty="0" err="1" smtClean="0"/>
              <a:t>Graphlab</a:t>
            </a:r>
            <a:r>
              <a:rPr lang="en-US" dirty="0" smtClean="0"/>
              <a:t> - </a:t>
            </a:r>
            <a:endParaRPr lang="en-US" dirty="0"/>
          </a:p>
          <a:p>
            <a:r>
              <a:rPr lang="en-US" dirty="0" smtClean="0"/>
              <a:t>PyLearn2 – on top of </a:t>
            </a:r>
            <a:r>
              <a:rPr lang="en-US" dirty="0" err="1" smtClean="0"/>
              <a:t>theano</a:t>
            </a:r>
            <a:endParaRPr lang="en-US" dirty="0"/>
          </a:p>
          <a:p>
            <a:r>
              <a:rPr lang="en-US" dirty="0" err="1" smtClean="0"/>
              <a:t>Lasagne</a:t>
            </a:r>
            <a:r>
              <a:rPr lang="en-US" dirty="0" smtClean="0"/>
              <a:t>  - on top of </a:t>
            </a:r>
            <a:r>
              <a:rPr lang="en-US" dirty="0" err="1" smtClean="0"/>
              <a:t>theano</a:t>
            </a:r>
            <a:endParaRPr lang="en-US" dirty="0"/>
          </a:p>
          <a:p>
            <a:r>
              <a:rPr lang="en-US" dirty="0"/>
              <a:t>Kayak</a:t>
            </a:r>
          </a:p>
          <a:p>
            <a:r>
              <a:rPr lang="en-US" dirty="0"/>
              <a:t>Blocks</a:t>
            </a:r>
          </a:p>
          <a:p>
            <a:r>
              <a:rPr lang="en-US" dirty="0" err="1"/>
              <a:t>OpenDeep</a:t>
            </a:r>
            <a:endParaRPr lang="en-US" dirty="0"/>
          </a:p>
          <a:p>
            <a:r>
              <a:rPr lang="en-US" dirty="0" err="1"/>
              <a:t>PyBrain</a:t>
            </a:r>
            <a:endParaRPr lang="en-US" dirty="0"/>
          </a:p>
          <a:p>
            <a:r>
              <a:rPr lang="en-US" dirty="0" err="1"/>
              <a:t>Keras</a:t>
            </a:r>
            <a:endParaRPr lang="en-US" dirty="0"/>
          </a:p>
          <a:p>
            <a:r>
              <a:rPr lang="en-US" dirty="0" err="1"/>
              <a:t>Sklearn</a:t>
            </a:r>
            <a:endParaRPr lang="en-US" dirty="0"/>
          </a:p>
          <a:p>
            <a:r>
              <a:rPr lang="en-US" dirty="0"/>
              <a:t>Packages based in C with Python Bindings</a:t>
            </a:r>
          </a:p>
          <a:p>
            <a:r>
              <a:rPr lang="en-US" dirty="0" err="1" smtClean="0"/>
              <a:t>Caffe</a:t>
            </a:r>
            <a:r>
              <a:rPr lang="en-US" dirty="0" smtClean="0"/>
              <a:t> – </a:t>
            </a:r>
            <a:r>
              <a:rPr lang="en-US" dirty="0" err="1" smtClean="0"/>
              <a:t>modelzoo</a:t>
            </a:r>
            <a:r>
              <a:rPr lang="en-US" dirty="0" smtClean="0"/>
              <a:t> has reference models from </a:t>
            </a:r>
            <a:r>
              <a:rPr lang="en-US" dirty="0" err="1" smtClean="0"/>
              <a:t>pretrained</a:t>
            </a:r>
            <a:r>
              <a:rPr lang="en-US" dirty="0" smtClean="0"/>
              <a:t> models like </a:t>
            </a:r>
            <a:r>
              <a:rPr lang="en-US" dirty="0" err="1" smtClean="0"/>
              <a:t>googledream</a:t>
            </a:r>
            <a:r>
              <a:rPr lang="en-US" dirty="0" smtClean="0"/>
              <a:t>, out of box models, does visualizations of deep neural nets</a:t>
            </a:r>
            <a:endParaRPr lang="en-US" dirty="0"/>
          </a:p>
          <a:p>
            <a:r>
              <a:rPr lang="en-US" dirty="0" err="1"/>
              <a:t>CXXNet</a:t>
            </a:r>
            <a:endParaRPr lang="en-US" dirty="0"/>
          </a:p>
          <a:p>
            <a:r>
              <a:rPr lang="en-US" dirty="0"/>
              <a:t>FANN2</a:t>
            </a:r>
          </a:p>
          <a:p>
            <a:r>
              <a:rPr lang="en-US" dirty="0"/>
              <a:t>GUI with Python API</a:t>
            </a:r>
          </a:p>
          <a:p>
            <a:r>
              <a:rPr lang="en-US" dirty="0" err="1" smtClean="0"/>
              <a:t>MetaMind</a:t>
            </a:r>
            <a:endParaRPr lang="en-US" dirty="0" smtClean="0"/>
          </a:p>
          <a:p>
            <a:r>
              <a:rPr lang="en-US" dirty="0" smtClean="0"/>
              <a:t>Deeplearning4j – can run on spark</a:t>
            </a:r>
            <a:endParaRPr lang="en-US" dirty="0"/>
          </a:p>
        </p:txBody>
      </p:sp>
    </p:spTree>
    <p:extLst>
      <p:ext uri="{BB962C8B-B14F-4D97-AF65-F5344CB8AC3E}">
        <p14:creationId xmlns:p14="http://schemas.microsoft.com/office/powerpoint/2010/main" val="308403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Nelson and Illingworth outline 8 steps on designing a neural net. </a:t>
            </a:r>
            <a:endParaRPr lang="en-US" dirty="0" smtClean="0">
              <a:effectLst/>
            </a:endParaRPr>
          </a:p>
          <a:p>
            <a:r>
              <a:rPr lang="en-US" dirty="0"/>
              <a:t>1. Variable Selection</a:t>
            </a:r>
            <a:br>
              <a:rPr lang="en-US" dirty="0"/>
            </a:br>
            <a:r>
              <a:rPr lang="en-US" dirty="0"/>
              <a:t>2. Data collection</a:t>
            </a:r>
            <a:br>
              <a:rPr lang="en-US" dirty="0"/>
            </a:br>
            <a:r>
              <a:rPr lang="en-US" dirty="0"/>
              <a:t>3. Data processing</a:t>
            </a:r>
            <a:br>
              <a:rPr lang="en-US" dirty="0"/>
            </a:br>
            <a:r>
              <a:rPr lang="en-US" dirty="0"/>
              <a:t>4. Training, testing and validation set 5. </a:t>
            </a:r>
            <a:r>
              <a:rPr lang="en-US" dirty="0" err="1"/>
              <a:t>Neutal</a:t>
            </a:r>
            <a:r>
              <a:rPr lang="en-US" dirty="0"/>
              <a:t> network paradigms : </a:t>
            </a:r>
            <a:endParaRPr lang="en-US" dirty="0" smtClean="0">
              <a:effectLst/>
            </a:endParaRPr>
          </a:p>
          <a:p>
            <a:r>
              <a:rPr lang="en-US" dirty="0"/>
              <a:t>􏰀  Number of hidden layers </a:t>
            </a:r>
            <a:endParaRPr lang="en-US" dirty="0" smtClean="0">
              <a:effectLst/>
            </a:endParaRPr>
          </a:p>
          <a:p>
            <a:r>
              <a:rPr lang="en-US" dirty="0"/>
              <a:t>􏰀  Number of hidden neurons </a:t>
            </a:r>
            <a:endParaRPr lang="en-US" dirty="0" smtClean="0">
              <a:effectLst/>
            </a:endParaRPr>
          </a:p>
          <a:p>
            <a:r>
              <a:rPr lang="en-US" dirty="0"/>
              <a:t>􏰀  Number of output neurons </a:t>
            </a:r>
            <a:endParaRPr lang="en-US" dirty="0" smtClean="0">
              <a:effectLst/>
            </a:endParaRPr>
          </a:p>
          <a:p>
            <a:r>
              <a:rPr lang="en-US" dirty="0"/>
              <a:t>􏰀  transfer functions </a:t>
            </a:r>
            <a:endParaRPr lang="en-US" dirty="0" smtClean="0">
              <a:effectLst/>
            </a:endParaRPr>
          </a:p>
          <a:p>
            <a:r>
              <a:rPr lang="en-US" dirty="0"/>
              <a:t>6. Evaluation Criteria</a:t>
            </a:r>
            <a:br>
              <a:rPr lang="en-US" dirty="0"/>
            </a:br>
            <a:r>
              <a:rPr lang="en-US" dirty="0"/>
              <a:t>7. Neural Network training </a:t>
            </a:r>
            <a:endParaRPr lang="en-US" dirty="0" smtClean="0">
              <a:effectLst/>
            </a:endParaRPr>
          </a:p>
          <a:p>
            <a:r>
              <a:rPr lang="en-US" dirty="0"/>
              <a:t>􏰀  Number of training iteration </a:t>
            </a:r>
            <a:endParaRPr lang="en-US" dirty="0" smtClean="0">
              <a:effectLst/>
            </a:endParaRPr>
          </a:p>
          <a:p>
            <a:r>
              <a:rPr lang="en-US" dirty="0"/>
              <a:t>􏰀  learning rate and momentum </a:t>
            </a:r>
            <a:endParaRPr lang="en-US" dirty="0" smtClean="0">
              <a:effectLst/>
            </a:endParaRPr>
          </a:p>
          <a:p>
            <a:r>
              <a:rPr lang="en-US" dirty="0"/>
              <a:t>8. implementation </a:t>
            </a:r>
            <a:endParaRPr lang="en-US" dirty="0" smtClean="0">
              <a:effectLst/>
            </a:endParaRPr>
          </a:p>
          <a:p>
            <a:endParaRPr lang="en-US" dirty="0"/>
          </a:p>
        </p:txBody>
      </p:sp>
    </p:spTree>
    <p:extLst>
      <p:ext uri="{BB962C8B-B14F-4D97-AF65-F5344CB8AC3E}">
        <p14:creationId xmlns:p14="http://schemas.microsoft.com/office/powerpoint/2010/main" val="78817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To prevent risk of </a:t>
            </a:r>
            <a:r>
              <a:rPr lang="en-US" dirty="0" err="1"/>
              <a:t>overfitting</a:t>
            </a:r>
            <a:r>
              <a:rPr lang="en-US" dirty="0"/>
              <a:t>, the size of the training set must be at least five times the number of weights. </a:t>
            </a:r>
            <a:endParaRPr lang="en-US" dirty="0" smtClean="0">
              <a:effectLst/>
            </a:endParaRPr>
          </a:p>
          <a:p>
            <a:r>
              <a:rPr lang="en-US" dirty="0"/>
              <a:t>􏰀 In theory one layer is enough to approximate any continuous function </a:t>
            </a:r>
            <a:endParaRPr lang="en-US" dirty="0" smtClean="0">
              <a:effectLst/>
            </a:endParaRPr>
          </a:p>
          <a:p>
            <a:r>
              <a:rPr lang="en-US" dirty="0"/>
              <a:t>Both theory and empirical work suggest that putting more four layers (one input, one output and two hidden) will not improve the </a:t>
            </a:r>
            <a:r>
              <a:rPr lang="en-US" dirty="0" smtClean="0"/>
              <a:t>results</a:t>
            </a:r>
          </a:p>
          <a:p>
            <a:r>
              <a:rPr lang="en-US" dirty="0" smtClean="0"/>
              <a:t>Increasing </a:t>
            </a:r>
            <a:r>
              <a:rPr lang="en-US" dirty="0"/>
              <a:t>the number of hidden layers, increases the risk of over-fitting and increases computation time. </a:t>
            </a:r>
            <a:endParaRPr lang="en-US" dirty="0" smtClean="0"/>
          </a:p>
          <a:p>
            <a:r>
              <a:rPr lang="en-US" dirty="0"/>
              <a:t>Using multiple outputs will produce inferior results as compared to a network with single output </a:t>
            </a:r>
            <a:endParaRPr lang="en-US" dirty="0" smtClean="0"/>
          </a:p>
          <a:p>
            <a:r>
              <a:rPr lang="en-US" dirty="0"/>
              <a:t>For a three-layers network it has be suggests that the hidden layer should have approximately </a:t>
            </a:r>
            <a:endParaRPr lang="en-US" dirty="0" smtClean="0">
              <a:effectLst/>
            </a:endParaRPr>
          </a:p>
          <a:p>
            <a:pPr lvl="1"/>
            <a:r>
              <a:rPr lang="en-US" dirty="0" smtClean="0"/>
              <a:t>(􏰅</a:t>
            </a:r>
            <a:r>
              <a:rPr lang="en-US" dirty="0" err="1"/>
              <a:t>ninput</a:t>
            </a:r>
            <a:r>
              <a:rPr lang="en-US" dirty="0"/>
              <a:t> × </a:t>
            </a:r>
            <a:r>
              <a:rPr lang="en-US" dirty="0" err="1"/>
              <a:t>moutput</a:t>
            </a:r>
            <a:r>
              <a:rPr lang="en-US" dirty="0"/>
              <a:t> </a:t>
            </a:r>
            <a:r>
              <a:rPr lang="en-US" dirty="0" smtClean="0"/>
              <a:t>)**0.5</a:t>
            </a:r>
            <a:endParaRPr lang="en-US" dirty="0" smtClean="0">
              <a:effectLst/>
            </a:endParaRPr>
          </a:p>
          <a:p>
            <a:endParaRPr lang="en-US" dirty="0" smtClean="0">
              <a:effectLst/>
            </a:endParaRPr>
          </a:p>
          <a:p>
            <a:endParaRPr lang="en-US" dirty="0" smtClean="0">
              <a:effectLst/>
            </a:endParaRPr>
          </a:p>
          <a:p>
            <a:endParaRPr lang="en-US" dirty="0"/>
          </a:p>
        </p:txBody>
      </p:sp>
    </p:spTree>
    <p:extLst>
      <p:ext uri="{BB962C8B-B14F-4D97-AF65-F5344CB8AC3E}">
        <p14:creationId xmlns:p14="http://schemas.microsoft.com/office/powerpoint/2010/main" val="27894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A comparison between a neural network and a Hidden Markov Model used for foreign exchange forecasting is also given in (Philip 2011). The results of the study show that while the Hidden Markov Model achieved an accuracy of 69.9% the neural network had an accuracy of 81.2% </a:t>
            </a:r>
            <a:endParaRPr lang="en-US" dirty="0" smtClean="0"/>
          </a:p>
          <a:p>
            <a:r>
              <a:rPr lang="en-US" dirty="0"/>
              <a:t>Data transformation in order to improve the accuracy of the forecast is used in (</a:t>
            </a:r>
            <a:r>
              <a:rPr lang="en-US" dirty="0" err="1"/>
              <a:t>Proietti</a:t>
            </a:r>
            <a:r>
              <a:rPr lang="en-US" dirty="0"/>
              <a:t>, 2013). The authors considered the Box-Cox power transformation and showed the forecasts are improve significantly compared to the untransformed data at the one-step-ahead horizon. </a:t>
            </a:r>
            <a:endParaRPr lang="en-US" dirty="0" smtClean="0"/>
          </a:p>
          <a:p>
            <a:r>
              <a:rPr lang="en-US" u="sng" dirty="0">
                <a:hlinkClick r:id="rId2"/>
              </a:rPr>
              <a:t>NeuroLab is another neural network library which has nice api(similar to Matlab’s api if you are familiar) It has different variants of Recurrent Neural Network(RNN) implementation unlike other libraries. If you want to use RNN, this library might be one of the best choice with its simple API.</a:t>
            </a:r>
            <a:endParaRPr lang="en-US" dirty="0" smtClean="0"/>
          </a:p>
          <a:p>
            <a:endParaRPr lang="en-US" dirty="0"/>
          </a:p>
        </p:txBody>
      </p:sp>
    </p:spTree>
    <p:extLst>
      <p:ext uri="{BB962C8B-B14F-4D97-AF65-F5344CB8AC3E}">
        <p14:creationId xmlns:p14="http://schemas.microsoft.com/office/powerpoint/2010/main" val="91017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55000" lnSpcReduction="20000"/>
          </a:bodyPr>
          <a:lstStyle/>
          <a:p>
            <a:r>
              <a:rPr lang="en-US" dirty="0"/>
              <a:t>To improve the accuracy of the forecasting it is better to remove the correlations between the inputs and made them statistically independent. Thus, we studied not the exchange rates but the logarithmic returns given by the following formula: </a:t>
            </a:r>
            <a:endParaRPr lang="en-US" dirty="0" smtClean="0"/>
          </a:p>
          <a:p>
            <a:r>
              <a:rPr lang="en-US" dirty="0"/>
              <a:t>More, in order to increase the learning rate additional data preprocessing that smoothed the data distribution was performed before training the network. We normalized the data using a logistic function according to the following formula: </a:t>
            </a:r>
            <a:endParaRPr lang="en-US" dirty="0" smtClean="0"/>
          </a:p>
          <a:p>
            <a:r>
              <a:rPr lang="en-US" dirty="0"/>
              <a:t>If we’re restricted to linear activation functions, then the </a:t>
            </a:r>
            <a:r>
              <a:rPr lang="en-US" dirty="0" err="1"/>
              <a:t>feedforward</a:t>
            </a:r>
            <a:r>
              <a:rPr lang="en-US" dirty="0"/>
              <a:t> neural network is no more powerful than the perceptron, no matter how many layers it has</a:t>
            </a:r>
            <a:r>
              <a:rPr lang="en-US" dirty="0" smtClean="0"/>
              <a:t>.</a:t>
            </a:r>
          </a:p>
          <a:p>
            <a:r>
              <a:rPr lang="en-US" dirty="0"/>
              <a:t>The hidden layer is where the network stores it's internal abstract representation of the training data</a:t>
            </a:r>
            <a:r>
              <a:rPr lang="en-US" dirty="0" smtClean="0"/>
              <a:t>.</a:t>
            </a:r>
          </a:p>
          <a:p>
            <a:r>
              <a:rPr lang="en-US" u="sng" dirty="0">
                <a:hlinkClick r:id="rId2"/>
              </a:rPr>
              <a:t>NeuroLab is another neural network library which has nice api(similar to Matlab’s api if you are familiar) It has different variants of Recurrent Neural Network(RNN) implementation unlike other libraries. If you want to use RNN, this library might be one of the best choice with its simple API.</a:t>
            </a:r>
            <a:endParaRPr lang="en-US" dirty="0" smtClean="0"/>
          </a:p>
          <a:p>
            <a:r>
              <a:rPr lang="en-US" dirty="0"/>
              <a:t>By the </a:t>
            </a:r>
            <a:r>
              <a:rPr lang="en-US" u="sng" dirty="0" smtClean="0">
                <a:hlinkClick r:id="rId3"/>
              </a:rPr>
              <a:t>universal </a:t>
            </a:r>
            <a:r>
              <a:rPr lang="en-US" u="sng" dirty="0">
                <a:hlinkClick r:id="rId3"/>
              </a:rPr>
              <a:t>approximation theorem, a single hidden layer network with a finite number of neurons can be trained to approximate an arbitrarily random function. </a:t>
            </a:r>
            <a:endParaRPr lang="en-US" dirty="0" smtClean="0"/>
          </a:p>
          <a:p>
            <a:endParaRPr lang="en-US" dirty="0" smtClean="0"/>
          </a:p>
          <a:p>
            <a:pPr algn="ctr"/>
            <a:endParaRPr lang="en-US" dirty="0" smtClean="0"/>
          </a:p>
          <a:p>
            <a:endParaRPr lang="en-US" dirty="0"/>
          </a:p>
        </p:txBody>
      </p:sp>
    </p:spTree>
    <p:extLst>
      <p:ext uri="{BB962C8B-B14F-4D97-AF65-F5344CB8AC3E}">
        <p14:creationId xmlns:p14="http://schemas.microsoft.com/office/powerpoint/2010/main" val="328667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525963"/>
          </a:xfrm>
        </p:spPr>
        <p:txBody>
          <a:bodyPr/>
          <a:lstStyle/>
          <a:p>
            <a:r>
              <a:rPr lang="en-US" dirty="0" smtClean="0"/>
              <a:t>Convolutional NN: </a:t>
            </a:r>
          </a:p>
          <a:p>
            <a:r>
              <a:rPr lang="en-US" dirty="0" smtClean="0"/>
              <a:t>Recurrent NN: good for data that is in sequence, like time series and text.</a:t>
            </a:r>
          </a:p>
          <a:p>
            <a:pPr lvl="1"/>
            <a:r>
              <a:rPr lang="en-US" dirty="0" smtClean="0"/>
              <a:t>Long short term memory network</a:t>
            </a:r>
          </a:p>
          <a:p>
            <a:pPr marL="457200" lvl="1" indent="0">
              <a:buNone/>
            </a:pPr>
            <a:endParaRPr lang="en-US" dirty="0" smtClean="0"/>
          </a:p>
          <a:p>
            <a:pPr lvl="1"/>
            <a:endParaRPr lang="en-US" dirty="0"/>
          </a:p>
          <a:p>
            <a:pPr lvl="1"/>
            <a:endParaRPr lang="en-US" dirty="0"/>
          </a:p>
        </p:txBody>
      </p:sp>
    </p:spTree>
    <p:extLst>
      <p:ext uri="{BB962C8B-B14F-4D97-AF65-F5344CB8AC3E}">
        <p14:creationId xmlns:p14="http://schemas.microsoft.com/office/powerpoint/2010/main" val="1582822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3617</TotalTime>
  <Words>485</Words>
  <Application>Microsoft Macintosh PowerPoint</Application>
  <PresentationFormat>On-screen Show (4:3)</PresentationFormat>
  <Paragraphs>52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Black Swan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Wilson Kung</dc:creator>
  <cp:lastModifiedBy>Wilson Kung</cp:lastModifiedBy>
  <cp:revision>13</cp:revision>
  <dcterms:created xsi:type="dcterms:W3CDTF">2015-08-27T01:58:42Z</dcterms:created>
  <dcterms:modified xsi:type="dcterms:W3CDTF">2015-08-29T14:16:23Z</dcterms:modified>
</cp:coreProperties>
</file>