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26" autoAdjust="0"/>
  </p:normalViewPr>
  <p:slideViewPr>
    <p:cSldViewPr snapToGrid="0" snapToObjects="1">
      <p:cViewPr>
        <p:scale>
          <a:sx n="125" d="100"/>
          <a:sy n="125" d="100"/>
        </p:scale>
        <p:origin x="-1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67894731874003"/>
          <c:y val="0.0199537175877291"/>
          <c:w val="0.747680500950206"/>
          <c:h val="0.904355311292724"/>
        </c:manualLayout>
      </c:layout>
      <c:surface3DChart>
        <c:wireframe val="0"/>
        <c:ser>
          <c:idx val="0"/>
          <c:order val="0"/>
          <c:tx>
            <c:strRef>
              <c:f>Sheet2!$A$2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Sheet2!$B$2:$I$2</c:f>
              <c:numCache>
                <c:formatCode>General</c:formatCode>
                <c:ptCount val="8"/>
                <c:pt idx="0">
                  <c:v>0.511845</c:v>
                </c:pt>
                <c:pt idx="1">
                  <c:v>0.51167</c:v>
                </c:pt>
                <c:pt idx="2">
                  <c:v>0.510297</c:v>
                </c:pt>
                <c:pt idx="3">
                  <c:v>0.508264</c:v>
                </c:pt>
                <c:pt idx="4">
                  <c:v>0.506973</c:v>
                </c:pt>
                <c:pt idx="5">
                  <c:v>0.504735</c:v>
                </c:pt>
                <c:pt idx="6">
                  <c:v>0.505242</c:v>
                </c:pt>
                <c:pt idx="7">
                  <c:v>0.506027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Sheet2!$B$3:$I$3</c:f>
              <c:numCache>
                <c:formatCode>General</c:formatCode>
                <c:ptCount val="8"/>
                <c:pt idx="0">
                  <c:v>0.518306</c:v>
                </c:pt>
                <c:pt idx="1">
                  <c:v>0.510233</c:v>
                </c:pt>
                <c:pt idx="2">
                  <c:v>0.503831</c:v>
                </c:pt>
                <c:pt idx="3">
                  <c:v>0.505929</c:v>
                </c:pt>
                <c:pt idx="4">
                  <c:v>0.508124</c:v>
                </c:pt>
                <c:pt idx="5">
                  <c:v>0.506892</c:v>
                </c:pt>
                <c:pt idx="6">
                  <c:v>0.506372</c:v>
                </c:pt>
                <c:pt idx="7">
                  <c:v>0.505757</c:v>
                </c:pt>
              </c:numCache>
            </c:numRef>
          </c:val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Sheet2!$B$4:$I$4</c:f>
              <c:numCache>
                <c:formatCode>General</c:formatCode>
                <c:ptCount val="8"/>
                <c:pt idx="0">
                  <c:v>0.525485</c:v>
                </c:pt>
                <c:pt idx="1">
                  <c:v>0.518133</c:v>
                </c:pt>
                <c:pt idx="2">
                  <c:v>0.516762</c:v>
                </c:pt>
                <c:pt idx="3">
                  <c:v>0.518865</c:v>
                </c:pt>
                <c:pt idx="4">
                  <c:v>0.518332</c:v>
                </c:pt>
                <c:pt idx="5">
                  <c:v>0.515882</c:v>
                </c:pt>
                <c:pt idx="6">
                  <c:v>0.512025</c:v>
                </c:pt>
                <c:pt idx="7">
                  <c:v>0.509986</c:v>
                </c:pt>
              </c:numCache>
            </c:numRef>
          </c:val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Sheet2!$B$5:$I$5</c:f>
              <c:numCache>
                <c:formatCode>General</c:formatCode>
                <c:ptCount val="8"/>
                <c:pt idx="0">
                  <c:v>0.505384</c:v>
                </c:pt>
                <c:pt idx="1">
                  <c:v>0.501616</c:v>
                </c:pt>
                <c:pt idx="2">
                  <c:v>0.502155</c:v>
                </c:pt>
                <c:pt idx="3">
                  <c:v>0.501976</c:v>
                </c:pt>
                <c:pt idx="4">
                  <c:v>0.503523</c:v>
                </c:pt>
                <c:pt idx="5">
                  <c:v>0.504135</c:v>
                </c:pt>
                <c:pt idx="6">
                  <c:v>0.502569</c:v>
                </c:pt>
                <c:pt idx="7">
                  <c:v>0.50045</c:v>
                </c:pt>
              </c:numCache>
            </c:numRef>
          </c:val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Sheet2!$B$6:$I$6</c:f>
              <c:numCache>
                <c:formatCode>General</c:formatCode>
                <c:ptCount val="8"/>
                <c:pt idx="0">
                  <c:v>0.51687</c:v>
                </c:pt>
                <c:pt idx="1">
                  <c:v>0.519569</c:v>
                </c:pt>
                <c:pt idx="2">
                  <c:v>0.516044</c:v>
                </c:pt>
                <c:pt idx="3">
                  <c:v>0.51581</c:v>
                </c:pt>
                <c:pt idx="4">
                  <c:v>0.515888</c:v>
                </c:pt>
                <c:pt idx="5">
                  <c:v>0.513844</c:v>
                </c:pt>
                <c:pt idx="6">
                  <c:v>0.512641</c:v>
                </c:pt>
                <c:pt idx="7">
                  <c:v>0.510345</c:v>
                </c:pt>
              </c:numCache>
            </c:numRef>
          </c:val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7</c:v>
                </c:pt>
              </c:strCache>
            </c:strRef>
          </c:tx>
          <c:cat>
            <c:numRef>
              <c:f>Sheet2!$B$1:$I$1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11.0</c:v>
                </c:pt>
                <c:pt idx="4">
                  <c:v>12.0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cat>
          <c:val>
            <c:numRef>
              <c:f>Sheet2!$B$7:$I$7</c:f>
              <c:numCache>
                <c:formatCode>General</c:formatCode>
                <c:ptCount val="8"/>
                <c:pt idx="0">
                  <c:v>0.49318</c:v>
                </c:pt>
                <c:pt idx="1">
                  <c:v>0.496948</c:v>
                </c:pt>
                <c:pt idx="2">
                  <c:v>0.499761</c:v>
                </c:pt>
                <c:pt idx="3">
                  <c:v>0.500539</c:v>
                </c:pt>
                <c:pt idx="4">
                  <c:v>0.498634</c:v>
                </c:pt>
                <c:pt idx="5">
                  <c:v>0.496824</c:v>
                </c:pt>
                <c:pt idx="6">
                  <c:v>0.49332</c:v>
                </c:pt>
                <c:pt idx="7">
                  <c:v>0.492533</c:v>
                </c:pt>
              </c:numCache>
            </c:numRef>
          </c:val>
        </c:ser>
        <c:bandFmts/>
        <c:axId val="-2097440232"/>
        <c:axId val="-2097603976"/>
        <c:axId val="-2097390312"/>
      </c:surface3DChart>
      <c:catAx>
        <c:axId val="-209744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7603976"/>
        <c:crosses val="autoZero"/>
        <c:auto val="1"/>
        <c:lblAlgn val="ctr"/>
        <c:lblOffset val="100"/>
        <c:noMultiLvlLbl val="0"/>
      </c:catAx>
      <c:valAx>
        <c:axId val="-2097603976"/>
        <c:scaling>
          <c:orientation val="minMax"/>
          <c:min val="0.49"/>
        </c:scaling>
        <c:delete val="0"/>
        <c:axPos val="l"/>
        <c:numFmt formatCode="General" sourceLinked="1"/>
        <c:majorTickMark val="out"/>
        <c:minorTickMark val="none"/>
        <c:tickLblPos val="nextTo"/>
        <c:crossAx val="-2097440232"/>
        <c:crosses val="autoZero"/>
        <c:crossBetween val="midCat"/>
      </c:valAx>
      <c:serAx>
        <c:axId val="-2097390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7603976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54D1-8125-8949-8016-C409F43B358C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6C0-CAB9-BE4B-8C8D-852AF187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Direction of </a:t>
            </a:r>
            <a:br>
              <a:rPr lang="en-US" dirty="0" smtClean="0"/>
            </a:br>
            <a:r>
              <a:rPr lang="en-US" dirty="0" smtClean="0"/>
              <a:t>Next Day’s VIX </a:t>
            </a:r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Wilson 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as a function of K and Training Days in Excel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027243"/>
              </p:ext>
            </p:extLst>
          </p:nvPr>
        </p:nvGraphicFramePr>
        <p:xfrm>
          <a:off x="933854" y="1145513"/>
          <a:ext cx="7180181" cy="571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2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0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 Variable: Direction in Movement in VIX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VIX?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Implied volatility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3366FF"/>
                </a:solidFill>
              </a:rPr>
              <a:t>options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3366FF"/>
                </a:solidFill>
              </a:rPr>
              <a:t>S&amp;</a:t>
            </a:r>
            <a:r>
              <a:rPr lang="en-US" b="1" dirty="0" smtClean="0">
                <a:solidFill>
                  <a:srgbClr val="3366FF"/>
                </a:solidFill>
              </a:rPr>
              <a:t>P 500 </a:t>
            </a:r>
            <a:r>
              <a:rPr lang="en-US" dirty="0" smtClean="0"/>
              <a:t>with 30 day maturity</a:t>
            </a:r>
          </a:p>
          <a:p>
            <a:pPr lvl="1"/>
            <a:r>
              <a:rPr lang="en-US" dirty="0" smtClean="0"/>
              <a:t>What the market believes the volatility of stocks will be over the next 30 days</a:t>
            </a:r>
          </a:p>
          <a:p>
            <a:pPr lvl="1"/>
            <a:r>
              <a:rPr lang="en-US" dirty="0" smtClean="0"/>
              <a:t>“Fear index”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can I do if I can predict VIX?</a:t>
            </a:r>
          </a:p>
          <a:p>
            <a:pPr lvl="1"/>
            <a:r>
              <a:rPr lang="en-US" dirty="0" smtClean="0"/>
              <a:t>Trade VIX futures</a:t>
            </a:r>
          </a:p>
          <a:p>
            <a:pPr lvl="1"/>
            <a:r>
              <a:rPr lang="en-US" dirty="0" smtClean="0"/>
              <a:t>Hedge </a:t>
            </a:r>
            <a:r>
              <a:rPr lang="en-US" dirty="0" smtClean="0"/>
              <a:t>portfolio better</a:t>
            </a:r>
            <a:endParaRPr lang="en-US" dirty="0" smtClean="0"/>
          </a:p>
          <a:p>
            <a:pPr lvl="1"/>
            <a:r>
              <a:rPr lang="en-US" dirty="0" smtClean="0"/>
              <a:t>Protect your retirement </a:t>
            </a:r>
            <a:r>
              <a:rPr lang="en-US" dirty="0" smtClean="0"/>
              <a:t>money better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72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Yesterday’s Change in Closing Prices and </a:t>
            </a:r>
            <a:r>
              <a:rPr lang="en-US" dirty="0" smtClean="0"/>
              <a:t>Trading Volume of the following:</a:t>
            </a:r>
            <a:endParaRPr lang="en-US" dirty="0" smtClean="0"/>
          </a:p>
          <a:p>
            <a:pPr lvl="1"/>
            <a:r>
              <a:rPr lang="fr-FR" dirty="0" smtClean="0"/>
              <a:t>S&amp;P 500</a:t>
            </a:r>
          </a:p>
          <a:p>
            <a:pPr lvl="1"/>
            <a:r>
              <a:rPr lang="fr-FR" dirty="0" smtClean="0"/>
              <a:t>VIX</a:t>
            </a:r>
            <a:endParaRPr lang="fr-FR" dirty="0" smtClean="0"/>
          </a:p>
          <a:p>
            <a:pPr lvl="1"/>
            <a:r>
              <a:rPr lang="fr-FR" dirty="0" err="1" smtClean="0"/>
              <a:t>Treasury</a:t>
            </a:r>
            <a:r>
              <a:rPr lang="fr-FR" dirty="0" smtClean="0"/>
              <a:t> </a:t>
            </a:r>
            <a:r>
              <a:rPr lang="fr-FR" dirty="0" err="1" smtClean="0"/>
              <a:t>Yields</a:t>
            </a:r>
            <a:r>
              <a:rPr lang="fr-FR" dirty="0" smtClean="0"/>
              <a:t>: 13 </a:t>
            </a:r>
            <a:r>
              <a:rPr lang="fr-FR" dirty="0" err="1" smtClean="0"/>
              <a:t>week</a:t>
            </a:r>
            <a:r>
              <a:rPr lang="fr-FR" dirty="0" smtClean="0"/>
              <a:t>, 5, 10, 30 </a:t>
            </a:r>
            <a:r>
              <a:rPr lang="fr-FR" dirty="0" err="1" smtClean="0"/>
              <a:t>Year</a:t>
            </a:r>
            <a:endParaRPr lang="fr-FR" dirty="0" smtClean="0"/>
          </a:p>
          <a:p>
            <a:pPr lvl="1"/>
            <a:r>
              <a:rPr lang="fr-FR" dirty="0" err="1" smtClean="0"/>
              <a:t>Oil</a:t>
            </a:r>
            <a:endParaRPr lang="fr-FR" dirty="0" smtClean="0"/>
          </a:p>
          <a:p>
            <a:pPr lvl="1"/>
            <a:r>
              <a:rPr lang="fr-FR" dirty="0" smtClean="0"/>
              <a:t>Gold</a:t>
            </a:r>
          </a:p>
          <a:p>
            <a:pPr lvl="1"/>
            <a:r>
              <a:rPr lang="en-US" dirty="0" smtClean="0"/>
              <a:t>U.S. Dollar Index</a:t>
            </a:r>
          </a:p>
          <a:p>
            <a:r>
              <a:rPr lang="en-US" dirty="0" smtClean="0"/>
              <a:t>Change in Garmin </a:t>
            </a:r>
            <a:r>
              <a:rPr lang="en-US" dirty="0" err="1" smtClean="0"/>
              <a:t>Klass</a:t>
            </a:r>
            <a:r>
              <a:rPr lang="en-US" dirty="0" smtClean="0"/>
              <a:t> Volatility: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2" y="5555089"/>
            <a:ext cx="5033949" cy="10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years of data</a:t>
            </a:r>
          </a:p>
          <a:p>
            <a:pPr lvl="1"/>
            <a:r>
              <a:rPr lang="en-US" dirty="0" smtClean="0"/>
              <a:t>January 1, 2010 to </a:t>
            </a:r>
            <a:r>
              <a:rPr lang="en-US" dirty="0" smtClean="0"/>
              <a:t>Present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Trained on various rolling windows and tested on next one day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mimics a trading strategy that updates model on a daily basis to make trading decision for the next 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Averaged the accuracy of all the </a:t>
            </a:r>
            <a:r>
              <a:rPr lang="en-US" dirty="0" smtClean="0"/>
              <a:t>one day predictions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8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Methodology</a:t>
            </a:r>
            <a:endParaRPr lang="en-US" dirty="0"/>
          </a:p>
        </p:txBody>
      </p:sp>
      <p:pic>
        <p:nvPicPr>
          <p:cNvPr id="8" name="Picture 7" descr="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-710193"/>
            <a:ext cx="8280400" cy="9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160"/>
            <a:ext cx="8229600" cy="48873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Avoid Look-Ahead Bias:</a:t>
            </a:r>
          </a:p>
          <a:p>
            <a:pPr lvl="1"/>
            <a:r>
              <a:rPr lang="en-US" sz="2400" dirty="0" smtClean="0"/>
              <a:t>Shifted VIX movement by </a:t>
            </a:r>
            <a:r>
              <a:rPr lang="en-US" sz="2400" dirty="0" smtClean="0"/>
              <a:t>1 day </a:t>
            </a:r>
            <a:r>
              <a:rPr lang="en-US" sz="2400" dirty="0" smtClean="0"/>
              <a:t>so that we are predicting VIX movement by day </a:t>
            </a:r>
            <a:r>
              <a:rPr lang="en-US" sz="2400" dirty="0" err="1" smtClean="0"/>
              <a:t>before’s</a:t>
            </a:r>
            <a:r>
              <a:rPr lang="en-US" sz="2400" dirty="0" smtClean="0"/>
              <a:t> factor movements</a:t>
            </a:r>
          </a:p>
          <a:p>
            <a:endParaRPr lang="en-US" sz="2400" dirty="0" smtClean="0"/>
          </a:p>
          <a:p>
            <a:r>
              <a:rPr lang="en-US" sz="2400" dirty="0" smtClean="0"/>
              <a:t>Ignored Precision Recall</a:t>
            </a:r>
          </a:p>
          <a:p>
            <a:pPr lvl="1"/>
            <a:r>
              <a:rPr lang="en-US" sz="2400" dirty="0" smtClean="0"/>
              <a:t>Benefits of correct predictions are equally balanced*</a:t>
            </a:r>
          </a:p>
          <a:p>
            <a:pPr lvl="2"/>
            <a:r>
              <a:rPr lang="en-US" dirty="0" smtClean="0"/>
              <a:t>Correctly predicted up or down equally good</a:t>
            </a:r>
          </a:p>
          <a:p>
            <a:pPr lvl="1"/>
            <a:r>
              <a:rPr lang="en-US" sz="2400" dirty="0" smtClean="0"/>
              <a:t>Costs of mistakes are equally balanced</a:t>
            </a:r>
          </a:p>
          <a:p>
            <a:pPr lvl="2"/>
            <a:r>
              <a:rPr lang="en-US" dirty="0" smtClean="0"/>
              <a:t>Incorrectly predicted up or down equally bad</a:t>
            </a:r>
          </a:p>
          <a:p>
            <a:endParaRPr lang="en-US" sz="2400" dirty="0" smtClean="0"/>
          </a:p>
          <a:p>
            <a:r>
              <a:rPr lang="en-US" sz="2400" dirty="0" smtClean="0"/>
              <a:t>Used Accuracy as measure of goodness of model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* Assuming </a:t>
            </a:r>
            <a:r>
              <a:rPr lang="en-US" sz="1600" b="1" dirty="0" smtClean="0"/>
              <a:t>shorting </a:t>
            </a:r>
            <a:r>
              <a:rPr lang="en-US" sz="1600" b="1" dirty="0" smtClean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22652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KNN and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52578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Training on less data produces better results since picks up on changes in </a:t>
            </a:r>
            <a:r>
              <a:rPr lang="en-US" dirty="0" smtClean="0"/>
              <a:t>the market more quickly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9" y="1219753"/>
            <a:ext cx="6462799" cy="4650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69440" y="2194560"/>
            <a:ext cx="2946400" cy="128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1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KNN: high, stable accuracy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544068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Picked </a:t>
            </a:r>
            <a:r>
              <a:rPr lang="en-US" dirty="0" smtClean="0"/>
              <a:t>KNN even though RM had slightly higher accuracy at 10 day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Random Forest and DT sensitive to training period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15" y="59645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31" y="1215148"/>
            <a:ext cx="6007014" cy="43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Highest Accuracy = </a:t>
            </a:r>
            <a:r>
              <a:rPr lang="en-US" dirty="0" smtClean="0"/>
              <a:t>52.5%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0" y="1508394"/>
            <a:ext cx="8241569" cy="503464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97280" y="2052320"/>
            <a:ext cx="223520" cy="284480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1440" y="2011680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4, Training Period =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314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Direction of  Next Day’s VIX Movement</vt:lpstr>
      <vt:lpstr>Response Variable: Direction in Movement in VIX</vt:lpstr>
      <vt:lpstr>Features</vt:lpstr>
      <vt:lpstr>Time Series Issues</vt:lpstr>
      <vt:lpstr>Training and Testing Methodology</vt:lpstr>
      <vt:lpstr>Time Series Issues</vt:lpstr>
      <vt:lpstr>Focus on KNN and Random Forest</vt:lpstr>
      <vt:lpstr>KNN: high, stable accuracy</vt:lpstr>
      <vt:lpstr>Highest Accuracy = 52.5%</vt:lpstr>
      <vt:lpstr>Accuracy as a function of K and Training Days in Excel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Kung</dc:creator>
  <cp:lastModifiedBy>Wilson Kung</cp:lastModifiedBy>
  <cp:revision>28</cp:revision>
  <dcterms:created xsi:type="dcterms:W3CDTF">2015-08-06T14:29:37Z</dcterms:created>
  <dcterms:modified xsi:type="dcterms:W3CDTF">2015-08-07T14:28:22Z</dcterms:modified>
</cp:coreProperties>
</file>