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0" d="100"/>
          <a:sy n="100" d="100"/>
        </p:scale>
        <p:origin x="946" y="12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272bda8aa87_2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272bda8aa87_2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2e2096a6a91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2e2096a6a91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2e20ffbceb3_4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2e20ffbceb3_4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272bda8aa87_2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272bda8aa87_2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272c19adff6_2_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272c19adff6_2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272c19adff6_2_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272c19adff6_2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272abdc6043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272abdc6043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272abdc6043_0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272abdc6043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272bda8aa87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272bda8aa87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272bda8aa87_2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272bda8aa87_2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272bda8aa87_2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272bda8aa87_2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272c19adff6_2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272c19adff6_2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272c19adff6_2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272c19adff6_2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272bda8aa87_2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272bda8aa87_2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id"/>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0" y="0"/>
            <a:ext cx="9144000" cy="4578001"/>
          </a:xfrm>
          <a:prstGeom prst="rect">
            <a:avLst/>
          </a:prstGeom>
          <a:noFill/>
          <a:ln>
            <a:noFill/>
          </a:ln>
        </p:spPr>
      </p:pic>
      <p:sp>
        <p:nvSpPr>
          <p:cNvPr id="55" name="Google Shape;55;p13"/>
          <p:cNvSpPr/>
          <p:nvPr/>
        </p:nvSpPr>
        <p:spPr>
          <a:xfrm>
            <a:off x="4350" y="4578000"/>
            <a:ext cx="9135300" cy="565500"/>
          </a:xfrm>
          <a:prstGeom prst="rect">
            <a:avLst/>
          </a:prstGeom>
          <a:solidFill>
            <a:srgbClr val="1155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6" name="Google Shape;56;p13"/>
          <p:cNvSpPr txBox="1"/>
          <p:nvPr/>
        </p:nvSpPr>
        <p:spPr>
          <a:xfrm>
            <a:off x="5910150" y="4594350"/>
            <a:ext cx="3229500" cy="53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d" sz="1800" b="1">
                <a:solidFill>
                  <a:schemeClr val="lt1"/>
                </a:solidFill>
              </a:rPr>
              <a:t>PROYEK AKHIR PRAKT RE</a:t>
            </a:r>
            <a:endParaRPr sz="1800" b="1">
              <a:solidFill>
                <a:schemeClr val="lt1"/>
              </a:solidFill>
            </a:endParaRPr>
          </a:p>
        </p:txBody>
      </p:sp>
      <p:sp>
        <p:nvSpPr>
          <p:cNvPr id="57" name="Google Shape;57;p13"/>
          <p:cNvSpPr/>
          <p:nvPr/>
        </p:nvSpPr>
        <p:spPr>
          <a:xfrm>
            <a:off x="5823075" y="4578000"/>
            <a:ext cx="43500" cy="565500"/>
          </a:xfrm>
          <a:prstGeom prst="rect">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8" name="Google Shape;58;p13"/>
          <p:cNvSpPr txBox="1"/>
          <p:nvPr/>
        </p:nvSpPr>
        <p:spPr>
          <a:xfrm>
            <a:off x="1996198" y="623106"/>
            <a:ext cx="5649900" cy="12243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Clr>
                <a:schemeClr val="dk1"/>
              </a:buClr>
              <a:buSzPts val="1100"/>
              <a:buFont typeface="Arial"/>
              <a:buNone/>
            </a:pPr>
            <a:r>
              <a:rPr lang="id" sz="3700" b="1" dirty="0">
                <a:solidFill>
                  <a:schemeClr val="lt1"/>
                </a:solidFill>
                <a:latin typeface="Times New Roman"/>
                <a:ea typeface="Times New Roman"/>
                <a:cs typeface="Times New Roman"/>
                <a:sym typeface="Times New Roman"/>
              </a:rPr>
              <a:t>Automatic and Manual </a:t>
            </a:r>
            <a:endParaRPr sz="3700" b="1" dirty="0">
              <a:solidFill>
                <a:schemeClr val="lt1"/>
              </a:solidFill>
              <a:latin typeface="Times New Roman"/>
              <a:ea typeface="Times New Roman"/>
              <a:cs typeface="Times New Roman"/>
              <a:sym typeface="Times New Roman"/>
            </a:endParaRPr>
          </a:p>
          <a:p>
            <a:pPr marL="0" lvl="0" indent="0" algn="ctr" rtl="0">
              <a:lnSpc>
                <a:spcPct val="100000"/>
              </a:lnSpc>
              <a:spcBef>
                <a:spcPts val="0"/>
              </a:spcBef>
              <a:spcAft>
                <a:spcPts val="0"/>
              </a:spcAft>
              <a:buClr>
                <a:schemeClr val="dk1"/>
              </a:buClr>
              <a:buSzPts val="1100"/>
              <a:buFont typeface="Arial"/>
              <a:buNone/>
            </a:pPr>
            <a:r>
              <a:rPr lang="id" sz="3700" b="1" dirty="0">
                <a:solidFill>
                  <a:schemeClr val="lt1"/>
                </a:solidFill>
                <a:latin typeface="Times New Roman"/>
                <a:ea typeface="Times New Roman"/>
                <a:cs typeface="Times New Roman"/>
                <a:sym typeface="Times New Roman"/>
              </a:rPr>
              <a:t>Fire Alarm Detector</a:t>
            </a:r>
            <a:endParaRPr sz="3700" b="1" dirty="0">
              <a:solidFill>
                <a:schemeClr val="lt1"/>
              </a:solidFill>
              <a:latin typeface="Times New Roman"/>
              <a:ea typeface="Times New Roman"/>
              <a:cs typeface="Times New Roman"/>
              <a:sym typeface="Times New Roman"/>
            </a:endParaRPr>
          </a:p>
          <a:p>
            <a:pPr marL="0" lvl="0" indent="0" algn="ctr" rtl="0">
              <a:spcBef>
                <a:spcPts val="0"/>
              </a:spcBef>
              <a:spcAft>
                <a:spcPts val="0"/>
              </a:spcAft>
              <a:buNone/>
            </a:pPr>
            <a:endParaRPr sz="1800" dirty="0">
              <a:solidFill>
                <a:schemeClr val="lt1"/>
              </a:solidFill>
            </a:endParaRPr>
          </a:p>
        </p:txBody>
      </p:sp>
      <p:sp>
        <p:nvSpPr>
          <p:cNvPr id="59" name="Google Shape;59;p13"/>
          <p:cNvSpPr txBox="1"/>
          <p:nvPr/>
        </p:nvSpPr>
        <p:spPr>
          <a:xfrm>
            <a:off x="3439475" y="2534682"/>
            <a:ext cx="4406700" cy="1649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d" sz="1700" b="1" dirty="0">
                <a:solidFill>
                  <a:srgbClr val="FFFF00"/>
                </a:solidFill>
                <a:latin typeface="Times New Roman"/>
                <a:ea typeface="Times New Roman"/>
                <a:cs typeface="Times New Roman"/>
                <a:sym typeface="Times New Roman"/>
              </a:rPr>
              <a:t>Wilky</a:t>
            </a:r>
            <a:r>
              <a:rPr lang="id" sz="1700" b="1" dirty="0">
                <a:solidFill>
                  <a:schemeClr val="lt1"/>
                </a:solidFill>
                <a:latin typeface="Times New Roman"/>
                <a:ea typeface="Times New Roman"/>
                <a:cs typeface="Times New Roman"/>
                <a:sym typeface="Times New Roman"/>
              </a:rPr>
              <a:t> Martin (2206056154)</a:t>
            </a:r>
            <a:endParaRPr sz="1700" b="1" dirty="0">
              <a:solidFill>
                <a:schemeClr val="lt1"/>
              </a:solidFill>
              <a:latin typeface="Times New Roman"/>
              <a:ea typeface="Times New Roman"/>
              <a:cs typeface="Times New Roman"/>
              <a:sym typeface="Times New Roman"/>
            </a:endParaRPr>
          </a:p>
          <a:p>
            <a:pPr marL="0" lvl="0" indent="0" algn="l" rtl="0">
              <a:spcBef>
                <a:spcPts val="0"/>
              </a:spcBef>
              <a:spcAft>
                <a:spcPts val="0"/>
              </a:spcAft>
              <a:buNone/>
            </a:pPr>
            <a:endParaRPr sz="1600" b="1" dirty="0">
              <a:solidFill>
                <a:schemeClr val="lt1"/>
              </a:solidFill>
              <a:latin typeface="Times New Roman"/>
              <a:ea typeface="Times New Roman"/>
              <a:cs typeface="Times New Roman"/>
              <a:sym typeface="Times New Roman"/>
            </a:endParaRPr>
          </a:p>
          <a:p>
            <a:pPr marL="0" lvl="0" indent="0" algn="l" rtl="0">
              <a:spcBef>
                <a:spcPts val="0"/>
              </a:spcBef>
              <a:spcAft>
                <a:spcPts val="0"/>
              </a:spcAft>
              <a:buNone/>
            </a:pPr>
            <a:endParaRPr sz="1600" b="1" dirty="0">
              <a:solidFill>
                <a:schemeClr val="lt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endParaRPr sz="1600" b="1" dirty="0">
              <a:solidFill>
                <a:schemeClr val="lt1"/>
              </a:solidFill>
              <a:latin typeface="Times New Roman"/>
              <a:ea typeface="Times New Roman"/>
              <a:cs typeface="Times New Roman"/>
              <a:sym typeface="Times New Roman"/>
            </a:endParaRPr>
          </a:p>
          <a:p>
            <a:pPr marL="0" lvl="0" indent="0" algn="l" rtl="0">
              <a:spcBef>
                <a:spcPts val="0"/>
              </a:spcBef>
              <a:spcAft>
                <a:spcPts val="0"/>
              </a:spcAft>
              <a:buNone/>
            </a:pPr>
            <a:endParaRPr sz="1600" b="1" dirty="0">
              <a:solidFill>
                <a:schemeClr val="lt1"/>
              </a:solidFill>
              <a:latin typeface="Times New Roman"/>
              <a:ea typeface="Times New Roman"/>
              <a:cs typeface="Times New Roman"/>
              <a:sym typeface="Times New Roman"/>
            </a:endParaRPr>
          </a:p>
        </p:txBody>
      </p:sp>
      <p:sp>
        <p:nvSpPr>
          <p:cNvPr id="60" name="Google Shape;60;p13"/>
          <p:cNvSpPr/>
          <p:nvPr/>
        </p:nvSpPr>
        <p:spPr>
          <a:xfrm>
            <a:off x="1996198" y="2196351"/>
            <a:ext cx="5524200" cy="65400"/>
          </a:xfrm>
          <a:prstGeom prst="roundRect">
            <a:avLst>
              <a:gd name="adj" fmla="val 16667"/>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61" name="Google Shape;61;p13"/>
          <p:cNvPicPr preferRelativeResize="0"/>
          <p:nvPr/>
        </p:nvPicPr>
        <p:blipFill>
          <a:blip r:embed="rId4">
            <a:alphaModFix/>
          </a:blip>
          <a:stretch>
            <a:fillRect/>
          </a:stretch>
        </p:blipFill>
        <p:spPr>
          <a:xfrm flipH="1">
            <a:off x="123974" y="4642738"/>
            <a:ext cx="436026" cy="436026"/>
          </a:xfrm>
          <a:prstGeom prst="rect">
            <a:avLst/>
          </a:prstGeom>
          <a:noFill/>
          <a:ln>
            <a:noFill/>
          </a:ln>
        </p:spPr>
      </p:pic>
      <p:sp>
        <p:nvSpPr>
          <p:cNvPr id="62" name="Google Shape;62;p13"/>
          <p:cNvSpPr txBox="1"/>
          <p:nvPr/>
        </p:nvSpPr>
        <p:spPr>
          <a:xfrm>
            <a:off x="505625" y="4577988"/>
            <a:ext cx="1149300" cy="43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d" sz="1000" b="1">
                <a:solidFill>
                  <a:schemeClr val="lt1"/>
                </a:solidFill>
              </a:rPr>
              <a:t>Fakultas</a:t>
            </a:r>
            <a:br>
              <a:rPr lang="id" sz="1800" b="1">
                <a:solidFill>
                  <a:schemeClr val="lt1"/>
                </a:solidFill>
              </a:rPr>
            </a:br>
            <a:r>
              <a:rPr lang="id" sz="1700" b="1">
                <a:solidFill>
                  <a:schemeClr val="lt1"/>
                </a:solidFill>
              </a:rPr>
              <a:t>TEKNIK</a:t>
            </a:r>
            <a:endParaRPr sz="1700" b="1">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pic>
        <p:nvPicPr>
          <p:cNvPr id="185" name="Google Shape;185;p22"/>
          <p:cNvPicPr preferRelativeResize="0"/>
          <p:nvPr/>
        </p:nvPicPr>
        <p:blipFill>
          <a:blip r:embed="rId3">
            <a:alphaModFix/>
          </a:blip>
          <a:stretch>
            <a:fillRect/>
          </a:stretch>
        </p:blipFill>
        <p:spPr>
          <a:xfrm>
            <a:off x="8104775" y="4675850"/>
            <a:ext cx="1039225" cy="467650"/>
          </a:xfrm>
          <a:prstGeom prst="rect">
            <a:avLst/>
          </a:prstGeom>
          <a:noFill/>
          <a:ln>
            <a:noFill/>
          </a:ln>
        </p:spPr>
      </p:pic>
      <p:sp>
        <p:nvSpPr>
          <p:cNvPr id="186" name="Google Shape;186;p22"/>
          <p:cNvSpPr txBox="1"/>
          <p:nvPr/>
        </p:nvSpPr>
        <p:spPr>
          <a:xfrm>
            <a:off x="8782700" y="0"/>
            <a:ext cx="361200" cy="326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d" sz="1200">
                <a:solidFill>
                  <a:schemeClr val="dk2"/>
                </a:solidFill>
              </a:rPr>
              <a:t>10</a:t>
            </a:r>
            <a:endParaRPr sz="1200">
              <a:solidFill>
                <a:schemeClr val="dk2"/>
              </a:solidFill>
            </a:endParaRPr>
          </a:p>
        </p:txBody>
      </p:sp>
      <p:sp>
        <p:nvSpPr>
          <p:cNvPr id="187" name="Google Shape;187;p22"/>
          <p:cNvSpPr txBox="1"/>
          <p:nvPr/>
        </p:nvSpPr>
        <p:spPr>
          <a:xfrm>
            <a:off x="149700" y="0"/>
            <a:ext cx="3071400" cy="42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d" sz="1800" b="1">
                <a:solidFill>
                  <a:srgbClr val="1155CC"/>
                </a:solidFill>
              </a:rPr>
              <a:t>Metode Penelitian</a:t>
            </a:r>
            <a:endParaRPr sz="1800" b="1">
              <a:solidFill>
                <a:srgbClr val="1155CC"/>
              </a:solidFill>
            </a:endParaRPr>
          </a:p>
        </p:txBody>
      </p:sp>
      <p:sp>
        <p:nvSpPr>
          <p:cNvPr id="188" name="Google Shape;188;p22"/>
          <p:cNvSpPr txBox="1"/>
          <p:nvPr/>
        </p:nvSpPr>
        <p:spPr>
          <a:xfrm>
            <a:off x="149700" y="282600"/>
            <a:ext cx="7448700" cy="326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d" sz="1600" b="1">
                <a:solidFill>
                  <a:schemeClr val="dk1"/>
                </a:solidFill>
              </a:rPr>
              <a:t>Materi dan Metode yang Digunakan dalam Penelitian</a:t>
            </a:r>
            <a:endParaRPr sz="1600" b="1">
              <a:solidFill>
                <a:schemeClr val="dk1"/>
              </a:solidFill>
            </a:endParaRPr>
          </a:p>
        </p:txBody>
      </p:sp>
      <p:sp>
        <p:nvSpPr>
          <p:cNvPr id="189" name="Google Shape;189;p22"/>
          <p:cNvSpPr/>
          <p:nvPr/>
        </p:nvSpPr>
        <p:spPr>
          <a:xfrm>
            <a:off x="639663" y="907925"/>
            <a:ext cx="2511900" cy="271800"/>
          </a:xfrm>
          <a:prstGeom prst="roundRect">
            <a:avLst>
              <a:gd name="adj" fmla="val 16667"/>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d" b="1"/>
              <a:t>Rancangan Percobaan</a:t>
            </a:r>
            <a:endParaRPr b="1"/>
          </a:p>
        </p:txBody>
      </p:sp>
      <p:sp>
        <p:nvSpPr>
          <p:cNvPr id="190" name="Google Shape;190;p22"/>
          <p:cNvSpPr/>
          <p:nvPr/>
        </p:nvSpPr>
        <p:spPr>
          <a:xfrm>
            <a:off x="650538" y="1223275"/>
            <a:ext cx="2511900" cy="1315800"/>
          </a:xfrm>
          <a:prstGeom prst="rect">
            <a:avLst/>
          </a:prstGeom>
          <a:solidFill>
            <a:schemeClr val="lt1"/>
          </a:solidFill>
          <a:ln w="9525"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p>
            <a:pPr marL="0" lvl="0" indent="0" algn="just" rtl="0">
              <a:spcBef>
                <a:spcPts val="0"/>
              </a:spcBef>
              <a:spcAft>
                <a:spcPts val="0"/>
              </a:spcAft>
              <a:buNone/>
            </a:pPr>
            <a:r>
              <a:rPr lang="id" sz="1200">
                <a:solidFill>
                  <a:schemeClr val="dk1"/>
                </a:solidFill>
              </a:rPr>
              <a:t>Berdasarkan pemahaman dari modul Bipolar Junction Transistor, Junction Field Effect Transistor, dan Operational Amplifier yang dipelajari pada </a:t>
            </a:r>
            <a:r>
              <a:rPr lang="id" sz="1200" b="1">
                <a:solidFill>
                  <a:srgbClr val="FF0000"/>
                </a:solidFill>
              </a:rPr>
              <a:t>Praktikum Rangkaian Elektronika.</a:t>
            </a:r>
            <a:endParaRPr sz="1200" b="1">
              <a:solidFill>
                <a:srgbClr val="FF0000"/>
              </a:solidFill>
            </a:endParaRPr>
          </a:p>
        </p:txBody>
      </p:sp>
      <p:sp>
        <p:nvSpPr>
          <p:cNvPr id="191" name="Google Shape;191;p22"/>
          <p:cNvSpPr/>
          <p:nvPr/>
        </p:nvSpPr>
        <p:spPr>
          <a:xfrm>
            <a:off x="584750" y="2637100"/>
            <a:ext cx="2559000" cy="1554900"/>
          </a:xfrm>
          <a:prstGeom prst="roundRect">
            <a:avLst>
              <a:gd name="adj" fmla="val 16667"/>
            </a:avLst>
          </a:prstGeom>
          <a:solidFill>
            <a:schemeClr val="lt1"/>
          </a:solidFill>
          <a:ln w="9525" cap="flat" cmpd="sng">
            <a:solidFill>
              <a:srgbClr val="0000FF"/>
            </a:solidFill>
            <a:prstDash val="lgDash"/>
            <a:round/>
            <a:headEnd type="none" w="sm" len="sm"/>
            <a:tailEnd type="none" w="sm" len="sm"/>
          </a:ln>
        </p:spPr>
        <p:txBody>
          <a:bodyPr spcFirstLastPara="1" wrap="square" lIns="91425" tIns="91425" rIns="91425" bIns="91425" anchor="t" anchorCtr="0">
            <a:noAutofit/>
          </a:bodyPr>
          <a:lstStyle/>
          <a:p>
            <a:pPr marL="0" lvl="0" indent="0" algn="just" rtl="0">
              <a:spcBef>
                <a:spcPts val="0"/>
              </a:spcBef>
              <a:spcAft>
                <a:spcPts val="0"/>
              </a:spcAft>
              <a:buNone/>
            </a:pPr>
            <a:r>
              <a:rPr lang="id" sz="1200" b="1"/>
              <a:t>Subyek yang diteliti</a:t>
            </a:r>
            <a:r>
              <a:rPr lang="id" sz="1200"/>
              <a:t> adalah Power Supply, sensor infrared, BJT, JFET, Op-Amp, dan thermistor. Alat yang digunakan termasuk software </a:t>
            </a:r>
            <a:r>
              <a:rPr lang="id" sz="1200" b="1"/>
              <a:t>Proteus </a:t>
            </a:r>
            <a:r>
              <a:rPr lang="id" sz="1200"/>
              <a:t>untuk simulasi rangkaian</a:t>
            </a:r>
            <a:endParaRPr sz="1200"/>
          </a:p>
        </p:txBody>
      </p:sp>
      <p:sp>
        <p:nvSpPr>
          <p:cNvPr id="192" name="Google Shape;192;p22"/>
          <p:cNvSpPr/>
          <p:nvPr/>
        </p:nvSpPr>
        <p:spPr>
          <a:xfrm>
            <a:off x="6030988" y="2637100"/>
            <a:ext cx="2511900" cy="271800"/>
          </a:xfrm>
          <a:prstGeom prst="roundRect">
            <a:avLst>
              <a:gd name="adj" fmla="val 16667"/>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d" b="1"/>
              <a:t>Pengambilan Sampel</a:t>
            </a:r>
            <a:endParaRPr b="1"/>
          </a:p>
        </p:txBody>
      </p:sp>
      <p:sp>
        <p:nvSpPr>
          <p:cNvPr id="193" name="Google Shape;193;p22"/>
          <p:cNvSpPr/>
          <p:nvPr/>
        </p:nvSpPr>
        <p:spPr>
          <a:xfrm>
            <a:off x="6041875" y="2952450"/>
            <a:ext cx="2511900" cy="980700"/>
          </a:xfrm>
          <a:prstGeom prst="rect">
            <a:avLst/>
          </a:prstGeom>
          <a:solidFill>
            <a:schemeClr val="lt1"/>
          </a:solidFill>
          <a:ln w="9525"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p>
            <a:pPr marL="0" lvl="0" indent="0" algn="just" rtl="0">
              <a:spcBef>
                <a:spcPts val="0"/>
              </a:spcBef>
              <a:spcAft>
                <a:spcPts val="0"/>
              </a:spcAft>
              <a:buNone/>
            </a:pPr>
            <a:r>
              <a:rPr lang="id" sz="1200">
                <a:solidFill>
                  <a:schemeClr val="dk1"/>
                </a:solidFill>
              </a:rPr>
              <a:t>Pengambilan sampel dilakukan secara </a:t>
            </a:r>
            <a:r>
              <a:rPr lang="id" sz="1200" b="1">
                <a:solidFill>
                  <a:schemeClr val="accent5"/>
                </a:solidFill>
              </a:rPr>
              <a:t>purposif</a:t>
            </a:r>
            <a:r>
              <a:rPr lang="id" sz="1200">
                <a:solidFill>
                  <a:schemeClr val="dk1"/>
                </a:solidFill>
              </a:rPr>
              <a:t> dengan memilih komponen yang relevan untuk sistem deteksi kebakaran.</a:t>
            </a:r>
            <a:endParaRPr sz="1200">
              <a:solidFill>
                <a:schemeClr val="dk1"/>
              </a:solidFill>
            </a:endParaRPr>
          </a:p>
        </p:txBody>
      </p:sp>
      <p:sp>
        <p:nvSpPr>
          <p:cNvPr id="194" name="Google Shape;194;p22"/>
          <p:cNvSpPr/>
          <p:nvPr/>
        </p:nvSpPr>
        <p:spPr>
          <a:xfrm>
            <a:off x="6047325" y="907925"/>
            <a:ext cx="2511900" cy="271800"/>
          </a:xfrm>
          <a:prstGeom prst="roundRect">
            <a:avLst>
              <a:gd name="adj" fmla="val 16667"/>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d" b="1"/>
              <a:t>Variabel yang diukur</a:t>
            </a:r>
            <a:endParaRPr b="1"/>
          </a:p>
        </p:txBody>
      </p:sp>
      <p:sp>
        <p:nvSpPr>
          <p:cNvPr id="195" name="Google Shape;195;p22"/>
          <p:cNvSpPr/>
          <p:nvPr/>
        </p:nvSpPr>
        <p:spPr>
          <a:xfrm>
            <a:off x="6047313" y="1223275"/>
            <a:ext cx="2511900" cy="1315800"/>
          </a:xfrm>
          <a:prstGeom prst="rect">
            <a:avLst/>
          </a:prstGeom>
          <a:solidFill>
            <a:schemeClr val="lt1"/>
          </a:solidFill>
          <a:ln w="9525"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p>
            <a:pPr marL="0" lvl="0" indent="0" algn="just" rtl="0">
              <a:spcBef>
                <a:spcPts val="0"/>
              </a:spcBef>
              <a:spcAft>
                <a:spcPts val="0"/>
              </a:spcAft>
              <a:buNone/>
            </a:pPr>
            <a:r>
              <a:rPr lang="id" sz="1200" b="1">
                <a:solidFill>
                  <a:schemeClr val="accent4"/>
                </a:solidFill>
              </a:rPr>
              <a:t>suhu</a:t>
            </a:r>
            <a:r>
              <a:rPr lang="id" sz="1200">
                <a:solidFill>
                  <a:schemeClr val="dk1"/>
                </a:solidFill>
              </a:rPr>
              <a:t> yang terdeteksi oleh thermistor, </a:t>
            </a:r>
            <a:r>
              <a:rPr lang="id" sz="1200" b="1">
                <a:solidFill>
                  <a:schemeClr val="accent4"/>
                </a:solidFill>
              </a:rPr>
              <a:t>keberadaan api</a:t>
            </a:r>
            <a:r>
              <a:rPr lang="id" sz="1200">
                <a:solidFill>
                  <a:schemeClr val="dk1"/>
                </a:solidFill>
              </a:rPr>
              <a:t> yang terdeteksi oleh sensor infrared, dan respons sistem berupa </a:t>
            </a:r>
            <a:r>
              <a:rPr lang="id" sz="1200" b="1">
                <a:solidFill>
                  <a:schemeClr val="accent4"/>
                </a:solidFill>
              </a:rPr>
              <a:t>status LED </a:t>
            </a:r>
            <a:r>
              <a:rPr lang="id" sz="1200">
                <a:solidFill>
                  <a:schemeClr val="dk1"/>
                </a:solidFill>
              </a:rPr>
              <a:t>(merah atau hijau) dan </a:t>
            </a:r>
            <a:r>
              <a:rPr lang="id" sz="1200" b="1">
                <a:solidFill>
                  <a:schemeClr val="accent4"/>
                </a:solidFill>
              </a:rPr>
              <a:t>bunyi buzzer</a:t>
            </a:r>
            <a:r>
              <a:rPr lang="id" sz="1200">
                <a:solidFill>
                  <a:schemeClr val="dk1"/>
                </a:solidFill>
              </a:rPr>
              <a:t>.</a:t>
            </a:r>
            <a:endParaRPr sz="1200">
              <a:solidFill>
                <a:schemeClr val="dk1"/>
              </a:solidFill>
            </a:endParaRPr>
          </a:p>
        </p:txBody>
      </p:sp>
      <p:sp>
        <p:nvSpPr>
          <p:cNvPr id="196" name="Google Shape;196;p22"/>
          <p:cNvSpPr/>
          <p:nvPr/>
        </p:nvSpPr>
        <p:spPr>
          <a:xfrm>
            <a:off x="3329875" y="907925"/>
            <a:ext cx="2511900" cy="271800"/>
          </a:xfrm>
          <a:prstGeom prst="roundRect">
            <a:avLst>
              <a:gd name="adj" fmla="val 16667"/>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d" b="1"/>
              <a:t>Pengambilan Data</a:t>
            </a:r>
            <a:endParaRPr b="1"/>
          </a:p>
        </p:txBody>
      </p:sp>
      <p:sp>
        <p:nvSpPr>
          <p:cNvPr id="197" name="Google Shape;197;p22"/>
          <p:cNvSpPr/>
          <p:nvPr/>
        </p:nvSpPr>
        <p:spPr>
          <a:xfrm>
            <a:off x="3340763" y="1223275"/>
            <a:ext cx="2511900" cy="1141800"/>
          </a:xfrm>
          <a:prstGeom prst="rect">
            <a:avLst/>
          </a:prstGeom>
          <a:solidFill>
            <a:schemeClr val="lt1"/>
          </a:solidFill>
          <a:ln w="9525"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p>
            <a:pPr marL="0" lvl="0" indent="0" algn="just" rtl="0">
              <a:spcBef>
                <a:spcPts val="0"/>
              </a:spcBef>
              <a:spcAft>
                <a:spcPts val="0"/>
              </a:spcAft>
              <a:buNone/>
            </a:pPr>
            <a:r>
              <a:rPr lang="id" sz="1200">
                <a:solidFill>
                  <a:schemeClr val="dk1"/>
                </a:solidFill>
              </a:rPr>
              <a:t>Data diambil melalui </a:t>
            </a:r>
            <a:r>
              <a:rPr lang="id" sz="1200" b="1">
                <a:solidFill>
                  <a:srgbClr val="00FF00"/>
                </a:solidFill>
              </a:rPr>
              <a:t>simulasi</a:t>
            </a:r>
            <a:r>
              <a:rPr lang="id" sz="1200">
                <a:solidFill>
                  <a:srgbClr val="00FF00"/>
                </a:solidFill>
              </a:rPr>
              <a:t> </a:t>
            </a:r>
            <a:r>
              <a:rPr lang="id" sz="1200">
                <a:solidFill>
                  <a:schemeClr val="dk1"/>
                </a:solidFill>
              </a:rPr>
              <a:t>di software Proteus, dengan </a:t>
            </a:r>
            <a:r>
              <a:rPr lang="id" sz="1200" b="1">
                <a:solidFill>
                  <a:srgbClr val="00FF00"/>
                </a:solidFill>
              </a:rPr>
              <a:t>memantau respon</a:t>
            </a:r>
            <a:r>
              <a:rPr lang="id" sz="1200">
                <a:solidFill>
                  <a:schemeClr val="dk1"/>
                </a:solidFill>
              </a:rPr>
              <a:t> rangkaian terhadap </a:t>
            </a:r>
            <a:r>
              <a:rPr lang="id" sz="1200" b="1">
                <a:solidFill>
                  <a:srgbClr val="00FF00"/>
                </a:solidFill>
              </a:rPr>
              <a:t>perubahan</a:t>
            </a:r>
            <a:r>
              <a:rPr lang="id" sz="1200">
                <a:solidFill>
                  <a:srgbClr val="00FF00"/>
                </a:solidFill>
              </a:rPr>
              <a:t> </a:t>
            </a:r>
            <a:r>
              <a:rPr lang="id" sz="1200">
                <a:solidFill>
                  <a:schemeClr val="dk1"/>
                </a:solidFill>
              </a:rPr>
              <a:t>suhu dan </a:t>
            </a:r>
            <a:r>
              <a:rPr lang="id" sz="1200" b="1">
                <a:solidFill>
                  <a:srgbClr val="00FF00"/>
                </a:solidFill>
              </a:rPr>
              <a:t>keberadaan</a:t>
            </a:r>
            <a:r>
              <a:rPr lang="id" sz="1200" b="1">
                <a:solidFill>
                  <a:schemeClr val="dk1"/>
                </a:solidFill>
              </a:rPr>
              <a:t> </a:t>
            </a:r>
            <a:r>
              <a:rPr lang="id" sz="1200">
                <a:solidFill>
                  <a:schemeClr val="dk1"/>
                </a:solidFill>
              </a:rPr>
              <a:t>api.</a:t>
            </a:r>
            <a:endParaRPr sz="1200">
              <a:solidFill>
                <a:schemeClr val="dk1"/>
              </a:solidFill>
            </a:endParaRPr>
          </a:p>
        </p:txBody>
      </p:sp>
      <p:sp>
        <p:nvSpPr>
          <p:cNvPr id="198" name="Google Shape;198;p22"/>
          <p:cNvSpPr/>
          <p:nvPr/>
        </p:nvSpPr>
        <p:spPr>
          <a:xfrm>
            <a:off x="3335313" y="2452050"/>
            <a:ext cx="2511900" cy="271800"/>
          </a:xfrm>
          <a:prstGeom prst="roundRect">
            <a:avLst>
              <a:gd name="adj" fmla="val 16667"/>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d" b="1"/>
              <a:t>Analisis Model Statistik</a:t>
            </a:r>
            <a:endParaRPr b="1"/>
          </a:p>
        </p:txBody>
      </p:sp>
      <p:sp>
        <p:nvSpPr>
          <p:cNvPr id="199" name="Google Shape;199;p22"/>
          <p:cNvSpPr/>
          <p:nvPr/>
        </p:nvSpPr>
        <p:spPr>
          <a:xfrm>
            <a:off x="3346213" y="2767400"/>
            <a:ext cx="2511900" cy="1424700"/>
          </a:xfrm>
          <a:prstGeom prst="rect">
            <a:avLst/>
          </a:prstGeom>
          <a:solidFill>
            <a:schemeClr val="lt1"/>
          </a:solidFill>
          <a:ln w="9525"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p>
            <a:pPr marL="0" lvl="0" indent="0" algn="just" rtl="0">
              <a:spcBef>
                <a:spcPts val="0"/>
              </a:spcBef>
              <a:spcAft>
                <a:spcPts val="0"/>
              </a:spcAft>
              <a:buNone/>
            </a:pPr>
            <a:r>
              <a:rPr lang="id" sz="1200">
                <a:solidFill>
                  <a:schemeClr val="dk1"/>
                </a:solidFill>
              </a:rPr>
              <a:t>Data dianalisis secara </a:t>
            </a:r>
            <a:r>
              <a:rPr lang="id" sz="1200" b="1">
                <a:solidFill>
                  <a:srgbClr val="FF00FF"/>
                </a:solidFill>
              </a:rPr>
              <a:t>deskriptif</a:t>
            </a:r>
            <a:r>
              <a:rPr lang="id" sz="1200">
                <a:solidFill>
                  <a:schemeClr val="dk1"/>
                </a:solidFill>
              </a:rPr>
              <a:t> berdasarkan hasil simulasi. Model statistik yang digunakan mencakup perhitungan sederhana untuk menentukan </a:t>
            </a:r>
            <a:r>
              <a:rPr lang="id" sz="1200" b="1">
                <a:solidFill>
                  <a:srgbClr val="FF00FF"/>
                </a:solidFill>
              </a:rPr>
              <a:t>keandalan</a:t>
            </a:r>
            <a:r>
              <a:rPr lang="id" sz="1200">
                <a:solidFill>
                  <a:schemeClr val="dk1"/>
                </a:solidFill>
              </a:rPr>
              <a:t> dan </a:t>
            </a:r>
            <a:r>
              <a:rPr lang="id" sz="1200" b="1">
                <a:solidFill>
                  <a:srgbClr val="FF00FF"/>
                </a:solidFill>
              </a:rPr>
              <a:t>responsivitas</a:t>
            </a:r>
            <a:r>
              <a:rPr lang="id" sz="1200">
                <a:solidFill>
                  <a:schemeClr val="dk1"/>
                </a:solidFill>
              </a:rPr>
              <a:t> sistem terhadap deteksi kebakaran.</a:t>
            </a:r>
            <a:endParaRPr sz="12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pic>
        <p:nvPicPr>
          <p:cNvPr id="204" name="Google Shape;204;p23"/>
          <p:cNvPicPr preferRelativeResize="0"/>
          <p:nvPr/>
        </p:nvPicPr>
        <p:blipFill>
          <a:blip r:embed="rId3">
            <a:alphaModFix/>
          </a:blip>
          <a:stretch>
            <a:fillRect/>
          </a:stretch>
        </p:blipFill>
        <p:spPr>
          <a:xfrm>
            <a:off x="8104775" y="4675850"/>
            <a:ext cx="1039225" cy="467650"/>
          </a:xfrm>
          <a:prstGeom prst="rect">
            <a:avLst/>
          </a:prstGeom>
          <a:noFill/>
          <a:ln>
            <a:noFill/>
          </a:ln>
        </p:spPr>
      </p:pic>
      <p:sp>
        <p:nvSpPr>
          <p:cNvPr id="205" name="Google Shape;205;p23"/>
          <p:cNvSpPr txBox="1"/>
          <p:nvPr/>
        </p:nvSpPr>
        <p:spPr>
          <a:xfrm>
            <a:off x="8782700" y="0"/>
            <a:ext cx="361200" cy="326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d" sz="1200">
                <a:solidFill>
                  <a:schemeClr val="dk2"/>
                </a:solidFill>
              </a:rPr>
              <a:t>11</a:t>
            </a:r>
            <a:endParaRPr sz="1200">
              <a:solidFill>
                <a:schemeClr val="dk2"/>
              </a:solidFill>
            </a:endParaRPr>
          </a:p>
        </p:txBody>
      </p:sp>
      <p:sp>
        <p:nvSpPr>
          <p:cNvPr id="206" name="Google Shape;206;p23"/>
          <p:cNvSpPr txBox="1"/>
          <p:nvPr/>
        </p:nvSpPr>
        <p:spPr>
          <a:xfrm>
            <a:off x="149700" y="0"/>
            <a:ext cx="3071400" cy="42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d" sz="1800" b="1">
                <a:solidFill>
                  <a:srgbClr val="1155CC"/>
                </a:solidFill>
              </a:rPr>
              <a:t>Hasil Penelitian</a:t>
            </a:r>
            <a:endParaRPr sz="1800" b="1">
              <a:solidFill>
                <a:srgbClr val="1155CC"/>
              </a:solidFill>
            </a:endParaRPr>
          </a:p>
        </p:txBody>
      </p:sp>
      <p:sp>
        <p:nvSpPr>
          <p:cNvPr id="207" name="Google Shape;207;p23"/>
          <p:cNvSpPr txBox="1"/>
          <p:nvPr/>
        </p:nvSpPr>
        <p:spPr>
          <a:xfrm>
            <a:off x="149700" y="282600"/>
            <a:ext cx="7448700" cy="326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d" sz="1600" b="1">
                <a:solidFill>
                  <a:schemeClr val="dk1"/>
                </a:solidFill>
              </a:rPr>
              <a:t>Berisi Tabel dan Grafik untuk memperjelas hasil secara verbal. </a:t>
            </a:r>
            <a:endParaRPr sz="1600" b="1">
              <a:solidFill>
                <a:schemeClr val="dk1"/>
              </a:solidFill>
            </a:endParaRPr>
          </a:p>
        </p:txBody>
      </p:sp>
      <p:pic>
        <p:nvPicPr>
          <p:cNvPr id="208" name="Google Shape;208;p23"/>
          <p:cNvPicPr preferRelativeResize="0"/>
          <p:nvPr/>
        </p:nvPicPr>
        <p:blipFill>
          <a:blip r:embed="rId4">
            <a:alphaModFix/>
          </a:blip>
          <a:stretch>
            <a:fillRect/>
          </a:stretch>
        </p:blipFill>
        <p:spPr>
          <a:xfrm>
            <a:off x="395550" y="1086838"/>
            <a:ext cx="3381375" cy="2333625"/>
          </a:xfrm>
          <a:prstGeom prst="rect">
            <a:avLst/>
          </a:prstGeom>
          <a:noFill/>
          <a:ln>
            <a:noFill/>
          </a:ln>
        </p:spPr>
      </p:pic>
      <p:pic>
        <p:nvPicPr>
          <p:cNvPr id="209" name="Google Shape;209;p23"/>
          <p:cNvPicPr preferRelativeResize="0"/>
          <p:nvPr/>
        </p:nvPicPr>
        <p:blipFill>
          <a:blip r:embed="rId5">
            <a:alphaModFix/>
          </a:blip>
          <a:stretch>
            <a:fillRect/>
          </a:stretch>
        </p:blipFill>
        <p:spPr>
          <a:xfrm>
            <a:off x="4178325" y="896863"/>
            <a:ext cx="4525074" cy="2713550"/>
          </a:xfrm>
          <a:prstGeom prst="rect">
            <a:avLst/>
          </a:prstGeom>
          <a:noFill/>
          <a:ln>
            <a:noFill/>
          </a:ln>
        </p:spPr>
      </p:pic>
      <p:sp>
        <p:nvSpPr>
          <p:cNvPr id="210" name="Google Shape;210;p23"/>
          <p:cNvSpPr/>
          <p:nvPr/>
        </p:nvSpPr>
        <p:spPr>
          <a:xfrm>
            <a:off x="1078725" y="3908200"/>
            <a:ext cx="6263700" cy="467700"/>
          </a:xfrm>
          <a:prstGeom prst="roundRect">
            <a:avLst>
              <a:gd name="adj" fmla="val 16667"/>
            </a:avLst>
          </a:prstGeom>
          <a:solidFill>
            <a:schemeClr val="lt1"/>
          </a:solidFill>
          <a:ln w="9525" cap="flat" cmpd="sng">
            <a:solidFill>
              <a:srgbClr val="FF0000"/>
            </a:solidFill>
            <a:prstDash val="lg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d">
                <a:solidFill>
                  <a:schemeClr val="dk1"/>
                </a:solidFill>
              </a:rPr>
              <a:t>Data menunjukkan </a:t>
            </a:r>
            <a:r>
              <a:rPr lang="id" b="1">
                <a:solidFill>
                  <a:schemeClr val="dk1"/>
                </a:solidFill>
              </a:rPr>
              <a:t>peningkatan</a:t>
            </a:r>
            <a:r>
              <a:rPr lang="id">
                <a:solidFill>
                  <a:schemeClr val="dk1"/>
                </a:solidFill>
              </a:rPr>
              <a:t> VDS dan Id JFET seiring </a:t>
            </a:r>
            <a:r>
              <a:rPr lang="id" b="1">
                <a:solidFill>
                  <a:schemeClr val="dk1"/>
                </a:solidFill>
              </a:rPr>
              <a:t>kenaikan</a:t>
            </a:r>
            <a:r>
              <a:rPr lang="id">
                <a:solidFill>
                  <a:schemeClr val="dk1"/>
                </a:solidFill>
              </a:rPr>
              <a:t> suhu.</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pic>
        <p:nvPicPr>
          <p:cNvPr id="215" name="Google Shape;215;p24"/>
          <p:cNvPicPr preferRelativeResize="0"/>
          <p:nvPr/>
        </p:nvPicPr>
        <p:blipFill>
          <a:blip r:embed="rId3">
            <a:alphaModFix/>
          </a:blip>
          <a:stretch>
            <a:fillRect/>
          </a:stretch>
        </p:blipFill>
        <p:spPr>
          <a:xfrm>
            <a:off x="8104775" y="4675850"/>
            <a:ext cx="1039225" cy="467650"/>
          </a:xfrm>
          <a:prstGeom prst="rect">
            <a:avLst/>
          </a:prstGeom>
          <a:noFill/>
          <a:ln>
            <a:noFill/>
          </a:ln>
        </p:spPr>
      </p:pic>
      <p:sp>
        <p:nvSpPr>
          <p:cNvPr id="216" name="Google Shape;216;p24"/>
          <p:cNvSpPr txBox="1"/>
          <p:nvPr/>
        </p:nvSpPr>
        <p:spPr>
          <a:xfrm>
            <a:off x="8782700" y="0"/>
            <a:ext cx="361200" cy="326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d" sz="1200">
                <a:solidFill>
                  <a:schemeClr val="dk2"/>
                </a:solidFill>
              </a:rPr>
              <a:t>12</a:t>
            </a:r>
            <a:endParaRPr sz="1200">
              <a:solidFill>
                <a:schemeClr val="dk2"/>
              </a:solidFill>
            </a:endParaRPr>
          </a:p>
        </p:txBody>
      </p:sp>
      <p:sp>
        <p:nvSpPr>
          <p:cNvPr id="217" name="Google Shape;217;p24"/>
          <p:cNvSpPr/>
          <p:nvPr/>
        </p:nvSpPr>
        <p:spPr>
          <a:xfrm>
            <a:off x="222962" y="1026600"/>
            <a:ext cx="4212300" cy="271800"/>
          </a:xfrm>
          <a:prstGeom prst="roundRect">
            <a:avLst>
              <a:gd name="adj" fmla="val 16667"/>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id" b="1">
                <a:solidFill>
                  <a:schemeClr val="dk1"/>
                </a:solidFill>
              </a:rPr>
              <a:t>Peningkatan Mobilitas Pembawa Muatan</a:t>
            </a:r>
            <a:endParaRPr b="1"/>
          </a:p>
        </p:txBody>
      </p:sp>
      <p:sp>
        <p:nvSpPr>
          <p:cNvPr id="218" name="Google Shape;218;p24"/>
          <p:cNvSpPr/>
          <p:nvPr/>
        </p:nvSpPr>
        <p:spPr>
          <a:xfrm>
            <a:off x="233838" y="1341950"/>
            <a:ext cx="4212300" cy="1053900"/>
          </a:xfrm>
          <a:prstGeom prst="rect">
            <a:avLst/>
          </a:prstGeom>
          <a:solidFill>
            <a:schemeClr val="lt1"/>
          </a:solidFill>
          <a:ln w="9525"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p>
            <a:pPr marL="457200" lvl="0" indent="-304800" algn="just" rtl="0">
              <a:lnSpc>
                <a:spcPct val="115000"/>
              </a:lnSpc>
              <a:spcBef>
                <a:spcPts val="0"/>
              </a:spcBef>
              <a:spcAft>
                <a:spcPts val="0"/>
              </a:spcAft>
              <a:buClr>
                <a:schemeClr val="dk1"/>
              </a:buClr>
              <a:buSzPts val="1200"/>
              <a:buChar char="●"/>
            </a:pPr>
            <a:r>
              <a:rPr lang="id" sz="1200">
                <a:solidFill>
                  <a:schemeClr val="dk1"/>
                </a:solidFill>
              </a:rPr>
              <a:t>Kenaikan suhu meningkatkan mobilitas elektron dan lubang.</a:t>
            </a:r>
            <a:endParaRPr sz="1200">
              <a:solidFill>
                <a:schemeClr val="dk1"/>
              </a:solidFill>
            </a:endParaRPr>
          </a:p>
          <a:p>
            <a:pPr marL="457200" lvl="0" indent="-304800" algn="just" rtl="0">
              <a:lnSpc>
                <a:spcPct val="115000"/>
              </a:lnSpc>
              <a:spcBef>
                <a:spcPts val="0"/>
              </a:spcBef>
              <a:spcAft>
                <a:spcPts val="0"/>
              </a:spcAft>
              <a:buClr>
                <a:schemeClr val="dk1"/>
              </a:buClr>
              <a:buSzPts val="1200"/>
              <a:buChar char="●"/>
            </a:pPr>
            <a:r>
              <a:rPr lang="id" sz="1200">
                <a:solidFill>
                  <a:schemeClr val="dk1"/>
                </a:solidFill>
              </a:rPr>
              <a:t>Mobilitas yang lebih tinggi memudahkan arus mengalir melalui JFET.</a:t>
            </a:r>
            <a:endParaRPr sz="1200">
              <a:solidFill>
                <a:schemeClr val="dk1"/>
              </a:solidFill>
            </a:endParaRPr>
          </a:p>
          <a:p>
            <a:pPr marL="0" lvl="0" indent="0" algn="just" rtl="0">
              <a:spcBef>
                <a:spcPts val="0"/>
              </a:spcBef>
              <a:spcAft>
                <a:spcPts val="0"/>
              </a:spcAft>
              <a:buNone/>
            </a:pPr>
            <a:endParaRPr sz="1200">
              <a:solidFill>
                <a:schemeClr val="dk1"/>
              </a:solidFill>
            </a:endParaRPr>
          </a:p>
        </p:txBody>
      </p:sp>
      <p:sp>
        <p:nvSpPr>
          <p:cNvPr id="219" name="Google Shape;219;p24"/>
          <p:cNvSpPr/>
          <p:nvPr/>
        </p:nvSpPr>
        <p:spPr>
          <a:xfrm>
            <a:off x="224312" y="2626175"/>
            <a:ext cx="4212300" cy="271800"/>
          </a:xfrm>
          <a:prstGeom prst="roundRect">
            <a:avLst>
              <a:gd name="adj" fmla="val 16667"/>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id" b="1">
                <a:solidFill>
                  <a:schemeClr val="dk1"/>
                </a:solidFill>
              </a:rPr>
              <a:t>Penurunan VGS Threshold</a:t>
            </a:r>
            <a:endParaRPr b="1">
              <a:solidFill>
                <a:schemeClr val="dk1"/>
              </a:solidFill>
            </a:endParaRPr>
          </a:p>
        </p:txBody>
      </p:sp>
      <p:sp>
        <p:nvSpPr>
          <p:cNvPr id="220" name="Google Shape;220;p24"/>
          <p:cNvSpPr/>
          <p:nvPr/>
        </p:nvSpPr>
        <p:spPr>
          <a:xfrm>
            <a:off x="235200" y="2941525"/>
            <a:ext cx="4212300" cy="1053900"/>
          </a:xfrm>
          <a:prstGeom prst="rect">
            <a:avLst/>
          </a:prstGeom>
          <a:solidFill>
            <a:schemeClr val="lt1"/>
          </a:solidFill>
          <a:ln w="9525"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p>
            <a:pPr marL="457200" lvl="0" indent="-304800" algn="just" rtl="0">
              <a:lnSpc>
                <a:spcPct val="115000"/>
              </a:lnSpc>
              <a:spcBef>
                <a:spcPts val="0"/>
              </a:spcBef>
              <a:spcAft>
                <a:spcPts val="0"/>
              </a:spcAft>
              <a:buClr>
                <a:schemeClr val="dk1"/>
              </a:buClr>
              <a:buSzPts val="1200"/>
              <a:buChar char="●"/>
            </a:pPr>
            <a:r>
              <a:rPr lang="id" sz="1200">
                <a:solidFill>
                  <a:schemeClr val="dk1"/>
                </a:solidFill>
              </a:rPr>
              <a:t>Kenaikan suhu menyebabkan penurunan tegangan gerbang-drain (VGS threshold).</a:t>
            </a:r>
            <a:endParaRPr sz="1200">
              <a:solidFill>
                <a:schemeClr val="dk1"/>
              </a:solidFill>
            </a:endParaRPr>
          </a:p>
          <a:p>
            <a:pPr marL="457200" lvl="0" indent="-304800" algn="just" rtl="0">
              <a:lnSpc>
                <a:spcPct val="115000"/>
              </a:lnSpc>
              <a:spcBef>
                <a:spcPts val="0"/>
              </a:spcBef>
              <a:spcAft>
                <a:spcPts val="0"/>
              </a:spcAft>
              <a:buClr>
                <a:schemeClr val="dk1"/>
              </a:buClr>
              <a:buSzPts val="1200"/>
              <a:buChar char="●"/>
            </a:pPr>
            <a:r>
              <a:rPr lang="id" sz="1200">
                <a:solidFill>
                  <a:schemeClr val="dk1"/>
                </a:solidFill>
              </a:rPr>
              <a:t>Arus drain dapat mengalir pada tegangan gerbang-drain yang lebih rendah.</a:t>
            </a:r>
            <a:endParaRPr sz="1200">
              <a:solidFill>
                <a:schemeClr val="dk1"/>
              </a:solidFill>
            </a:endParaRPr>
          </a:p>
          <a:p>
            <a:pPr marL="0" lvl="0" indent="0" algn="just" rtl="0">
              <a:spcBef>
                <a:spcPts val="0"/>
              </a:spcBef>
              <a:spcAft>
                <a:spcPts val="0"/>
              </a:spcAft>
              <a:buNone/>
            </a:pPr>
            <a:endParaRPr sz="1200">
              <a:solidFill>
                <a:schemeClr val="dk1"/>
              </a:solidFill>
            </a:endParaRPr>
          </a:p>
        </p:txBody>
      </p:sp>
      <p:sp>
        <p:nvSpPr>
          <p:cNvPr id="221" name="Google Shape;221;p24"/>
          <p:cNvSpPr/>
          <p:nvPr/>
        </p:nvSpPr>
        <p:spPr>
          <a:xfrm>
            <a:off x="4697849" y="1026600"/>
            <a:ext cx="4212300" cy="271800"/>
          </a:xfrm>
          <a:prstGeom prst="roundRect">
            <a:avLst>
              <a:gd name="adj" fmla="val 16667"/>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id" b="1">
                <a:solidFill>
                  <a:schemeClr val="dk1"/>
                </a:solidFill>
              </a:rPr>
              <a:t>Peningkatan Kapasitansi Drain-Source</a:t>
            </a:r>
            <a:endParaRPr b="1">
              <a:solidFill>
                <a:schemeClr val="dk1"/>
              </a:solidFill>
            </a:endParaRPr>
          </a:p>
        </p:txBody>
      </p:sp>
      <p:sp>
        <p:nvSpPr>
          <p:cNvPr id="222" name="Google Shape;222;p24"/>
          <p:cNvSpPr/>
          <p:nvPr/>
        </p:nvSpPr>
        <p:spPr>
          <a:xfrm>
            <a:off x="4708738" y="1341950"/>
            <a:ext cx="4212300" cy="1053900"/>
          </a:xfrm>
          <a:prstGeom prst="rect">
            <a:avLst/>
          </a:prstGeom>
          <a:solidFill>
            <a:schemeClr val="lt1"/>
          </a:solidFill>
          <a:ln w="9525"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p>
            <a:pPr marL="457200" lvl="0" indent="-304800" algn="just" rtl="0">
              <a:lnSpc>
                <a:spcPct val="115000"/>
              </a:lnSpc>
              <a:spcBef>
                <a:spcPts val="0"/>
              </a:spcBef>
              <a:spcAft>
                <a:spcPts val="0"/>
              </a:spcAft>
              <a:buClr>
                <a:schemeClr val="dk1"/>
              </a:buClr>
              <a:buSzPts val="1200"/>
              <a:buChar char="●"/>
            </a:pPr>
            <a:r>
              <a:rPr lang="id" sz="1200">
                <a:solidFill>
                  <a:schemeClr val="dk1"/>
                </a:solidFill>
              </a:rPr>
              <a:t>Kapasitansi drain-source meningkat seiring kenaikan suhu.</a:t>
            </a:r>
            <a:endParaRPr sz="1200">
              <a:solidFill>
                <a:schemeClr val="dk1"/>
              </a:solidFill>
            </a:endParaRPr>
          </a:p>
          <a:p>
            <a:pPr marL="457200" lvl="0" indent="-304800" algn="just" rtl="0">
              <a:lnSpc>
                <a:spcPct val="115000"/>
              </a:lnSpc>
              <a:spcBef>
                <a:spcPts val="0"/>
              </a:spcBef>
              <a:spcAft>
                <a:spcPts val="0"/>
              </a:spcAft>
              <a:buClr>
                <a:schemeClr val="dk1"/>
              </a:buClr>
              <a:buSzPts val="1200"/>
              <a:buChar char="●"/>
            </a:pPr>
            <a:r>
              <a:rPr lang="id" sz="1200">
                <a:solidFill>
                  <a:schemeClr val="dk1"/>
                </a:solidFill>
              </a:rPr>
              <a:t>Lebih banyak muatan dapat disimpan pada terminal drain, meningkatkan arus drain.</a:t>
            </a:r>
            <a:endParaRPr sz="1200">
              <a:solidFill>
                <a:schemeClr val="dk1"/>
              </a:solidFill>
            </a:endParaRPr>
          </a:p>
          <a:p>
            <a:pPr marL="0" lvl="0" indent="0" algn="just" rtl="0">
              <a:spcBef>
                <a:spcPts val="0"/>
              </a:spcBef>
              <a:spcAft>
                <a:spcPts val="0"/>
              </a:spcAft>
              <a:buNone/>
            </a:pPr>
            <a:endParaRPr sz="1200">
              <a:solidFill>
                <a:schemeClr val="dk1"/>
              </a:solidFill>
            </a:endParaRPr>
          </a:p>
        </p:txBody>
      </p:sp>
      <p:sp>
        <p:nvSpPr>
          <p:cNvPr id="223" name="Google Shape;223;p24"/>
          <p:cNvSpPr/>
          <p:nvPr/>
        </p:nvSpPr>
        <p:spPr>
          <a:xfrm>
            <a:off x="4696487" y="2626175"/>
            <a:ext cx="4212300" cy="271800"/>
          </a:xfrm>
          <a:prstGeom prst="roundRect">
            <a:avLst>
              <a:gd name="adj" fmla="val 16667"/>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id" b="1">
                <a:solidFill>
                  <a:schemeClr val="dk1"/>
                </a:solidFill>
              </a:rPr>
              <a:t>Pengaruh Termistor</a:t>
            </a:r>
            <a:endParaRPr b="1">
              <a:solidFill>
                <a:schemeClr val="dk1"/>
              </a:solidFill>
            </a:endParaRPr>
          </a:p>
        </p:txBody>
      </p:sp>
      <p:sp>
        <p:nvSpPr>
          <p:cNvPr id="224" name="Google Shape;224;p24"/>
          <p:cNvSpPr/>
          <p:nvPr/>
        </p:nvSpPr>
        <p:spPr>
          <a:xfrm>
            <a:off x="4708750" y="2941525"/>
            <a:ext cx="4212300" cy="898800"/>
          </a:xfrm>
          <a:prstGeom prst="rect">
            <a:avLst/>
          </a:prstGeom>
          <a:solidFill>
            <a:schemeClr val="lt1"/>
          </a:solidFill>
          <a:ln w="9525"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p>
            <a:pPr marL="457200" lvl="0" indent="-304800" algn="just" rtl="0">
              <a:lnSpc>
                <a:spcPct val="115000"/>
              </a:lnSpc>
              <a:spcBef>
                <a:spcPts val="0"/>
              </a:spcBef>
              <a:spcAft>
                <a:spcPts val="0"/>
              </a:spcAft>
              <a:buClr>
                <a:schemeClr val="dk1"/>
              </a:buClr>
              <a:buSzPts val="1200"/>
              <a:buChar char="●"/>
            </a:pPr>
            <a:r>
              <a:rPr lang="id" sz="1200">
                <a:solidFill>
                  <a:schemeClr val="dk1"/>
                </a:solidFill>
              </a:rPr>
              <a:t>Termistor mengkompensasi efek suhu pada VGS threshold.</a:t>
            </a:r>
            <a:endParaRPr sz="1200">
              <a:solidFill>
                <a:schemeClr val="dk1"/>
              </a:solidFill>
            </a:endParaRPr>
          </a:p>
          <a:p>
            <a:pPr marL="457200" lvl="0" indent="-304800" algn="just" rtl="0">
              <a:lnSpc>
                <a:spcPct val="115000"/>
              </a:lnSpc>
              <a:spcBef>
                <a:spcPts val="0"/>
              </a:spcBef>
              <a:spcAft>
                <a:spcPts val="0"/>
              </a:spcAft>
              <a:buClr>
                <a:schemeClr val="dk1"/>
              </a:buClr>
              <a:buSzPts val="1200"/>
              <a:buChar char="●"/>
            </a:pPr>
            <a:r>
              <a:rPr lang="id" sz="1200">
                <a:solidFill>
                  <a:schemeClr val="dk1"/>
                </a:solidFill>
              </a:rPr>
              <a:t>Dalam kasus ini, VGS yang digunakan adalah -0.7V.</a:t>
            </a:r>
            <a:endParaRPr sz="1200">
              <a:solidFill>
                <a:schemeClr val="dk1"/>
              </a:solidFill>
            </a:endParaRPr>
          </a:p>
          <a:p>
            <a:pPr marL="0" lvl="0" indent="0" algn="just" rtl="0">
              <a:spcBef>
                <a:spcPts val="0"/>
              </a:spcBef>
              <a:spcAft>
                <a:spcPts val="0"/>
              </a:spcAft>
              <a:buNone/>
            </a:pPr>
            <a:endParaRPr sz="1200">
              <a:solidFill>
                <a:schemeClr val="dk1"/>
              </a:solidFill>
            </a:endParaRPr>
          </a:p>
        </p:txBody>
      </p:sp>
      <p:sp>
        <p:nvSpPr>
          <p:cNvPr id="225" name="Google Shape;225;p24"/>
          <p:cNvSpPr txBox="1"/>
          <p:nvPr/>
        </p:nvSpPr>
        <p:spPr>
          <a:xfrm>
            <a:off x="149700" y="0"/>
            <a:ext cx="3071400" cy="42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d" sz="1800" b="1">
                <a:solidFill>
                  <a:srgbClr val="1155CC"/>
                </a:solidFill>
              </a:rPr>
              <a:t>Teori</a:t>
            </a:r>
            <a:endParaRPr sz="1800" b="1">
              <a:solidFill>
                <a:srgbClr val="1155CC"/>
              </a:solidFill>
            </a:endParaRPr>
          </a:p>
        </p:txBody>
      </p:sp>
      <p:sp>
        <p:nvSpPr>
          <p:cNvPr id="226" name="Google Shape;226;p24"/>
          <p:cNvSpPr txBox="1"/>
          <p:nvPr/>
        </p:nvSpPr>
        <p:spPr>
          <a:xfrm>
            <a:off x="149700" y="282600"/>
            <a:ext cx="7448700" cy="326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d" sz="1600" b="1">
                <a:solidFill>
                  <a:schemeClr val="dk1"/>
                </a:solidFill>
              </a:rPr>
              <a:t>Penjelasan Singkat</a:t>
            </a:r>
            <a:endParaRPr sz="1600" b="1">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pic>
        <p:nvPicPr>
          <p:cNvPr id="231" name="Google Shape;231;p25"/>
          <p:cNvPicPr preferRelativeResize="0"/>
          <p:nvPr/>
        </p:nvPicPr>
        <p:blipFill>
          <a:blip r:embed="rId3">
            <a:alphaModFix/>
          </a:blip>
          <a:stretch>
            <a:fillRect/>
          </a:stretch>
        </p:blipFill>
        <p:spPr>
          <a:xfrm>
            <a:off x="8104775" y="4675850"/>
            <a:ext cx="1039225" cy="467650"/>
          </a:xfrm>
          <a:prstGeom prst="rect">
            <a:avLst/>
          </a:prstGeom>
          <a:noFill/>
          <a:ln>
            <a:noFill/>
          </a:ln>
        </p:spPr>
      </p:pic>
      <p:sp>
        <p:nvSpPr>
          <p:cNvPr id="232" name="Google Shape;232;p25"/>
          <p:cNvSpPr txBox="1"/>
          <p:nvPr/>
        </p:nvSpPr>
        <p:spPr>
          <a:xfrm>
            <a:off x="8738700" y="0"/>
            <a:ext cx="405300" cy="326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d" sz="1200">
                <a:solidFill>
                  <a:schemeClr val="dk2"/>
                </a:solidFill>
              </a:rPr>
              <a:t>13</a:t>
            </a:r>
            <a:endParaRPr sz="1200">
              <a:solidFill>
                <a:schemeClr val="dk2"/>
              </a:solidFill>
            </a:endParaRPr>
          </a:p>
        </p:txBody>
      </p:sp>
      <p:sp>
        <p:nvSpPr>
          <p:cNvPr id="233" name="Google Shape;233;p25"/>
          <p:cNvSpPr txBox="1"/>
          <p:nvPr/>
        </p:nvSpPr>
        <p:spPr>
          <a:xfrm>
            <a:off x="149700" y="0"/>
            <a:ext cx="3071400" cy="42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d" sz="1800" b="1">
                <a:solidFill>
                  <a:srgbClr val="1155CC"/>
                </a:solidFill>
              </a:rPr>
              <a:t>Pembahasan</a:t>
            </a:r>
            <a:endParaRPr sz="1800" b="1">
              <a:solidFill>
                <a:srgbClr val="1155CC"/>
              </a:solidFill>
            </a:endParaRPr>
          </a:p>
        </p:txBody>
      </p:sp>
      <p:sp>
        <p:nvSpPr>
          <p:cNvPr id="234" name="Google Shape;234;p25"/>
          <p:cNvSpPr txBox="1"/>
          <p:nvPr/>
        </p:nvSpPr>
        <p:spPr>
          <a:xfrm>
            <a:off x="149700" y="282600"/>
            <a:ext cx="7448700" cy="326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d" sz="1600" b="1">
                <a:solidFill>
                  <a:schemeClr val="dk1"/>
                </a:solidFill>
              </a:rPr>
              <a:t>Mengaitkan Apakah Sudah Sesuai dengan Teori atau Tidak</a:t>
            </a:r>
            <a:endParaRPr sz="1600" b="1">
              <a:solidFill>
                <a:schemeClr val="dk1"/>
              </a:solidFill>
            </a:endParaRPr>
          </a:p>
        </p:txBody>
      </p:sp>
      <p:sp>
        <p:nvSpPr>
          <p:cNvPr id="235" name="Google Shape;235;p25"/>
          <p:cNvSpPr/>
          <p:nvPr/>
        </p:nvSpPr>
        <p:spPr>
          <a:xfrm>
            <a:off x="243050" y="836450"/>
            <a:ext cx="3602100" cy="2211600"/>
          </a:xfrm>
          <a:prstGeom prst="rect">
            <a:avLst/>
          </a:prstGeom>
          <a:solidFill>
            <a:schemeClr val="lt1"/>
          </a:solidFill>
          <a:ln w="9525" cap="flat" cmpd="sng">
            <a:solidFill>
              <a:srgbClr val="FF0000"/>
            </a:solidFill>
            <a:prstDash val="lgDash"/>
            <a:round/>
            <a:headEnd type="none" w="sm" len="sm"/>
            <a:tailEnd type="none" w="sm" len="sm"/>
          </a:ln>
        </p:spPr>
        <p:txBody>
          <a:bodyPr spcFirstLastPara="1" wrap="square" lIns="91425" tIns="91425" rIns="91425" bIns="91425" anchor="t" anchorCtr="0">
            <a:noAutofit/>
          </a:bodyPr>
          <a:lstStyle/>
          <a:p>
            <a:pPr marL="0" lvl="0" indent="0" algn="just" rtl="0">
              <a:lnSpc>
                <a:spcPct val="100000"/>
              </a:lnSpc>
              <a:spcBef>
                <a:spcPts val="0"/>
              </a:spcBef>
              <a:spcAft>
                <a:spcPts val="0"/>
              </a:spcAft>
              <a:buNone/>
            </a:pPr>
            <a:r>
              <a:rPr lang="id" sz="1200">
                <a:solidFill>
                  <a:schemeClr val="dk1"/>
                </a:solidFill>
              </a:rPr>
              <a:t>Prinsip kerja </a:t>
            </a:r>
            <a:r>
              <a:rPr lang="id" sz="1200" b="1">
                <a:solidFill>
                  <a:schemeClr val="dk1"/>
                </a:solidFill>
              </a:rPr>
              <a:t>thermistor</a:t>
            </a:r>
            <a:r>
              <a:rPr lang="id" sz="1200">
                <a:solidFill>
                  <a:schemeClr val="dk1"/>
                </a:solidFill>
              </a:rPr>
              <a:t> mengacu pada teori karakteristik NTC (Negative Temperature Coefficient), di mana resistansi menurun ketika suhu naik. Dalam sistem deteksi kebakaran ini, thermistor digunakan untuk mendeteksi perubahan suhu yang mengindikasikan kebakaran. Ketika suhu meningkat akibat kebakaran, resistansi thermistor akan berkurang, yang kemudian diinterpretasikan oleh rangkaian sebagai sinyal kebakaran yang perlu ditindaklanjuti.</a:t>
            </a:r>
            <a:endParaRPr sz="1200">
              <a:solidFill>
                <a:schemeClr val="dk1"/>
              </a:solidFill>
            </a:endParaRPr>
          </a:p>
          <a:p>
            <a:pPr marL="0" lvl="0" indent="0" algn="ctr" rtl="0">
              <a:lnSpc>
                <a:spcPct val="100000"/>
              </a:lnSpc>
              <a:spcBef>
                <a:spcPts val="0"/>
              </a:spcBef>
              <a:spcAft>
                <a:spcPts val="0"/>
              </a:spcAft>
              <a:buNone/>
            </a:pPr>
            <a:endParaRPr sz="1200"/>
          </a:p>
        </p:txBody>
      </p:sp>
      <p:sp>
        <p:nvSpPr>
          <p:cNvPr id="236" name="Google Shape;236;p25"/>
          <p:cNvSpPr/>
          <p:nvPr/>
        </p:nvSpPr>
        <p:spPr>
          <a:xfrm>
            <a:off x="3987350" y="847400"/>
            <a:ext cx="4751400" cy="1248000"/>
          </a:xfrm>
          <a:prstGeom prst="rect">
            <a:avLst/>
          </a:prstGeom>
          <a:solidFill>
            <a:schemeClr val="lt1"/>
          </a:solidFill>
          <a:ln w="9525" cap="flat" cmpd="sng">
            <a:solidFill>
              <a:srgbClr val="FF0000"/>
            </a:solidFill>
            <a:prstDash val="lgDash"/>
            <a:round/>
            <a:headEnd type="none" w="sm" len="sm"/>
            <a:tailEnd type="none" w="sm" len="sm"/>
          </a:ln>
        </p:spPr>
        <p:txBody>
          <a:bodyPr spcFirstLastPara="1" wrap="square" lIns="91425" tIns="91425" rIns="91425" bIns="91425" anchor="t" anchorCtr="0">
            <a:noAutofit/>
          </a:bodyPr>
          <a:lstStyle/>
          <a:p>
            <a:pPr marL="0" lvl="0" indent="0" algn="just" rtl="0">
              <a:lnSpc>
                <a:spcPct val="100000"/>
              </a:lnSpc>
              <a:spcBef>
                <a:spcPts val="0"/>
              </a:spcBef>
              <a:spcAft>
                <a:spcPts val="0"/>
              </a:spcAft>
              <a:buClr>
                <a:schemeClr val="dk1"/>
              </a:buClr>
              <a:buSzPts val="1100"/>
              <a:buFont typeface="Arial"/>
              <a:buNone/>
            </a:pPr>
            <a:r>
              <a:rPr lang="id" sz="1200">
                <a:solidFill>
                  <a:schemeClr val="dk1"/>
                </a:solidFill>
              </a:rPr>
              <a:t>Sensor </a:t>
            </a:r>
            <a:r>
              <a:rPr lang="id" sz="1200" b="1">
                <a:solidFill>
                  <a:schemeClr val="dk1"/>
                </a:solidFill>
              </a:rPr>
              <a:t>infrared</a:t>
            </a:r>
            <a:r>
              <a:rPr lang="id" sz="1200">
                <a:solidFill>
                  <a:schemeClr val="dk1"/>
                </a:solidFill>
              </a:rPr>
              <a:t> bekerja berdasarkan prinsip deteksi radiasi panas yang dihasilkan oleh api. Konsep ini didasarkan pada teori deteksi energi inframerah yang dipancarkan oleh benda panas. Ketika sensor infrared mendeteksi adanya radiasi panas dari api, maka sensor tersebut mengirimkan sinyal ke rangkaian sebagai indikasi kebakaran.</a:t>
            </a:r>
            <a:endParaRPr sz="1200">
              <a:solidFill>
                <a:schemeClr val="dk1"/>
              </a:solidFill>
            </a:endParaRPr>
          </a:p>
          <a:p>
            <a:pPr marL="0" lvl="0" indent="0" algn="ctr" rtl="0">
              <a:lnSpc>
                <a:spcPct val="100000"/>
              </a:lnSpc>
              <a:spcBef>
                <a:spcPts val="0"/>
              </a:spcBef>
              <a:spcAft>
                <a:spcPts val="0"/>
              </a:spcAft>
              <a:buNone/>
            </a:pPr>
            <a:endParaRPr sz="1200"/>
          </a:p>
        </p:txBody>
      </p:sp>
      <p:sp>
        <p:nvSpPr>
          <p:cNvPr id="237" name="Google Shape;237;p25"/>
          <p:cNvSpPr/>
          <p:nvPr/>
        </p:nvSpPr>
        <p:spPr>
          <a:xfrm>
            <a:off x="3987350" y="2182200"/>
            <a:ext cx="4751400" cy="1676100"/>
          </a:xfrm>
          <a:prstGeom prst="rect">
            <a:avLst/>
          </a:prstGeom>
          <a:solidFill>
            <a:schemeClr val="lt1"/>
          </a:solidFill>
          <a:ln w="9525" cap="flat" cmpd="sng">
            <a:solidFill>
              <a:srgbClr val="FF0000"/>
            </a:solidFill>
            <a:prstDash val="lgDash"/>
            <a:round/>
            <a:headEnd type="none" w="sm" len="sm"/>
            <a:tailEnd type="none" w="sm" len="sm"/>
          </a:ln>
        </p:spPr>
        <p:txBody>
          <a:bodyPr spcFirstLastPara="1" wrap="square" lIns="91425" tIns="91425" rIns="91425" bIns="91425" anchor="t" anchorCtr="0">
            <a:noAutofit/>
          </a:bodyPr>
          <a:lstStyle/>
          <a:p>
            <a:pPr marL="0" lvl="0" indent="0" algn="just" rtl="0">
              <a:lnSpc>
                <a:spcPct val="100000"/>
              </a:lnSpc>
              <a:spcBef>
                <a:spcPts val="0"/>
              </a:spcBef>
              <a:spcAft>
                <a:spcPts val="0"/>
              </a:spcAft>
              <a:buClr>
                <a:schemeClr val="dk1"/>
              </a:buClr>
              <a:buSzPts val="1100"/>
              <a:buFont typeface="Arial"/>
              <a:buNone/>
            </a:pPr>
            <a:r>
              <a:rPr lang="id" sz="1200">
                <a:solidFill>
                  <a:schemeClr val="dk1"/>
                </a:solidFill>
              </a:rPr>
              <a:t>Penggunaan transistor seperti </a:t>
            </a:r>
            <a:r>
              <a:rPr lang="id" sz="1200" b="1">
                <a:solidFill>
                  <a:schemeClr val="dk1"/>
                </a:solidFill>
              </a:rPr>
              <a:t>BJT</a:t>
            </a:r>
            <a:r>
              <a:rPr lang="id" sz="1200">
                <a:solidFill>
                  <a:schemeClr val="dk1"/>
                </a:solidFill>
              </a:rPr>
              <a:t> dan </a:t>
            </a:r>
            <a:r>
              <a:rPr lang="id" sz="1200" b="1">
                <a:solidFill>
                  <a:schemeClr val="dk1"/>
                </a:solidFill>
              </a:rPr>
              <a:t>JFET</a:t>
            </a:r>
            <a:r>
              <a:rPr lang="id" sz="1200">
                <a:solidFill>
                  <a:schemeClr val="dk1"/>
                </a:solidFill>
              </a:rPr>
              <a:t> dalam sistem ini juga mengacu pada teori operasi dan karakteristik masing-masing transistor. Misalnya, BJT digunakan untuk switching manual yang memungkinkan pengguna mengaktifkan alarm secara langsung jika merasa adanya kebakaran meskipun sensor otomatis tidak mendeteksi. Sementara itu, JFET berperan dalam membaca sinyal dari thermistor dengan akurat dan mencegah arus berlebih yang dapat merusak komponen lain dalam rangkaian.</a:t>
            </a:r>
            <a:endParaRPr sz="1200">
              <a:solidFill>
                <a:schemeClr val="dk1"/>
              </a:solidFill>
            </a:endParaRPr>
          </a:p>
          <a:p>
            <a:pPr marL="0" lvl="0" indent="0" algn="ctr" rtl="0">
              <a:lnSpc>
                <a:spcPct val="100000"/>
              </a:lnSpc>
              <a:spcBef>
                <a:spcPts val="0"/>
              </a:spcBef>
              <a:spcAft>
                <a:spcPts val="0"/>
              </a:spcAft>
              <a:buNone/>
            </a:pPr>
            <a:endParaRPr sz="1200">
              <a:solidFill>
                <a:schemeClr val="dk1"/>
              </a:solidFill>
            </a:endParaRPr>
          </a:p>
        </p:txBody>
      </p:sp>
      <p:sp>
        <p:nvSpPr>
          <p:cNvPr id="238" name="Google Shape;238;p25"/>
          <p:cNvSpPr/>
          <p:nvPr/>
        </p:nvSpPr>
        <p:spPr>
          <a:xfrm>
            <a:off x="243050" y="3135575"/>
            <a:ext cx="3602100" cy="1248000"/>
          </a:xfrm>
          <a:prstGeom prst="roundRect">
            <a:avLst>
              <a:gd name="adj" fmla="val 16667"/>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r>
              <a:rPr lang="id" sz="1200"/>
              <a:t>Implementasi sistem ini </a:t>
            </a:r>
            <a:r>
              <a:rPr lang="id" sz="1200" b="1">
                <a:solidFill>
                  <a:srgbClr val="FF0000"/>
                </a:solidFill>
              </a:rPr>
              <a:t>sesuai</a:t>
            </a:r>
            <a:r>
              <a:rPr lang="id" sz="1200"/>
              <a:t> dengan prinsip-prinsip dasar teori elektronika, yang menghasilkan respons yang </a:t>
            </a:r>
            <a:r>
              <a:rPr lang="id" sz="1200" b="1">
                <a:solidFill>
                  <a:srgbClr val="6AA84F"/>
                </a:solidFill>
              </a:rPr>
              <a:t>diharapkan</a:t>
            </a:r>
            <a:r>
              <a:rPr lang="id" sz="1200"/>
              <a:t> terhadap deteksi suhu tinggi dan keberadaan api dalam rangkaian Automatic and Manual Fire Alarm Detector.</a:t>
            </a:r>
            <a:endParaRPr sz="12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pic>
        <p:nvPicPr>
          <p:cNvPr id="243" name="Google Shape;243;p26"/>
          <p:cNvPicPr preferRelativeResize="0"/>
          <p:nvPr/>
        </p:nvPicPr>
        <p:blipFill>
          <a:blip r:embed="rId3">
            <a:alphaModFix/>
          </a:blip>
          <a:stretch>
            <a:fillRect/>
          </a:stretch>
        </p:blipFill>
        <p:spPr>
          <a:xfrm>
            <a:off x="8104775" y="4675850"/>
            <a:ext cx="1039225" cy="467650"/>
          </a:xfrm>
          <a:prstGeom prst="rect">
            <a:avLst/>
          </a:prstGeom>
          <a:noFill/>
          <a:ln>
            <a:noFill/>
          </a:ln>
        </p:spPr>
      </p:pic>
      <p:sp>
        <p:nvSpPr>
          <p:cNvPr id="244" name="Google Shape;244;p26"/>
          <p:cNvSpPr txBox="1"/>
          <p:nvPr/>
        </p:nvSpPr>
        <p:spPr>
          <a:xfrm>
            <a:off x="8738700" y="0"/>
            <a:ext cx="405300" cy="326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d" sz="1200">
                <a:solidFill>
                  <a:schemeClr val="dk2"/>
                </a:solidFill>
              </a:rPr>
              <a:t>14</a:t>
            </a:r>
            <a:endParaRPr sz="1200">
              <a:solidFill>
                <a:schemeClr val="dk2"/>
              </a:solidFill>
            </a:endParaRPr>
          </a:p>
        </p:txBody>
      </p:sp>
      <p:sp>
        <p:nvSpPr>
          <p:cNvPr id="245" name="Google Shape;245;p26"/>
          <p:cNvSpPr txBox="1"/>
          <p:nvPr/>
        </p:nvSpPr>
        <p:spPr>
          <a:xfrm>
            <a:off x="1391250" y="563275"/>
            <a:ext cx="6361500" cy="424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id" sz="1800" b="1">
                <a:solidFill>
                  <a:srgbClr val="1155CC"/>
                </a:solidFill>
              </a:rPr>
              <a:t>Kesimpulan </a:t>
            </a:r>
            <a:r>
              <a:rPr lang="id" sz="1800" b="1">
                <a:solidFill>
                  <a:schemeClr val="dk1"/>
                </a:solidFill>
              </a:rPr>
              <a:t>(</a:t>
            </a:r>
            <a:r>
              <a:rPr lang="id" sz="1600" b="1" i="1">
                <a:solidFill>
                  <a:schemeClr val="dk1"/>
                </a:solidFill>
              </a:rPr>
              <a:t>Automatic and Manual Fire Alarm Detector)</a:t>
            </a:r>
            <a:endParaRPr sz="1800" b="1">
              <a:solidFill>
                <a:schemeClr val="dk1"/>
              </a:solidFill>
            </a:endParaRPr>
          </a:p>
        </p:txBody>
      </p:sp>
      <p:sp>
        <p:nvSpPr>
          <p:cNvPr id="246" name="Google Shape;246;p26"/>
          <p:cNvSpPr/>
          <p:nvPr/>
        </p:nvSpPr>
        <p:spPr>
          <a:xfrm>
            <a:off x="926250" y="1098775"/>
            <a:ext cx="7291500" cy="3076800"/>
          </a:xfrm>
          <a:prstGeom prst="rect">
            <a:avLst/>
          </a:prstGeom>
          <a:solidFill>
            <a:schemeClr val="lt1"/>
          </a:solidFill>
          <a:ln w="9525"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p>
            <a:pPr marL="0" lvl="0" indent="0" algn="just" rtl="0">
              <a:spcBef>
                <a:spcPts val="0"/>
              </a:spcBef>
              <a:spcAft>
                <a:spcPts val="0"/>
              </a:spcAft>
              <a:buNone/>
            </a:pPr>
            <a:r>
              <a:rPr lang="id" sz="1300"/>
              <a:t>Automatic and Manual Fire Alarm Detector merupakan sistem deteksi kebakaran yang menyajikan solusi </a:t>
            </a:r>
            <a:r>
              <a:rPr lang="id" sz="1300" b="1"/>
              <a:t>komprehensif</a:t>
            </a:r>
            <a:r>
              <a:rPr lang="id" sz="1300"/>
              <a:t> dengan mengintegrasikan teknologi </a:t>
            </a:r>
            <a:r>
              <a:rPr lang="id" sz="1300" b="1"/>
              <a:t>otomatis</a:t>
            </a:r>
            <a:r>
              <a:rPr lang="id" sz="1300"/>
              <a:t> dan </a:t>
            </a:r>
            <a:r>
              <a:rPr lang="id" sz="1300" b="1"/>
              <a:t>manual</a:t>
            </a:r>
            <a:r>
              <a:rPr lang="id" sz="1300"/>
              <a:t>. Melalui penerapan sensor suhu (thermistor) dan sensor api (sensor infrared), sistem ini mampu mendeteksi perubahan suhu yang mengindikasikan kebakaran serta radiasi panas dari api secara akurat. Penggunaan transistor seperti BJT (Bipolar Junction Transistor) dan JFET (Junction Field Effect Transistor) dalam sistem ini memperkuat respons terhadap deteksi kebakaran dengan mengizinkan intervensi manual melalui tombol switch BJT, sementara JFET memastikan pembacaan sinyal dari thermistor dengan akurat. Dengan demikian, sistem ini memberikan </a:t>
            </a:r>
            <a:r>
              <a:rPr lang="id" sz="1300" b="1"/>
              <a:t>peringatan dini</a:t>
            </a:r>
            <a:r>
              <a:rPr lang="id" sz="1300"/>
              <a:t> terhadap kebakaran dan memberikan opsi manual untuk tindakan darurat tambahan, meningkatkan responsivitas dan keamanan dalam menghadapi situasi kebakaran. Keseluruhan, implementasi sistem Automatic and Manual Fire Alarm Detector menggambarkan </a:t>
            </a:r>
            <a:r>
              <a:rPr lang="id" sz="1300" b="1"/>
              <a:t>keselarasan</a:t>
            </a:r>
            <a:r>
              <a:rPr lang="id" sz="1300"/>
              <a:t> yang kuat antara prinsip-prinsip dasar teori elektronika dan aplikasi praktisnya, menghasilkan solusi yang </a:t>
            </a:r>
            <a:r>
              <a:rPr lang="id" sz="1300" b="1"/>
              <a:t>efektif</a:t>
            </a:r>
            <a:r>
              <a:rPr lang="id" sz="1300"/>
              <a:t> dan </a:t>
            </a:r>
            <a:r>
              <a:rPr lang="id" sz="1300" b="1"/>
              <a:t>efisien</a:t>
            </a:r>
            <a:r>
              <a:rPr lang="id" sz="1300"/>
              <a:t> dalam mendeteksi serta merespons kebakaran dengan </a:t>
            </a:r>
            <a:r>
              <a:rPr lang="id" sz="1300" b="1"/>
              <a:t>cepat</a:t>
            </a:r>
            <a:r>
              <a:rPr lang="id" sz="1300"/>
              <a:t> dan </a:t>
            </a:r>
            <a:r>
              <a:rPr lang="id" sz="1300" b="1"/>
              <a:t>tepat</a:t>
            </a:r>
            <a:r>
              <a:rPr lang="id" sz="1300"/>
              <a:t>.</a:t>
            </a:r>
            <a:endParaRPr sz="13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pic>
        <p:nvPicPr>
          <p:cNvPr id="251" name="Google Shape;251;p27"/>
          <p:cNvPicPr preferRelativeResize="0"/>
          <p:nvPr/>
        </p:nvPicPr>
        <p:blipFill>
          <a:blip r:embed="rId3">
            <a:alphaModFix/>
          </a:blip>
          <a:stretch>
            <a:fillRect/>
          </a:stretch>
        </p:blipFill>
        <p:spPr>
          <a:xfrm>
            <a:off x="0" y="0"/>
            <a:ext cx="9144000" cy="5193850"/>
          </a:xfrm>
          <a:prstGeom prst="rect">
            <a:avLst/>
          </a:prstGeom>
          <a:noFill/>
          <a:ln>
            <a:noFill/>
          </a:ln>
        </p:spPr>
      </p:pic>
      <p:sp>
        <p:nvSpPr>
          <p:cNvPr id="252" name="Google Shape;252;p27"/>
          <p:cNvSpPr txBox="1"/>
          <p:nvPr/>
        </p:nvSpPr>
        <p:spPr>
          <a:xfrm>
            <a:off x="221150" y="1591875"/>
            <a:ext cx="4992300" cy="1456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d" sz="4500" b="1">
                <a:solidFill>
                  <a:schemeClr val="lt1"/>
                </a:solidFill>
              </a:rPr>
              <a:t>Sekian dan, </a:t>
            </a:r>
            <a:br>
              <a:rPr lang="id" sz="4500" b="1">
                <a:solidFill>
                  <a:schemeClr val="lt1"/>
                </a:solidFill>
              </a:rPr>
            </a:br>
            <a:r>
              <a:rPr lang="id" sz="4500" b="1">
                <a:solidFill>
                  <a:schemeClr val="lt1"/>
                </a:solidFill>
              </a:rPr>
              <a:t>TERIMA KASIH</a:t>
            </a:r>
            <a:endParaRPr sz="4500" b="1">
              <a:solidFill>
                <a:schemeClr val="lt1"/>
              </a:solidFill>
            </a:endParaRPr>
          </a:p>
        </p:txBody>
      </p:sp>
      <p:sp>
        <p:nvSpPr>
          <p:cNvPr id="253" name="Google Shape;253;p27"/>
          <p:cNvSpPr/>
          <p:nvPr/>
        </p:nvSpPr>
        <p:spPr>
          <a:xfrm>
            <a:off x="264950" y="3124600"/>
            <a:ext cx="5058000" cy="109500"/>
          </a:xfrm>
          <a:prstGeom prst="roundRect">
            <a:avLst>
              <a:gd name="adj" fmla="val 16667"/>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pic>
        <p:nvPicPr>
          <p:cNvPr id="67" name="Google Shape;67;p14"/>
          <p:cNvPicPr preferRelativeResize="0"/>
          <p:nvPr/>
        </p:nvPicPr>
        <p:blipFill>
          <a:blip r:embed="rId3">
            <a:alphaModFix/>
          </a:blip>
          <a:stretch>
            <a:fillRect/>
          </a:stretch>
        </p:blipFill>
        <p:spPr>
          <a:xfrm>
            <a:off x="8104775" y="4649000"/>
            <a:ext cx="1039225" cy="467650"/>
          </a:xfrm>
          <a:prstGeom prst="rect">
            <a:avLst/>
          </a:prstGeom>
          <a:noFill/>
          <a:ln>
            <a:noFill/>
          </a:ln>
        </p:spPr>
      </p:pic>
      <p:sp>
        <p:nvSpPr>
          <p:cNvPr id="68" name="Google Shape;68;p14"/>
          <p:cNvSpPr/>
          <p:nvPr/>
        </p:nvSpPr>
        <p:spPr>
          <a:xfrm>
            <a:off x="267737" y="711000"/>
            <a:ext cx="4527300" cy="228300"/>
          </a:xfrm>
          <a:prstGeom prst="roundRect">
            <a:avLst>
              <a:gd name="adj" fmla="val 16667"/>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d" b="1">
                <a:solidFill>
                  <a:schemeClr val="dk1"/>
                </a:solidFill>
              </a:rPr>
              <a:t>Latar Belakang</a:t>
            </a:r>
            <a:endParaRPr b="1">
              <a:solidFill>
                <a:schemeClr val="dk1"/>
              </a:solidFill>
            </a:endParaRPr>
          </a:p>
        </p:txBody>
      </p:sp>
      <p:sp>
        <p:nvSpPr>
          <p:cNvPr id="69" name="Google Shape;69;p14"/>
          <p:cNvSpPr/>
          <p:nvPr/>
        </p:nvSpPr>
        <p:spPr>
          <a:xfrm>
            <a:off x="267738" y="1004600"/>
            <a:ext cx="4527300" cy="3644400"/>
          </a:xfrm>
          <a:prstGeom prst="rect">
            <a:avLst/>
          </a:prstGeom>
          <a:solidFill>
            <a:schemeClr val="lt1"/>
          </a:solidFill>
          <a:ln w="9525"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p>
            <a:pPr marL="0" lvl="0" indent="0" algn="just" rtl="0">
              <a:spcBef>
                <a:spcPts val="0"/>
              </a:spcBef>
              <a:spcAft>
                <a:spcPts val="0"/>
              </a:spcAft>
              <a:buNone/>
            </a:pPr>
            <a:r>
              <a:rPr lang="id" sz="1200"/>
              <a:t>Kebakaran merupakan bencana yang dapat merugikan banyak hal, mulai dari kerugian material hingga ancaman terhadap keselamatan jiwa. Dampaknya sangat besar, seringkali menyebabkan kerusakan total pada bangunan dan fasilitas, serta menimbulkan kerugian ekonomi yang signifikan. Penyebab kebakaran pun beragam, termasuk korsleting listrik, kebocoran kompor gas, dan lain-lain. Melihat tingginya frekuensi dan dampak kebakaran, diperlukan sebuah sistem yang dapat secara efektif membantu meminimalisir risiko serta memberikan peringatan dini saat tanda-tanda kebakaran terdeteksi. Untuk menjawab kebutuhan ini, kami menciptakan "</a:t>
            </a:r>
            <a:r>
              <a:rPr lang="id" sz="1200" b="1"/>
              <a:t>Automatic and Manual Fire Alarm Detector</a:t>
            </a:r>
            <a:r>
              <a:rPr lang="id" sz="1200"/>
              <a:t>". Sistem ini dirancang untuk menggabungkan deteksi otomatis melalui sensor deteksi warna api dan deteksi panas dengan kemampuan manual melalui tombol alarm yang dapat diaktifkan oleh manusia. Dengan demikian, sistem ini tidak hanya memastikan deteksi cepat dan respons awal terhadap ancaman kebakaran, tetapi juga memungkinkan intervensi langsung dari penghuni saat diperlukan. </a:t>
            </a:r>
            <a:endParaRPr sz="1200"/>
          </a:p>
        </p:txBody>
      </p:sp>
      <p:sp>
        <p:nvSpPr>
          <p:cNvPr id="70" name="Google Shape;70;p14"/>
          <p:cNvSpPr/>
          <p:nvPr/>
        </p:nvSpPr>
        <p:spPr>
          <a:xfrm>
            <a:off x="4953188" y="924500"/>
            <a:ext cx="3705600" cy="228300"/>
          </a:xfrm>
          <a:prstGeom prst="roundRect">
            <a:avLst>
              <a:gd name="adj" fmla="val 16667"/>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d" b="1">
                <a:solidFill>
                  <a:schemeClr val="dk1"/>
                </a:solidFill>
              </a:rPr>
              <a:t>Tujuan</a:t>
            </a:r>
            <a:endParaRPr b="1">
              <a:solidFill>
                <a:schemeClr val="dk1"/>
              </a:solidFill>
            </a:endParaRPr>
          </a:p>
        </p:txBody>
      </p:sp>
      <p:sp>
        <p:nvSpPr>
          <p:cNvPr id="71" name="Google Shape;71;p14"/>
          <p:cNvSpPr/>
          <p:nvPr/>
        </p:nvSpPr>
        <p:spPr>
          <a:xfrm>
            <a:off x="4953200" y="1218100"/>
            <a:ext cx="3705600" cy="1637400"/>
          </a:xfrm>
          <a:prstGeom prst="rect">
            <a:avLst/>
          </a:prstGeom>
          <a:solidFill>
            <a:schemeClr val="lt1"/>
          </a:solidFill>
          <a:ln w="9525"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p>
            <a:pPr marL="0" lvl="0" indent="0" algn="just" rtl="0">
              <a:spcBef>
                <a:spcPts val="0"/>
              </a:spcBef>
              <a:spcAft>
                <a:spcPts val="0"/>
              </a:spcAft>
              <a:buNone/>
            </a:pPr>
            <a:r>
              <a:rPr lang="id" sz="1200"/>
              <a:t>Untuk </a:t>
            </a:r>
            <a:r>
              <a:rPr lang="id" sz="1200" b="1"/>
              <a:t>memberikan deteksi dini</a:t>
            </a:r>
            <a:r>
              <a:rPr lang="id" sz="1200"/>
              <a:t> terhadap kebakaran secara </a:t>
            </a:r>
            <a:r>
              <a:rPr lang="id" sz="1200" b="1"/>
              <a:t>otomatis</a:t>
            </a:r>
            <a:r>
              <a:rPr lang="id" sz="1200"/>
              <a:t> dan </a:t>
            </a:r>
            <a:r>
              <a:rPr lang="id" sz="1200" b="1"/>
              <a:t>manual</a:t>
            </a:r>
            <a:r>
              <a:rPr lang="id" sz="1200"/>
              <a:t>, meningkatkan responsivitas sistem dalam menghadapi keadaan darurat, memastikan pengaktifan alarm secara tepat waktu, serta </a:t>
            </a:r>
            <a:r>
              <a:rPr lang="id" sz="1200" b="1"/>
              <a:t>mengurangi risiko kerugian</a:t>
            </a:r>
            <a:r>
              <a:rPr lang="id" sz="1200"/>
              <a:t> akibat kebakaran dengan meminimalisir waktu tanggap dan memungkinkan tindakan pencegahan yang cepat.</a:t>
            </a:r>
            <a:endParaRPr sz="1200"/>
          </a:p>
        </p:txBody>
      </p:sp>
      <p:sp>
        <p:nvSpPr>
          <p:cNvPr id="72" name="Google Shape;72;p14"/>
          <p:cNvSpPr/>
          <p:nvPr/>
        </p:nvSpPr>
        <p:spPr>
          <a:xfrm>
            <a:off x="4953188" y="2952950"/>
            <a:ext cx="3705600" cy="1369800"/>
          </a:xfrm>
          <a:prstGeom prst="roundRect">
            <a:avLst>
              <a:gd name="adj" fmla="val 16667"/>
            </a:avLst>
          </a:prstGeom>
          <a:solidFill>
            <a:schemeClr val="lt1"/>
          </a:solidFill>
          <a:ln w="9525" cap="flat" cmpd="sng">
            <a:solidFill>
              <a:srgbClr val="1155CC"/>
            </a:solidFill>
            <a:prstDash val="dash"/>
            <a:round/>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r>
              <a:rPr lang="id" sz="1300"/>
              <a:t>Sistem ini menggunakan berbagai komponen elektronik, seperti LED hijau untuk menunjukkan </a:t>
            </a:r>
            <a:r>
              <a:rPr lang="id" sz="1300" b="1"/>
              <a:t>status normal</a:t>
            </a:r>
            <a:r>
              <a:rPr lang="id" sz="1300"/>
              <a:t> dan LED merah yang menyala saat </a:t>
            </a:r>
            <a:r>
              <a:rPr lang="id" sz="1300" b="1"/>
              <a:t>mendeteksi kebakaran</a:t>
            </a:r>
            <a:r>
              <a:rPr lang="id" sz="1300"/>
              <a:t>, disertai dengan </a:t>
            </a:r>
            <a:r>
              <a:rPr lang="id" sz="1300" b="1"/>
              <a:t>alarm</a:t>
            </a:r>
            <a:r>
              <a:rPr lang="id" sz="1300"/>
              <a:t> yang berbunyi secara otomatis.</a:t>
            </a:r>
            <a:endParaRPr sz="1300"/>
          </a:p>
        </p:txBody>
      </p:sp>
      <p:sp>
        <p:nvSpPr>
          <p:cNvPr id="73" name="Google Shape;73;p14"/>
          <p:cNvSpPr txBox="1"/>
          <p:nvPr/>
        </p:nvSpPr>
        <p:spPr>
          <a:xfrm>
            <a:off x="149700" y="0"/>
            <a:ext cx="1733700" cy="42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d" sz="1800" b="1">
                <a:solidFill>
                  <a:srgbClr val="1155CC"/>
                </a:solidFill>
              </a:rPr>
              <a:t>Pendahuluan</a:t>
            </a:r>
            <a:endParaRPr sz="1800" b="1">
              <a:solidFill>
                <a:srgbClr val="1155CC"/>
              </a:solidFill>
            </a:endParaRPr>
          </a:p>
        </p:txBody>
      </p:sp>
      <p:sp>
        <p:nvSpPr>
          <p:cNvPr id="74" name="Google Shape;74;p14"/>
          <p:cNvSpPr txBox="1"/>
          <p:nvPr/>
        </p:nvSpPr>
        <p:spPr>
          <a:xfrm>
            <a:off x="8872200" y="0"/>
            <a:ext cx="271800" cy="326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d" sz="1200">
                <a:solidFill>
                  <a:schemeClr val="dk2"/>
                </a:solidFill>
              </a:rPr>
              <a:t>2</a:t>
            </a:r>
            <a:endParaRPr sz="1200">
              <a:solidFill>
                <a:schemeClr val="dk2"/>
              </a:solidFill>
            </a:endParaRPr>
          </a:p>
        </p:txBody>
      </p:sp>
      <p:sp>
        <p:nvSpPr>
          <p:cNvPr id="75" name="Google Shape;75;p14"/>
          <p:cNvSpPr txBox="1"/>
          <p:nvPr/>
        </p:nvSpPr>
        <p:spPr>
          <a:xfrm>
            <a:off x="149700" y="282600"/>
            <a:ext cx="7448700" cy="326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d" sz="1600" b="1">
                <a:solidFill>
                  <a:schemeClr val="dk1"/>
                </a:solidFill>
              </a:rPr>
              <a:t>Latar Belakang dan Tujuan </a:t>
            </a:r>
            <a:r>
              <a:rPr lang="id" sz="1600" b="1" i="1">
                <a:solidFill>
                  <a:schemeClr val="dk1"/>
                </a:solidFill>
              </a:rPr>
              <a:t>Automatic and Manual Fire Alarm Detector</a:t>
            </a:r>
            <a:endParaRPr sz="1600" b="1" i="1">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pic>
        <p:nvPicPr>
          <p:cNvPr id="80" name="Google Shape;80;p15"/>
          <p:cNvPicPr preferRelativeResize="0"/>
          <p:nvPr/>
        </p:nvPicPr>
        <p:blipFill>
          <a:blip r:embed="rId3">
            <a:alphaModFix/>
          </a:blip>
          <a:stretch>
            <a:fillRect/>
          </a:stretch>
        </p:blipFill>
        <p:spPr>
          <a:xfrm>
            <a:off x="8104775" y="4675850"/>
            <a:ext cx="1039225" cy="467650"/>
          </a:xfrm>
          <a:prstGeom prst="rect">
            <a:avLst/>
          </a:prstGeom>
          <a:noFill/>
          <a:ln>
            <a:noFill/>
          </a:ln>
        </p:spPr>
      </p:pic>
      <p:sp>
        <p:nvSpPr>
          <p:cNvPr id="81" name="Google Shape;81;p15"/>
          <p:cNvSpPr txBox="1"/>
          <p:nvPr/>
        </p:nvSpPr>
        <p:spPr>
          <a:xfrm>
            <a:off x="8872200" y="0"/>
            <a:ext cx="271800" cy="326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d" sz="1200">
                <a:solidFill>
                  <a:schemeClr val="dk2"/>
                </a:solidFill>
              </a:rPr>
              <a:t>3</a:t>
            </a:r>
            <a:endParaRPr sz="1200">
              <a:solidFill>
                <a:schemeClr val="dk2"/>
              </a:solidFill>
            </a:endParaRPr>
          </a:p>
        </p:txBody>
      </p:sp>
      <p:sp>
        <p:nvSpPr>
          <p:cNvPr id="82" name="Google Shape;82;p15"/>
          <p:cNvSpPr txBox="1"/>
          <p:nvPr/>
        </p:nvSpPr>
        <p:spPr>
          <a:xfrm>
            <a:off x="149700" y="0"/>
            <a:ext cx="2016300" cy="42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d" sz="1800" b="1">
                <a:solidFill>
                  <a:srgbClr val="1155CC"/>
                </a:solidFill>
              </a:rPr>
              <a:t>Pengaplikasian</a:t>
            </a:r>
            <a:endParaRPr sz="1800" b="1">
              <a:solidFill>
                <a:srgbClr val="1155CC"/>
              </a:solidFill>
            </a:endParaRPr>
          </a:p>
        </p:txBody>
      </p:sp>
      <p:sp>
        <p:nvSpPr>
          <p:cNvPr id="83" name="Google Shape;83;p15"/>
          <p:cNvSpPr txBox="1"/>
          <p:nvPr/>
        </p:nvSpPr>
        <p:spPr>
          <a:xfrm>
            <a:off x="149700" y="282600"/>
            <a:ext cx="7448700" cy="326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d" sz="1600" b="1">
                <a:solidFill>
                  <a:schemeClr val="dk1"/>
                </a:solidFill>
              </a:rPr>
              <a:t>Peran Setiap Komponen pada </a:t>
            </a:r>
            <a:r>
              <a:rPr lang="id" sz="1600" b="1" i="1">
                <a:solidFill>
                  <a:schemeClr val="dk1"/>
                </a:solidFill>
              </a:rPr>
              <a:t>Automatic and Manual Fire Alarm Detector</a:t>
            </a:r>
            <a:endParaRPr sz="1600" b="1" i="1">
              <a:solidFill>
                <a:schemeClr val="dk1"/>
              </a:solidFill>
            </a:endParaRPr>
          </a:p>
        </p:txBody>
      </p:sp>
      <p:sp>
        <p:nvSpPr>
          <p:cNvPr id="84" name="Google Shape;84;p15"/>
          <p:cNvSpPr/>
          <p:nvPr/>
        </p:nvSpPr>
        <p:spPr>
          <a:xfrm>
            <a:off x="271100" y="752400"/>
            <a:ext cx="2511900" cy="271800"/>
          </a:xfrm>
          <a:prstGeom prst="roundRect">
            <a:avLst>
              <a:gd name="adj" fmla="val 16667"/>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d" b="1"/>
              <a:t>LED</a:t>
            </a:r>
            <a:endParaRPr b="1"/>
          </a:p>
        </p:txBody>
      </p:sp>
      <p:sp>
        <p:nvSpPr>
          <p:cNvPr id="85" name="Google Shape;85;p15"/>
          <p:cNvSpPr/>
          <p:nvPr/>
        </p:nvSpPr>
        <p:spPr>
          <a:xfrm>
            <a:off x="281975" y="1067750"/>
            <a:ext cx="2511900" cy="1315800"/>
          </a:xfrm>
          <a:prstGeom prst="rect">
            <a:avLst/>
          </a:prstGeom>
          <a:solidFill>
            <a:schemeClr val="lt1"/>
          </a:solidFill>
          <a:ln w="9525"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p>
            <a:pPr marL="0" lvl="0" indent="0" algn="just" rtl="0">
              <a:spcBef>
                <a:spcPts val="0"/>
              </a:spcBef>
              <a:spcAft>
                <a:spcPts val="0"/>
              </a:spcAft>
              <a:buNone/>
            </a:pPr>
            <a:r>
              <a:rPr lang="id" sz="1200" b="1">
                <a:solidFill>
                  <a:srgbClr val="00FF00"/>
                </a:solidFill>
              </a:rPr>
              <a:t>LED hijau</a:t>
            </a:r>
            <a:r>
              <a:rPr lang="id" sz="1200"/>
              <a:t> menunjukkan sistem dalam keadaan aktif dan berfungsi normal. </a:t>
            </a:r>
            <a:r>
              <a:rPr lang="id" sz="1200" b="1">
                <a:solidFill>
                  <a:srgbClr val="FF0000"/>
                </a:solidFill>
              </a:rPr>
              <a:t>LED merah </a:t>
            </a:r>
            <a:r>
              <a:rPr lang="id" sz="1200"/>
              <a:t> menunjukkan telah terdeteksi kebakaran dan alarm telah diaktifkan. </a:t>
            </a:r>
            <a:endParaRPr sz="1200"/>
          </a:p>
        </p:txBody>
      </p:sp>
      <p:sp>
        <p:nvSpPr>
          <p:cNvPr id="86" name="Google Shape;86;p15"/>
          <p:cNvSpPr/>
          <p:nvPr/>
        </p:nvSpPr>
        <p:spPr>
          <a:xfrm>
            <a:off x="2978950" y="752400"/>
            <a:ext cx="2511900" cy="271800"/>
          </a:xfrm>
          <a:prstGeom prst="roundRect">
            <a:avLst>
              <a:gd name="adj" fmla="val 16667"/>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d" b="1"/>
              <a:t>BJT</a:t>
            </a:r>
            <a:endParaRPr b="1"/>
          </a:p>
        </p:txBody>
      </p:sp>
      <p:sp>
        <p:nvSpPr>
          <p:cNvPr id="87" name="Google Shape;87;p15"/>
          <p:cNvSpPr/>
          <p:nvPr/>
        </p:nvSpPr>
        <p:spPr>
          <a:xfrm>
            <a:off x="2978950" y="1067750"/>
            <a:ext cx="2511900" cy="1827000"/>
          </a:xfrm>
          <a:prstGeom prst="rect">
            <a:avLst/>
          </a:prstGeom>
          <a:solidFill>
            <a:schemeClr val="lt1"/>
          </a:solidFill>
          <a:ln w="9525"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p>
            <a:pPr marL="0" lvl="0" indent="0" algn="just" rtl="0">
              <a:spcBef>
                <a:spcPts val="0"/>
              </a:spcBef>
              <a:spcAft>
                <a:spcPts val="0"/>
              </a:spcAft>
              <a:buNone/>
            </a:pPr>
            <a:r>
              <a:rPr lang="id" sz="1200">
                <a:solidFill>
                  <a:schemeClr val="dk1"/>
                </a:solidFill>
              </a:rPr>
              <a:t>Digunakan untuk </a:t>
            </a:r>
            <a:r>
              <a:rPr lang="id" sz="1200" b="1">
                <a:solidFill>
                  <a:schemeClr val="dk1"/>
                </a:solidFill>
              </a:rPr>
              <a:t>switching</a:t>
            </a:r>
            <a:r>
              <a:rPr lang="id" sz="1200">
                <a:solidFill>
                  <a:schemeClr val="dk1"/>
                </a:solidFill>
              </a:rPr>
              <a:t>, yang memungkinkan kontrol otomatis pada LED dan buzzer. Transistor ini membantu dalam </a:t>
            </a:r>
            <a:r>
              <a:rPr lang="id" sz="1200" b="1">
                <a:solidFill>
                  <a:schemeClr val="dk1"/>
                </a:solidFill>
              </a:rPr>
              <a:t>mengaktifkan </a:t>
            </a:r>
            <a:r>
              <a:rPr lang="id" sz="1200">
                <a:solidFill>
                  <a:schemeClr val="dk1"/>
                </a:solidFill>
              </a:rPr>
              <a:t>atau </a:t>
            </a:r>
            <a:r>
              <a:rPr lang="id" sz="1200" b="1">
                <a:solidFill>
                  <a:schemeClr val="dk1"/>
                </a:solidFill>
              </a:rPr>
              <a:t>mematikan</a:t>
            </a:r>
            <a:r>
              <a:rPr lang="id" sz="1200">
                <a:solidFill>
                  <a:schemeClr val="dk1"/>
                </a:solidFill>
              </a:rPr>
              <a:t> komponen berdasarkan sinyal dari sensor, memastikan sistem memberikan peringatan yang cepat dan jelas.</a:t>
            </a:r>
            <a:endParaRPr sz="1200">
              <a:solidFill>
                <a:schemeClr val="dk1"/>
              </a:solidFill>
            </a:endParaRPr>
          </a:p>
        </p:txBody>
      </p:sp>
      <p:sp>
        <p:nvSpPr>
          <p:cNvPr id="88" name="Google Shape;88;p15"/>
          <p:cNvSpPr/>
          <p:nvPr/>
        </p:nvSpPr>
        <p:spPr>
          <a:xfrm>
            <a:off x="271100" y="2547725"/>
            <a:ext cx="2511900" cy="271800"/>
          </a:xfrm>
          <a:prstGeom prst="roundRect">
            <a:avLst>
              <a:gd name="adj" fmla="val 16667"/>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d" b="1"/>
              <a:t>JFET</a:t>
            </a:r>
            <a:endParaRPr b="1"/>
          </a:p>
        </p:txBody>
      </p:sp>
      <p:sp>
        <p:nvSpPr>
          <p:cNvPr id="89" name="Google Shape;89;p15"/>
          <p:cNvSpPr/>
          <p:nvPr/>
        </p:nvSpPr>
        <p:spPr>
          <a:xfrm>
            <a:off x="271100" y="2894750"/>
            <a:ext cx="2511900" cy="1781100"/>
          </a:xfrm>
          <a:prstGeom prst="rect">
            <a:avLst/>
          </a:prstGeom>
          <a:solidFill>
            <a:schemeClr val="lt1"/>
          </a:solidFill>
          <a:ln w="9525"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p>
            <a:pPr marL="0" lvl="0" indent="0" algn="just" rtl="0">
              <a:spcBef>
                <a:spcPts val="0"/>
              </a:spcBef>
              <a:spcAft>
                <a:spcPts val="0"/>
              </a:spcAft>
              <a:buNone/>
            </a:pPr>
            <a:r>
              <a:rPr lang="id" sz="1200">
                <a:solidFill>
                  <a:schemeClr val="dk1"/>
                </a:solidFill>
              </a:rPr>
              <a:t>untuk </a:t>
            </a:r>
            <a:r>
              <a:rPr lang="id" sz="1200" b="1">
                <a:solidFill>
                  <a:srgbClr val="38761D"/>
                </a:solidFill>
              </a:rPr>
              <a:t>mendeteksi</a:t>
            </a:r>
            <a:r>
              <a:rPr lang="id" sz="1200">
                <a:solidFill>
                  <a:schemeClr val="dk1"/>
                </a:solidFill>
              </a:rPr>
              <a:t> sinyal rendah dari sensor thermistor. JFET memiliki impedansi input tinggi, sehingga dapat membaca </a:t>
            </a:r>
            <a:r>
              <a:rPr lang="id" sz="1200" b="1">
                <a:solidFill>
                  <a:schemeClr val="accent4"/>
                </a:solidFill>
              </a:rPr>
              <a:t>sinyal kecil</a:t>
            </a:r>
            <a:r>
              <a:rPr lang="id" sz="1200">
                <a:solidFill>
                  <a:schemeClr val="dk1"/>
                </a:solidFill>
              </a:rPr>
              <a:t> dengan akurat tanpa mengganggu sensor. Ini penting untuk </a:t>
            </a:r>
            <a:r>
              <a:rPr lang="id" sz="1200" b="1">
                <a:solidFill>
                  <a:srgbClr val="351C75"/>
                </a:solidFill>
              </a:rPr>
              <a:t>menghindari</a:t>
            </a:r>
            <a:r>
              <a:rPr lang="id" sz="1200">
                <a:solidFill>
                  <a:schemeClr val="dk1"/>
                </a:solidFill>
              </a:rPr>
              <a:t> aliran arus berlebih yang dapat merusak komponen lainnya.</a:t>
            </a:r>
            <a:endParaRPr sz="1200">
              <a:solidFill>
                <a:schemeClr val="dk1"/>
              </a:solidFill>
            </a:endParaRPr>
          </a:p>
        </p:txBody>
      </p:sp>
      <p:sp>
        <p:nvSpPr>
          <p:cNvPr id="90" name="Google Shape;90;p15"/>
          <p:cNvSpPr/>
          <p:nvPr/>
        </p:nvSpPr>
        <p:spPr>
          <a:xfrm>
            <a:off x="5686800" y="752400"/>
            <a:ext cx="2511900" cy="271800"/>
          </a:xfrm>
          <a:prstGeom prst="roundRect">
            <a:avLst>
              <a:gd name="adj" fmla="val 16667"/>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d" b="1"/>
              <a:t>Thermistor</a:t>
            </a:r>
            <a:endParaRPr b="1"/>
          </a:p>
        </p:txBody>
      </p:sp>
      <p:sp>
        <p:nvSpPr>
          <p:cNvPr id="91" name="Google Shape;91;p15"/>
          <p:cNvSpPr/>
          <p:nvPr/>
        </p:nvSpPr>
        <p:spPr>
          <a:xfrm>
            <a:off x="5686800" y="1067750"/>
            <a:ext cx="2511900" cy="1653000"/>
          </a:xfrm>
          <a:prstGeom prst="rect">
            <a:avLst/>
          </a:prstGeom>
          <a:solidFill>
            <a:schemeClr val="lt1"/>
          </a:solidFill>
          <a:ln w="9525"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p>
            <a:pPr marL="0" lvl="0" indent="0" algn="just" rtl="0">
              <a:spcBef>
                <a:spcPts val="0"/>
              </a:spcBef>
              <a:spcAft>
                <a:spcPts val="0"/>
              </a:spcAft>
              <a:buNone/>
            </a:pPr>
            <a:r>
              <a:rPr lang="id" sz="1200">
                <a:solidFill>
                  <a:schemeClr val="dk1"/>
                </a:solidFill>
              </a:rPr>
              <a:t>Sebagai </a:t>
            </a:r>
            <a:r>
              <a:rPr lang="id" sz="1200" b="1">
                <a:solidFill>
                  <a:srgbClr val="CC0000"/>
                </a:solidFill>
              </a:rPr>
              <a:t>sensor panas</a:t>
            </a:r>
            <a:r>
              <a:rPr lang="id" sz="1200">
                <a:solidFill>
                  <a:schemeClr val="dk1"/>
                </a:solidFill>
              </a:rPr>
              <a:t>. Thermistor ini mengubah resistansinya sesuai dengan perubahan suhu. Ketika suhu </a:t>
            </a:r>
            <a:r>
              <a:rPr lang="id" sz="1200" b="1">
                <a:solidFill>
                  <a:schemeClr val="dk1"/>
                </a:solidFill>
              </a:rPr>
              <a:t>meningkat</a:t>
            </a:r>
            <a:r>
              <a:rPr lang="id" sz="1200">
                <a:solidFill>
                  <a:schemeClr val="dk1"/>
                </a:solidFill>
              </a:rPr>
              <a:t>, resistansinya </a:t>
            </a:r>
            <a:r>
              <a:rPr lang="id" sz="1200" b="1">
                <a:solidFill>
                  <a:schemeClr val="dk1"/>
                </a:solidFill>
              </a:rPr>
              <a:t>berubah</a:t>
            </a:r>
            <a:r>
              <a:rPr lang="id" sz="1200">
                <a:solidFill>
                  <a:schemeClr val="dk1"/>
                </a:solidFill>
              </a:rPr>
              <a:t>, menghasilkan sinyal yang dapat diolah untuk mendeteksi adanya kebakaran.</a:t>
            </a:r>
            <a:endParaRPr sz="1200">
              <a:solidFill>
                <a:schemeClr val="dk1"/>
              </a:solidFill>
            </a:endParaRPr>
          </a:p>
        </p:txBody>
      </p:sp>
      <p:sp>
        <p:nvSpPr>
          <p:cNvPr id="92" name="Google Shape;92;p15"/>
          <p:cNvSpPr/>
          <p:nvPr/>
        </p:nvSpPr>
        <p:spPr>
          <a:xfrm>
            <a:off x="3055150" y="3056600"/>
            <a:ext cx="402000" cy="1457400"/>
          </a:xfrm>
          <a:prstGeom prst="roundRect">
            <a:avLst>
              <a:gd name="adj" fmla="val 16667"/>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d" b="1"/>
              <a:t>OP</a:t>
            </a:r>
            <a:endParaRPr b="1"/>
          </a:p>
          <a:p>
            <a:pPr marL="0" lvl="0" indent="0" algn="ctr" rtl="0">
              <a:spcBef>
                <a:spcPts val="0"/>
              </a:spcBef>
              <a:spcAft>
                <a:spcPts val="0"/>
              </a:spcAft>
              <a:buNone/>
            </a:pPr>
            <a:r>
              <a:rPr lang="id" b="1"/>
              <a:t>-AMP</a:t>
            </a:r>
            <a:endParaRPr b="1"/>
          </a:p>
        </p:txBody>
      </p:sp>
      <p:sp>
        <p:nvSpPr>
          <p:cNvPr id="93" name="Google Shape;93;p15"/>
          <p:cNvSpPr/>
          <p:nvPr/>
        </p:nvSpPr>
        <p:spPr>
          <a:xfrm>
            <a:off x="3544750" y="3056600"/>
            <a:ext cx="2794200" cy="1457400"/>
          </a:xfrm>
          <a:prstGeom prst="rect">
            <a:avLst/>
          </a:prstGeom>
          <a:solidFill>
            <a:schemeClr val="lt1"/>
          </a:solidFill>
          <a:ln w="9525"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p>
            <a:pPr marL="0" lvl="0" indent="0" algn="just" rtl="0">
              <a:spcBef>
                <a:spcPts val="0"/>
              </a:spcBef>
              <a:spcAft>
                <a:spcPts val="0"/>
              </a:spcAft>
              <a:buNone/>
            </a:pPr>
            <a:r>
              <a:rPr lang="id" sz="1200">
                <a:solidFill>
                  <a:schemeClr val="dk1"/>
                </a:solidFill>
              </a:rPr>
              <a:t>Digunakan untuk </a:t>
            </a:r>
            <a:r>
              <a:rPr lang="id" sz="1200" b="1">
                <a:solidFill>
                  <a:srgbClr val="FF0000"/>
                </a:solidFill>
              </a:rPr>
              <a:t>memperkuat sinyal</a:t>
            </a:r>
            <a:r>
              <a:rPr lang="id" sz="1200">
                <a:solidFill>
                  <a:schemeClr val="dk1"/>
                </a:solidFill>
              </a:rPr>
              <a:t> yang dihasilkan oleh sensor thermistor. Op-Amp meningkatkan keandalan sistem dalam mendeteksi perubahan suhu yang signifikan, memungkinkan respon yang cepat terhadap ancaman kebakaran.</a:t>
            </a:r>
            <a:endParaRPr sz="1200">
              <a:solidFill>
                <a:schemeClr val="dk1"/>
              </a:solidFill>
            </a:endParaRPr>
          </a:p>
          <a:p>
            <a:pPr marL="0" lvl="0" indent="0" algn="just" rtl="0">
              <a:spcBef>
                <a:spcPts val="0"/>
              </a:spcBef>
              <a:spcAft>
                <a:spcPts val="0"/>
              </a:spcAft>
              <a:buNone/>
            </a:pPr>
            <a:endParaRPr sz="1200">
              <a:solidFill>
                <a:schemeClr val="dk1"/>
              </a:solidFill>
            </a:endParaRPr>
          </a:p>
          <a:p>
            <a:pPr marL="0" lvl="0" indent="0" algn="just" rtl="0">
              <a:spcBef>
                <a:spcPts val="0"/>
              </a:spcBef>
              <a:spcAft>
                <a:spcPts val="0"/>
              </a:spcAft>
              <a:buNone/>
            </a:pPr>
            <a:endParaRPr sz="12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6"/>
          <p:cNvPicPr preferRelativeResize="0"/>
          <p:nvPr/>
        </p:nvPicPr>
        <p:blipFill>
          <a:blip r:embed="rId3">
            <a:alphaModFix/>
          </a:blip>
          <a:stretch>
            <a:fillRect/>
          </a:stretch>
        </p:blipFill>
        <p:spPr>
          <a:xfrm>
            <a:off x="8104775" y="4675850"/>
            <a:ext cx="1039225" cy="467650"/>
          </a:xfrm>
          <a:prstGeom prst="rect">
            <a:avLst/>
          </a:prstGeom>
          <a:noFill/>
          <a:ln>
            <a:noFill/>
          </a:ln>
        </p:spPr>
      </p:pic>
      <p:sp>
        <p:nvSpPr>
          <p:cNvPr id="99" name="Google Shape;99;p16"/>
          <p:cNvSpPr txBox="1"/>
          <p:nvPr/>
        </p:nvSpPr>
        <p:spPr>
          <a:xfrm>
            <a:off x="8872200" y="0"/>
            <a:ext cx="271800" cy="326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d" sz="1200">
                <a:solidFill>
                  <a:schemeClr val="dk2"/>
                </a:solidFill>
              </a:rPr>
              <a:t>4</a:t>
            </a:r>
            <a:endParaRPr sz="1200">
              <a:solidFill>
                <a:schemeClr val="dk2"/>
              </a:solidFill>
            </a:endParaRPr>
          </a:p>
        </p:txBody>
      </p:sp>
      <p:sp>
        <p:nvSpPr>
          <p:cNvPr id="100" name="Google Shape;100;p16"/>
          <p:cNvSpPr/>
          <p:nvPr/>
        </p:nvSpPr>
        <p:spPr>
          <a:xfrm>
            <a:off x="392425" y="543575"/>
            <a:ext cx="2511900" cy="271800"/>
          </a:xfrm>
          <a:prstGeom prst="roundRect">
            <a:avLst>
              <a:gd name="adj" fmla="val 16667"/>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d" b="1" i="1"/>
              <a:t>Buzzer</a:t>
            </a:r>
            <a:endParaRPr b="1" i="1"/>
          </a:p>
        </p:txBody>
      </p:sp>
      <p:sp>
        <p:nvSpPr>
          <p:cNvPr id="101" name="Google Shape;101;p16"/>
          <p:cNvSpPr/>
          <p:nvPr/>
        </p:nvSpPr>
        <p:spPr>
          <a:xfrm>
            <a:off x="403300" y="858925"/>
            <a:ext cx="2511900" cy="1829100"/>
          </a:xfrm>
          <a:prstGeom prst="rect">
            <a:avLst/>
          </a:prstGeom>
          <a:solidFill>
            <a:schemeClr val="lt1"/>
          </a:solidFill>
          <a:ln w="9525"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p>
            <a:pPr marL="0" lvl="0" indent="0" algn="just" rtl="0">
              <a:spcBef>
                <a:spcPts val="0"/>
              </a:spcBef>
              <a:spcAft>
                <a:spcPts val="0"/>
              </a:spcAft>
              <a:buNone/>
            </a:pPr>
            <a:r>
              <a:rPr lang="id" sz="1200">
                <a:solidFill>
                  <a:schemeClr val="dk1"/>
                </a:solidFill>
              </a:rPr>
              <a:t>Mengeluarkan </a:t>
            </a:r>
            <a:r>
              <a:rPr lang="id" sz="1200" b="1">
                <a:solidFill>
                  <a:srgbClr val="00FF00"/>
                </a:solidFill>
              </a:rPr>
              <a:t>suara alarm</a:t>
            </a:r>
            <a:r>
              <a:rPr lang="id" sz="1200">
                <a:solidFill>
                  <a:schemeClr val="dk1"/>
                </a:solidFill>
              </a:rPr>
              <a:t> keras saat terdeteksi kebakaran. Buzzer memberikan peringatan audio yang efektif untuk memperingatkan penghuni atau pengguna bangunan tentang adanya kebakaran, sehingga mereka dapat segera mengambil tindakan yang diperlukan.</a:t>
            </a:r>
            <a:endParaRPr sz="1200">
              <a:solidFill>
                <a:schemeClr val="dk1"/>
              </a:solidFill>
            </a:endParaRPr>
          </a:p>
        </p:txBody>
      </p:sp>
      <p:sp>
        <p:nvSpPr>
          <p:cNvPr id="102" name="Google Shape;102;p16"/>
          <p:cNvSpPr/>
          <p:nvPr/>
        </p:nvSpPr>
        <p:spPr>
          <a:xfrm>
            <a:off x="3192263" y="2059500"/>
            <a:ext cx="2511900" cy="271800"/>
          </a:xfrm>
          <a:prstGeom prst="roundRect">
            <a:avLst>
              <a:gd name="adj" fmla="val 16667"/>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d" b="1"/>
              <a:t>Tombol Manual (</a:t>
            </a:r>
            <a:r>
              <a:rPr lang="id" b="1" i="1"/>
              <a:t>Button</a:t>
            </a:r>
            <a:r>
              <a:rPr lang="id" b="1"/>
              <a:t>)</a:t>
            </a:r>
            <a:endParaRPr b="1"/>
          </a:p>
        </p:txBody>
      </p:sp>
      <p:sp>
        <p:nvSpPr>
          <p:cNvPr id="103" name="Google Shape;103;p16"/>
          <p:cNvSpPr/>
          <p:nvPr/>
        </p:nvSpPr>
        <p:spPr>
          <a:xfrm>
            <a:off x="3203138" y="2374850"/>
            <a:ext cx="2511900" cy="1983300"/>
          </a:xfrm>
          <a:prstGeom prst="rect">
            <a:avLst/>
          </a:prstGeom>
          <a:solidFill>
            <a:schemeClr val="lt1"/>
          </a:solidFill>
          <a:ln w="9525"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p>
            <a:pPr marL="0" lvl="0" indent="0" algn="just" rtl="0">
              <a:spcBef>
                <a:spcPts val="0"/>
              </a:spcBef>
              <a:spcAft>
                <a:spcPts val="0"/>
              </a:spcAft>
              <a:buNone/>
            </a:pPr>
            <a:r>
              <a:rPr lang="id" sz="1200">
                <a:solidFill>
                  <a:schemeClr val="dk1"/>
                </a:solidFill>
              </a:rPr>
              <a:t>Memungkinkan pengguna untuk </a:t>
            </a:r>
            <a:r>
              <a:rPr lang="id" sz="1200" b="1">
                <a:solidFill>
                  <a:srgbClr val="00FFFF"/>
                </a:solidFill>
              </a:rPr>
              <a:t>mengaktifkan</a:t>
            </a:r>
            <a:r>
              <a:rPr lang="id" sz="1200">
                <a:solidFill>
                  <a:schemeClr val="dk1"/>
                </a:solidFill>
              </a:rPr>
              <a:t> alarm secara </a:t>
            </a:r>
            <a:r>
              <a:rPr lang="id" sz="1200" b="1">
                <a:solidFill>
                  <a:srgbClr val="FF0000"/>
                </a:solidFill>
              </a:rPr>
              <a:t>manual</a:t>
            </a:r>
            <a:r>
              <a:rPr lang="id" sz="1200">
                <a:solidFill>
                  <a:schemeClr val="dk1"/>
                </a:solidFill>
              </a:rPr>
              <a:t> jika mereka menduga adanya kebakaran. Ini memberikan lapisan keamanan tambahan, memastikan bahwa alarm dapat diaktifkan meskipun sistem otomatis gagal atau jika pengguna mendeteksi kebakaran sebelum sistem otomatis.</a:t>
            </a:r>
            <a:endParaRPr sz="1200">
              <a:solidFill>
                <a:schemeClr val="dk1"/>
              </a:solidFill>
            </a:endParaRPr>
          </a:p>
        </p:txBody>
      </p:sp>
      <p:sp>
        <p:nvSpPr>
          <p:cNvPr id="104" name="Google Shape;104;p16"/>
          <p:cNvSpPr/>
          <p:nvPr/>
        </p:nvSpPr>
        <p:spPr>
          <a:xfrm>
            <a:off x="3192275" y="641450"/>
            <a:ext cx="5559300" cy="1239600"/>
          </a:xfrm>
          <a:prstGeom prst="roundRect">
            <a:avLst>
              <a:gd name="adj" fmla="val 16667"/>
            </a:avLst>
          </a:prstGeom>
          <a:solidFill>
            <a:schemeClr val="lt1"/>
          </a:solidFill>
          <a:ln w="9525" cap="flat" cmpd="sng">
            <a:solidFill>
              <a:srgbClr val="1155CC"/>
            </a:solidFill>
            <a:prstDash val="lgDash"/>
            <a:round/>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r>
              <a:rPr lang="id" sz="1200"/>
              <a:t>Setiap komponen bekerja bersama untuk menciptakan sistem deteksi kebakaran yang </a:t>
            </a:r>
            <a:r>
              <a:rPr lang="id" sz="1200" b="1"/>
              <a:t>komprehensif</a:t>
            </a:r>
            <a:r>
              <a:rPr lang="id" sz="1200"/>
              <a:t> dan </a:t>
            </a:r>
            <a:r>
              <a:rPr lang="id" sz="1200" b="1"/>
              <a:t>andal</a:t>
            </a:r>
            <a:r>
              <a:rPr lang="id" sz="1200"/>
              <a:t>. Dengan menggunakan kombinasi deteksi otomatis dan manual, sistem ini dirancang untuk memberikan </a:t>
            </a:r>
            <a:r>
              <a:rPr lang="id" sz="1200" b="1"/>
              <a:t>peringatan dini</a:t>
            </a:r>
            <a:r>
              <a:rPr lang="id" sz="1200"/>
              <a:t> dan </a:t>
            </a:r>
            <a:r>
              <a:rPr lang="id" sz="1200" b="1"/>
              <a:t>respons cepat</a:t>
            </a:r>
            <a:r>
              <a:rPr lang="id" sz="1200"/>
              <a:t> terhadap ancaman kebakaran, </a:t>
            </a:r>
            <a:endParaRPr sz="1200"/>
          </a:p>
        </p:txBody>
      </p:sp>
      <p:pic>
        <p:nvPicPr>
          <p:cNvPr id="105" name="Google Shape;105;p16"/>
          <p:cNvPicPr preferRelativeResize="0"/>
          <p:nvPr/>
        </p:nvPicPr>
        <p:blipFill>
          <a:blip r:embed="rId4">
            <a:alphaModFix/>
          </a:blip>
          <a:stretch>
            <a:fillRect/>
          </a:stretch>
        </p:blipFill>
        <p:spPr>
          <a:xfrm>
            <a:off x="6069550" y="2078202"/>
            <a:ext cx="1071745" cy="720293"/>
          </a:xfrm>
          <a:prstGeom prst="rect">
            <a:avLst/>
          </a:prstGeom>
          <a:noFill/>
          <a:ln w="9525" cap="flat" cmpd="sng">
            <a:solidFill>
              <a:srgbClr val="0000FF"/>
            </a:solidFill>
            <a:prstDash val="solid"/>
            <a:round/>
            <a:headEnd type="none" w="sm" len="sm"/>
            <a:tailEnd type="none" w="sm" len="sm"/>
          </a:ln>
        </p:spPr>
      </p:pic>
      <p:pic>
        <p:nvPicPr>
          <p:cNvPr id="106" name="Google Shape;106;p16"/>
          <p:cNvPicPr preferRelativeResize="0"/>
          <p:nvPr/>
        </p:nvPicPr>
        <p:blipFill>
          <a:blip r:embed="rId5">
            <a:alphaModFix/>
          </a:blip>
          <a:stretch>
            <a:fillRect/>
          </a:stretch>
        </p:blipFill>
        <p:spPr>
          <a:xfrm>
            <a:off x="7195723" y="2078200"/>
            <a:ext cx="1270202" cy="720293"/>
          </a:xfrm>
          <a:prstGeom prst="rect">
            <a:avLst/>
          </a:prstGeom>
          <a:noFill/>
          <a:ln w="9525" cap="flat" cmpd="sng">
            <a:solidFill>
              <a:srgbClr val="0000FF"/>
            </a:solidFill>
            <a:prstDash val="solid"/>
            <a:round/>
            <a:headEnd type="none" w="sm" len="sm"/>
            <a:tailEnd type="none" w="sm" len="sm"/>
          </a:ln>
        </p:spPr>
      </p:pic>
      <p:pic>
        <p:nvPicPr>
          <p:cNvPr id="107" name="Google Shape;107;p16"/>
          <p:cNvPicPr preferRelativeResize="0"/>
          <p:nvPr/>
        </p:nvPicPr>
        <p:blipFill>
          <a:blip r:embed="rId6">
            <a:alphaModFix/>
          </a:blip>
          <a:stretch>
            <a:fillRect/>
          </a:stretch>
        </p:blipFill>
        <p:spPr>
          <a:xfrm>
            <a:off x="6173983" y="2837377"/>
            <a:ext cx="862898" cy="869897"/>
          </a:xfrm>
          <a:prstGeom prst="rect">
            <a:avLst/>
          </a:prstGeom>
          <a:noFill/>
          <a:ln w="9525" cap="flat" cmpd="sng">
            <a:solidFill>
              <a:srgbClr val="0000FF"/>
            </a:solidFill>
            <a:prstDash val="solid"/>
            <a:round/>
            <a:headEnd type="none" w="sm" len="sm"/>
            <a:tailEnd type="none" w="sm" len="sm"/>
          </a:ln>
        </p:spPr>
      </p:pic>
      <p:pic>
        <p:nvPicPr>
          <p:cNvPr id="108" name="Google Shape;108;p16"/>
          <p:cNvPicPr preferRelativeResize="0"/>
          <p:nvPr/>
        </p:nvPicPr>
        <p:blipFill>
          <a:blip r:embed="rId7">
            <a:alphaModFix/>
          </a:blip>
          <a:stretch>
            <a:fillRect/>
          </a:stretch>
        </p:blipFill>
        <p:spPr>
          <a:xfrm>
            <a:off x="7399371" y="2837377"/>
            <a:ext cx="862897" cy="869899"/>
          </a:xfrm>
          <a:prstGeom prst="rect">
            <a:avLst/>
          </a:prstGeom>
          <a:noFill/>
          <a:ln w="9525" cap="flat" cmpd="sng">
            <a:solidFill>
              <a:srgbClr val="0000FF"/>
            </a:solidFill>
            <a:prstDash val="solid"/>
            <a:round/>
            <a:headEnd type="none" w="sm" len="sm"/>
            <a:tailEnd type="none" w="sm" len="sm"/>
          </a:ln>
        </p:spPr>
      </p:pic>
      <p:pic>
        <p:nvPicPr>
          <p:cNvPr id="109" name="Google Shape;109;p16"/>
          <p:cNvPicPr preferRelativeResize="0"/>
          <p:nvPr/>
        </p:nvPicPr>
        <p:blipFill>
          <a:blip r:embed="rId8">
            <a:alphaModFix/>
          </a:blip>
          <a:stretch>
            <a:fillRect/>
          </a:stretch>
        </p:blipFill>
        <p:spPr>
          <a:xfrm>
            <a:off x="6681902" y="3822000"/>
            <a:ext cx="1168775" cy="656700"/>
          </a:xfrm>
          <a:prstGeom prst="rect">
            <a:avLst/>
          </a:prstGeom>
          <a:noFill/>
          <a:ln>
            <a:noFill/>
          </a:ln>
        </p:spPr>
      </p:pic>
      <p:sp>
        <p:nvSpPr>
          <p:cNvPr id="110" name="Google Shape;110;p16"/>
          <p:cNvSpPr txBox="1"/>
          <p:nvPr/>
        </p:nvSpPr>
        <p:spPr>
          <a:xfrm>
            <a:off x="6631188" y="3746150"/>
            <a:ext cx="1270200" cy="656700"/>
          </a:xfrm>
          <a:prstGeom prst="rect">
            <a:avLst/>
          </a:prstGeom>
          <a:noFill/>
          <a:ln w="9525" cap="flat" cmpd="sng">
            <a:solidFill>
              <a:srgbClr val="0000FF"/>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chemeClr val="dk2"/>
              </a:solidFill>
            </a:endParaRPr>
          </a:p>
        </p:txBody>
      </p:sp>
      <p:sp>
        <p:nvSpPr>
          <p:cNvPr id="111" name="Google Shape;111;p16"/>
          <p:cNvSpPr txBox="1"/>
          <p:nvPr/>
        </p:nvSpPr>
        <p:spPr>
          <a:xfrm>
            <a:off x="6069550" y="4543625"/>
            <a:ext cx="456300" cy="46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chemeClr val="dk2"/>
              </a:solidFill>
            </a:endParaRPr>
          </a:p>
        </p:txBody>
      </p:sp>
      <p:sp>
        <p:nvSpPr>
          <p:cNvPr id="112" name="Google Shape;112;p16"/>
          <p:cNvSpPr/>
          <p:nvPr/>
        </p:nvSpPr>
        <p:spPr>
          <a:xfrm>
            <a:off x="392425" y="2891588"/>
            <a:ext cx="2511900" cy="271800"/>
          </a:xfrm>
          <a:prstGeom prst="roundRect">
            <a:avLst>
              <a:gd name="adj" fmla="val 16667"/>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d" b="1" i="1"/>
              <a:t>Resistor</a:t>
            </a:r>
            <a:endParaRPr b="1" i="1"/>
          </a:p>
        </p:txBody>
      </p:sp>
      <p:sp>
        <p:nvSpPr>
          <p:cNvPr id="113" name="Google Shape;113;p16"/>
          <p:cNvSpPr/>
          <p:nvPr/>
        </p:nvSpPr>
        <p:spPr>
          <a:xfrm>
            <a:off x="403300" y="3222250"/>
            <a:ext cx="2511900" cy="1138800"/>
          </a:xfrm>
          <a:prstGeom prst="rect">
            <a:avLst/>
          </a:prstGeom>
          <a:solidFill>
            <a:schemeClr val="lt1"/>
          </a:solidFill>
          <a:ln w="9525"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p>
            <a:pPr marL="0" lvl="0" indent="0" algn="just" rtl="0">
              <a:spcBef>
                <a:spcPts val="0"/>
              </a:spcBef>
              <a:spcAft>
                <a:spcPts val="0"/>
              </a:spcAft>
              <a:buNone/>
            </a:pPr>
            <a:r>
              <a:rPr lang="id" sz="1200">
                <a:solidFill>
                  <a:schemeClr val="dk1"/>
                </a:solidFill>
              </a:rPr>
              <a:t>Resistor berfungsi untuk </a:t>
            </a:r>
            <a:r>
              <a:rPr lang="id" sz="1200" b="1">
                <a:solidFill>
                  <a:schemeClr val="dk1"/>
                </a:solidFill>
              </a:rPr>
              <a:t>membatasi</a:t>
            </a:r>
            <a:r>
              <a:rPr lang="id" sz="1200">
                <a:solidFill>
                  <a:schemeClr val="dk1"/>
                </a:solidFill>
              </a:rPr>
              <a:t> dan </a:t>
            </a:r>
            <a:r>
              <a:rPr lang="id" sz="1200" b="1">
                <a:solidFill>
                  <a:schemeClr val="dk1"/>
                </a:solidFill>
              </a:rPr>
              <a:t>mengontrol</a:t>
            </a:r>
            <a:r>
              <a:rPr lang="id" sz="1200">
                <a:solidFill>
                  <a:schemeClr val="dk1"/>
                </a:solidFill>
              </a:rPr>
              <a:t> aliran arus listrik dalam suatu rangkaian dengan memberikan resistansi atau hambatan tertentu</a:t>
            </a:r>
            <a:endParaRPr sz="12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pic>
        <p:nvPicPr>
          <p:cNvPr id="118" name="Google Shape;118;p17"/>
          <p:cNvPicPr preferRelativeResize="0"/>
          <p:nvPr/>
        </p:nvPicPr>
        <p:blipFill>
          <a:blip r:embed="rId3">
            <a:alphaModFix/>
          </a:blip>
          <a:stretch>
            <a:fillRect/>
          </a:stretch>
        </p:blipFill>
        <p:spPr>
          <a:xfrm>
            <a:off x="8104775" y="4675850"/>
            <a:ext cx="1039225" cy="467650"/>
          </a:xfrm>
          <a:prstGeom prst="rect">
            <a:avLst/>
          </a:prstGeom>
          <a:noFill/>
          <a:ln>
            <a:noFill/>
          </a:ln>
        </p:spPr>
      </p:pic>
      <p:sp>
        <p:nvSpPr>
          <p:cNvPr id="119" name="Google Shape;119;p17"/>
          <p:cNvSpPr txBox="1"/>
          <p:nvPr/>
        </p:nvSpPr>
        <p:spPr>
          <a:xfrm>
            <a:off x="8872200" y="0"/>
            <a:ext cx="271800" cy="326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d" sz="1200">
                <a:solidFill>
                  <a:schemeClr val="dk2"/>
                </a:solidFill>
              </a:rPr>
              <a:t>5</a:t>
            </a:r>
            <a:endParaRPr sz="1200">
              <a:solidFill>
                <a:schemeClr val="dk2"/>
              </a:solidFill>
            </a:endParaRPr>
          </a:p>
        </p:txBody>
      </p:sp>
      <p:sp>
        <p:nvSpPr>
          <p:cNvPr id="120" name="Google Shape;120;p17"/>
          <p:cNvSpPr txBox="1"/>
          <p:nvPr/>
        </p:nvSpPr>
        <p:spPr>
          <a:xfrm>
            <a:off x="149700" y="0"/>
            <a:ext cx="2016300" cy="42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d" sz="1800" b="1">
                <a:solidFill>
                  <a:srgbClr val="1155CC"/>
                </a:solidFill>
              </a:rPr>
              <a:t>Komponen</a:t>
            </a:r>
            <a:endParaRPr sz="1800" b="1">
              <a:solidFill>
                <a:srgbClr val="1155CC"/>
              </a:solidFill>
            </a:endParaRPr>
          </a:p>
        </p:txBody>
      </p:sp>
      <p:sp>
        <p:nvSpPr>
          <p:cNvPr id="121" name="Google Shape;121;p17"/>
          <p:cNvSpPr txBox="1"/>
          <p:nvPr/>
        </p:nvSpPr>
        <p:spPr>
          <a:xfrm>
            <a:off x="149700" y="282600"/>
            <a:ext cx="7448700" cy="326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d" sz="1600" b="1">
                <a:solidFill>
                  <a:schemeClr val="dk1"/>
                </a:solidFill>
              </a:rPr>
              <a:t>Karakteristik komponen pada </a:t>
            </a:r>
            <a:r>
              <a:rPr lang="id" sz="1600" b="1" i="1">
                <a:solidFill>
                  <a:schemeClr val="dk1"/>
                </a:solidFill>
              </a:rPr>
              <a:t>Automatic and Manual Fire Alarm Detector</a:t>
            </a:r>
            <a:endParaRPr sz="1600" b="1" i="1">
              <a:solidFill>
                <a:schemeClr val="dk1"/>
              </a:solidFill>
            </a:endParaRPr>
          </a:p>
          <a:p>
            <a:pPr marL="0" lvl="0" indent="0" algn="l" rtl="0">
              <a:spcBef>
                <a:spcPts val="0"/>
              </a:spcBef>
              <a:spcAft>
                <a:spcPts val="0"/>
              </a:spcAft>
              <a:buNone/>
            </a:pPr>
            <a:endParaRPr sz="1600" b="1">
              <a:solidFill>
                <a:schemeClr val="dk1"/>
              </a:solidFill>
            </a:endParaRPr>
          </a:p>
        </p:txBody>
      </p:sp>
      <p:sp>
        <p:nvSpPr>
          <p:cNvPr id="122" name="Google Shape;122;p17"/>
          <p:cNvSpPr/>
          <p:nvPr/>
        </p:nvSpPr>
        <p:spPr>
          <a:xfrm>
            <a:off x="214050" y="714488"/>
            <a:ext cx="2511900" cy="271800"/>
          </a:xfrm>
          <a:prstGeom prst="roundRect">
            <a:avLst>
              <a:gd name="adj" fmla="val 16667"/>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d" b="1"/>
              <a:t>BJT</a:t>
            </a:r>
            <a:endParaRPr b="1"/>
          </a:p>
        </p:txBody>
      </p:sp>
      <p:sp>
        <p:nvSpPr>
          <p:cNvPr id="123" name="Google Shape;123;p17"/>
          <p:cNvSpPr/>
          <p:nvPr/>
        </p:nvSpPr>
        <p:spPr>
          <a:xfrm>
            <a:off x="224925" y="1029838"/>
            <a:ext cx="2511900" cy="3168900"/>
          </a:xfrm>
          <a:prstGeom prst="rect">
            <a:avLst/>
          </a:prstGeom>
          <a:solidFill>
            <a:schemeClr val="lt1"/>
          </a:solidFill>
          <a:ln w="9525"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p>
            <a:pPr marL="0" lvl="0" indent="0" algn="just" rtl="0">
              <a:spcBef>
                <a:spcPts val="0"/>
              </a:spcBef>
              <a:spcAft>
                <a:spcPts val="0"/>
              </a:spcAft>
              <a:buNone/>
            </a:pPr>
            <a:r>
              <a:rPr lang="id" sz="1200">
                <a:solidFill>
                  <a:schemeClr val="dk1"/>
                </a:solidFill>
              </a:rPr>
              <a:t>Bekerja dengan </a:t>
            </a:r>
            <a:r>
              <a:rPr lang="id" sz="1200" b="1">
                <a:solidFill>
                  <a:srgbClr val="FF0000"/>
                </a:solidFill>
              </a:rPr>
              <a:t>mengendalikan aliran arus</a:t>
            </a:r>
            <a:r>
              <a:rPr lang="id" sz="1200">
                <a:solidFill>
                  <a:schemeClr val="dk1"/>
                </a:solidFill>
              </a:rPr>
              <a:t> dari kolektor ke emitor menggunakan arus kecil yang masuk melalui basis. Ketika arus basis disuplai, memungkinkan arus yang lebih besar mengalir dari kolektor ke emitor, sehingga BJT berfungsi sebagai penguat sinyal. </a:t>
            </a:r>
            <a:endParaRPr sz="1200">
              <a:solidFill>
                <a:schemeClr val="dk1"/>
              </a:solidFill>
            </a:endParaRPr>
          </a:p>
        </p:txBody>
      </p:sp>
      <p:pic>
        <p:nvPicPr>
          <p:cNvPr id="124" name="Google Shape;124;p17"/>
          <p:cNvPicPr preferRelativeResize="0"/>
          <p:nvPr/>
        </p:nvPicPr>
        <p:blipFill rotWithShape="1">
          <a:blip r:embed="rId4">
            <a:alphaModFix/>
          </a:blip>
          <a:srcRect r="44921"/>
          <a:stretch/>
        </p:blipFill>
        <p:spPr>
          <a:xfrm>
            <a:off x="739538" y="2929525"/>
            <a:ext cx="1482676" cy="1151075"/>
          </a:xfrm>
          <a:prstGeom prst="rect">
            <a:avLst/>
          </a:prstGeom>
          <a:noFill/>
          <a:ln w="9525" cap="flat" cmpd="sng">
            <a:solidFill>
              <a:srgbClr val="1155CC"/>
            </a:solidFill>
            <a:prstDash val="solid"/>
            <a:round/>
            <a:headEnd type="none" w="sm" len="sm"/>
            <a:tailEnd type="none" w="sm" len="sm"/>
          </a:ln>
        </p:spPr>
      </p:pic>
      <p:sp>
        <p:nvSpPr>
          <p:cNvPr id="125" name="Google Shape;125;p17"/>
          <p:cNvSpPr/>
          <p:nvPr/>
        </p:nvSpPr>
        <p:spPr>
          <a:xfrm>
            <a:off x="2912275" y="714475"/>
            <a:ext cx="3330300" cy="271800"/>
          </a:xfrm>
          <a:prstGeom prst="roundRect">
            <a:avLst>
              <a:gd name="adj" fmla="val 16667"/>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d" b="1"/>
              <a:t>JFET</a:t>
            </a:r>
            <a:endParaRPr b="1"/>
          </a:p>
        </p:txBody>
      </p:sp>
      <p:sp>
        <p:nvSpPr>
          <p:cNvPr id="126" name="Google Shape;126;p17"/>
          <p:cNvSpPr/>
          <p:nvPr/>
        </p:nvSpPr>
        <p:spPr>
          <a:xfrm>
            <a:off x="2921375" y="1029750"/>
            <a:ext cx="3330300" cy="3429900"/>
          </a:xfrm>
          <a:prstGeom prst="rect">
            <a:avLst/>
          </a:prstGeom>
          <a:solidFill>
            <a:schemeClr val="lt1"/>
          </a:solidFill>
          <a:ln w="9525"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p>
            <a:pPr marL="0" lvl="0" indent="0" algn="just" rtl="0">
              <a:spcBef>
                <a:spcPts val="0"/>
              </a:spcBef>
              <a:spcAft>
                <a:spcPts val="0"/>
              </a:spcAft>
              <a:buNone/>
            </a:pPr>
            <a:r>
              <a:rPr lang="id" sz="1200">
                <a:solidFill>
                  <a:schemeClr val="dk1"/>
                </a:solidFill>
              </a:rPr>
              <a:t>FET (Field Effect Transistor) bekerja berdasarkan prinsip </a:t>
            </a:r>
            <a:r>
              <a:rPr lang="id" sz="1200" b="1">
                <a:solidFill>
                  <a:srgbClr val="FF9900"/>
                </a:solidFill>
              </a:rPr>
              <a:t>efek medan listrik</a:t>
            </a:r>
            <a:r>
              <a:rPr lang="id" sz="1200">
                <a:solidFill>
                  <a:schemeClr val="dk1"/>
                </a:solidFill>
              </a:rPr>
              <a:t>. Pada JFET, yang memiliki channel N atau P, tegangan pada gate mengatur lebar lapisan deplesi, mengontrol arus antara drain dan source. Untuk N-channel JFET, tegangan negatif pada gate meningkatkan lapisan deplesi dan menghentikan arus, sementara tegangan positif memungkinkan arus mengalir. Sebaliknya berlaku untuk P-channel JFET. FET terkenal karena impedansi input yang</a:t>
            </a:r>
            <a:r>
              <a:rPr lang="id" sz="1200" b="1">
                <a:solidFill>
                  <a:schemeClr val="dk1"/>
                </a:solidFill>
              </a:rPr>
              <a:t> </a:t>
            </a:r>
            <a:r>
              <a:rPr lang="id" sz="1200" b="1">
                <a:solidFill>
                  <a:srgbClr val="FF00FF"/>
                </a:solidFill>
              </a:rPr>
              <a:t>tinggi </a:t>
            </a:r>
            <a:r>
              <a:rPr lang="id" sz="1200">
                <a:solidFill>
                  <a:schemeClr val="dk1"/>
                </a:solidFill>
              </a:rPr>
              <a:t>dan </a:t>
            </a:r>
            <a:r>
              <a:rPr lang="id" sz="1200" b="1">
                <a:solidFill>
                  <a:srgbClr val="6AA84F"/>
                </a:solidFill>
              </a:rPr>
              <a:t>rendahnya</a:t>
            </a:r>
            <a:r>
              <a:rPr lang="id" sz="1200">
                <a:solidFill>
                  <a:schemeClr val="dk1"/>
                </a:solidFill>
              </a:rPr>
              <a:t> konsumsi daya.</a:t>
            </a:r>
            <a:endParaRPr sz="1200">
              <a:solidFill>
                <a:schemeClr val="dk1"/>
              </a:solidFill>
            </a:endParaRPr>
          </a:p>
        </p:txBody>
      </p:sp>
      <p:pic>
        <p:nvPicPr>
          <p:cNvPr id="127" name="Google Shape;127;p17"/>
          <p:cNvPicPr preferRelativeResize="0"/>
          <p:nvPr/>
        </p:nvPicPr>
        <p:blipFill>
          <a:blip r:embed="rId5">
            <a:alphaModFix/>
          </a:blip>
          <a:stretch>
            <a:fillRect/>
          </a:stretch>
        </p:blipFill>
        <p:spPr>
          <a:xfrm>
            <a:off x="3962263" y="3374571"/>
            <a:ext cx="1039225" cy="987254"/>
          </a:xfrm>
          <a:prstGeom prst="rect">
            <a:avLst/>
          </a:prstGeom>
          <a:noFill/>
          <a:ln w="9525" cap="flat" cmpd="sng">
            <a:solidFill>
              <a:srgbClr val="1155CC"/>
            </a:solidFill>
            <a:prstDash val="solid"/>
            <a:round/>
            <a:headEnd type="none" w="sm" len="sm"/>
            <a:tailEnd type="none" w="sm" len="sm"/>
          </a:ln>
        </p:spPr>
      </p:pic>
      <p:sp>
        <p:nvSpPr>
          <p:cNvPr id="128" name="Google Shape;128;p17"/>
          <p:cNvSpPr/>
          <p:nvPr/>
        </p:nvSpPr>
        <p:spPr>
          <a:xfrm>
            <a:off x="6418025" y="714488"/>
            <a:ext cx="2511900" cy="271800"/>
          </a:xfrm>
          <a:prstGeom prst="roundRect">
            <a:avLst>
              <a:gd name="adj" fmla="val 16667"/>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d" b="1"/>
              <a:t>OP-AMP</a:t>
            </a:r>
            <a:endParaRPr b="1"/>
          </a:p>
        </p:txBody>
      </p:sp>
      <p:sp>
        <p:nvSpPr>
          <p:cNvPr id="129" name="Google Shape;129;p17"/>
          <p:cNvSpPr/>
          <p:nvPr/>
        </p:nvSpPr>
        <p:spPr>
          <a:xfrm>
            <a:off x="6418025" y="1043863"/>
            <a:ext cx="2511900" cy="3526200"/>
          </a:xfrm>
          <a:prstGeom prst="rect">
            <a:avLst/>
          </a:prstGeom>
          <a:solidFill>
            <a:schemeClr val="lt1"/>
          </a:solidFill>
          <a:ln w="9525"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p>
            <a:pPr marL="0" lvl="0" indent="0" algn="just" rtl="0">
              <a:spcBef>
                <a:spcPts val="0"/>
              </a:spcBef>
              <a:spcAft>
                <a:spcPts val="0"/>
              </a:spcAft>
              <a:buNone/>
            </a:pPr>
            <a:r>
              <a:rPr lang="id" sz="1200">
                <a:solidFill>
                  <a:schemeClr val="dk1"/>
                </a:solidFill>
              </a:rPr>
              <a:t>Operational Amplifier (Op-Amp) bekerja dengan memperkuat </a:t>
            </a:r>
            <a:r>
              <a:rPr lang="id" sz="1200" b="1">
                <a:solidFill>
                  <a:srgbClr val="FF0000"/>
                </a:solidFill>
              </a:rPr>
              <a:t>perbedaan tegangan</a:t>
            </a:r>
            <a:r>
              <a:rPr lang="id" sz="1200">
                <a:solidFill>
                  <a:schemeClr val="dk1"/>
                </a:solidFill>
              </a:rPr>
              <a:t> antara terminal input inverting (-) dan non-inverting (+), menghasilkan tegangan output yang besar. Karakteristik utama Op-Amp impedansi input yang </a:t>
            </a:r>
            <a:r>
              <a:rPr lang="id" sz="1200" b="1">
                <a:solidFill>
                  <a:schemeClr val="dk1"/>
                </a:solidFill>
              </a:rPr>
              <a:t>sangat tinggi</a:t>
            </a:r>
            <a:r>
              <a:rPr lang="id" sz="1200">
                <a:solidFill>
                  <a:schemeClr val="dk1"/>
                </a:solidFill>
              </a:rPr>
              <a:t> dan impedansi output yang </a:t>
            </a:r>
            <a:r>
              <a:rPr lang="id" sz="1200" b="1">
                <a:solidFill>
                  <a:schemeClr val="dk1"/>
                </a:solidFill>
              </a:rPr>
              <a:t>sangat rendah</a:t>
            </a:r>
            <a:r>
              <a:rPr lang="id" sz="1200">
                <a:solidFill>
                  <a:schemeClr val="dk1"/>
                </a:solidFill>
              </a:rPr>
              <a:t>, memungkinkan penguatan sinyal tanpa mempengaruhi sumber sinyal. </a:t>
            </a:r>
            <a:endParaRPr sz="1200">
              <a:solidFill>
                <a:schemeClr val="dk1"/>
              </a:solidFill>
            </a:endParaRPr>
          </a:p>
        </p:txBody>
      </p:sp>
      <p:pic>
        <p:nvPicPr>
          <p:cNvPr id="130" name="Google Shape;130;p17"/>
          <p:cNvPicPr preferRelativeResize="0"/>
          <p:nvPr/>
        </p:nvPicPr>
        <p:blipFill>
          <a:blip r:embed="rId6">
            <a:alphaModFix/>
          </a:blip>
          <a:stretch>
            <a:fillRect/>
          </a:stretch>
        </p:blipFill>
        <p:spPr>
          <a:xfrm>
            <a:off x="7075463" y="3450702"/>
            <a:ext cx="1197029" cy="911126"/>
          </a:xfrm>
          <a:prstGeom prst="rect">
            <a:avLst/>
          </a:prstGeom>
          <a:noFill/>
          <a:ln w="9525" cap="flat" cmpd="sng">
            <a:solidFill>
              <a:schemeClr val="accent1"/>
            </a:solidFill>
            <a:prstDash val="solid"/>
            <a:round/>
            <a:headEnd type="none" w="sm" len="sm"/>
            <a:tailEnd type="none" w="sm" len="sm"/>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pic>
        <p:nvPicPr>
          <p:cNvPr id="135" name="Google Shape;135;p18"/>
          <p:cNvPicPr preferRelativeResize="0"/>
          <p:nvPr/>
        </p:nvPicPr>
        <p:blipFill>
          <a:blip r:embed="rId3">
            <a:alphaModFix/>
          </a:blip>
          <a:stretch>
            <a:fillRect/>
          </a:stretch>
        </p:blipFill>
        <p:spPr>
          <a:xfrm>
            <a:off x="8104775" y="4675850"/>
            <a:ext cx="1039225" cy="467650"/>
          </a:xfrm>
          <a:prstGeom prst="rect">
            <a:avLst/>
          </a:prstGeom>
          <a:noFill/>
          <a:ln>
            <a:noFill/>
          </a:ln>
        </p:spPr>
      </p:pic>
      <p:sp>
        <p:nvSpPr>
          <p:cNvPr id="136" name="Google Shape;136;p18"/>
          <p:cNvSpPr txBox="1"/>
          <p:nvPr/>
        </p:nvSpPr>
        <p:spPr>
          <a:xfrm>
            <a:off x="8872200" y="0"/>
            <a:ext cx="271800" cy="326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d" sz="1200">
                <a:solidFill>
                  <a:schemeClr val="dk2"/>
                </a:solidFill>
              </a:rPr>
              <a:t>6</a:t>
            </a:r>
            <a:endParaRPr sz="1200">
              <a:solidFill>
                <a:schemeClr val="dk2"/>
              </a:solidFill>
            </a:endParaRPr>
          </a:p>
        </p:txBody>
      </p:sp>
      <p:sp>
        <p:nvSpPr>
          <p:cNvPr id="137" name="Google Shape;137;p18"/>
          <p:cNvSpPr txBox="1"/>
          <p:nvPr/>
        </p:nvSpPr>
        <p:spPr>
          <a:xfrm>
            <a:off x="149700" y="0"/>
            <a:ext cx="3071400" cy="42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d" sz="1800" b="1">
                <a:solidFill>
                  <a:srgbClr val="1155CC"/>
                </a:solidFill>
              </a:rPr>
              <a:t>Simulasi Rangkaian</a:t>
            </a:r>
            <a:endParaRPr sz="1800" b="1">
              <a:solidFill>
                <a:srgbClr val="1155CC"/>
              </a:solidFill>
            </a:endParaRPr>
          </a:p>
        </p:txBody>
      </p:sp>
      <p:sp>
        <p:nvSpPr>
          <p:cNvPr id="138" name="Google Shape;138;p18"/>
          <p:cNvSpPr txBox="1"/>
          <p:nvPr/>
        </p:nvSpPr>
        <p:spPr>
          <a:xfrm>
            <a:off x="149700" y="282600"/>
            <a:ext cx="8392200" cy="326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d" sz="1600" b="1">
                <a:solidFill>
                  <a:schemeClr val="dk1"/>
                </a:solidFill>
              </a:rPr>
              <a:t>Simulasi dan Cara Kerja </a:t>
            </a:r>
            <a:r>
              <a:rPr lang="id" sz="1600" b="1" i="1">
                <a:solidFill>
                  <a:schemeClr val="dk1"/>
                </a:solidFill>
              </a:rPr>
              <a:t>Automatic and Manual Fire Alarm Detector </a:t>
            </a:r>
            <a:r>
              <a:rPr lang="id" sz="1600" b="1">
                <a:solidFill>
                  <a:schemeClr val="dk1"/>
                </a:solidFill>
              </a:rPr>
              <a:t>Pada Proteus</a:t>
            </a:r>
            <a:endParaRPr sz="1600" b="1" i="1">
              <a:solidFill>
                <a:schemeClr val="dk1"/>
              </a:solidFill>
            </a:endParaRPr>
          </a:p>
          <a:p>
            <a:pPr marL="0" lvl="0" indent="0" algn="l" rtl="0">
              <a:spcBef>
                <a:spcPts val="0"/>
              </a:spcBef>
              <a:spcAft>
                <a:spcPts val="0"/>
              </a:spcAft>
              <a:buNone/>
            </a:pPr>
            <a:endParaRPr sz="1600" b="1">
              <a:solidFill>
                <a:schemeClr val="dk1"/>
              </a:solidFill>
            </a:endParaRPr>
          </a:p>
        </p:txBody>
      </p:sp>
      <p:pic>
        <p:nvPicPr>
          <p:cNvPr id="139" name="Google Shape;139;p18"/>
          <p:cNvPicPr preferRelativeResize="0"/>
          <p:nvPr/>
        </p:nvPicPr>
        <p:blipFill>
          <a:blip r:embed="rId4">
            <a:alphaModFix/>
          </a:blip>
          <a:stretch>
            <a:fillRect/>
          </a:stretch>
        </p:blipFill>
        <p:spPr>
          <a:xfrm>
            <a:off x="477120" y="1149720"/>
            <a:ext cx="3947050" cy="2320651"/>
          </a:xfrm>
          <a:prstGeom prst="rect">
            <a:avLst/>
          </a:prstGeom>
          <a:noFill/>
          <a:ln w="9525" cap="flat" cmpd="sng">
            <a:solidFill>
              <a:srgbClr val="0000FF"/>
            </a:solidFill>
            <a:prstDash val="solid"/>
            <a:round/>
            <a:headEnd type="none" w="sm" len="sm"/>
            <a:tailEnd type="none" w="sm" len="sm"/>
          </a:ln>
        </p:spPr>
      </p:pic>
      <p:pic>
        <p:nvPicPr>
          <p:cNvPr id="140" name="Google Shape;140;p18"/>
          <p:cNvPicPr preferRelativeResize="0"/>
          <p:nvPr/>
        </p:nvPicPr>
        <p:blipFill>
          <a:blip r:embed="rId5">
            <a:alphaModFix/>
          </a:blip>
          <a:stretch>
            <a:fillRect/>
          </a:stretch>
        </p:blipFill>
        <p:spPr>
          <a:xfrm>
            <a:off x="4568950" y="1142100"/>
            <a:ext cx="4105534" cy="2320651"/>
          </a:xfrm>
          <a:prstGeom prst="rect">
            <a:avLst/>
          </a:prstGeom>
          <a:noFill/>
          <a:ln w="9525" cap="flat" cmpd="sng">
            <a:solidFill>
              <a:srgbClr val="0000FF"/>
            </a:solidFill>
            <a:prstDash val="solid"/>
            <a:round/>
            <a:headEnd type="none" w="sm" len="sm"/>
            <a:tailEnd type="none" w="sm" len="sm"/>
          </a:ln>
        </p:spPr>
      </p:pic>
      <p:sp>
        <p:nvSpPr>
          <p:cNvPr id="141" name="Google Shape;141;p18"/>
          <p:cNvSpPr/>
          <p:nvPr/>
        </p:nvSpPr>
        <p:spPr>
          <a:xfrm>
            <a:off x="469475" y="3582350"/>
            <a:ext cx="3947100" cy="902700"/>
          </a:xfrm>
          <a:prstGeom prst="roundRect">
            <a:avLst>
              <a:gd name="adj" fmla="val 16667"/>
            </a:avLst>
          </a:prstGeom>
          <a:solidFill>
            <a:schemeClr val="lt1"/>
          </a:solidFill>
          <a:ln w="9525" cap="flat" cmpd="sng">
            <a:solidFill>
              <a:schemeClr val="dk2"/>
            </a:solidFill>
            <a:prstDash val="lg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id" sz="1200"/>
              <a:t>ketika </a:t>
            </a:r>
            <a:r>
              <a:rPr lang="id" sz="1200" b="1">
                <a:solidFill>
                  <a:srgbClr val="FF0000"/>
                </a:solidFill>
              </a:rPr>
              <a:t>kondisi normal</a:t>
            </a:r>
            <a:r>
              <a:rPr lang="id" sz="1200"/>
              <a:t>, sensor deteksi panas dan deteksi warna api </a:t>
            </a:r>
            <a:r>
              <a:rPr lang="id" sz="1200" b="1">
                <a:solidFill>
                  <a:schemeClr val="accent4"/>
                </a:solidFill>
              </a:rPr>
              <a:t>tidak menyala</a:t>
            </a:r>
            <a:r>
              <a:rPr lang="id" sz="1200"/>
              <a:t> karena </a:t>
            </a:r>
            <a:r>
              <a:rPr lang="id" sz="1200" b="1">
                <a:solidFill>
                  <a:schemeClr val="accent1"/>
                </a:solidFill>
              </a:rPr>
              <a:t>tidak ada </a:t>
            </a:r>
            <a:r>
              <a:rPr lang="id" sz="1200"/>
              <a:t>percikan api dan hawa panas</a:t>
            </a:r>
            <a:endParaRPr sz="1200"/>
          </a:p>
        </p:txBody>
      </p:sp>
      <p:sp>
        <p:nvSpPr>
          <p:cNvPr id="142" name="Google Shape;142;p18"/>
          <p:cNvSpPr/>
          <p:nvPr/>
        </p:nvSpPr>
        <p:spPr>
          <a:xfrm>
            <a:off x="4648163" y="3582350"/>
            <a:ext cx="3947100" cy="902700"/>
          </a:xfrm>
          <a:prstGeom prst="roundRect">
            <a:avLst>
              <a:gd name="adj" fmla="val 16667"/>
            </a:avLst>
          </a:prstGeom>
          <a:solidFill>
            <a:schemeClr val="lt1"/>
          </a:solidFill>
          <a:ln w="9525" cap="flat" cmpd="sng">
            <a:solidFill>
              <a:schemeClr val="dk2"/>
            </a:solidFill>
            <a:prstDash val="lg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br>
              <a:rPr lang="id" sz="1200"/>
            </a:br>
            <a:r>
              <a:rPr lang="id" sz="1200"/>
              <a:t>Ketika sistem </a:t>
            </a:r>
            <a:r>
              <a:rPr lang="id" sz="1200" b="1">
                <a:solidFill>
                  <a:srgbClr val="FF0000"/>
                </a:solidFill>
              </a:rPr>
              <a:t>mendeteksi</a:t>
            </a:r>
            <a:r>
              <a:rPr lang="id" sz="1200"/>
              <a:t> kebakaran ditandai dengan adanya hawa panas dan percikan api sehingga sensor deteksi panas dan sensor deteksi warna api </a:t>
            </a:r>
            <a:r>
              <a:rPr lang="id" sz="1200" b="1">
                <a:solidFill>
                  <a:srgbClr val="FF9900"/>
                </a:solidFill>
              </a:rPr>
              <a:t>aktif </a:t>
            </a:r>
            <a:r>
              <a:rPr lang="id" sz="1200"/>
              <a:t>serta </a:t>
            </a:r>
            <a:r>
              <a:rPr lang="id" sz="1200" b="1">
                <a:solidFill>
                  <a:schemeClr val="accent1"/>
                </a:solidFill>
              </a:rPr>
              <a:t>buzzer</a:t>
            </a:r>
            <a:r>
              <a:rPr lang="id" sz="1200"/>
              <a:t> juga ikut aktif.</a:t>
            </a:r>
            <a:br>
              <a:rPr lang="id" sz="1200"/>
            </a:br>
            <a:endParaRPr sz="1200"/>
          </a:p>
        </p:txBody>
      </p:sp>
      <p:sp>
        <p:nvSpPr>
          <p:cNvPr id="143" name="Google Shape;143;p18"/>
          <p:cNvSpPr/>
          <p:nvPr/>
        </p:nvSpPr>
        <p:spPr>
          <a:xfrm>
            <a:off x="469500" y="799500"/>
            <a:ext cx="8205000" cy="271800"/>
          </a:xfrm>
          <a:prstGeom prst="roundRect">
            <a:avLst>
              <a:gd name="adj" fmla="val 16667"/>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d" b="1"/>
              <a:t>Simulasi</a:t>
            </a:r>
            <a:endParaRPr b="1"/>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pic>
        <p:nvPicPr>
          <p:cNvPr id="148" name="Google Shape;148;p19"/>
          <p:cNvPicPr preferRelativeResize="0"/>
          <p:nvPr/>
        </p:nvPicPr>
        <p:blipFill>
          <a:blip r:embed="rId3">
            <a:alphaModFix/>
          </a:blip>
          <a:stretch>
            <a:fillRect/>
          </a:stretch>
        </p:blipFill>
        <p:spPr>
          <a:xfrm>
            <a:off x="8104775" y="4675850"/>
            <a:ext cx="1039225" cy="467650"/>
          </a:xfrm>
          <a:prstGeom prst="rect">
            <a:avLst/>
          </a:prstGeom>
          <a:noFill/>
          <a:ln>
            <a:noFill/>
          </a:ln>
        </p:spPr>
      </p:pic>
      <p:sp>
        <p:nvSpPr>
          <p:cNvPr id="149" name="Google Shape;149;p19"/>
          <p:cNvSpPr txBox="1"/>
          <p:nvPr/>
        </p:nvSpPr>
        <p:spPr>
          <a:xfrm>
            <a:off x="143425" y="398475"/>
            <a:ext cx="1839300" cy="46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d" sz="1600" b="1">
                <a:solidFill>
                  <a:schemeClr val="dk1"/>
                </a:solidFill>
              </a:rPr>
              <a:t>Kondisi Normal</a:t>
            </a:r>
            <a:endParaRPr sz="1600" b="1">
              <a:solidFill>
                <a:schemeClr val="dk1"/>
              </a:solidFill>
            </a:endParaRPr>
          </a:p>
        </p:txBody>
      </p:sp>
      <p:sp>
        <p:nvSpPr>
          <p:cNvPr id="150" name="Google Shape;150;p19"/>
          <p:cNvSpPr/>
          <p:nvPr/>
        </p:nvSpPr>
        <p:spPr>
          <a:xfrm>
            <a:off x="1982725" y="475125"/>
            <a:ext cx="4017900" cy="1729800"/>
          </a:xfrm>
          <a:prstGeom prst="rect">
            <a:avLst/>
          </a:prstGeom>
          <a:solidFill>
            <a:schemeClr val="lt1"/>
          </a:solidFill>
          <a:ln w="9525" cap="flat" cmpd="sng">
            <a:solidFill>
              <a:srgbClr val="FF0000"/>
            </a:solidFill>
            <a:prstDash val="lgDash"/>
            <a:round/>
            <a:headEnd type="none" w="sm" len="sm"/>
            <a:tailEnd type="none" w="sm" len="sm"/>
          </a:ln>
        </p:spPr>
        <p:txBody>
          <a:bodyPr spcFirstLastPara="1" wrap="square" lIns="91425" tIns="91425" rIns="91425" bIns="91425" anchor="t" anchorCtr="0">
            <a:noAutofit/>
          </a:bodyPr>
          <a:lstStyle/>
          <a:p>
            <a:pPr marL="457200" lvl="0" indent="-304800" algn="just" rtl="0">
              <a:spcBef>
                <a:spcPts val="0"/>
              </a:spcBef>
              <a:spcAft>
                <a:spcPts val="0"/>
              </a:spcAft>
              <a:buSzPts val="1200"/>
              <a:buChar char="●"/>
            </a:pPr>
            <a:r>
              <a:rPr lang="id" sz="1200" dirty="0"/>
              <a:t>Thermistor (NTC) tidak mendeteksi suhu tinggi, sehingga resistansi tetap tinggi. Sensor panas dalam kondisi LOW.</a:t>
            </a:r>
            <a:endParaRPr sz="1200" dirty="0"/>
          </a:p>
          <a:p>
            <a:pPr marL="457200" lvl="0" indent="-304800" algn="just" rtl="0">
              <a:spcBef>
                <a:spcPts val="0"/>
              </a:spcBef>
              <a:spcAft>
                <a:spcPts val="0"/>
              </a:spcAft>
              <a:buSzPts val="1200"/>
              <a:buChar char="●"/>
            </a:pPr>
            <a:r>
              <a:rPr lang="id" sz="1200" dirty="0"/>
              <a:t>Sensor Infrared (Flame Sensor) tidak mendeteksi api atau percikan, sehingga kondisi tetap LOW.</a:t>
            </a:r>
            <a:endParaRPr sz="1200" dirty="0"/>
          </a:p>
          <a:p>
            <a:pPr marL="457200" lvl="0" indent="-304800" algn="just" rtl="0">
              <a:spcBef>
                <a:spcPts val="0"/>
              </a:spcBef>
              <a:spcAft>
                <a:spcPts val="0"/>
              </a:spcAft>
              <a:buSzPts val="1200"/>
              <a:buChar char="●"/>
            </a:pPr>
            <a:r>
              <a:rPr lang="id" sz="1200" dirty="0"/>
              <a:t>Indikator LED hijau menyala, menunjukkan kondisi aman tanpa kebakaran. Buzzer dalam kondisi nonaktif.</a:t>
            </a:r>
            <a:endParaRPr sz="1200" dirty="0"/>
          </a:p>
        </p:txBody>
      </p:sp>
      <p:sp>
        <p:nvSpPr>
          <p:cNvPr id="151" name="Google Shape;151;p19"/>
          <p:cNvSpPr/>
          <p:nvPr/>
        </p:nvSpPr>
        <p:spPr>
          <a:xfrm>
            <a:off x="351400" y="967800"/>
            <a:ext cx="1281000" cy="886800"/>
          </a:xfrm>
          <a:prstGeom prst="curvedRightArrow">
            <a:avLst>
              <a:gd name="adj1" fmla="val 25000"/>
              <a:gd name="adj2" fmla="val 50000"/>
              <a:gd name="adj3" fmla="val 25000"/>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52" name="Google Shape;152;p19"/>
          <p:cNvSpPr txBox="1"/>
          <p:nvPr/>
        </p:nvSpPr>
        <p:spPr>
          <a:xfrm>
            <a:off x="7161275" y="2580600"/>
            <a:ext cx="1839300" cy="467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id" sz="1600" b="1">
                <a:solidFill>
                  <a:schemeClr val="dk1"/>
                </a:solidFill>
              </a:rPr>
              <a:t>Deteksi Percikan Api</a:t>
            </a:r>
            <a:endParaRPr sz="1600" b="1">
              <a:solidFill>
                <a:schemeClr val="dk1"/>
              </a:solidFill>
            </a:endParaRPr>
          </a:p>
        </p:txBody>
      </p:sp>
      <p:sp>
        <p:nvSpPr>
          <p:cNvPr id="153" name="Google Shape;153;p19"/>
          <p:cNvSpPr/>
          <p:nvPr/>
        </p:nvSpPr>
        <p:spPr>
          <a:xfrm>
            <a:off x="3096700" y="2580600"/>
            <a:ext cx="4017900" cy="1729800"/>
          </a:xfrm>
          <a:prstGeom prst="rect">
            <a:avLst/>
          </a:prstGeom>
          <a:solidFill>
            <a:schemeClr val="lt1"/>
          </a:solidFill>
          <a:ln w="9525" cap="flat" cmpd="sng">
            <a:solidFill>
              <a:srgbClr val="FF0000"/>
            </a:solidFill>
            <a:prstDash val="lgDash"/>
            <a:round/>
            <a:headEnd type="none" w="sm" len="sm"/>
            <a:tailEnd type="none" w="sm" len="sm"/>
          </a:ln>
        </p:spPr>
        <p:txBody>
          <a:bodyPr spcFirstLastPara="1" wrap="square" lIns="91425" tIns="91425" rIns="91425" bIns="91425" anchor="t" anchorCtr="0">
            <a:noAutofit/>
          </a:bodyPr>
          <a:lstStyle/>
          <a:p>
            <a:pPr marL="457200" lvl="0" indent="-304800" algn="just" rtl="0">
              <a:spcBef>
                <a:spcPts val="0"/>
              </a:spcBef>
              <a:spcAft>
                <a:spcPts val="0"/>
              </a:spcAft>
              <a:buSzPts val="1200"/>
              <a:buChar char="●"/>
            </a:pPr>
            <a:r>
              <a:rPr lang="id" sz="1200" dirty="0"/>
              <a:t>Sensor Infrared mendeteksi percikan api dan mengirimkan sinyal HIGH.</a:t>
            </a:r>
            <a:endParaRPr sz="1200" dirty="0"/>
          </a:p>
          <a:p>
            <a:pPr marL="457200" lvl="0" indent="-304800" algn="just" rtl="0">
              <a:spcBef>
                <a:spcPts val="0"/>
              </a:spcBef>
              <a:spcAft>
                <a:spcPts val="0"/>
              </a:spcAft>
              <a:buSzPts val="1200"/>
              <a:buChar char="●"/>
            </a:pPr>
            <a:r>
              <a:rPr lang="id" sz="1200" dirty="0"/>
              <a:t>Thermistor mungkin tidak mendeteksi kenaikan suhu yang signifikan sehingga tetap LOW.</a:t>
            </a:r>
            <a:endParaRPr sz="1200" dirty="0"/>
          </a:p>
          <a:p>
            <a:pPr marL="457200" lvl="0" indent="-304800" algn="just" rtl="0">
              <a:spcBef>
                <a:spcPts val="0"/>
              </a:spcBef>
              <a:spcAft>
                <a:spcPts val="0"/>
              </a:spcAft>
              <a:buSzPts val="1200"/>
              <a:buChar char="●"/>
            </a:pPr>
            <a:r>
              <a:rPr lang="id" sz="1200" dirty="0"/>
              <a:t>Indikator jika hanya sensor api yang aktif (HIGH), LED merah dapat diaktifkan secara manual dengan menekan tombol switch BJT untuk memberikan peringatan.</a:t>
            </a:r>
            <a:endParaRPr sz="1200" dirty="0"/>
          </a:p>
        </p:txBody>
      </p:sp>
      <p:sp>
        <p:nvSpPr>
          <p:cNvPr id="154" name="Google Shape;154;p19"/>
          <p:cNvSpPr/>
          <p:nvPr/>
        </p:nvSpPr>
        <p:spPr>
          <a:xfrm>
            <a:off x="7440425" y="3314100"/>
            <a:ext cx="1281000" cy="886800"/>
          </a:xfrm>
          <a:prstGeom prst="curvedLeftArrow">
            <a:avLst>
              <a:gd name="adj1" fmla="val 25000"/>
              <a:gd name="adj2" fmla="val 50000"/>
              <a:gd name="adj3" fmla="val 25000"/>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55" name="Google Shape;155;p19"/>
          <p:cNvSpPr txBox="1"/>
          <p:nvPr/>
        </p:nvSpPr>
        <p:spPr>
          <a:xfrm>
            <a:off x="8872200" y="0"/>
            <a:ext cx="271800" cy="326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d" sz="1200">
                <a:solidFill>
                  <a:schemeClr val="dk2"/>
                </a:solidFill>
              </a:rPr>
              <a:t>7</a:t>
            </a:r>
            <a:endParaRPr sz="1200">
              <a:solidFill>
                <a:schemeClr val="dk2"/>
              </a:solidFill>
            </a:endParaRPr>
          </a:p>
        </p:txBody>
      </p:sp>
      <p:pic>
        <p:nvPicPr>
          <p:cNvPr id="156" name="Google Shape;156;p19"/>
          <p:cNvPicPr preferRelativeResize="0"/>
          <p:nvPr/>
        </p:nvPicPr>
        <p:blipFill>
          <a:blip r:embed="rId4">
            <a:alphaModFix/>
          </a:blip>
          <a:stretch>
            <a:fillRect/>
          </a:stretch>
        </p:blipFill>
        <p:spPr>
          <a:xfrm>
            <a:off x="6261399" y="681450"/>
            <a:ext cx="2240259" cy="1317150"/>
          </a:xfrm>
          <a:prstGeom prst="rect">
            <a:avLst/>
          </a:prstGeom>
          <a:noFill/>
          <a:ln w="9525" cap="flat" cmpd="sng">
            <a:solidFill>
              <a:srgbClr val="0000FF"/>
            </a:solidFill>
            <a:prstDash val="solid"/>
            <a:round/>
            <a:headEnd type="none" w="sm" len="sm"/>
            <a:tailEnd type="none" w="sm" len="sm"/>
          </a:ln>
        </p:spPr>
      </p:pic>
      <p:pic>
        <p:nvPicPr>
          <p:cNvPr id="157" name="Google Shape;157;p19"/>
          <p:cNvPicPr preferRelativeResize="0"/>
          <p:nvPr/>
        </p:nvPicPr>
        <p:blipFill>
          <a:blip r:embed="rId5">
            <a:alphaModFix/>
          </a:blip>
          <a:stretch>
            <a:fillRect/>
          </a:stretch>
        </p:blipFill>
        <p:spPr>
          <a:xfrm>
            <a:off x="198150" y="2691925"/>
            <a:ext cx="2671250" cy="1507150"/>
          </a:xfrm>
          <a:prstGeom prst="rect">
            <a:avLst/>
          </a:prstGeom>
          <a:noFill/>
          <a:ln w="9525" cap="flat" cmpd="sng">
            <a:solidFill>
              <a:srgbClr val="0000FF"/>
            </a:solidFill>
            <a:prstDash val="solid"/>
            <a:round/>
            <a:headEnd type="none" w="sm" len="sm"/>
            <a:tailEnd type="none" w="sm" len="sm"/>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pic>
        <p:nvPicPr>
          <p:cNvPr id="162" name="Google Shape;162;p20"/>
          <p:cNvPicPr preferRelativeResize="0"/>
          <p:nvPr/>
        </p:nvPicPr>
        <p:blipFill>
          <a:blip r:embed="rId3">
            <a:alphaModFix/>
          </a:blip>
          <a:stretch>
            <a:fillRect/>
          </a:stretch>
        </p:blipFill>
        <p:spPr>
          <a:xfrm>
            <a:off x="8104775" y="4675850"/>
            <a:ext cx="1039225" cy="467650"/>
          </a:xfrm>
          <a:prstGeom prst="rect">
            <a:avLst/>
          </a:prstGeom>
          <a:noFill/>
          <a:ln>
            <a:noFill/>
          </a:ln>
        </p:spPr>
      </p:pic>
      <p:sp>
        <p:nvSpPr>
          <p:cNvPr id="163" name="Google Shape;163;p20"/>
          <p:cNvSpPr txBox="1"/>
          <p:nvPr/>
        </p:nvSpPr>
        <p:spPr>
          <a:xfrm>
            <a:off x="191725" y="600325"/>
            <a:ext cx="1839300" cy="467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id" sz="1600" b="1">
                <a:solidFill>
                  <a:schemeClr val="dk1"/>
                </a:solidFill>
              </a:rPr>
              <a:t>Deteksi Suhu Tinggi tanpa Api</a:t>
            </a:r>
            <a:endParaRPr sz="1600" b="1">
              <a:solidFill>
                <a:schemeClr val="dk1"/>
              </a:solidFill>
            </a:endParaRPr>
          </a:p>
        </p:txBody>
      </p:sp>
      <p:sp>
        <p:nvSpPr>
          <p:cNvPr id="164" name="Google Shape;164;p20"/>
          <p:cNvSpPr/>
          <p:nvPr/>
        </p:nvSpPr>
        <p:spPr>
          <a:xfrm>
            <a:off x="2074825" y="574225"/>
            <a:ext cx="4017900" cy="1664100"/>
          </a:xfrm>
          <a:prstGeom prst="rect">
            <a:avLst/>
          </a:prstGeom>
          <a:solidFill>
            <a:schemeClr val="lt1"/>
          </a:solidFill>
          <a:ln w="9525" cap="flat" cmpd="sng">
            <a:solidFill>
              <a:srgbClr val="FF0000"/>
            </a:solidFill>
            <a:prstDash val="lgDash"/>
            <a:round/>
            <a:headEnd type="none" w="sm" len="sm"/>
            <a:tailEnd type="none" w="sm" len="sm"/>
          </a:ln>
        </p:spPr>
        <p:txBody>
          <a:bodyPr spcFirstLastPara="1" wrap="square" lIns="91425" tIns="91425" rIns="91425" bIns="91425" anchor="t" anchorCtr="0">
            <a:noAutofit/>
          </a:bodyPr>
          <a:lstStyle/>
          <a:p>
            <a:pPr marL="457200" lvl="0" indent="-304800" algn="just" rtl="0">
              <a:spcBef>
                <a:spcPts val="0"/>
              </a:spcBef>
              <a:spcAft>
                <a:spcPts val="0"/>
              </a:spcAft>
              <a:buSzPts val="1200"/>
              <a:buChar char="●"/>
            </a:pPr>
            <a:r>
              <a:rPr lang="id" sz="1200" dirty="0"/>
              <a:t>Thermistor mendeteksi suhu tinggi (misalnya dari cuaca panas atau hair dryer), sehingga resistansinya menurun dan mengirimkan sinyal HIGH.</a:t>
            </a:r>
            <a:endParaRPr sz="1200" dirty="0"/>
          </a:p>
          <a:p>
            <a:pPr marL="457200" lvl="0" indent="-304800" algn="just" rtl="0">
              <a:spcBef>
                <a:spcPts val="0"/>
              </a:spcBef>
              <a:spcAft>
                <a:spcPts val="0"/>
              </a:spcAft>
              <a:buSzPts val="1200"/>
              <a:buChar char="●"/>
            </a:pPr>
            <a:r>
              <a:rPr lang="id" sz="1200" dirty="0"/>
              <a:t>Sensor Infrared tidak mendeteksi api, tetap LOW.</a:t>
            </a:r>
            <a:endParaRPr sz="1200" dirty="0"/>
          </a:p>
          <a:p>
            <a:pPr marL="457200" lvl="0" indent="-304800" algn="just" rtl="0">
              <a:spcBef>
                <a:spcPts val="0"/>
              </a:spcBef>
              <a:spcAft>
                <a:spcPts val="0"/>
              </a:spcAft>
              <a:buSzPts val="1200"/>
              <a:buChar char="●"/>
            </a:pPr>
            <a:r>
              <a:rPr lang="id" sz="1200" dirty="0"/>
              <a:t>Indikator LED hijau tetap menyala, menunjukkan bahwa meskipun ada suhu tinggi, belum ada indikasi kebakaran.</a:t>
            </a:r>
            <a:endParaRPr sz="1200" dirty="0"/>
          </a:p>
        </p:txBody>
      </p:sp>
      <p:sp>
        <p:nvSpPr>
          <p:cNvPr id="165" name="Google Shape;165;p20"/>
          <p:cNvSpPr/>
          <p:nvPr/>
        </p:nvSpPr>
        <p:spPr>
          <a:xfrm>
            <a:off x="421600" y="1351525"/>
            <a:ext cx="1281000" cy="886800"/>
          </a:xfrm>
          <a:prstGeom prst="curvedRightArrow">
            <a:avLst>
              <a:gd name="adj1" fmla="val 25000"/>
              <a:gd name="adj2" fmla="val 50000"/>
              <a:gd name="adj3" fmla="val 25000"/>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66" name="Google Shape;166;p20"/>
          <p:cNvSpPr txBox="1"/>
          <p:nvPr/>
        </p:nvSpPr>
        <p:spPr>
          <a:xfrm>
            <a:off x="4406825" y="2521825"/>
            <a:ext cx="1839300" cy="467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id" sz="1600" b="1">
                <a:solidFill>
                  <a:schemeClr val="dk1"/>
                </a:solidFill>
              </a:rPr>
              <a:t>Deteksi Suhu Tinggi dan Api</a:t>
            </a:r>
            <a:endParaRPr sz="1600" b="1">
              <a:solidFill>
                <a:schemeClr val="dk1"/>
              </a:solidFill>
            </a:endParaRPr>
          </a:p>
        </p:txBody>
      </p:sp>
      <p:sp>
        <p:nvSpPr>
          <p:cNvPr id="167" name="Google Shape;167;p20"/>
          <p:cNvSpPr/>
          <p:nvPr/>
        </p:nvSpPr>
        <p:spPr>
          <a:xfrm>
            <a:off x="342250" y="2521825"/>
            <a:ext cx="4017900" cy="1792200"/>
          </a:xfrm>
          <a:prstGeom prst="rect">
            <a:avLst/>
          </a:prstGeom>
          <a:solidFill>
            <a:schemeClr val="lt1"/>
          </a:solidFill>
          <a:ln w="9525" cap="flat" cmpd="sng">
            <a:solidFill>
              <a:srgbClr val="FF0000"/>
            </a:solidFill>
            <a:prstDash val="lgDash"/>
            <a:round/>
            <a:headEnd type="none" w="sm" len="sm"/>
            <a:tailEnd type="none" w="sm" len="sm"/>
          </a:ln>
        </p:spPr>
        <p:txBody>
          <a:bodyPr spcFirstLastPara="1" wrap="square" lIns="91425" tIns="91425" rIns="91425" bIns="91425" anchor="t" anchorCtr="0">
            <a:noAutofit/>
          </a:bodyPr>
          <a:lstStyle/>
          <a:p>
            <a:pPr marL="457200" lvl="0" indent="-304800" algn="l" rtl="0">
              <a:lnSpc>
                <a:spcPct val="115000"/>
              </a:lnSpc>
              <a:spcBef>
                <a:spcPts val="0"/>
              </a:spcBef>
              <a:spcAft>
                <a:spcPts val="0"/>
              </a:spcAft>
              <a:buSzPts val="1200"/>
              <a:buChar char="●"/>
            </a:pPr>
            <a:r>
              <a:rPr lang="id" sz="1200" dirty="0"/>
              <a:t>Thermistor mendeteksi suhu tinggi dan mengirimkan sinyal HIGH.</a:t>
            </a:r>
            <a:endParaRPr sz="1200" dirty="0"/>
          </a:p>
          <a:p>
            <a:pPr marL="457200" lvl="0" indent="-304800" algn="l" rtl="0">
              <a:lnSpc>
                <a:spcPct val="115000"/>
              </a:lnSpc>
              <a:spcBef>
                <a:spcPts val="0"/>
              </a:spcBef>
              <a:spcAft>
                <a:spcPts val="0"/>
              </a:spcAft>
              <a:buSzPts val="1200"/>
              <a:buChar char="●"/>
            </a:pPr>
            <a:r>
              <a:rPr lang="id" sz="1200" dirty="0"/>
              <a:t>Sensor Infrared mendeteksi api dan mengirimkan sinyal HIGH.</a:t>
            </a:r>
            <a:endParaRPr sz="1200" dirty="0"/>
          </a:p>
          <a:p>
            <a:pPr marL="457200" lvl="0" indent="-304800" algn="l" rtl="0">
              <a:lnSpc>
                <a:spcPct val="115000"/>
              </a:lnSpc>
              <a:spcBef>
                <a:spcPts val="0"/>
              </a:spcBef>
              <a:spcAft>
                <a:spcPts val="0"/>
              </a:spcAft>
              <a:buSzPts val="1200"/>
              <a:buChar char="●"/>
            </a:pPr>
            <a:r>
              <a:rPr lang="id" sz="1200" dirty="0"/>
              <a:t>Indikator jika kedua sensor (panas dan api) mengirimkan sinyal HIGH, maka sistem mendeteksi kebakaran. LED merah menyala dan buzzer aktif..</a:t>
            </a:r>
            <a:endParaRPr sz="1200" dirty="0"/>
          </a:p>
        </p:txBody>
      </p:sp>
      <p:sp>
        <p:nvSpPr>
          <p:cNvPr id="168" name="Google Shape;168;p20"/>
          <p:cNvSpPr/>
          <p:nvPr/>
        </p:nvSpPr>
        <p:spPr>
          <a:xfrm>
            <a:off x="4685975" y="3255325"/>
            <a:ext cx="1281000" cy="886800"/>
          </a:xfrm>
          <a:prstGeom prst="curvedLeftArrow">
            <a:avLst>
              <a:gd name="adj1" fmla="val 25000"/>
              <a:gd name="adj2" fmla="val 50000"/>
              <a:gd name="adj3" fmla="val 25000"/>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69" name="Google Shape;169;p20"/>
          <p:cNvSpPr txBox="1"/>
          <p:nvPr/>
        </p:nvSpPr>
        <p:spPr>
          <a:xfrm>
            <a:off x="8872200" y="0"/>
            <a:ext cx="271800" cy="326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d" sz="1200">
                <a:solidFill>
                  <a:schemeClr val="dk2"/>
                </a:solidFill>
              </a:rPr>
              <a:t>8</a:t>
            </a:r>
            <a:endParaRPr sz="1200">
              <a:solidFill>
                <a:schemeClr val="dk2"/>
              </a:solidFill>
            </a:endParaRPr>
          </a:p>
        </p:txBody>
      </p:sp>
      <p:sp>
        <p:nvSpPr>
          <p:cNvPr id="170" name="Google Shape;170;p20"/>
          <p:cNvSpPr txBox="1"/>
          <p:nvPr/>
        </p:nvSpPr>
        <p:spPr>
          <a:xfrm>
            <a:off x="6745150" y="1351525"/>
            <a:ext cx="1839300" cy="467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id" sz="1600" b="1">
                <a:solidFill>
                  <a:schemeClr val="dk1"/>
                </a:solidFill>
              </a:rPr>
              <a:t>Aktivasi Manual</a:t>
            </a:r>
            <a:endParaRPr sz="1600" b="1">
              <a:solidFill>
                <a:schemeClr val="dk1"/>
              </a:solidFill>
            </a:endParaRPr>
          </a:p>
        </p:txBody>
      </p:sp>
      <p:sp>
        <p:nvSpPr>
          <p:cNvPr id="171" name="Google Shape;171;p20"/>
          <p:cNvSpPr/>
          <p:nvPr/>
        </p:nvSpPr>
        <p:spPr>
          <a:xfrm>
            <a:off x="6464950" y="1756550"/>
            <a:ext cx="2487300" cy="1857000"/>
          </a:xfrm>
          <a:prstGeom prst="rect">
            <a:avLst/>
          </a:prstGeom>
          <a:solidFill>
            <a:schemeClr val="lt1"/>
          </a:solidFill>
          <a:ln w="9525" cap="flat" cmpd="sng">
            <a:solidFill>
              <a:srgbClr val="FF0000"/>
            </a:solidFill>
            <a:prstDash val="lgDash"/>
            <a:round/>
            <a:headEnd type="none" w="sm" len="sm"/>
            <a:tailEnd type="none" w="sm" len="sm"/>
          </a:ln>
        </p:spPr>
        <p:txBody>
          <a:bodyPr spcFirstLastPara="1" wrap="square" lIns="91425" tIns="91425" rIns="91425" bIns="91425" anchor="t" anchorCtr="0">
            <a:noAutofit/>
          </a:bodyPr>
          <a:lstStyle/>
          <a:p>
            <a:pPr marL="0" lvl="0" indent="0" algn="just" rtl="0">
              <a:spcBef>
                <a:spcPts val="0"/>
              </a:spcBef>
              <a:spcAft>
                <a:spcPts val="0"/>
              </a:spcAft>
              <a:buNone/>
            </a:pPr>
            <a:r>
              <a:rPr lang="id" sz="1200"/>
              <a:t>Pengguna dapat menekan tombol manual untuk mengaktifkan alarm (LED merah dan buzzer) jika mereka mencurigai adanya kebakaran berdasarkan indikasi awal (misalnya hanya ada percikan api tanpa kenaikan suhu yang signifikan).</a:t>
            </a:r>
            <a:endParaRPr sz="12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pic>
        <p:nvPicPr>
          <p:cNvPr id="176" name="Google Shape;176;p21"/>
          <p:cNvPicPr preferRelativeResize="0"/>
          <p:nvPr/>
        </p:nvPicPr>
        <p:blipFill>
          <a:blip r:embed="rId3">
            <a:alphaModFix/>
          </a:blip>
          <a:stretch>
            <a:fillRect/>
          </a:stretch>
        </p:blipFill>
        <p:spPr>
          <a:xfrm>
            <a:off x="0" y="0"/>
            <a:ext cx="9144000" cy="5143500"/>
          </a:xfrm>
          <a:prstGeom prst="rect">
            <a:avLst/>
          </a:prstGeom>
          <a:noFill/>
          <a:ln>
            <a:noFill/>
          </a:ln>
        </p:spPr>
      </p:pic>
      <p:pic>
        <p:nvPicPr>
          <p:cNvPr id="177" name="Google Shape;177;p21"/>
          <p:cNvPicPr preferRelativeResize="0"/>
          <p:nvPr/>
        </p:nvPicPr>
        <p:blipFill>
          <a:blip r:embed="rId4">
            <a:alphaModFix/>
          </a:blip>
          <a:stretch>
            <a:fillRect/>
          </a:stretch>
        </p:blipFill>
        <p:spPr>
          <a:xfrm>
            <a:off x="2567263" y="1039675"/>
            <a:ext cx="4009475" cy="2253849"/>
          </a:xfrm>
          <a:prstGeom prst="rect">
            <a:avLst/>
          </a:prstGeom>
          <a:noFill/>
          <a:ln w="9525" cap="flat" cmpd="sng">
            <a:solidFill>
              <a:srgbClr val="0000FF"/>
            </a:solidFill>
            <a:prstDash val="solid"/>
            <a:round/>
            <a:headEnd type="none" w="sm" len="sm"/>
            <a:tailEnd type="none" w="sm" len="sm"/>
          </a:ln>
        </p:spPr>
      </p:pic>
      <p:sp>
        <p:nvSpPr>
          <p:cNvPr id="178" name="Google Shape;178;p21"/>
          <p:cNvSpPr txBox="1"/>
          <p:nvPr/>
        </p:nvSpPr>
        <p:spPr>
          <a:xfrm>
            <a:off x="149700" y="0"/>
            <a:ext cx="2016300" cy="42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d" sz="1800" b="1">
                <a:solidFill>
                  <a:schemeClr val="lt1"/>
                </a:solidFill>
              </a:rPr>
              <a:t>Rangkaian Asli </a:t>
            </a:r>
            <a:endParaRPr sz="1800" b="1">
              <a:solidFill>
                <a:schemeClr val="lt1"/>
              </a:solidFill>
            </a:endParaRPr>
          </a:p>
        </p:txBody>
      </p:sp>
      <p:sp>
        <p:nvSpPr>
          <p:cNvPr id="179" name="Google Shape;179;p21"/>
          <p:cNvSpPr txBox="1"/>
          <p:nvPr/>
        </p:nvSpPr>
        <p:spPr>
          <a:xfrm>
            <a:off x="149700" y="282600"/>
            <a:ext cx="7448700" cy="326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d" sz="1600" b="1">
                <a:solidFill>
                  <a:srgbClr val="FFFF00"/>
                </a:solidFill>
              </a:rPr>
              <a:t>Berikut adalah bentuk fisik dari </a:t>
            </a:r>
            <a:r>
              <a:rPr lang="id" sz="1600" b="1" i="1">
                <a:solidFill>
                  <a:srgbClr val="FFFF00"/>
                </a:solidFill>
              </a:rPr>
              <a:t>Automatic and Manual Fire Alarm Detector</a:t>
            </a:r>
            <a:endParaRPr sz="1600" b="1" i="1">
              <a:solidFill>
                <a:srgbClr val="FFFF00"/>
              </a:solidFill>
            </a:endParaRPr>
          </a:p>
          <a:p>
            <a:pPr marL="0" lvl="0" indent="0" algn="l" rtl="0">
              <a:spcBef>
                <a:spcPts val="0"/>
              </a:spcBef>
              <a:spcAft>
                <a:spcPts val="0"/>
              </a:spcAft>
              <a:buNone/>
            </a:pPr>
            <a:endParaRPr sz="1600" b="1">
              <a:solidFill>
                <a:srgbClr val="FFFF00"/>
              </a:solidFill>
            </a:endParaRPr>
          </a:p>
        </p:txBody>
      </p:sp>
      <p:sp>
        <p:nvSpPr>
          <p:cNvPr id="180" name="Google Shape;180;p21"/>
          <p:cNvSpPr/>
          <p:nvPr/>
        </p:nvSpPr>
        <p:spPr>
          <a:xfrm>
            <a:off x="1095900" y="3550550"/>
            <a:ext cx="7061700" cy="964500"/>
          </a:xfrm>
          <a:prstGeom prst="roundRect">
            <a:avLst>
              <a:gd name="adj" fmla="val 16667"/>
            </a:avLst>
          </a:prstGeom>
          <a:noFill/>
          <a:ln w="9525" cap="flat" cmpd="sng">
            <a:solidFill>
              <a:srgbClr val="FFFF00"/>
            </a:solidFill>
            <a:prstDash val="lg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id" sz="1200">
                <a:solidFill>
                  <a:schemeClr val="lt1"/>
                </a:solidFill>
              </a:rPr>
              <a:t>Rangkaian ini dirancang agar sensor panas dan sensor api dapat bekerja bersama untuk mendeteksi kebakaran </a:t>
            </a:r>
            <a:r>
              <a:rPr lang="id" sz="1200" b="1">
                <a:solidFill>
                  <a:schemeClr val="lt1"/>
                </a:solidFill>
              </a:rPr>
              <a:t>secara otomatis</a:t>
            </a:r>
            <a:r>
              <a:rPr lang="id" sz="1200">
                <a:solidFill>
                  <a:schemeClr val="lt1"/>
                </a:solidFill>
              </a:rPr>
              <a:t>. Selain itu, adanya </a:t>
            </a:r>
            <a:r>
              <a:rPr lang="id" sz="1200" b="1">
                <a:solidFill>
                  <a:schemeClr val="lt1"/>
                </a:solidFill>
              </a:rPr>
              <a:t>opsi manual</a:t>
            </a:r>
            <a:r>
              <a:rPr lang="id" sz="1200">
                <a:solidFill>
                  <a:schemeClr val="lt1"/>
                </a:solidFill>
              </a:rPr>
              <a:t> dengan menggunakan BJT memungkinkan pengguna untuk mengaktifkan peringatan kebakaran secara langsung jika mereka merasa ada kebakaran namun sensor otomatis tidak mendeteksi.</a:t>
            </a:r>
            <a:endParaRPr sz="1200">
              <a:solidFill>
                <a:schemeClr val="lt1"/>
              </a:solidFil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1785</Words>
  <Application>Microsoft Office PowerPoint</Application>
  <PresentationFormat>On-screen Show (16:9)</PresentationFormat>
  <Paragraphs>119</Paragraphs>
  <Slides>15</Slides>
  <Notes>15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Times New Roman</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FA507RM 74ZZ</cp:lastModifiedBy>
  <cp:revision>1</cp:revision>
  <dcterms:modified xsi:type="dcterms:W3CDTF">2025-01-06T09:37:39Z</dcterms:modified>
</cp:coreProperties>
</file>