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305" r:id="rId10"/>
    <p:sldId id="306" r:id="rId11"/>
    <p:sldId id="307" r:id="rId12"/>
    <p:sldId id="292" r:id="rId13"/>
    <p:sldId id="265" r:id="rId14"/>
    <p:sldId id="293" r:id="rId15"/>
    <p:sldId id="266" r:id="rId16"/>
    <p:sldId id="29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>
        <p:guide orient="horz" pos="214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C711C-ECCC-4703-83DC-E177D18CA717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1E947-2F54-45BE-A44E-568FBE080A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4B610-929B-4F4C-A1F6-A6F4CA20B80B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1A75-45A1-4BD6-A7A3-4436FE7C59F8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64E47-FE89-4348-8019-2237516D831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1A75-45A1-4BD6-A7A3-4436FE7C59F8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64E47-FE89-4348-8019-2237516D831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1A75-45A1-4BD6-A7A3-4436FE7C59F8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64E47-FE89-4348-8019-2237516D831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1A75-45A1-4BD6-A7A3-4436FE7C59F8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64E47-FE89-4348-8019-2237516D831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1A75-45A1-4BD6-A7A3-4436FE7C59F8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64E47-FE89-4348-8019-2237516D831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1A75-45A1-4BD6-A7A3-4436FE7C59F8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64E47-FE89-4348-8019-2237516D831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1A75-45A1-4BD6-A7A3-4436FE7C59F8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64E47-FE89-4348-8019-2237516D831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1A75-45A1-4BD6-A7A3-4436FE7C59F8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64E47-FE89-4348-8019-2237516D831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1A75-45A1-4BD6-A7A3-4436FE7C59F8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64E47-FE89-4348-8019-2237516D831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1A75-45A1-4BD6-A7A3-4436FE7C59F8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64E47-FE89-4348-8019-2237516D831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1A75-45A1-4BD6-A7A3-4436FE7C59F8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64E47-FE89-4348-8019-2237516D831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C1A75-45A1-4BD6-A7A3-4436FE7C59F8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64E47-FE89-4348-8019-2237516D831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studio.com/zh-hans/downloads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97978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一、</a:t>
            </a:r>
            <a:r>
              <a:rPr lang="en-US" altLang="zh-CN" sz="4000" dirty="0"/>
              <a:t>VS2019</a:t>
            </a:r>
            <a:r>
              <a:rPr lang="zh-CN" altLang="en-US" sz="4000" dirty="0"/>
              <a:t>下载、安装、使用指南</a:t>
            </a:r>
            <a:br>
              <a:rPr lang="zh-CN" altLang="en-US" sz="4000" dirty="0"/>
            </a:br>
            <a:r>
              <a:rPr lang="zh-CN" altLang="en-US" sz="3600" dirty="0">
                <a:sym typeface="+mn-ea"/>
              </a:rPr>
              <a:t>二、命令行程序开发步骤</a:t>
            </a:r>
            <a:br>
              <a:rPr lang="zh-CN" altLang="en-US" sz="3600" dirty="0"/>
            </a:br>
            <a:r>
              <a:rPr lang="zh-CN" altLang="en-US" sz="3600" dirty="0"/>
              <a:t>三、测试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55035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右键我的计算机</a:t>
            </a:r>
            <a:r>
              <a:rPr lang="en-US" altLang="zh-CN" dirty="0"/>
              <a:t>-&gt;</a:t>
            </a:r>
            <a:r>
              <a:rPr lang="zh-CN" altLang="en-US" dirty="0"/>
              <a:t>属性</a:t>
            </a:r>
            <a:r>
              <a:rPr lang="en-US" altLang="zh-CN" dirty="0"/>
              <a:t>-&gt;</a:t>
            </a:r>
            <a:r>
              <a:rPr lang="zh-CN" altLang="en-US" dirty="0"/>
              <a:t>高级系统设置</a:t>
            </a:r>
            <a:r>
              <a:rPr lang="en-US" altLang="zh-CN" dirty="0"/>
              <a:t>-&gt;</a:t>
            </a:r>
            <a:r>
              <a:rPr lang="zh-CN" altLang="en-US" dirty="0"/>
              <a:t>高级</a:t>
            </a:r>
            <a:r>
              <a:rPr lang="en-US" altLang="zh-CN" dirty="0"/>
              <a:t>-&gt;</a:t>
            </a:r>
            <a:r>
              <a:rPr lang="zh-CN" altLang="en-US" dirty="0"/>
              <a:t>环境变量，配制的环境变量</a:t>
            </a:r>
            <a:r>
              <a:rPr lang="en-US" altLang="zh-CN" dirty="0"/>
              <a:t>(</a:t>
            </a:r>
            <a:r>
              <a:rPr lang="zh-CN" altLang="en-US" dirty="0"/>
              <a:t>建议配制在用户的环境变量中</a:t>
            </a:r>
            <a:r>
              <a:rPr lang="en-US" altLang="zh-CN" dirty="0"/>
              <a:t>)</a:t>
            </a:r>
            <a:r>
              <a:rPr lang="zh-CN" altLang="en-US" dirty="0"/>
              <a:t>的值如下： </a:t>
            </a:r>
            <a:br>
              <a:rPr lang="en-US" altLang="zh-CN" dirty="0"/>
            </a:br>
            <a:r>
              <a:rPr lang="en-US" altLang="zh-CN" b="1" dirty="0"/>
              <a:t>INCLUDE</a:t>
            </a:r>
            <a:r>
              <a:rPr lang="zh-CN" altLang="en-US" b="1" dirty="0"/>
              <a:t>：</a:t>
            </a:r>
            <a:r>
              <a:rPr lang="en-US" altLang="zh-CN" dirty="0"/>
              <a:t> </a:t>
            </a:r>
            <a:br>
              <a:rPr lang="en-US" altLang="zh-CN" dirty="0"/>
            </a:br>
            <a:r>
              <a:rPr lang="en-US" altLang="zh-CN"/>
              <a:t>D:\VisualStudio\VC\Tools\MSVC\14.28.29333\include;D:\Windows Kits\10\Include\10.0.18362.0;D:\Windows Kits\10\Include\10.0.18362.0\ucrt;D:\Windows Kits\10\Include\10.0.18362.0\um;D:\Windows Kits\10\Include\10.0.18362.0\winrt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二、</a:t>
            </a:r>
            <a:r>
              <a:rPr lang="zh-CN" altLang="en-US" dirty="0"/>
              <a:t>命令行程序开发步骤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85" y="4655820"/>
            <a:ext cx="5892165" cy="16814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34615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右键我的计算机</a:t>
            </a:r>
            <a:r>
              <a:rPr lang="en-US" altLang="zh-CN" dirty="0"/>
              <a:t>-&gt;</a:t>
            </a:r>
            <a:r>
              <a:rPr lang="zh-CN" altLang="en-US" dirty="0"/>
              <a:t>属性</a:t>
            </a:r>
            <a:r>
              <a:rPr lang="en-US" altLang="zh-CN" dirty="0"/>
              <a:t>-&gt;</a:t>
            </a:r>
            <a:r>
              <a:rPr lang="zh-CN" altLang="en-US" dirty="0"/>
              <a:t>高级系统设置</a:t>
            </a:r>
            <a:r>
              <a:rPr lang="en-US" altLang="zh-CN" dirty="0"/>
              <a:t>-&gt;</a:t>
            </a:r>
            <a:r>
              <a:rPr lang="zh-CN" altLang="en-US" dirty="0"/>
              <a:t>高级</a:t>
            </a:r>
            <a:r>
              <a:rPr lang="en-US" altLang="zh-CN" dirty="0"/>
              <a:t>-&gt;</a:t>
            </a:r>
            <a:r>
              <a:rPr lang="zh-CN" altLang="en-US" dirty="0"/>
              <a:t>环境变量，配制的环境变量</a:t>
            </a:r>
            <a:r>
              <a:rPr lang="en-US" altLang="zh-CN" dirty="0"/>
              <a:t>(</a:t>
            </a:r>
            <a:r>
              <a:rPr lang="zh-CN" altLang="en-US" dirty="0"/>
              <a:t>建议配制在用户的环境变量中</a:t>
            </a:r>
            <a:r>
              <a:rPr lang="en-US" altLang="zh-CN" dirty="0"/>
              <a:t>)</a:t>
            </a:r>
            <a:r>
              <a:rPr lang="zh-CN" altLang="en-US" dirty="0"/>
              <a:t>的值如下： </a:t>
            </a:r>
            <a:br>
              <a:rPr lang="en-US" altLang="zh-CN" dirty="0"/>
            </a:br>
            <a:r>
              <a:rPr lang="en-US" altLang="zh-CN" b="1" dirty="0"/>
              <a:t>LIB</a:t>
            </a:r>
            <a:r>
              <a:rPr lang="zh-CN" altLang="en-US" b="1" dirty="0"/>
              <a:t>：</a:t>
            </a:r>
            <a:r>
              <a:rPr lang="en-US" altLang="zh-CN" dirty="0"/>
              <a:t> </a:t>
            </a:r>
            <a:br>
              <a:rPr lang="en-US" altLang="zh-CN" dirty="0"/>
            </a:br>
            <a:r>
              <a:rPr lang="en-US" altLang="zh-CN"/>
              <a:t>D:\VisualStudio\VC\Tools\MSVC\14.28.29333\lib\x86;D:\Windows Kits\10\Lib\10.0.18362.0;D:\Windows Kits\10\Lib\10.0.18362.0\ucrt\x86;D:\Windows Kits\10\Lib\10.0.18362.0\um\x86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二、</a:t>
            </a:r>
            <a:r>
              <a:rPr lang="zh-CN" altLang="en-US" dirty="0"/>
              <a:t>命令行程序开发步骤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00" y="4460240"/>
            <a:ext cx="5590540" cy="17259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07378" y="198442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</a:p>
          <a:p>
            <a:r>
              <a:rPr lang="en-US" altLang="zh-CN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D:\</a:t>
            </a:r>
            <a:r>
              <a:rPr lang="en-US" altLang="zh-CN" dirty="0" err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CppWorkspace</a:t>
            </a:r>
            <a:r>
              <a:rPr lang="en-US" altLang="zh-CN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en-US" altLang="zh-CN" dirty="0" err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CommandTest</a:t>
            </a:r>
            <a:r>
              <a:rPr lang="en-US" altLang="zh-CN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en-US" altLang="zh-CN" dirty="0" err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HelloWorld.cpp</a:t>
            </a:r>
            <a:r>
              <a:rPr lang="en-US" altLang="zh-CN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b="0" i="0" dirty="0">
              <a:solidFill>
                <a:srgbClr val="3F3F3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38200" y="335280"/>
            <a:ext cx="10515600" cy="1325563"/>
          </a:xfrm>
        </p:spPr>
        <p:txBody>
          <a:bodyPr/>
          <a:lstStyle/>
          <a:p>
            <a:r>
              <a:rPr lang="zh-CN" altLang="en-US"/>
              <a:t>三、测试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25" y="2839720"/>
            <a:ext cx="5554345" cy="368871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180" y="2806700"/>
            <a:ext cx="5604510" cy="37217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07378" y="198442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</a:p>
          <a:p>
            <a:r>
              <a:rPr lang="en-US" altLang="zh-CN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D:\</a:t>
            </a:r>
            <a:r>
              <a:rPr lang="en-US" altLang="zh-CN" dirty="0" err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CppWorkspace</a:t>
            </a:r>
            <a:r>
              <a:rPr lang="en-US" altLang="zh-CN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en-US" altLang="zh-CN" dirty="0" err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CommandTest</a:t>
            </a:r>
            <a:r>
              <a:rPr lang="en-US" altLang="zh-CN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en-US" altLang="zh-CN" dirty="0" err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HelloWorld.cpp</a:t>
            </a:r>
            <a:r>
              <a:rPr lang="en-US" altLang="zh-CN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b="0" i="0" dirty="0">
              <a:solidFill>
                <a:srgbClr val="3F3F3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三、测试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80" y="2878455"/>
            <a:ext cx="5148580" cy="364426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030" y="2869565"/>
            <a:ext cx="6404610" cy="36531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07378" y="198442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</a:p>
          <a:p>
            <a:r>
              <a:rPr lang="en-US" altLang="zh-CN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D:\</a:t>
            </a:r>
            <a:r>
              <a:rPr lang="en-US" altLang="zh-CN" dirty="0" err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CppWorkspace</a:t>
            </a:r>
            <a:r>
              <a:rPr lang="en-US" altLang="zh-CN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en-US" altLang="zh-CN" dirty="0" err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CommandTest</a:t>
            </a:r>
            <a:r>
              <a:rPr lang="en-US" altLang="zh-CN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en-US" altLang="zh-CN" dirty="0" err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HelloWorld.cpp</a:t>
            </a:r>
            <a:r>
              <a:rPr lang="en-US" altLang="zh-CN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b="0" i="0" dirty="0">
              <a:solidFill>
                <a:srgbClr val="3F3F3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39253" y="1745225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编译结果：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339253" y="600157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HelloWorld.obj</a:t>
            </a:r>
            <a:r>
              <a:rPr lang="zh-CN" altLang="en-US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就是编译出的二进制文件，</a:t>
            </a:r>
            <a:r>
              <a:rPr lang="en-US" altLang="zh-CN" dirty="0" err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HelloWorld.exe</a:t>
            </a:r>
            <a:r>
              <a:rPr lang="zh-CN" altLang="en-US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就是链接成的可执行文件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15815" y="5078046"/>
            <a:ext cx="5357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在目标</a:t>
            </a:r>
            <a:r>
              <a:rPr lang="en-US" altLang="zh-CN" dirty="0" err="1"/>
              <a:t>cpp</a:t>
            </a:r>
            <a:r>
              <a:rPr lang="zh-CN" altLang="en-US" dirty="0"/>
              <a:t>文件的目录下执行</a:t>
            </a:r>
            <a:r>
              <a:rPr lang="en-US" altLang="zh-CN" dirty="0"/>
              <a:t>cl </a:t>
            </a:r>
            <a:r>
              <a:rPr lang="en-US" altLang="zh-CN" dirty="0" err="1"/>
              <a:t>HelloWorld.cpp</a:t>
            </a:r>
            <a:endParaRPr lang="en-US" altLang="zh-CN" dirty="0"/>
          </a:p>
          <a:p>
            <a:r>
              <a:rPr lang="zh-CN" altLang="en-US" dirty="0"/>
              <a:t>生成</a:t>
            </a:r>
            <a:r>
              <a:rPr lang="en-US" altLang="zh-CN" dirty="0" err="1"/>
              <a:t>HelloWorld.obj</a:t>
            </a:r>
            <a:endParaRPr lang="en-US" altLang="zh-CN" dirty="0"/>
          </a:p>
          <a:p>
            <a:r>
              <a:rPr lang="zh-CN" altLang="en-US" dirty="0"/>
              <a:t>再执行</a:t>
            </a:r>
            <a:r>
              <a:rPr lang="en-US" altLang="zh-CN" dirty="0" err="1"/>
              <a:t>HelloWord</a:t>
            </a:r>
            <a:r>
              <a:rPr lang="zh-CN" altLang="en-US" dirty="0"/>
              <a:t>可以得到程序执行结果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三、测试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20" y="2715260"/>
            <a:ext cx="5629910" cy="21139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785" y="2114550"/>
            <a:ext cx="4946015" cy="378841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在以上的编译过程中我们只用了</a:t>
            </a:r>
            <a:r>
              <a:rPr lang="en-US" altLang="zh-CN" dirty="0"/>
              <a:t>cl</a:t>
            </a:r>
            <a:r>
              <a:rPr lang="zh-CN" altLang="en-US" dirty="0"/>
              <a:t>的编译命令就帮我们最终的可执行文件</a:t>
            </a:r>
            <a:r>
              <a:rPr lang="en-US" altLang="zh-CN" dirty="0" err="1"/>
              <a:t>HelloWorld.exe</a:t>
            </a:r>
            <a:r>
              <a:rPr lang="zh-CN" altLang="en-US" dirty="0"/>
              <a:t>，这是因为</a:t>
            </a:r>
            <a:r>
              <a:rPr lang="en-US" altLang="zh-CN" dirty="0" err="1"/>
              <a:t>cl.exe</a:t>
            </a:r>
            <a:r>
              <a:rPr lang="zh-CN" altLang="en-US" dirty="0"/>
              <a:t>程序在编译时自己会去调用</a:t>
            </a:r>
            <a:r>
              <a:rPr lang="en-US" altLang="zh-CN" dirty="0" err="1"/>
              <a:t>link.exe</a:t>
            </a:r>
            <a:r>
              <a:rPr lang="zh-CN" altLang="en-US" dirty="0"/>
              <a:t>、</a:t>
            </a:r>
            <a:r>
              <a:rPr lang="en-US" altLang="zh-CN" dirty="0" err="1"/>
              <a:t>lib.exe</a:t>
            </a:r>
            <a:r>
              <a:rPr lang="zh-CN" altLang="en-US" dirty="0"/>
              <a:t>等程序</a:t>
            </a:r>
            <a:endParaRPr lang="en-US" altLang="zh-CN" dirty="0"/>
          </a:p>
          <a:p>
            <a:r>
              <a:rPr lang="zh-CN" altLang="en-US" dirty="0"/>
              <a:t>可通过”</a:t>
            </a:r>
            <a:r>
              <a:rPr lang="en-US" altLang="zh-CN" dirty="0"/>
              <a:t>cl -help “</a:t>
            </a:r>
            <a:r>
              <a:rPr lang="zh-CN" altLang="en-US" dirty="0"/>
              <a:t>查看常用的编译选项</a:t>
            </a:r>
          </a:p>
          <a:p>
            <a:pPr marL="0" indent="0">
              <a:buNone/>
            </a:pPr>
            <a:br>
              <a:rPr lang="zh-CN" altLang="en-US" dirty="0"/>
            </a:b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468932"/>
            <a:ext cx="8229600" cy="5380707"/>
          </a:xfrm>
        </p:spPr>
        <p:txBody>
          <a:bodyPr>
            <a:normAutofit/>
          </a:bodyPr>
          <a:lstStyle/>
          <a:p>
            <a:endPara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E763-10DC-4EB5-AFEB-26A19E7AE5A5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95600" y="2780928"/>
            <a:ext cx="64008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zh-CN" sz="28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致谢</a:t>
            </a:r>
            <a:r>
              <a:rPr lang="zh-CN" altLang="en-US" sz="28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</a:t>
            </a:r>
            <a:endParaRPr lang="zh-CN" altLang="zh-CN" sz="2800" b="1" kern="100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ctr">
              <a:spcBef>
                <a:spcPts val="1200"/>
              </a:spcBef>
            </a:pPr>
            <a:r>
              <a:rPr lang="zh-CN" altLang="zh-CN" sz="28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南京大学计算机系</a:t>
            </a:r>
            <a:r>
              <a:rPr lang="en-US" altLang="zh-CN" sz="28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Data</a:t>
            </a:r>
            <a:r>
              <a:rPr lang="zh-CN" altLang="zh-CN" sz="28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研究小组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en-US" altLang="zh-CN" dirty="0"/>
              <a:t> VS2019</a:t>
            </a:r>
            <a:r>
              <a:rPr lang="zh-CN" altLang="en-US" dirty="0"/>
              <a:t>下载、安装、使用指南</a:t>
            </a:r>
            <a:br>
              <a:rPr lang="en-US" altLang="zh-CN" dirty="0"/>
            </a:br>
            <a:r>
              <a:rPr lang="en-US" altLang="zh-CN" dirty="0"/>
              <a:t>1</a:t>
            </a:r>
            <a:r>
              <a:rPr lang="zh-CN" altLang="en-US" dirty="0"/>
              <a:t> 下载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hlinkClick r:id="rId3"/>
              </a:rPr>
              <a:t>https://visualstudio.microsoft.com/zh-hans/downloads/</a:t>
            </a:r>
            <a:r>
              <a:rPr lang="en-US" altLang="zh-CN" dirty="0"/>
              <a:t>  </a:t>
            </a:r>
            <a:r>
              <a:rPr lang="zh-CN" altLang="en-US" dirty="0"/>
              <a:t>从这个链接上下载</a:t>
            </a:r>
            <a:r>
              <a:rPr lang="en-US" altLang="zh-CN" dirty="0"/>
              <a:t>Visual Studio Community 2019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267710" y="2863215"/>
            <a:ext cx="5656580" cy="34550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19215"/>
            <a:ext cx="10515600" cy="4351338"/>
          </a:xfrm>
        </p:spPr>
        <p:txBody>
          <a:bodyPr/>
          <a:lstStyle/>
          <a:p>
            <a:r>
              <a:rPr lang="zh-CN" altLang="en-US" dirty="0"/>
              <a:t>运行下载的</a:t>
            </a:r>
            <a:r>
              <a:rPr lang="en-US" altLang="zh-CN" dirty="0"/>
              <a:t>.exe</a:t>
            </a:r>
            <a:r>
              <a:rPr lang="zh-CN" altLang="en-US" dirty="0"/>
              <a:t>程序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点击继续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安装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975" y="2486025"/>
            <a:ext cx="5226050" cy="6178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705" y="3388995"/>
            <a:ext cx="4690745" cy="25463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980" y="3389630"/>
            <a:ext cx="4660900" cy="25457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/>
          <p:nvPr/>
        </p:nvSpPr>
        <p:spPr>
          <a:xfrm>
            <a:off x="838200" y="1833880"/>
            <a:ext cx="10515600" cy="1087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选择你要安装的位置，点击安装</a:t>
            </a:r>
            <a:endParaRPr lang="en-US" altLang="zh-CN" dirty="0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安装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575" y="2380615"/>
            <a:ext cx="8427720" cy="434784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989455" y="5765800"/>
            <a:ext cx="2333625" cy="3975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8582" y="4231323"/>
            <a:ext cx="874643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把这里勾上</a:t>
            </a:r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5014196" y="4444546"/>
            <a:ext cx="652006" cy="2197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068195" y="4105910"/>
            <a:ext cx="2945765" cy="6521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/>
          <p:nvPr/>
        </p:nvSpPr>
        <p:spPr>
          <a:xfrm>
            <a:off x="970915" y="1864360"/>
            <a:ext cx="10515600" cy="937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安装中</a:t>
            </a:r>
            <a:endParaRPr lang="en-US" altLang="zh-CN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安装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990" y="2355850"/>
            <a:ext cx="8108950" cy="42437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/>
          <p:nvPr/>
        </p:nvSpPr>
        <p:spPr>
          <a:xfrm>
            <a:off x="838200" y="1772750"/>
            <a:ext cx="10515600" cy="3783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安装成功，点击启动</a:t>
            </a:r>
            <a:endParaRPr lang="en-US" altLang="zh-CN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3 </a:t>
            </a:r>
            <a:r>
              <a:rPr lang="zh-CN" altLang="en-US" dirty="0"/>
              <a:t>使用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右箭头 5"/>
          <p:cNvSpPr/>
          <p:nvPr/>
        </p:nvSpPr>
        <p:spPr>
          <a:xfrm>
            <a:off x="4522222" y="3252083"/>
            <a:ext cx="2989690" cy="477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057030" y="2822713"/>
            <a:ext cx="1637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选择“以后再说”</a:t>
            </a:r>
          </a:p>
        </p:txBody>
      </p:sp>
      <p:sp>
        <p:nvSpPr>
          <p:cNvPr id="8" name="矩形 7"/>
          <p:cNvSpPr/>
          <p:nvPr/>
        </p:nvSpPr>
        <p:spPr>
          <a:xfrm>
            <a:off x="2170706" y="5375082"/>
            <a:ext cx="866691" cy="3180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</a:t>
            </a:r>
            <a:r>
              <a:rPr lang="zh-CN" altLang="en-US" dirty="0"/>
              <a:t>使用</a:t>
            </a: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1850" y="1817370"/>
            <a:ext cx="3543300" cy="43516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930" y="1817370"/>
            <a:ext cx="3575050" cy="4391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桌面上如果没有启动标志，则打开安装位置里的</a:t>
            </a:r>
            <a:r>
              <a:rPr lang="en-US" altLang="zh-CN" dirty="0" err="1"/>
              <a:t>Common7</a:t>
            </a:r>
            <a:r>
              <a:rPr lang="en-US" altLang="zh-CN" dirty="0" err="1">
                <a:sym typeface="Wingdings" panose="05000000000000000000" pitchFamily="2" charset="2"/>
              </a:rPr>
              <a:t></a:t>
            </a:r>
            <a:r>
              <a:rPr lang="en-US" altLang="zh-CN" dirty="0" err="1"/>
              <a:t>IDE</a:t>
            </a:r>
            <a:r>
              <a:rPr lang="en-US" altLang="zh-CN" dirty="0" err="1">
                <a:sym typeface="Wingdings" panose="05000000000000000000" pitchFamily="2" charset="2"/>
              </a:rPr>
              <a:t>devenv.exe</a:t>
            </a:r>
            <a:r>
              <a:rPr lang="zh-CN" altLang="en-US" dirty="0">
                <a:sym typeface="Wingdings" panose="05000000000000000000" pitchFamily="2" charset="2"/>
              </a:rPr>
              <a:t>右键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发送到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桌面快捷方式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双击</a:t>
            </a:r>
            <a:r>
              <a:rPr lang="en-US" altLang="zh-CN" dirty="0" err="1">
                <a:sym typeface="Wingdings" panose="05000000000000000000" pitchFamily="2" charset="2"/>
              </a:rPr>
              <a:t>devenv.exe</a:t>
            </a:r>
            <a:r>
              <a:rPr lang="zh-CN" altLang="en-US" dirty="0">
                <a:sym typeface="Wingdings" panose="05000000000000000000" pitchFamily="2" charset="2"/>
              </a:rPr>
              <a:t>启动</a:t>
            </a:r>
            <a:r>
              <a:rPr lang="en-US" altLang="zh-CN" dirty="0">
                <a:sym typeface="Wingdings" panose="05000000000000000000" pitchFamily="2" charset="2"/>
              </a:rPr>
              <a:t>IDE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</a:t>
            </a:r>
            <a:r>
              <a:rPr lang="zh-CN" altLang="en-US" dirty="0"/>
              <a:t>使用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210" y="2794635"/>
            <a:ext cx="5414645" cy="38150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52140"/>
          </a:xfrm>
        </p:spPr>
        <p:txBody>
          <a:bodyPr>
            <a:normAutofit fontScale="90000" lnSpcReduction="20000"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dirty="0"/>
              <a:t>右键我的计算机</a:t>
            </a:r>
            <a:r>
              <a:rPr lang="en-US" altLang="zh-CN" dirty="0"/>
              <a:t>-&gt;</a:t>
            </a:r>
            <a:r>
              <a:rPr lang="zh-CN" altLang="en-US" dirty="0"/>
              <a:t>属性</a:t>
            </a:r>
            <a:r>
              <a:rPr lang="en-US" altLang="zh-CN" dirty="0"/>
              <a:t>-&gt;</a:t>
            </a:r>
            <a:r>
              <a:rPr lang="zh-CN" altLang="en-US" dirty="0"/>
              <a:t>高级系统设置</a:t>
            </a:r>
            <a:r>
              <a:rPr lang="en-US" altLang="zh-CN" dirty="0"/>
              <a:t>-&gt;</a:t>
            </a:r>
            <a:r>
              <a:rPr lang="zh-CN" altLang="en-US" dirty="0"/>
              <a:t>高级</a:t>
            </a:r>
            <a:r>
              <a:rPr lang="en-US" altLang="zh-CN" dirty="0"/>
              <a:t>-&gt;</a:t>
            </a:r>
            <a:r>
              <a:rPr lang="zh-CN" altLang="en-US" dirty="0"/>
              <a:t>环境变量，配制的环境变量</a:t>
            </a:r>
            <a:r>
              <a:rPr lang="en-US" altLang="zh-CN" dirty="0"/>
              <a:t>(</a:t>
            </a:r>
            <a:r>
              <a:rPr lang="zh-CN" altLang="en-US" dirty="0"/>
              <a:t>建议配制在用户的环境变量中</a:t>
            </a:r>
            <a:r>
              <a:rPr lang="en-US" altLang="zh-CN" dirty="0"/>
              <a:t>)</a:t>
            </a:r>
            <a:r>
              <a:rPr lang="zh-CN" altLang="en-US" dirty="0"/>
              <a:t>的值如下： </a:t>
            </a:r>
            <a:br>
              <a:rPr lang="zh-CN" altLang="en-US" dirty="0"/>
            </a:br>
            <a:r>
              <a:rPr lang="en-US" altLang="zh-CN" b="1" dirty="0" err="1"/>
              <a:t>VS2019_DIR</a:t>
            </a:r>
            <a:r>
              <a:rPr lang="zh-CN" altLang="en-US" b="1" dirty="0"/>
              <a:t>：</a:t>
            </a:r>
            <a:r>
              <a:rPr lang="en-US" altLang="zh-CN" dirty="0"/>
              <a:t> </a:t>
            </a:r>
            <a:br>
              <a:rPr lang="en-US" altLang="zh-CN" dirty="0"/>
            </a:br>
            <a:r>
              <a:rPr lang="en-US" altLang="zh-CN" dirty="0"/>
              <a:t>D:\</a:t>
            </a:r>
            <a:r>
              <a:rPr lang="en-US" altLang="zh-CN" dirty="0" err="1"/>
              <a:t>VisualStudio</a:t>
            </a:r>
            <a:br>
              <a:rPr lang="en-US" altLang="zh-CN" dirty="0"/>
            </a:br>
            <a:r>
              <a:rPr lang="en-US" altLang="zh-CN" b="1" dirty="0">
                <a:sym typeface="+mn-ea"/>
              </a:rPr>
              <a:t>P</a:t>
            </a:r>
            <a:r>
              <a:rPr lang="en-US" altLang="zh-CN" b="1" dirty="0"/>
              <a:t>ath</a:t>
            </a:r>
            <a:r>
              <a:rPr lang="zh-CN" altLang="en-US" b="1" dirty="0"/>
              <a:t>（点开在后面追加）：</a:t>
            </a:r>
            <a:r>
              <a:rPr lang="en-US" altLang="zh-CN" dirty="0"/>
              <a:t> </a:t>
            </a:r>
            <a:br>
              <a:rPr lang="en-US" altLang="zh-CN" dirty="0"/>
            </a:br>
            <a:r>
              <a:rPr lang="en-US" altLang="zh-CN"/>
              <a:t>%VS2019_DIR%\VC\Tools\MSVC\14.28.29333\bin\Hostx86\x86;%VS2019_DIR%\Common7\IDE</a:t>
            </a:r>
            <a:r>
              <a:rPr lang="en-US" altLang="zh-CN" dirty="0"/>
              <a:t> </a:t>
            </a:r>
            <a:br>
              <a:rPr lang="en-US" altLang="zh-CN" dirty="0"/>
            </a:br>
            <a:r>
              <a:rPr lang="en-US" altLang="zh-CN" dirty="0">
                <a:solidFill>
                  <a:srgbClr val="FF0000"/>
                </a:solidFill>
              </a:rPr>
              <a:t>注</a:t>
            </a:r>
            <a:r>
              <a:rPr lang="zh-CN" altLang="en-US" dirty="0">
                <a:solidFill>
                  <a:srgbClr val="FF0000"/>
                </a:solidFill>
              </a:rPr>
              <a:t>意：当安装在不同位置时环境变量值要做相应变化！最好先查找相应目录中是否有相应文件夹！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二、</a:t>
            </a:r>
            <a:r>
              <a:rPr lang="zh-CN" altLang="en-US" dirty="0"/>
              <a:t>命令行程序开发步骤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685" y="5111750"/>
            <a:ext cx="4596130" cy="11614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335" y="5330825"/>
            <a:ext cx="4566920" cy="58928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340,&quot;width&quot;:10380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393</Words>
  <Application>Microsoft Office PowerPoint</Application>
  <PresentationFormat>宽屏</PresentationFormat>
  <Paragraphs>51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等线</vt:lpstr>
      <vt:lpstr>等线 Light</vt:lpstr>
      <vt:lpstr>楷体</vt:lpstr>
      <vt:lpstr>微软雅黑</vt:lpstr>
      <vt:lpstr>Arial</vt:lpstr>
      <vt:lpstr>Times New Roman</vt:lpstr>
      <vt:lpstr>Wingdings</vt:lpstr>
      <vt:lpstr>Office 主题​​</vt:lpstr>
      <vt:lpstr>一、VS2019下载、安装、使用指南 二、命令行程序开发步骤 三、测试</vt:lpstr>
      <vt:lpstr>一、 VS2019下载、安装、使用指南 1 下载</vt:lpstr>
      <vt:lpstr>2 安装</vt:lpstr>
      <vt:lpstr>2 安装 </vt:lpstr>
      <vt:lpstr>2 安装 </vt:lpstr>
      <vt:lpstr>3 使用</vt:lpstr>
      <vt:lpstr>3 使用</vt:lpstr>
      <vt:lpstr>3 使用</vt:lpstr>
      <vt:lpstr>二、命令行程序开发步骤</vt:lpstr>
      <vt:lpstr>二、命令行程序开发步骤</vt:lpstr>
      <vt:lpstr>二、命令行程序开发步骤</vt:lpstr>
      <vt:lpstr>三、测试</vt:lpstr>
      <vt:lpstr>三、测试</vt:lpstr>
      <vt:lpstr>三、测试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weizhuo he</dc:creator>
  <cp:lastModifiedBy>LIU</cp:lastModifiedBy>
  <cp:revision>67</cp:revision>
  <dcterms:created xsi:type="dcterms:W3CDTF">2017-11-08T11:02:00Z</dcterms:created>
  <dcterms:modified xsi:type="dcterms:W3CDTF">2021-03-02T01:49:26Z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