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presProps.xml" ContentType="application/vnd.openxmlformats-officedocument.presentationml.presProps+xml"/>
  <Override PartName="/ppt/media/image1.jpeg" ContentType="image/jpeg"/>
  <Override PartName="/ppt/media/image38.png" ContentType="image/png"/>
  <Override PartName="/ppt/media/image2.jpeg" ContentType="image/jpeg"/>
  <Override PartName="/ppt/media/image8.png" ContentType="image/png"/>
  <Override PartName="/ppt/media/image3.jpeg" ContentType="image/jpeg"/>
  <Override PartName="/ppt/media/image5.png" ContentType="image/png"/>
  <Override PartName="/ppt/media/image4.jpeg" ContentType="image/jpeg"/>
  <Override PartName="/ppt/media/image6.jpeg" ContentType="image/jpeg"/>
  <Override PartName="/ppt/media/image7.png" ContentType="image/png"/>
  <Override PartName="/ppt/media/image9.png" ContentType="image/png"/>
  <Override PartName="/ppt/media/image10.jpeg" ContentType="image/jpeg"/>
  <Override PartName="/ppt/media/image11.png" ContentType="image/png"/>
  <Override PartName="/ppt/media/image12.jpeg" ContentType="image/jpeg"/>
  <Override PartName="/ppt/media/image13.png" ContentType="image/png"/>
  <Override PartName="/ppt/media/image14.jpeg" ContentType="image/jpeg"/>
  <Override PartName="/ppt/media/image29.png" ContentType="image/png"/>
  <Override PartName="/ppt/media/image15.png" ContentType="image/png"/>
  <Override PartName="/ppt/media/image16.png" ContentType="image/png"/>
  <Override PartName="/ppt/media/image17.jpeg" ContentType="image/jpeg"/>
  <Override PartName="/ppt/media/image18.png" ContentType="image/png"/>
  <Override PartName="/ppt/media/image19.jpeg" ContentType="image/jpeg"/>
  <Override PartName="/ppt/media/image22.png" ContentType="image/png"/>
  <Override PartName="/ppt/media/image20.png" ContentType="image/png"/>
  <Override PartName="/ppt/media/image21.jpeg" ContentType="image/jpeg"/>
  <Override PartName="/ppt/media/image23.png" ContentType="image/png"/>
  <Override PartName="/ppt/media/image24.jpeg" ContentType="image/jpeg"/>
  <Override PartName="/ppt/media/image25.png" ContentType="image/png"/>
  <Override PartName="/ppt/media/image36.jpeg" ContentType="image/jpeg"/>
  <Override PartName="/ppt/media/image26.jpeg" ContentType="image/jpeg"/>
  <Override PartName="/ppt/media/image37.png" ContentType="image/png"/>
  <Override PartName="/ppt/media/image27.png" ContentType="image/png"/>
  <Override PartName="/ppt/media/image28.jpeg" ContentType="image/jpeg"/>
  <Override PartName="/ppt/media/image30.jpeg" ContentType="image/jpeg"/>
  <Override PartName="/ppt/media/image31.png" ContentType="image/png"/>
  <Override PartName="/ppt/media/image32.jpeg" ContentType="image/jpeg"/>
  <Override PartName="/ppt/media/image33.png" ContentType="image/png"/>
  <Override PartName="/ppt/media/image34.jpeg" ContentType="image/jpeg"/>
  <Override PartName="/ppt/media/image3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"/>
          <p:cNvSpPr/>
          <p:nvPr/>
        </p:nvSpPr>
        <p:spPr>
          <a:xfrm>
            <a:off x="0" y="3200400"/>
            <a:ext cx="102859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3800" spc="-1" strike="noStrike">
                <a:solidFill>
                  <a:srgbClr val="eeeeee"/>
                </a:solidFill>
                <a:latin typeface="Bahnschrift SemiLight"/>
                <a:ea typeface="DejaVu Sans"/>
              </a:rPr>
              <a:t>A Historical View of Programming Languages</a:t>
            </a:r>
            <a:endParaRPr b="0" lang="en-US" sz="3800" spc="-1" strike="noStrike"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5029200" y="4572000"/>
            <a:ext cx="479952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eeeeee"/>
                </a:solidFill>
                <a:latin typeface="Bahnschrift SemiLight"/>
                <a:ea typeface="DejaVu Sans"/>
              </a:rPr>
              <a:t>A presentation by Bisola Akinkugbe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"/>
          <p:cNvSpPr/>
          <p:nvPr/>
        </p:nvSpPr>
        <p:spPr>
          <a:xfrm>
            <a:off x="360" y="0"/>
            <a:ext cx="4114080" cy="266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2400" spc="-1" strike="noStrike" u="sng">
                <a:solidFill>
                  <a:srgbClr val="ffffff"/>
                </a:solidFill>
                <a:uFillTx/>
                <a:latin typeface="Bahnschrift SemiLight"/>
                <a:ea typeface="DejaVu Sans"/>
              </a:rPr>
              <a:t>What is Java?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Java is a general-purpose, high-level, class-based, object-oriented language.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i="1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Source: guru99.com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It is used to develop applications and scripts in the .json format.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It is a server-side language for a lot of back-end developments.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i="1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Source: blogs.oracle.com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2"/>
          <a:stretch/>
        </p:blipFill>
        <p:spPr>
          <a:xfrm>
            <a:off x="4114800" y="104040"/>
            <a:ext cx="2749680" cy="2788200"/>
          </a:xfrm>
          <a:prstGeom prst="rect">
            <a:avLst/>
          </a:prstGeom>
          <a:ln w="0">
            <a:noFill/>
          </a:ln>
        </p:spPr>
      </p:pic>
      <p:sp>
        <p:nvSpPr>
          <p:cNvPr id="160" name=""/>
          <p:cNvSpPr/>
          <p:nvPr/>
        </p:nvSpPr>
        <p:spPr>
          <a:xfrm>
            <a:off x="6858000" y="228600"/>
            <a:ext cx="342828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Image sources: javatpoint.com, nighthacks.com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1" name=""/>
          <p:cNvSpPr/>
          <p:nvPr/>
        </p:nvSpPr>
        <p:spPr>
          <a:xfrm>
            <a:off x="421200" y="3025800"/>
            <a:ext cx="3428640" cy="230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15000"/>
              </a:lnSpc>
            </a:pPr>
            <a:r>
              <a:rPr b="0" lang="en-US" sz="2400" spc="-1" strike="noStrike" u="sng">
                <a:solidFill>
                  <a:srgbClr val="ffffff"/>
                </a:solidFill>
                <a:uFillTx/>
                <a:latin typeface="Bahnschrift SemiLight"/>
                <a:ea typeface="DejaVu Sans"/>
              </a:rPr>
              <a:t>History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Java was designed by James Gosling in 1995 and was published by Sun Microsystems, which is now a part of Oracle.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They began working on the language in 1991, though it was published four years later.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"/>
          <p:cNvSpPr/>
          <p:nvPr/>
        </p:nvSpPr>
        <p:spPr>
          <a:xfrm>
            <a:off x="4114800" y="3629880"/>
            <a:ext cx="5942880" cy="26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15000"/>
              </a:lnSpc>
            </a:pPr>
            <a:r>
              <a:rPr b="0" lang="en-US" sz="2400" spc="-1" strike="noStrike" u="sng">
                <a:solidFill>
                  <a:srgbClr val="ffffff"/>
                </a:solidFill>
                <a:uFillTx/>
                <a:latin typeface="Bahnschrift SemiLight"/>
                <a:ea typeface="DejaVu Sans"/>
              </a:rPr>
              <a:t>Founder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James Gosling was born in Alberta, Canada, in May 19, 1955.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He is a computer scientist by trade.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He was elected as a member of the National Academy of Engineering in 2004 for his creation of Java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i="1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Source: Wikipedia, “James Gosling”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3"/>
          <a:stretch/>
        </p:blipFill>
        <p:spPr>
          <a:xfrm>
            <a:off x="6973560" y="867960"/>
            <a:ext cx="2735640" cy="301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"/>
          <p:cNvSpPr/>
          <p:nvPr/>
        </p:nvSpPr>
        <p:spPr>
          <a:xfrm>
            <a:off x="72000" y="300600"/>
            <a:ext cx="3428280" cy="240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2400" spc="-1" strike="noStrike" u="sng">
                <a:solidFill>
                  <a:srgbClr val="ffffff"/>
                </a:solidFill>
                <a:uFillTx/>
                <a:latin typeface="Bahnschrift SemiLight"/>
                <a:ea typeface="Microsoft YaHei"/>
              </a:rPr>
              <a:t>Applications that can be made with Java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Microsoft YaHei"/>
              </a:rPr>
              <a:t>Games such as: Minecraft, God of War, etc.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Microsoft YaHei"/>
              </a:rPr>
              <a:t>Applications, such as: GUI, Web apps, LinkedIn, Uber, etc.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Microsoft YaHei"/>
              </a:rPr>
              <a:t>Software, such as: Operating Systems, etc.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7194600" y="168120"/>
            <a:ext cx="2742480" cy="207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2400" spc="-1" strike="noStrike" u="sng">
                <a:solidFill>
                  <a:srgbClr val="ffffff"/>
                </a:solidFill>
                <a:uFillTx/>
                <a:latin typeface="Bahnschrift SemiLight"/>
                <a:ea typeface="DejaVu Sans"/>
              </a:rPr>
              <a:t>IDEs for Java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Microsoft YaHei"/>
              </a:rPr>
              <a:t>BlueJ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Microsoft YaHei"/>
              </a:rPr>
              <a:t>Jdeveloper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Microsoft YaHei"/>
              </a:rPr>
              <a:t>Eclipse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Microsoft YaHei"/>
              </a:rPr>
              <a:t>NetBeans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Microsoft YaHei"/>
              </a:rPr>
              <a:t>Microsft Visual Studio, etc.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>
            <a:off x="3861000" y="284400"/>
            <a:ext cx="3428280" cy="200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2400" spc="-1" strike="noStrike" u="sng">
                <a:solidFill>
                  <a:srgbClr val="ffffff"/>
                </a:solidFill>
                <a:uFillTx/>
                <a:latin typeface="Bahnschrift SemiLight"/>
                <a:ea typeface="DejaVu Sans"/>
              </a:rPr>
              <a:t>Related languages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Lisp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Smalltalk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C++, etc.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7" name=""/>
          <p:cNvSpPr/>
          <p:nvPr/>
        </p:nvSpPr>
        <p:spPr>
          <a:xfrm>
            <a:off x="685800" y="3331800"/>
            <a:ext cx="4342680" cy="198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2400" spc="-1" strike="noStrike" u="sng">
                <a:solidFill>
                  <a:srgbClr val="ffffff"/>
                </a:solidFill>
                <a:uFillTx/>
                <a:latin typeface="Bahnschrift SemiLight"/>
                <a:ea typeface="DejaVu Sans"/>
              </a:rPr>
              <a:t>Why I chose Java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I chose Java because one of my favorite games, Minecraft, was created with Java.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Also, I hope to someday learn Java so I can make my own modifications to the game.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2"/>
          <a:stretch/>
        </p:blipFill>
        <p:spPr>
          <a:xfrm>
            <a:off x="5558400" y="2777400"/>
            <a:ext cx="3200040" cy="2251440"/>
          </a:xfrm>
          <a:prstGeom prst="rect">
            <a:avLst/>
          </a:prstGeom>
          <a:ln w="0">
            <a:noFill/>
          </a:ln>
        </p:spPr>
      </p:pic>
      <p:sp>
        <p:nvSpPr>
          <p:cNvPr id="169" name=""/>
          <p:cNvSpPr/>
          <p:nvPr/>
        </p:nvSpPr>
        <p:spPr>
          <a:xfrm>
            <a:off x="5486400" y="5029200"/>
            <a:ext cx="3656880" cy="29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Minecraft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Image source: theverge.com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"/>
          <p:cNvSpPr/>
          <p:nvPr/>
        </p:nvSpPr>
        <p:spPr>
          <a:xfrm>
            <a:off x="4343400" y="290520"/>
            <a:ext cx="11422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HTML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2"/>
          <a:stretch/>
        </p:blipFill>
        <p:spPr>
          <a:xfrm>
            <a:off x="550080" y="949680"/>
            <a:ext cx="9050400" cy="3393000"/>
          </a:xfrm>
          <a:prstGeom prst="rect">
            <a:avLst/>
          </a:prstGeom>
          <a:ln w="0">
            <a:noFill/>
          </a:ln>
        </p:spPr>
      </p:pic>
      <p:sp>
        <p:nvSpPr>
          <p:cNvPr id="172" name=""/>
          <p:cNvSpPr/>
          <p:nvPr/>
        </p:nvSpPr>
        <p:spPr>
          <a:xfrm>
            <a:off x="228600" y="5257800"/>
            <a:ext cx="3428280" cy="29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Image source: tutorialrepublic.com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"/>
          <p:cNvSpPr/>
          <p:nvPr/>
        </p:nvSpPr>
        <p:spPr>
          <a:xfrm>
            <a:off x="287280" y="127800"/>
            <a:ext cx="5884560" cy="17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ffffff"/>
                </a:solidFill>
                <a:uFillTx/>
                <a:latin typeface="Bahnschrift SemiLight"/>
                <a:ea typeface="DejaVu Sans"/>
              </a:rPr>
              <a:t>What is HTML?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HTML stands for Hypertext Markup Language.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It is the computer language that is used to make most webpages and online applications.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It is used to create and edit the apperance of the text, images, fonts, colors and hyperlinks we see on webpages.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"/>
          <p:cNvSpPr/>
          <p:nvPr/>
        </p:nvSpPr>
        <p:spPr>
          <a:xfrm>
            <a:off x="0" y="2286000"/>
            <a:ext cx="3657240" cy="318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ffffff"/>
                </a:solidFill>
                <a:uFillTx/>
                <a:latin typeface="Bahnschrift SemiLight"/>
                <a:ea typeface="DejaVu Sans"/>
              </a:rPr>
              <a:t>History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HTML was created in 1991 by Tim Berners-Lee, following his creation of the World Wide Web.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It was created with the aim of sharing information on the Internet.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It was then published in 1995 as HTML 2.0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The latest version is HTML 5, which was released in 2012.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5" name=""/>
          <p:cNvSpPr/>
          <p:nvPr/>
        </p:nvSpPr>
        <p:spPr>
          <a:xfrm>
            <a:off x="6518880" y="639000"/>
            <a:ext cx="3441960" cy="318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ffffff"/>
                </a:solidFill>
                <a:uFillTx/>
                <a:latin typeface="Bahnschrift SemiLight"/>
                <a:ea typeface="DejaVu Sans"/>
              </a:rPr>
              <a:t>Founder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Tim Berners-Lee, aka TimBL, was born in London on June 8, 1995.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He is a computer scientist and the Father of the World Wide Web.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He has won multiple awards for his pioneering work on the Internet, as without it, the Web as we know it today would be non-existent.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He is currently a professor at the Massachusetts Institute of Technology (abbr. MIT) in the USA.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2"/>
          <a:stretch/>
        </p:blipFill>
        <p:spPr>
          <a:xfrm>
            <a:off x="3945600" y="2226600"/>
            <a:ext cx="2056320" cy="2573640"/>
          </a:xfrm>
          <a:prstGeom prst="rect">
            <a:avLst/>
          </a:prstGeom>
          <a:ln w="0">
            <a:noFill/>
          </a:ln>
        </p:spPr>
      </p:pic>
      <p:sp>
        <p:nvSpPr>
          <p:cNvPr id="177" name=""/>
          <p:cNvSpPr/>
          <p:nvPr/>
        </p:nvSpPr>
        <p:spPr>
          <a:xfrm>
            <a:off x="3524760" y="4800600"/>
            <a:ext cx="2971080" cy="69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Tim Berners-Lee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Image source: Wikipedia, “Tim Berners-Lee”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"/>
          <p:cNvSpPr/>
          <p:nvPr/>
        </p:nvSpPr>
        <p:spPr>
          <a:xfrm>
            <a:off x="228600" y="438480"/>
            <a:ext cx="3428280" cy="16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ffffff"/>
                </a:solidFill>
                <a:uFillTx/>
                <a:latin typeface="Bahnschrift SemiLight"/>
                <a:ea typeface="DejaVu Sans"/>
              </a:rPr>
              <a:t>Applications made with HTML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Webpages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Client-side storage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Web documents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Internet applications, etc.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9" name=""/>
          <p:cNvSpPr/>
          <p:nvPr/>
        </p:nvSpPr>
        <p:spPr>
          <a:xfrm>
            <a:off x="4078800" y="192600"/>
            <a:ext cx="4799880" cy="13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ffffff"/>
                </a:solidFill>
                <a:uFillTx/>
                <a:latin typeface="Bahnschrift SemiLight"/>
                <a:ea typeface="DejaVu Sans"/>
              </a:rPr>
              <a:t>Related Languages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XML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XHTML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JSX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CSS, etc.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0" name=""/>
          <p:cNvSpPr/>
          <p:nvPr/>
        </p:nvSpPr>
        <p:spPr>
          <a:xfrm>
            <a:off x="7087680" y="700200"/>
            <a:ext cx="3222000" cy="181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2400" spc="-1" strike="noStrike" u="sng">
                <a:solidFill>
                  <a:srgbClr val="ffffff"/>
                </a:solidFill>
                <a:uFillTx/>
                <a:latin typeface="Bahnschrift SemiLight"/>
                <a:ea typeface="Microsoft YaHei"/>
              </a:rPr>
              <a:t>IDEs for HTML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Microsoft YaHei"/>
              </a:rPr>
              <a:t>Notepad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Microsoft YaHei"/>
              </a:rPr>
              <a:t>Albloom Prosite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Microsoft YaHei"/>
              </a:rPr>
              <a:t>Flazio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Microsoft YaHei"/>
              </a:rPr>
              <a:t>IM Creator, etc.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i="1" lang="en-US" sz="1600" spc="-1" strike="noStrike">
                <a:solidFill>
                  <a:srgbClr val="ffffff"/>
                </a:solidFill>
                <a:latin typeface="Bahnschrift SemiLight"/>
                <a:ea typeface="Microsoft YaHei"/>
              </a:rPr>
              <a:t>Source: blog.capterra.com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1" name=""/>
          <p:cNvSpPr/>
          <p:nvPr/>
        </p:nvSpPr>
        <p:spPr>
          <a:xfrm>
            <a:off x="228600" y="2815200"/>
            <a:ext cx="4114080" cy="17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ffffff"/>
                </a:solidFill>
                <a:uFillTx/>
                <a:latin typeface="Bahnschrift SemiLight"/>
                <a:ea typeface="DejaVu Sans"/>
              </a:rPr>
              <a:t>Why I chose HTML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I chose HTML because I have previous experience working with the language and I would like to eventually master it.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I aspire to create my own webpages using HTML.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2"/>
          <a:stretch/>
        </p:blipFill>
        <p:spPr>
          <a:xfrm>
            <a:off x="4502520" y="3012840"/>
            <a:ext cx="3726720" cy="2160000"/>
          </a:xfrm>
          <a:prstGeom prst="rect">
            <a:avLst/>
          </a:prstGeom>
          <a:ln w="0">
            <a:noFill/>
          </a:ln>
        </p:spPr>
      </p:pic>
      <p:sp>
        <p:nvSpPr>
          <p:cNvPr id="183" name=""/>
          <p:cNvSpPr/>
          <p:nvPr/>
        </p:nvSpPr>
        <p:spPr>
          <a:xfrm>
            <a:off x="4800600" y="5193720"/>
            <a:ext cx="3428280" cy="29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Image source: w3schools.com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"/>
          <p:cNvSpPr/>
          <p:nvPr/>
        </p:nvSpPr>
        <p:spPr>
          <a:xfrm>
            <a:off x="4343400" y="228600"/>
            <a:ext cx="9136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C++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2"/>
          <a:stretch/>
        </p:blipFill>
        <p:spPr>
          <a:xfrm>
            <a:off x="1828800" y="1143000"/>
            <a:ext cx="6123240" cy="3428280"/>
          </a:xfrm>
          <a:prstGeom prst="rect">
            <a:avLst/>
          </a:prstGeom>
          <a:ln w="0">
            <a:noFill/>
          </a:ln>
        </p:spPr>
      </p:pic>
      <p:sp>
        <p:nvSpPr>
          <p:cNvPr id="186" name=""/>
          <p:cNvSpPr/>
          <p:nvPr/>
        </p:nvSpPr>
        <p:spPr>
          <a:xfrm>
            <a:off x="228600" y="5029200"/>
            <a:ext cx="3428280" cy="29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Image source: dev.to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"/>
          <p:cNvSpPr/>
          <p:nvPr/>
        </p:nvSpPr>
        <p:spPr>
          <a:xfrm>
            <a:off x="2190600" y="228600"/>
            <a:ext cx="3428280" cy="272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ffffff"/>
                </a:solidFill>
                <a:uFillTx/>
                <a:latin typeface="Bahnschrift SemiLight"/>
                <a:ea typeface="DejaVu Sans"/>
              </a:rPr>
              <a:t>What is C++ ​​?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C++, aka CXX, is a general-purpose, object-oriented language.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It is an extension of the “C” language.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It is a compiled language, and is provided as a compiler by vendors such as Oracle, Free Software Foundation, etc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i="1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Source: Wikipedia, “C++”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8" name=""/>
          <p:cNvSpPr/>
          <p:nvPr/>
        </p:nvSpPr>
        <p:spPr>
          <a:xfrm>
            <a:off x="5293800" y="-66240"/>
            <a:ext cx="4643640" cy="342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ffffff"/>
                </a:solidFill>
                <a:uFillTx/>
                <a:latin typeface="Bahnschrift SemiLight"/>
                <a:ea typeface="DejaVu Sans"/>
              </a:rPr>
              <a:t>History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It was developed by Bjarne Stroustrup in 1982, at Bell Laboratories. It was meant to be a successor to “C”, then known as “C with Classes”.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He added new features to the language, including: constants, allocation, single-line comments, etc.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i="1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Source: Wikipedia, “C++”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It was first released commercially in 1985 as Cfront.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Since then, multiple versions of the language have been released, the latest being C++20 in December 2020.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9" name=""/>
          <p:cNvSpPr/>
          <p:nvPr/>
        </p:nvSpPr>
        <p:spPr>
          <a:xfrm>
            <a:off x="0" y="3548160"/>
            <a:ext cx="100803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2400" spc="-1" strike="noStrike" u="sng">
                <a:solidFill>
                  <a:srgbClr val="ffffff"/>
                </a:solidFill>
                <a:uFillTx/>
                <a:latin typeface="Bahnschrift SemiLight"/>
                <a:ea typeface="DejaVu Sans"/>
              </a:rPr>
              <a:t>Founder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Bjanre Stroustrup was born in Aarhus, Denmark on December 30, 1950.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He graduated from university with a Master’s in computer science and mathematics. He later received a PhD in computer science.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He has won multiple awards for his work on C++.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i="1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Source: Wikipedia, “Bjarne Stroustrup”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2"/>
          <a:stretch/>
        </p:blipFill>
        <p:spPr>
          <a:xfrm>
            <a:off x="127800" y="192600"/>
            <a:ext cx="1917000" cy="2513880"/>
          </a:xfrm>
          <a:prstGeom prst="rect">
            <a:avLst/>
          </a:prstGeom>
          <a:ln w="0">
            <a:noFill/>
          </a:ln>
        </p:spPr>
      </p:pic>
      <p:sp>
        <p:nvSpPr>
          <p:cNvPr id="191" name=""/>
          <p:cNvSpPr/>
          <p:nvPr/>
        </p:nvSpPr>
        <p:spPr>
          <a:xfrm>
            <a:off x="0" y="2796480"/>
            <a:ext cx="2056680" cy="86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2" name=""/>
          <p:cNvSpPr/>
          <p:nvPr/>
        </p:nvSpPr>
        <p:spPr>
          <a:xfrm>
            <a:off x="0" y="2796480"/>
            <a:ext cx="2514240" cy="69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600" spc="-1" strike="noStrike">
                <a:solidFill>
                  <a:srgbClr val="ffffff"/>
                </a:solidFill>
                <a:latin typeface="Bahnschrift SemiLight"/>
              </a:rPr>
              <a:t>Bjanre Stroustrup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600" spc="-1" strike="noStrike">
                <a:solidFill>
                  <a:srgbClr val="ffffff"/>
                </a:solidFill>
                <a:latin typeface="Bahnschrift SemiLight"/>
              </a:rPr>
              <a:t>Image source: stroustrup.com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"/>
          <p:cNvSpPr/>
          <p:nvPr/>
        </p:nvSpPr>
        <p:spPr>
          <a:xfrm>
            <a:off x="6172200" y="360"/>
            <a:ext cx="3885480" cy="567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15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en-US" sz="2400" spc="-1" strike="noStrike" u="sng">
                <a:solidFill>
                  <a:srgbClr val="ffffff"/>
                </a:solidFill>
                <a:uFillTx/>
                <a:latin typeface="Bahnschrift SemiLight"/>
                <a:ea typeface="DejaVu Sans"/>
              </a:rPr>
              <a:t>Applications that can be made with C++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567"/>
              </a:spcBef>
              <a:spcAft>
                <a:spcPts val="567"/>
              </a:spcAft>
              <a:buClr>
                <a:srgbClr val="ffffff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Web browsers, such as: Mozilla Firefox, Google Chrome, etc.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567"/>
              </a:spcBef>
              <a:spcAft>
                <a:spcPts val="567"/>
              </a:spcAft>
              <a:buClr>
                <a:srgbClr val="ffffff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Games, such as: Hollow Knight, Doom 3, etc.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567"/>
              </a:spcBef>
              <a:spcAft>
                <a:spcPts val="567"/>
              </a:spcAft>
              <a:buClr>
                <a:srgbClr val="ffffff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Operating systems, such as: Windows 95, 98, XP, etc.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567"/>
              </a:spcBef>
              <a:spcAft>
                <a:spcPts val="567"/>
              </a:spcAft>
            </a:pP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567"/>
              </a:spcBef>
              <a:spcAft>
                <a:spcPts val="567"/>
              </a:spcAft>
            </a:pP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4" name=""/>
          <p:cNvSpPr/>
          <p:nvPr/>
        </p:nvSpPr>
        <p:spPr>
          <a:xfrm>
            <a:off x="3200760" y="228600"/>
            <a:ext cx="3885480" cy="25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2400" spc="-1" strike="noStrike" u="sng">
                <a:solidFill>
                  <a:srgbClr val="ffffff"/>
                </a:solidFill>
                <a:uFillTx/>
                <a:latin typeface="Bahnschrift SemiLight"/>
                <a:ea typeface="DejaVu Sans"/>
              </a:rPr>
              <a:t>IDEs for C++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Visual Studio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Eclipse CDT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NetBeans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Xcode, etc.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5" name=""/>
          <p:cNvSpPr/>
          <p:nvPr/>
        </p:nvSpPr>
        <p:spPr>
          <a:xfrm>
            <a:off x="3429000" y="2727360"/>
            <a:ext cx="3656880" cy="275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2400" spc="-1" strike="noStrike" u="sng">
                <a:solidFill>
                  <a:srgbClr val="ffffff"/>
                </a:solidFill>
                <a:uFillTx/>
                <a:latin typeface="Bahnschrift SemiLight"/>
                <a:ea typeface="DejaVu Sans"/>
              </a:rPr>
              <a:t>Related Languages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BCPL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C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C#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Ratfor, etc.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6" name=""/>
          <p:cNvSpPr/>
          <p:nvPr/>
        </p:nvSpPr>
        <p:spPr>
          <a:xfrm>
            <a:off x="360" y="375480"/>
            <a:ext cx="3428280" cy="282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2400" spc="-1" strike="noStrike" u="sng">
                <a:solidFill>
                  <a:srgbClr val="ffffff"/>
                </a:solidFill>
                <a:uFillTx/>
                <a:latin typeface="Bahnschrift SemiLight"/>
                <a:ea typeface="Microsoft YaHei"/>
              </a:rPr>
              <a:t>Why I Chose C++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Microsoft YaHei"/>
              </a:rPr>
              <a:t>I chose C++ because I am interested in learning the C family of languages, especially C++.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Microsoft YaHei"/>
              </a:rPr>
              <a:t>This is because one of my favorite games, Hollow Knight, was made with a C language.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97" name="" descr=""/>
          <p:cNvPicPr/>
          <p:nvPr/>
        </p:nvPicPr>
        <p:blipFill>
          <a:blip r:embed="rId2"/>
          <a:stretch/>
        </p:blipFill>
        <p:spPr>
          <a:xfrm>
            <a:off x="228600" y="3200400"/>
            <a:ext cx="2882520" cy="1613880"/>
          </a:xfrm>
          <a:prstGeom prst="rect">
            <a:avLst/>
          </a:prstGeom>
          <a:ln w="0">
            <a:noFill/>
          </a:ln>
        </p:spPr>
      </p:pic>
      <p:sp>
        <p:nvSpPr>
          <p:cNvPr id="198" name=""/>
          <p:cNvSpPr/>
          <p:nvPr/>
        </p:nvSpPr>
        <p:spPr>
          <a:xfrm>
            <a:off x="156600" y="4957200"/>
            <a:ext cx="274284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600" spc="-1" strike="noStrike">
                <a:solidFill>
                  <a:srgbClr val="ffffff"/>
                </a:solidFill>
                <a:latin typeface="Bahnschrift SemiLight"/>
              </a:rPr>
              <a:t>Hollow Knight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600" spc="-1" strike="noStrike">
                <a:solidFill>
                  <a:srgbClr val="ffffff"/>
                </a:solidFill>
                <a:latin typeface="Bahnschrift SemiLight"/>
              </a:rPr>
              <a:t>Image source: nintendo.com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99" name="" descr=""/>
          <p:cNvPicPr/>
          <p:nvPr/>
        </p:nvPicPr>
        <p:blipFill>
          <a:blip r:embed="rId3"/>
          <a:stretch/>
        </p:blipFill>
        <p:spPr>
          <a:xfrm>
            <a:off x="6858000" y="3200400"/>
            <a:ext cx="2742840" cy="1858680"/>
          </a:xfrm>
          <a:prstGeom prst="rect">
            <a:avLst/>
          </a:prstGeom>
          <a:ln w="0">
            <a:noFill/>
          </a:ln>
        </p:spPr>
      </p:pic>
      <p:sp>
        <p:nvSpPr>
          <p:cNvPr id="200" name=""/>
          <p:cNvSpPr/>
          <p:nvPr/>
        </p:nvSpPr>
        <p:spPr>
          <a:xfrm>
            <a:off x="6678000" y="5113800"/>
            <a:ext cx="3428640" cy="69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600" spc="-1" strike="noStrike">
                <a:solidFill>
                  <a:srgbClr val="ffffff"/>
                </a:solidFill>
                <a:latin typeface="Bahnschrift SemiLight"/>
              </a:rPr>
              <a:t>NetBeans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600" spc="-1" strike="noStrike">
                <a:solidFill>
                  <a:srgbClr val="ffffff"/>
                </a:solidFill>
                <a:latin typeface="Bahnschrift SemiLight"/>
              </a:rPr>
              <a:t>Image source: netbeans.apache.org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Python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2"/>
          <a:stretch/>
        </p:blipFill>
        <p:spPr>
          <a:xfrm>
            <a:off x="2971800" y="1172520"/>
            <a:ext cx="4054320" cy="4049280"/>
          </a:xfrm>
          <a:prstGeom prst="rect">
            <a:avLst/>
          </a:prstGeom>
          <a:ln w="0">
            <a:noFill/>
          </a:ln>
        </p:spPr>
      </p:pic>
      <p:sp>
        <p:nvSpPr>
          <p:cNvPr id="119" name=""/>
          <p:cNvSpPr/>
          <p:nvPr/>
        </p:nvSpPr>
        <p:spPr>
          <a:xfrm>
            <a:off x="0" y="5257800"/>
            <a:ext cx="342828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Image source: pinclipart.com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"/>
          <p:cNvSpPr/>
          <p:nvPr/>
        </p:nvSpPr>
        <p:spPr>
          <a:xfrm>
            <a:off x="3429360" y="19440"/>
            <a:ext cx="3656880" cy="572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2400" spc="-1" strike="noStrike" u="sng">
                <a:solidFill>
                  <a:srgbClr val="ffffff"/>
                </a:solidFill>
                <a:uFillTx/>
                <a:latin typeface="Bahnschrift SemiLight"/>
                <a:ea typeface="DejaVu Sans"/>
              </a:rPr>
              <a:t>History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The name “Python” came from a TV show called “Monty Python’s Flying Circus”, which the creator of the language greatly enjoyed.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i="1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Source: JavaTPoint, “Python History and Versions”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Python was invented as a successor to the ABC programming language, which was invented in 1987 by Geurts, Meertens &amp; Pemberton.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Python itself was invented by Dutch scientist Guido van Rossum at CWI 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Its implementation began in 1989 and the first stable build was released in 1991.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Since then, multiple builds have been released, the latest of them being on October 4, 2021.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"/>
          <p:cNvSpPr/>
          <p:nvPr/>
        </p:nvSpPr>
        <p:spPr>
          <a:xfrm>
            <a:off x="7086600" y="228600"/>
            <a:ext cx="2971080" cy="560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ffffff"/>
                </a:solidFill>
                <a:uFillTx/>
                <a:latin typeface="Bahnschrift SemiLight"/>
                <a:ea typeface="DejaVu Sans"/>
              </a:rPr>
              <a:t>Founder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Python was invented by renowned scientist Guido van Rossum, born on January 31, 1956.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He originates from the Netherlands and has since moved to California with his family.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He developed Python while working at the Centrum Wiskunde &amp; Informatica (abbr. CWI) of the Netherlands Organization for Scientific Research.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i="1" lang="en-US" sz="1600" spc="-1" strike="noStrike">
                <a:solidFill>
                  <a:srgbClr val="ffffff"/>
                </a:solidFill>
                <a:latin typeface="Bahnschrift SemiLight"/>
                <a:ea typeface="Microsoft YaHei"/>
              </a:rPr>
              <a:t>Source: Wikipedia, “Guido van Rossum”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"/>
          <p:cNvSpPr/>
          <p:nvPr/>
        </p:nvSpPr>
        <p:spPr>
          <a:xfrm>
            <a:off x="0" y="228600"/>
            <a:ext cx="3199680" cy="275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2400" spc="-1" strike="noStrike" u="sng">
                <a:solidFill>
                  <a:srgbClr val="ffffff"/>
                </a:solidFill>
                <a:uFillTx/>
                <a:latin typeface="Bahnschrift SemiLight"/>
                <a:ea typeface="DejaVu Sans"/>
              </a:rPr>
              <a:t>What is Python?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Python is an interpreted high-level general purpose code.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It is an object oriented language, which enables programmers to write concise, logical code for projects of any size.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i="1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Source: Wikipedia, “Python (programming language)”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1828800" y="228600"/>
            <a:ext cx="180000" cy="31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"/>
          <p:cNvSpPr/>
          <p:nvPr/>
        </p:nvSpPr>
        <p:spPr>
          <a:xfrm>
            <a:off x="2514600" y="-966240"/>
            <a:ext cx="180000" cy="31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5" name="" descr=""/>
          <p:cNvPicPr/>
          <p:nvPr/>
        </p:nvPicPr>
        <p:blipFill>
          <a:blip r:embed="rId2"/>
          <a:stretch/>
        </p:blipFill>
        <p:spPr>
          <a:xfrm>
            <a:off x="228600" y="3505320"/>
            <a:ext cx="2092680" cy="1395000"/>
          </a:xfrm>
          <a:prstGeom prst="rect">
            <a:avLst/>
          </a:prstGeom>
          <a:ln w="0">
            <a:noFill/>
          </a:ln>
        </p:spPr>
      </p:pic>
      <p:sp>
        <p:nvSpPr>
          <p:cNvPr id="126" name=""/>
          <p:cNvSpPr/>
          <p:nvPr/>
        </p:nvSpPr>
        <p:spPr>
          <a:xfrm>
            <a:off x="0" y="4900680"/>
            <a:ext cx="3656880" cy="76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“</a:t>
            </a:r>
            <a:r>
              <a:rPr b="0" i="1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Guido van Rossum”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600" spc="-1" strike="noStrike">
                <a:solidFill>
                  <a:srgbClr val="ffffff"/>
                </a:solidFill>
                <a:latin typeface="Bahnschrift SemiLight"/>
                <a:ea typeface="Microsoft YaHei"/>
              </a:rPr>
              <a:t>Image source:</a:t>
            </a: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Microsoft YaHei"/>
              </a:rPr>
              <a:t> </a:t>
            </a:r>
            <a:r>
              <a:rPr b="0" i="1" lang="en-US" sz="1600" spc="-1" strike="noStrike">
                <a:solidFill>
                  <a:srgbClr val="ffffff"/>
                </a:solidFill>
                <a:latin typeface="Bahnschrift SemiLight"/>
                <a:ea typeface="Microsoft YaHei"/>
              </a:rPr>
              <a:t>Wikipedia, “Guido van Rossum”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"/>
          <p:cNvSpPr/>
          <p:nvPr/>
        </p:nvSpPr>
        <p:spPr>
          <a:xfrm>
            <a:off x="228600" y="228600"/>
            <a:ext cx="3885480" cy="567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15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en-US" sz="2400" spc="-1" strike="noStrike" u="sng">
                <a:solidFill>
                  <a:srgbClr val="ffffff"/>
                </a:solidFill>
                <a:uFillTx/>
                <a:latin typeface="Bahnschrift SemiLight"/>
                <a:ea typeface="DejaVu Sans"/>
              </a:rPr>
              <a:t>Applications that can be made with Python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567"/>
              </a:spcBef>
              <a:spcAft>
                <a:spcPts val="56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Games, such as: Doki Doki Literature Club, Toontown Online, Battlefield 2, etc.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567"/>
              </a:spcBef>
              <a:spcAft>
                <a:spcPts val="56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Hardware, such as: Robots, Machines, Motion sensors, etc.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567"/>
              </a:spcBef>
              <a:spcAft>
                <a:spcPts val="56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Applications, such as: Instagram, Spotify, Reddit, Google, etc.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3958200" y="228600"/>
            <a:ext cx="3885480" cy="25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2400" spc="-1" strike="noStrike" u="sng">
                <a:solidFill>
                  <a:srgbClr val="ffffff"/>
                </a:solidFill>
                <a:uFillTx/>
                <a:latin typeface="Bahnschrift SemiLight"/>
                <a:ea typeface="DejaVu Sans"/>
              </a:rPr>
              <a:t>IDEs for Python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Pycharm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PyDev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Spyder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Scite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Sublime Text, etc.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"/>
          <p:cNvSpPr/>
          <p:nvPr/>
        </p:nvSpPr>
        <p:spPr>
          <a:xfrm>
            <a:off x="5486400" y="3200400"/>
            <a:ext cx="3656880" cy="275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2400" spc="-1" strike="noStrike" u="sng">
                <a:solidFill>
                  <a:srgbClr val="ffffff"/>
                </a:solidFill>
                <a:uFillTx/>
                <a:latin typeface="Bahnschrift SemiLight"/>
                <a:ea typeface="DejaVu Sans"/>
              </a:rPr>
              <a:t>Related Languages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ABC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Haskell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Modula-3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Smalltalk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ALGOL 68, etc.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2"/>
          <a:stretch/>
        </p:blipFill>
        <p:spPr>
          <a:xfrm>
            <a:off x="2057400" y="4114800"/>
            <a:ext cx="1828080" cy="1027800"/>
          </a:xfrm>
          <a:prstGeom prst="rect">
            <a:avLst/>
          </a:prstGeom>
          <a:ln w="0">
            <a:noFill/>
          </a:ln>
        </p:spPr>
      </p:pic>
      <p:pic>
        <p:nvPicPr>
          <p:cNvPr id="131" name="" descr=""/>
          <p:cNvPicPr/>
          <p:nvPr/>
        </p:nvPicPr>
        <p:blipFill>
          <a:blip r:embed="rId3"/>
          <a:stretch/>
        </p:blipFill>
        <p:spPr>
          <a:xfrm>
            <a:off x="457200" y="3574800"/>
            <a:ext cx="1599840" cy="1599840"/>
          </a:xfrm>
          <a:prstGeom prst="rect">
            <a:avLst/>
          </a:prstGeom>
          <a:ln w="0">
            <a:noFill/>
          </a:ln>
        </p:spPr>
      </p:pic>
      <p:pic>
        <p:nvPicPr>
          <p:cNvPr id="132" name="" descr=""/>
          <p:cNvPicPr/>
          <p:nvPr/>
        </p:nvPicPr>
        <p:blipFill>
          <a:blip r:embed="rId4"/>
          <a:stretch/>
        </p:blipFill>
        <p:spPr>
          <a:xfrm>
            <a:off x="3658680" y="3101400"/>
            <a:ext cx="1141200" cy="2155680"/>
          </a:xfrm>
          <a:prstGeom prst="rect">
            <a:avLst/>
          </a:prstGeom>
          <a:ln w="0">
            <a:noFill/>
          </a:ln>
        </p:spPr>
      </p:pic>
      <p:sp>
        <p:nvSpPr>
          <p:cNvPr id="133" name=""/>
          <p:cNvSpPr/>
          <p:nvPr/>
        </p:nvSpPr>
        <p:spPr>
          <a:xfrm>
            <a:off x="0" y="5175000"/>
            <a:ext cx="388548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Image sources: stickpng.com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"/>
          <p:cNvSpPr/>
          <p:nvPr/>
        </p:nvSpPr>
        <p:spPr>
          <a:xfrm>
            <a:off x="6400800" y="267480"/>
            <a:ext cx="3428280" cy="282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2400" spc="-1" strike="noStrike" u="sng">
                <a:solidFill>
                  <a:srgbClr val="ffffff"/>
                </a:solidFill>
                <a:uFillTx/>
                <a:latin typeface="Bahnschrift SemiLight"/>
                <a:ea typeface="Microsoft YaHei"/>
              </a:rPr>
              <a:t>Why I Chose Python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Microsoft YaHei"/>
              </a:rPr>
              <a:t>I chose Python because I have an extensive history with it.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Microsoft YaHei"/>
              </a:rPr>
              <a:t>During the pandemic, I used it to create small scrolling games and edit some of the games I already had.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Microsoft YaHei"/>
              </a:rPr>
              <a:t>It is my go-to language when I think of coding.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"/>
          <p:cNvSpPr/>
          <p:nvPr/>
        </p:nvSpPr>
        <p:spPr>
          <a:xfrm>
            <a:off x="360" y="5219640"/>
            <a:ext cx="411408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Image source: Abbreviations.com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6" name=""/>
          <p:cNvSpPr/>
          <p:nvPr/>
        </p:nvSpPr>
        <p:spPr>
          <a:xfrm>
            <a:off x="3886200" y="228600"/>
            <a:ext cx="2285280" cy="6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BASIC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2"/>
          <a:stretch/>
        </p:blipFill>
        <p:spPr>
          <a:xfrm>
            <a:off x="1589040" y="914400"/>
            <a:ext cx="6411240" cy="3846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"/>
          <p:cNvSpPr/>
          <p:nvPr/>
        </p:nvSpPr>
        <p:spPr>
          <a:xfrm>
            <a:off x="228600" y="1551600"/>
            <a:ext cx="3199680" cy="372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2400" spc="-1" strike="noStrike" u="sng">
                <a:solidFill>
                  <a:srgbClr val="ffffff"/>
                </a:solidFill>
                <a:uFillTx/>
                <a:latin typeface="Bahnschrift SemiLight"/>
                <a:ea typeface="DejaVu Sans"/>
              </a:rPr>
              <a:t>What is BASIC?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BASIC stands for Beginners’ All-Purpose Symbolic Instruction Code.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It is a general-purpose, high-level programming language.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i="1" lang="en-US" sz="1600" spc="-1" strike="noStrike">
                <a:solidFill>
                  <a:srgbClr val="ffffff"/>
                </a:solidFill>
                <a:latin typeface="Bahnschrift SemiLight"/>
                <a:ea typeface="Microsoft YaHei"/>
              </a:rPr>
              <a:t>Source: Wikipedia, “BASIC”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Microsoft YaHei"/>
              </a:rPr>
              <a:t>BASIC encompasses a family of languages, including: Atari BASIC, Microsoft BASIC, QuickBASIC, Visual BASIC, etc.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"/>
          <p:cNvSpPr/>
          <p:nvPr/>
        </p:nvSpPr>
        <p:spPr>
          <a:xfrm>
            <a:off x="3128400" y="156600"/>
            <a:ext cx="6857640" cy="25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2400" spc="-1" strike="noStrike" u="sng">
                <a:solidFill>
                  <a:srgbClr val="ffffff"/>
                </a:solidFill>
                <a:uFillTx/>
                <a:latin typeface="Bahnschrift SemiLight"/>
                <a:ea typeface="DejaVu Sans"/>
              </a:rPr>
              <a:t>History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BASIC was designed by Thomas Kurtz and John Kemeny at Dartmouth College, New Hampshire in May 1964.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It drew inspiration from FORTRAN II, which had many confusing commands, and simplified them to an easily understandable degree.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It was used mainly as an avenue for undergraduate students to write their own computer programs.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i="1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Source: techterms.com, thoughtco.com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2"/>
          <a:stretch/>
        </p:blipFill>
        <p:spPr>
          <a:xfrm>
            <a:off x="4343400" y="3200400"/>
            <a:ext cx="2742840" cy="2054160"/>
          </a:xfrm>
          <a:prstGeom prst="rect">
            <a:avLst/>
          </a:prstGeom>
          <a:ln w="0">
            <a:noFill/>
          </a:ln>
        </p:spPr>
      </p:pic>
      <p:sp>
        <p:nvSpPr>
          <p:cNvPr id="141" name=""/>
          <p:cNvSpPr/>
          <p:nvPr/>
        </p:nvSpPr>
        <p:spPr>
          <a:xfrm>
            <a:off x="7230600" y="5029200"/>
            <a:ext cx="274248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Image source: Getty Images, “Tim Martin”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"/>
          <p:cNvSpPr/>
          <p:nvPr/>
        </p:nvSpPr>
        <p:spPr>
          <a:xfrm>
            <a:off x="228600" y="61920"/>
            <a:ext cx="27424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ffffff"/>
                </a:solidFill>
                <a:uFillTx/>
                <a:latin typeface="Bahnschrift SemiLight"/>
                <a:ea typeface="DejaVu Sans"/>
              </a:rPr>
              <a:t>Founders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"/>
          <p:cNvSpPr/>
          <p:nvPr/>
        </p:nvSpPr>
        <p:spPr>
          <a:xfrm>
            <a:off x="0" y="457200"/>
            <a:ext cx="3656880" cy="307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2400" spc="-1" strike="noStrike" u="sng">
                <a:solidFill>
                  <a:srgbClr val="ffffff"/>
                </a:solidFill>
                <a:uFillTx/>
                <a:latin typeface="Bahnschrift SemiLight"/>
                <a:ea typeface="DejaVu Sans"/>
              </a:rPr>
              <a:t>Thomas Kurtz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He was born in Illinois, USA in February 22, 1928.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He is a Ph.D holder and specialized in the area of mathematics and computer science.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He was a professor at Dartmouth College, before his retirement from the tech field all together.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He co-developed BASIC in 1964.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i="1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Source: Wikipedia, “Thomas E. Kurtz”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2"/>
          <a:stretch/>
        </p:blipFill>
        <p:spPr>
          <a:xfrm>
            <a:off x="248760" y="4090680"/>
            <a:ext cx="1579680" cy="1579680"/>
          </a:xfrm>
          <a:prstGeom prst="rect">
            <a:avLst/>
          </a:prstGeom>
          <a:ln w="0">
            <a:noFill/>
          </a:ln>
        </p:spPr>
      </p:pic>
      <p:sp>
        <p:nvSpPr>
          <p:cNvPr id="145" name=""/>
          <p:cNvSpPr/>
          <p:nvPr/>
        </p:nvSpPr>
        <p:spPr>
          <a:xfrm>
            <a:off x="2057400" y="4800600"/>
            <a:ext cx="2285280" cy="69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Thomas Kurtz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Image source: IEEE Computer Society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>
            <a:off x="6172200" y="228600"/>
            <a:ext cx="3679200" cy="47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2400" spc="-1" strike="noStrike" u="sng">
                <a:solidFill>
                  <a:srgbClr val="ffffff"/>
                </a:solidFill>
                <a:uFillTx/>
                <a:latin typeface="Bahnschrift SemiLight"/>
                <a:ea typeface="DejaVu Sans"/>
              </a:rPr>
              <a:t>John Kemeny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He was born in Hungary in May 31, 1926.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Due to being Jewish, he moved to the USA with his family in 1940, following the rise of antisemitic sentiments.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He is a computer scientist and mathematician and was the 13</a:t>
            </a:r>
            <a:r>
              <a:rPr b="0" lang="en-US" sz="1600" spc="-1" strike="noStrike" baseline="14000000">
                <a:solidFill>
                  <a:srgbClr val="ffffff"/>
                </a:solidFill>
                <a:latin typeface="Bahnschrift SemiLight"/>
                <a:ea typeface="DejaVu Sans"/>
              </a:rPr>
              <a:t>th</a:t>
            </a: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 President of Dartmouth College.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He is said to have pioneered the use of computers in education.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i="1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Source: Wikipedia, “John G. Kemeny”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He co-developed BASIC in 1964.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He died in December 1992.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3"/>
          <a:stretch/>
        </p:blipFill>
        <p:spPr>
          <a:xfrm>
            <a:off x="3913560" y="1627560"/>
            <a:ext cx="2029320" cy="2029320"/>
          </a:xfrm>
          <a:prstGeom prst="rect">
            <a:avLst/>
          </a:prstGeom>
          <a:ln w="0">
            <a:noFill/>
          </a:ln>
        </p:spPr>
      </p:pic>
      <p:sp>
        <p:nvSpPr>
          <p:cNvPr id="148" name=""/>
          <p:cNvSpPr/>
          <p:nvPr/>
        </p:nvSpPr>
        <p:spPr>
          <a:xfrm>
            <a:off x="3200400" y="3677760"/>
            <a:ext cx="342828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John Kemeny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Image source: peoplepill.com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"/>
          <p:cNvSpPr/>
          <p:nvPr/>
        </p:nvSpPr>
        <p:spPr>
          <a:xfrm>
            <a:off x="0" y="402480"/>
            <a:ext cx="3428280" cy="186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2400" spc="-1" strike="noStrike" u="sng">
                <a:solidFill>
                  <a:srgbClr val="ffffff"/>
                </a:solidFill>
                <a:uFillTx/>
                <a:latin typeface="Bahnschrift SemiLight"/>
                <a:ea typeface="Microsoft YaHei"/>
              </a:rPr>
              <a:t>Applications that can be made with BASIC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Microsoft YaHei"/>
              </a:rPr>
              <a:t>Games, such as: Gorillas, Nibbles, etc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Microsoft YaHei"/>
              </a:rPr>
              <a:t>Applications, such as: Calculators, Clients, etc.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"/>
          <p:cNvSpPr/>
          <p:nvPr/>
        </p:nvSpPr>
        <p:spPr>
          <a:xfrm>
            <a:off x="228600" y="3549600"/>
            <a:ext cx="2742480" cy="16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2400" spc="-1" strike="noStrike" u="sng">
                <a:solidFill>
                  <a:srgbClr val="ffffff"/>
                </a:solidFill>
                <a:uFillTx/>
                <a:latin typeface="Bahnschrift SemiLight"/>
                <a:ea typeface="DejaVu Sans"/>
              </a:rPr>
              <a:t>IDEs for BASIC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Qbasic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QB64 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BASIC256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Visual Basic .NET, etc.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"/>
          <p:cNvSpPr/>
          <p:nvPr/>
        </p:nvSpPr>
        <p:spPr>
          <a:xfrm>
            <a:off x="6400800" y="3533400"/>
            <a:ext cx="3428280" cy="200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2400" spc="-1" strike="noStrike" u="sng">
                <a:solidFill>
                  <a:srgbClr val="ffffff"/>
                </a:solidFill>
                <a:uFillTx/>
                <a:latin typeface="Bahnschrift SemiLight"/>
                <a:ea typeface="DejaVu Sans"/>
              </a:rPr>
              <a:t>Related languages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FORTRAN II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JOSS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ALGOL 60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i="1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Source: Wikipedia, “BASIC”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2" name=""/>
          <p:cNvSpPr/>
          <p:nvPr/>
        </p:nvSpPr>
        <p:spPr>
          <a:xfrm>
            <a:off x="6400800" y="228600"/>
            <a:ext cx="3679200" cy="198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2400" spc="-1" strike="noStrike" u="sng">
                <a:solidFill>
                  <a:srgbClr val="ffffff"/>
                </a:solidFill>
                <a:uFillTx/>
                <a:latin typeface="Bahnschrift SemiLight"/>
                <a:ea typeface="DejaVu Sans"/>
              </a:rPr>
              <a:t>Why I chose BASIC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I chose BASIC because it was my first introduction to the world of prgramming.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We started to learn about it in JS1, and it gave me my first taste of Software Engineering.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2"/>
          <a:stretch/>
        </p:blipFill>
        <p:spPr>
          <a:xfrm>
            <a:off x="3003840" y="1232640"/>
            <a:ext cx="3168000" cy="2131560"/>
          </a:xfrm>
          <a:prstGeom prst="rect">
            <a:avLst/>
          </a:prstGeom>
          <a:ln w="0">
            <a:noFill/>
          </a:ln>
        </p:spPr>
      </p:pic>
      <p:sp>
        <p:nvSpPr>
          <p:cNvPr id="154" name=""/>
          <p:cNvSpPr/>
          <p:nvPr/>
        </p:nvSpPr>
        <p:spPr>
          <a:xfrm>
            <a:off x="2971800" y="3364560"/>
            <a:ext cx="297108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QB64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Image source: ionhax.com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"/>
          <p:cNvSpPr/>
          <p:nvPr/>
        </p:nvSpPr>
        <p:spPr>
          <a:xfrm>
            <a:off x="4343400" y="228600"/>
            <a:ext cx="9136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Java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2"/>
          <a:stretch/>
        </p:blipFill>
        <p:spPr>
          <a:xfrm>
            <a:off x="1828800" y="690840"/>
            <a:ext cx="6261840" cy="4109040"/>
          </a:xfrm>
          <a:prstGeom prst="rect">
            <a:avLst/>
          </a:prstGeom>
          <a:ln w="0">
            <a:noFill/>
          </a:ln>
        </p:spPr>
      </p:pic>
      <p:sp>
        <p:nvSpPr>
          <p:cNvPr id="157" name=""/>
          <p:cNvSpPr/>
          <p:nvPr/>
        </p:nvSpPr>
        <p:spPr>
          <a:xfrm>
            <a:off x="0" y="5257800"/>
            <a:ext cx="2971080" cy="29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600" spc="-1" strike="noStrike">
                <a:solidFill>
                  <a:srgbClr val="ffffff"/>
                </a:solidFill>
                <a:latin typeface="Bahnschrift SemiLight"/>
                <a:ea typeface="DejaVu Sans"/>
              </a:rPr>
              <a:t>Image source: forbes.com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1041</TotalTime>
  <Application>LibreOffice/7.2.1.2$Windows_X86_64 LibreOffice_project/87b77fad49947c1441b67c559c339af8f3517e22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2021-10-17T14:42:08Z</dcterms:created>
  <dc:creator/>
  <dc:description/>
  <dc:language>en-US</dc:language>
  <cp:lastModifiedBy/>
  <dcterms:modified xsi:type="dcterms:W3CDTF">2021-10-21T14:03:45Z</dcterms:modified>
  <cp:revision>80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