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sldIdLst>
    <p:sldId id="256" r:id="rId2"/>
    <p:sldId id="257" r:id="rId3"/>
    <p:sldId id="258" r:id="rId4"/>
    <p:sldId id="260" r:id="rId5"/>
    <p:sldId id="261" r:id="rId6"/>
    <p:sldId id="268" r:id="rId7"/>
    <p:sldId id="262" r:id="rId8"/>
    <p:sldId id="265" r:id="rId9"/>
    <p:sldId id="266"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8"/>
  </p:normalViewPr>
  <p:slideViewPr>
    <p:cSldViewPr snapToGrid="0" snapToObjects="1">
      <p:cViewPr varScale="1">
        <p:scale>
          <a:sx n="105" d="100"/>
          <a:sy n="105" d="100"/>
        </p:scale>
        <p:origin x="8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87E6433-AFC3-754F-B6D5-677DAD5E68B9}" type="datetimeFigureOut">
              <a:rPr lang="en-US" smtClean="0"/>
              <a:t>11/8/20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1506A6-D255-7C41-B090-78DB2A54E69B}" type="slidenum">
              <a:rPr lang="en-US" smtClean="0"/>
              <a:t>‹#›</a:t>
            </a:fld>
            <a:endParaRPr lang="en-US"/>
          </a:p>
        </p:txBody>
      </p:sp>
    </p:spTree>
    <p:extLst>
      <p:ext uri="{BB962C8B-B14F-4D97-AF65-F5344CB8AC3E}">
        <p14:creationId xmlns:p14="http://schemas.microsoft.com/office/powerpoint/2010/main" val="41542359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E6433-AFC3-754F-B6D5-677DAD5E68B9}" type="datetimeFigureOut">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506A6-D255-7C41-B090-78DB2A54E69B}" type="slidenum">
              <a:rPr lang="en-US" smtClean="0"/>
              <a:t>‹#›</a:t>
            </a:fld>
            <a:endParaRPr lang="en-US"/>
          </a:p>
        </p:txBody>
      </p:sp>
    </p:spTree>
    <p:extLst>
      <p:ext uri="{BB962C8B-B14F-4D97-AF65-F5344CB8AC3E}">
        <p14:creationId xmlns:p14="http://schemas.microsoft.com/office/powerpoint/2010/main" val="3740414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E6433-AFC3-754F-B6D5-677DAD5E68B9}" type="datetimeFigureOut">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506A6-D255-7C41-B090-78DB2A54E69B}" type="slidenum">
              <a:rPr lang="en-US" smtClean="0"/>
              <a:t>‹#›</a:t>
            </a:fld>
            <a:endParaRPr lang="en-US"/>
          </a:p>
        </p:txBody>
      </p:sp>
    </p:spTree>
    <p:extLst>
      <p:ext uri="{BB962C8B-B14F-4D97-AF65-F5344CB8AC3E}">
        <p14:creationId xmlns:p14="http://schemas.microsoft.com/office/powerpoint/2010/main" val="522656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7E6433-AFC3-754F-B6D5-677DAD5E68B9}" type="datetimeFigureOut">
              <a:rPr lang="en-US" smtClean="0"/>
              <a:t>11/8/20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1506A6-D255-7C41-B090-78DB2A54E69B}" type="slidenum">
              <a:rPr lang="en-US" smtClean="0"/>
              <a:t>‹#›</a:t>
            </a:fld>
            <a:endParaRPr lang="en-US"/>
          </a:p>
        </p:txBody>
      </p:sp>
    </p:spTree>
    <p:extLst>
      <p:ext uri="{BB962C8B-B14F-4D97-AF65-F5344CB8AC3E}">
        <p14:creationId xmlns:p14="http://schemas.microsoft.com/office/powerpoint/2010/main" val="577536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87E6433-AFC3-754F-B6D5-677DAD5E68B9}" type="datetimeFigureOut">
              <a:rPr lang="en-US" smtClean="0"/>
              <a:t>11/8/20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1506A6-D255-7C41-B090-78DB2A54E69B}" type="slidenum">
              <a:rPr lang="en-US" smtClean="0"/>
              <a:t>‹#›</a:t>
            </a:fld>
            <a:endParaRPr lang="en-US"/>
          </a:p>
        </p:txBody>
      </p:sp>
    </p:spTree>
    <p:extLst>
      <p:ext uri="{BB962C8B-B14F-4D97-AF65-F5344CB8AC3E}">
        <p14:creationId xmlns:p14="http://schemas.microsoft.com/office/powerpoint/2010/main" val="410042853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87E6433-AFC3-754F-B6D5-677DAD5E68B9}" type="datetimeFigureOut">
              <a:rPr lang="en-US" smtClean="0"/>
              <a:t>11/8/20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A1506A6-D255-7C41-B090-78DB2A54E69B}" type="slidenum">
              <a:rPr lang="en-US" smtClean="0"/>
              <a:t>‹#›</a:t>
            </a:fld>
            <a:endParaRPr lang="en-US"/>
          </a:p>
        </p:txBody>
      </p:sp>
    </p:spTree>
    <p:extLst>
      <p:ext uri="{BB962C8B-B14F-4D97-AF65-F5344CB8AC3E}">
        <p14:creationId xmlns:p14="http://schemas.microsoft.com/office/powerpoint/2010/main" val="3043994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87E6433-AFC3-754F-B6D5-677DAD5E68B9}" type="datetimeFigureOut">
              <a:rPr lang="en-US" smtClean="0"/>
              <a:t>11/8/20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1506A6-D255-7C41-B090-78DB2A54E69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6288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7E6433-AFC3-754F-B6D5-677DAD5E68B9}" type="datetimeFigureOut">
              <a:rPr lang="en-US" smtClean="0"/>
              <a:t>11/8/20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1506A6-D255-7C41-B090-78DB2A54E69B}" type="slidenum">
              <a:rPr lang="en-US" smtClean="0"/>
              <a:t>‹#›</a:t>
            </a:fld>
            <a:endParaRPr lang="en-US"/>
          </a:p>
        </p:txBody>
      </p:sp>
    </p:spTree>
    <p:extLst>
      <p:ext uri="{BB962C8B-B14F-4D97-AF65-F5344CB8AC3E}">
        <p14:creationId xmlns:p14="http://schemas.microsoft.com/office/powerpoint/2010/main" val="494264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7E6433-AFC3-754F-B6D5-677DAD5E68B9}" type="datetimeFigureOut">
              <a:rPr lang="en-US" smtClean="0"/>
              <a:t>11/8/20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1506A6-D255-7C41-B090-78DB2A54E69B}" type="slidenum">
              <a:rPr lang="en-US" smtClean="0"/>
              <a:t>‹#›</a:t>
            </a:fld>
            <a:endParaRPr lang="en-US"/>
          </a:p>
        </p:txBody>
      </p:sp>
    </p:spTree>
    <p:extLst>
      <p:ext uri="{BB962C8B-B14F-4D97-AF65-F5344CB8AC3E}">
        <p14:creationId xmlns:p14="http://schemas.microsoft.com/office/powerpoint/2010/main" val="3659976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87E6433-AFC3-754F-B6D5-677DAD5E68B9}" type="datetimeFigureOut">
              <a:rPr lang="en-US" smtClean="0"/>
              <a:t>11/8/20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3A1506A6-D255-7C41-B090-78DB2A54E69B}" type="slidenum">
              <a:rPr lang="en-US" smtClean="0"/>
              <a:t>‹#›</a:t>
            </a:fld>
            <a:endParaRPr lang="en-US"/>
          </a:p>
        </p:txBody>
      </p:sp>
    </p:spTree>
    <p:extLst>
      <p:ext uri="{BB962C8B-B14F-4D97-AF65-F5344CB8AC3E}">
        <p14:creationId xmlns:p14="http://schemas.microsoft.com/office/powerpoint/2010/main" val="1841745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87E6433-AFC3-754F-B6D5-677DAD5E68B9}" type="datetimeFigureOut">
              <a:rPr lang="en-US" smtClean="0"/>
              <a:t>11/8/20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3A1506A6-D255-7C41-B090-78DB2A54E69B}" type="slidenum">
              <a:rPr lang="en-US" smtClean="0"/>
              <a:t>‹#›</a:t>
            </a:fld>
            <a:endParaRPr lang="en-US"/>
          </a:p>
        </p:txBody>
      </p:sp>
    </p:spTree>
    <p:extLst>
      <p:ext uri="{BB962C8B-B14F-4D97-AF65-F5344CB8AC3E}">
        <p14:creationId xmlns:p14="http://schemas.microsoft.com/office/powerpoint/2010/main" val="4224740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87E6433-AFC3-754F-B6D5-677DAD5E68B9}" type="datetimeFigureOut">
              <a:rPr lang="en-US" smtClean="0"/>
              <a:t>11/8/20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A1506A6-D255-7C41-B090-78DB2A54E69B}" type="slidenum">
              <a:rPr lang="en-US" smtClean="0"/>
              <a:t>‹#›</a:t>
            </a:fld>
            <a:endParaRPr lang="en-US"/>
          </a:p>
        </p:txBody>
      </p:sp>
    </p:spTree>
    <p:extLst>
      <p:ext uri="{BB962C8B-B14F-4D97-AF65-F5344CB8AC3E}">
        <p14:creationId xmlns:p14="http://schemas.microsoft.com/office/powerpoint/2010/main" val="1659246012"/>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1371-D8B0-5945-9291-48F0B5CE2BC0}"/>
              </a:ext>
            </a:extLst>
          </p:cNvPr>
          <p:cNvSpPr>
            <a:spLocks noGrp="1"/>
          </p:cNvSpPr>
          <p:nvPr>
            <p:ph type="ctrTitle"/>
          </p:nvPr>
        </p:nvSpPr>
        <p:spPr>
          <a:xfrm>
            <a:off x="0" y="868362"/>
            <a:ext cx="12192000" cy="2387600"/>
          </a:xfrm>
        </p:spPr>
        <p:txBody>
          <a:bodyPr>
            <a:normAutofit/>
          </a:bodyPr>
          <a:lstStyle/>
          <a:p>
            <a:r>
              <a:rPr lang="en-US" sz="4000" b="1" dirty="0"/>
              <a:t>Biased algorithms and</a:t>
            </a:r>
            <a:br>
              <a:rPr lang="en-US" sz="4000" b="1" dirty="0"/>
            </a:br>
            <a:r>
              <a:rPr lang="en-US" sz="4000" b="1" dirty="0"/>
              <a:t>the criminal justice system</a:t>
            </a:r>
          </a:p>
        </p:txBody>
      </p:sp>
      <p:sp>
        <p:nvSpPr>
          <p:cNvPr id="6" name="Subtitle 5">
            <a:extLst>
              <a:ext uri="{FF2B5EF4-FFF2-40B4-BE49-F238E27FC236}">
                <a16:creationId xmlns:a16="http://schemas.microsoft.com/office/drawing/2014/main" id="{19A86119-4AE2-D14C-98C4-56DFD3BE8B36}"/>
              </a:ext>
            </a:extLst>
          </p:cNvPr>
          <p:cNvSpPr>
            <a:spLocks noGrp="1"/>
          </p:cNvSpPr>
          <p:nvPr>
            <p:ph type="subTitle" idx="1"/>
          </p:nvPr>
        </p:nvSpPr>
        <p:spPr/>
        <p:txBody>
          <a:bodyPr>
            <a:normAutofit/>
          </a:bodyPr>
          <a:lstStyle/>
          <a:p>
            <a:r>
              <a:rPr lang="en-US" sz="2800" dirty="0"/>
              <a:t>Will Merhige – Career Semester – Fall 2020</a:t>
            </a:r>
          </a:p>
        </p:txBody>
      </p:sp>
    </p:spTree>
    <p:extLst>
      <p:ext uri="{BB962C8B-B14F-4D97-AF65-F5344CB8AC3E}">
        <p14:creationId xmlns:p14="http://schemas.microsoft.com/office/powerpoint/2010/main" val="874709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2B48FA9-C6D6-3A46-BD99-D985239FBC87}"/>
              </a:ext>
            </a:extLst>
          </p:cNvPr>
          <p:cNvSpPr>
            <a:spLocks noGrp="1"/>
          </p:cNvSpPr>
          <p:nvPr>
            <p:ph sz="half" idx="2"/>
          </p:nvPr>
        </p:nvSpPr>
        <p:spPr>
          <a:xfrm>
            <a:off x="7946137" y="243840"/>
            <a:ext cx="4096511" cy="3935850"/>
          </a:xfrm>
          <a:prstGeom prst="ellipse">
            <a:avLst/>
          </a:prstGeom>
          <a:solidFill>
            <a:schemeClr val="tx2"/>
          </a:solidFill>
        </p:spPr>
        <p:txBody>
          <a:bodyPr anchor="ctr">
            <a:normAutofit/>
          </a:bodyPr>
          <a:lstStyle/>
          <a:p>
            <a:pPr marL="0" indent="0" algn="ctr">
              <a:buNone/>
            </a:pPr>
            <a:r>
              <a:rPr lang="en-US" sz="2300" dirty="0">
                <a:solidFill>
                  <a:schemeClr val="bg1"/>
                </a:solidFill>
              </a:rPr>
              <a:t>Being under the age of 25 drastically increases a defendant’s chances of receiving a high recidivism score</a:t>
            </a:r>
          </a:p>
        </p:txBody>
      </p:sp>
      <p:sp>
        <p:nvSpPr>
          <p:cNvPr id="6" name="Content Placeholder 3">
            <a:extLst>
              <a:ext uri="{FF2B5EF4-FFF2-40B4-BE49-F238E27FC236}">
                <a16:creationId xmlns:a16="http://schemas.microsoft.com/office/drawing/2014/main" id="{D31DCE40-40EA-C947-8DE2-483C89D6D8DF}"/>
              </a:ext>
            </a:extLst>
          </p:cNvPr>
          <p:cNvSpPr txBox="1">
            <a:spLocks/>
          </p:cNvSpPr>
          <p:nvPr/>
        </p:nvSpPr>
        <p:spPr>
          <a:xfrm>
            <a:off x="149352" y="589041"/>
            <a:ext cx="5724146" cy="5534967"/>
          </a:xfrm>
          <a:prstGeom prst="ellipse">
            <a:avLst/>
          </a:prstGeom>
          <a:solidFill>
            <a:schemeClr val="accent3"/>
          </a:solidFill>
          <a:ln>
            <a:noFill/>
          </a:ln>
        </p:spPr>
        <p:txBody>
          <a:bodyPr vert="horz" lIns="91440" tIns="45720" rIns="91440" bIns="45720" rtlCol="0" anchor="ctr">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sz="3000" dirty="0">
                <a:solidFill>
                  <a:schemeClr val="bg1"/>
                </a:solidFill>
              </a:rPr>
              <a:t>The African American and Native American features are significantly more important in determining the recidivism score than the Caucasian feature in my models</a:t>
            </a:r>
          </a:p>
        </p:txBody>
      </p:sp>
      <p:sp>
        <p:nvSpPr>
          <p:cNvPr id="9" name="Content Placeholder 3">
            <a:extLst>
              <a:ext uri="{FF2B5EF4-FFF2-40B4-BE49-F238E27FC236}">
                <a16:creationId xmlns:a16="http://schemas.microsoft.com/office/drawing/2014/main" id="{BAFDC554-D5F2-9A46-88BB-F1838AB9C531}"/>
              </a:ext>
            </a:extLst>
          </p:cNvPr>
          <p:cNvSpPr txBox="1">
            <a:spLocks/>
          </p:cNvSpPr>
          <p:nvPr/>
        </p:nvSpPr>
        <p:spPr>
          <a:xfrm>
            <a:off x="5498593" y="2901696"/>
            <a:ext cx="3706368" cy="3614727"/>
          </a:xfrm>
          <a:prstGeom prst="ellipse">
            <a:avLst/>
          </a:prstGeom>
          <a:solidFill>
            <a:schemeClr val="accent2"/>
          </a:solidFill>
        </p:spPr>
        <p:txBody>
          <a:bodyPr vert="horz" lIns="91440" tIns="45720" rIns="91440" bIns="45720" rtlCol="0" anchor="ctr">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sz="2300" dirty="0">
                <a:solidFill>
                  <a:schemeClr val="bg1"/>
                </a:solidFill>
              </a:rPr>
              <a:t>The number of priors and is recidivism feature are both very important across all models </a:t>
            </a:r>
          </a:p>
        </p:txBody>
      </p:sp>
    </p:spTree>
    <p:extLst>
      <p:ext uri="{BB962C8B-B14F-4D97-AF65-F5344CB8AC3E}">
        <p14:creationId xmlns:p14="http://schemas.microsoft.com/office/powerpoint/2010/main" val="41875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78488-BBEA-C347-AA50-AE3CD55D8F89}"/>
              </a:ext>
            </a:extLst>
          </p:cNvPr>
          <p:cNvSpPr>
            <a:spLocks noGrp="1"/>
          </p:cNvSpPr>
          <p:nvPr>
            <p:ph type="title"/>
          </p:nvPr>
        </p:nvSpPr>
        <p:spPr/>
        <p:txBody>
          <a:bodyPr/>
          <a:lstStyle/>
          <a:p>
            <a:r>
              <a:rPr lang="en-US" dirty="0"/>
              <a:t>Understanding the problem</a:t>
            </a:r>
          </a:p>
        </p:txBody>
      </p:sp>
      <p:sp>
        <p:nvSpPr>
          <p:cNvPr id="3" name="Content Placeholder 2">
            <a:extLst>
              <a:ext uri="{FF2B5EF4-FFF2-40B4-BE49-F238E27FC236}">
                <a16:creationId xmlns:a16="http://schemas.microsoft.com/office/drawing/2014/main" id="{8886B7F1-AFE0-3B4E-B8C1-3AFA8F959F94}"/>
              </a:ext>
            </a:extLst>
          </p:cNvPr>
          <p:cNvSpPr>
            <a:spLocks noGrp="1"/>
          </p:cNvSpPr>
          <p:nvPr>
            <p:ph idx="1"/>
          </p:nvPr>
        </p:nvSpPr>
        <p:spPr>
          <a:xfrm>
            <a:off x="2231136" y="2638044"/>
            <a:ext cx="7729728" cy="3531108"/>
          </a:xfrm>
        </p:spPr>
        <p:txBody>
          <a:bodyPr>
            <a:normAutofit/>
          </a:bodyPr>
          <a:lstStyle/>
          <a:p>
            <a:r>
              <a:rPr lang="en-US" sz="2000" dirty="0"/>
              <a:t>Correctional Offender Management Profiling for Alternative Sanctions (COMPAS) is an algorithm used by judges and parole officers in the criminal justice system to score a defendant's likelihood of reoffending… known as </a:t>
            </a:r>
            <a:r>
              <a:rPr lang="en-US" sz="2000" dirty="0">
                <a:solidFill>
                  <a:schemeClr val="accent3"/>
                </a:solidFill>
              </a:rPr>
              <a:t>recidivism</a:t>
            </a:r>
            <a:r>
              <a:rPr lang="en-US" sz="2000" dirty="0">
                <a:highlight>
                  <a:srgbClr val="FFFF00"/>
                </a:highlight>
              </a:rPr>
              <a:t> </a:t>
            </a:r>
          </a:p>
          <a:p>
            <a:r>
              <a:rPr lang="en-US" sz="2000" dirty="0"/>
              <a:t>COMPAS algorithm is developed by a for-profit company, Northpointe</a:t>
            </a:r>
          </a:p>
          <a:p>
            <a:r>
              <a:rPr lang="en-US" sz="2000" dirty="0"/>
              <a:t>Analysis conducted by ProPublica proved that the algorithm is biased against blacks</a:t>
            </a:r>
          </a:p>
          <a:p>
            <a:r>
              <a:rPr lang="en-US" sz="2000" i="1" dirty="0"/>
              <a:t>A system that has the power to influence a defendant’s sentence must be equal to men and women who identify with any race</a:t>
            </a:r>
          </a:p>
        </p:txBody>
      </p:sp>
    </p:spTree>
    <p:extLst>
      <p:ext uri="{BB962C8B-B14F-4D97-AF65-F5344CB8AC3E}">
        <p14:creationId xmlns:p14="http://schemas.microsoft.com/office/powerpoint/2010/main" val="2576216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488982D-0744-034F-B493-F695DEB8C930}"/>
              </a:ext>
            </a:extLst>
          </p:cNvPr>
          <p:cNvSpPr>
            <a:spLocks noGrp="1"/>
          </p:cNvSpPr>
          <p:nvPr>
            <p:ph type="body" idx="1"/>
          </p:nvPr>
        </p:nvSpPr>
        <p:spPr>
          <a:xfrm>
            <a:off x="1583436" y="2153412"/>
            <a:ext cx="4270248" cy="704087"/>
          </a:xfrm>
        </p:spPr>
        <p:txBody>
          <a:bodyPr>
            <a:normAutofit/>
          </a:bodyPr>
          <a:lstStyle/>
          <a:p>
            <a:r>
              <a:rPr lang="en-US" sz="1600" dirty="0"/>
              <a:t>Racial breakdown of defendants</a:t>
            </a:r>
          </a:p>
        </p:txBody>
      </p:sp>
      <p:pic>
        <p:nvPicPr>
          <p:cNvPr id="9" name="Content Placeholder 8" descr="Chart, bar chart&#10;&#10;Description automatically generated">
            <a:extLst>
              <a:ext uri="{FF2B5EF4-FFF2-40B4-BE49-F238E27FC236}">
                <a16:creationId xmlns:a16="http://schemas.microsoft.com/office/drawing/2014/main" id="{4778C705-DB7F-BE4D-8AD7-0E72CE5603E3}"/>
              </a:ext>
            </a:extLst>
          </p:cNvPr>
          <p:cNvPicPr>
            <a:picLocks noGrp="1" noChangeAspect="1"/>
          </p:cNvPicPr>
          <p:nvPr>
            <p:ph sz="half" idx="2"/>
          </p:nvPr>
        </p:nvPicPr>
        <p:blipFill>
          <a:blip r:embed="rId2"/>
          <a:stretch>
            <a:fillRect/>
          </a:stretch>
        </p:blipFill>
        <p:spPr>
          <a:xfrm>
            <a:off x="1600200" y="2983228"/>
            <a:ext cx="4270248" cy="2750059"/>
          </a:xfrm>
        </p:spPr>
      </p:pic>
      <p:pic>
        <p:nvPicPr>
          <p:cNvPr id="11" name="Content Placeholder 10" descr="Chart, bar chart&#10;&#10;Description automatically generated">
            <a:extLst>
              <a:ext uri="{FF2B5EF4-FFF2-40B4-BE49-F238E27FC236}">
                <a16:creationId xmlns:a16="http://schemas.microsoft.com/office/drawing/2014/main" id="{00A5AB0B-7FC5-7042-BE65-47349790B2E8}"/>
              </a:ext>
            </a:extLst>
          </p:cNvPr>
          <p:cNvPicPr>
            <a:picLocks noGrp="1" noChangeAspect="1"/>
          </p:cNvPicPr>
          <p:nvPr>
            <p:ph sz="quarter" idx="4"/>
          </p:nvPr>
        </p:nvPicPr>
        <p:blipFill>
          <a:blip r:embed="rId3"/>
          <a:stretch>
            <a:fillRect/>
          </a:stretch>
        </p:blipFill>
        <p:spPr>
          <a:xfrm>
            <a:off x="6321554" y="2983229"/>
            <a:ext cx="4270246" cy="2750058"/>
          </a:xfrm>
        </p:spPr>
      </p:pic>
      <p:sp>
        <p:nvSpPr>
          <p:cNvPr id="7" name="Text Placeholder 6">
            <a:extLst>
              <a:ext uri="{FF2B5EF4-FFF2-40B4-BE49-F238E27FC236}">
                <a16:creationId xmlns:a16="http://schemas.microsoft.com/office/drawing/2014/main" id="{FF737DE2-5C69-554E-AF00-8F05DCD168F2}"/>
              </a:ext>
            </a:extLst>
          </p:cNvPr>
          <p:cNvSpPr>
            <a:spLocks noGrp="1"/>
          </p:cNvSpPr>
          <p:nvPr>
            <p:ph type="body" sz="quarter" idx="13"/>
          </p:nvPr>
        </p:nvSpPr>
        <p:spPr>
          <a:xfrm>
            <a:off x="6338316" y="2153412"/>
            <a:ext cx="4270248" cy="704087"/>
          </a:xfrm>
        </p:spPr>
        <p:txBody>
          <a:bodyPr>
            <a:normAutofit/>
          </a:bodyPr>
          <a:lstStyle/>
          <a:p>
            <a:r>
              <a:rPr lang="en-US" sz="1500" dirty="0"/>
              <a:t>Age breakdown of defendants</a:t>
            </a:r>
          </a:p>
        </p:txBody>
      </p:sp>
      <p:sp>
        <p:nvSpPr>
          <p:cNvPr id="2" name="Title 1">
            <a:extLst>
              <a:ext uri="{FF2B5EF4-FFF2-40B4-BE49-F238E27FC236}">
                <a16:creationId xmlns:a16="http://schemas.microsoft.com/office/drawing/2014/main" id="{8066D93D-D554-D849-8F6F-DC4ABAD11EA9}"/>
              </a:ext>
            </a:extLst>
          </p:cNvPr>
          <p:cNvSpPr>
            <a:spLocks noGrp="1"/>
          </p:cNvSpPr>
          <p:nvPr>
            <p:ph type="title"/>
          </p:nvPr>
        </p:nvSpPr>
        <p:spPr/>
        <p:txBody>
          <a:bodyPr/>
          <a:lstStyle/>
          <a:p>
            <a:r>
              <a:rPr lang="en-US" dirty="0"/>
              <a:t>Exploring the data</a:t>
            </a:r>
          </a:p>
        </p:txBody>
      </p:sp>
    </p:spTree>
    <p:extLst>
      <p:ext uri="{BB962C8B-B14F-4D97-AF65-F5344CB8AC3E}">
        <p14:creationId xmlns:p14="http://schemas.microsoft.com/office/powerpoint/2010/main" val="3392622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488982D-0744-034F-B493-F695DEB8C930}"/>
              </a:ext>
            </a:extLst>
          </p:cNvPr>
          <p:cNvSpPr>
            <a:spLocks noGrp="1"/>
          </p:cNvSpPr>
          <p:nvPr>
            <p:ph type="body" idx="1"/>
          </p:nvPr>
        </p:nvSpPr>
        <p:spPr>
          <a:xfrm>
            <a:off x="1583436" y="2153412"/>
            <a:ext cx="4270248" cy="704087"/>
          </a:xfrm>
        </p:spPr>
        <p:txBody>
          <a:bodyPr>
            <a:normAutofit/>
          </a:bodyPr>
          <a:lstStyle/>
          <a:p>
            <a:r>
              <a:rPr lang="en-US" sz="1600" dirty="0"/>
              <a:t>Average Recidivism score by race</a:t>
            </a:r>
          </a:p>
        </p:txBody>
      </p:sp>
      <p:sp>
        <p:nvSpPr>
          <p:cNvPr id="7" name="Text Placeholder 6">
            <a:extLst>
              <a:ext uri="{FF2B5EF4-FFF2-40B4-BE49-F238E27FC236}">
                <a16:creationId xmlns:a16="http://schemas.microsoft.com/office/drawing/2014/main" id="{FF737DE2-5C69-554E-AF00-8F05DCD168F2}"/>
              </a:ext>
            </a:extLst>
          </p:cNvPr>
          <p:cNvSpPr>
            <a:spLocks noGrp="1"/>
          </p:cNvSpPr>
          <p:nvPr>
            <p:ph type="body" sz="quarter" idx="13"/>
          </p:nvPr>
        </p:nvSpPr>
        <p:spPr>
          <a:xfrm>
            <a:off x="6338316" y="2153412"/>
            <a:ext cx="4270248" cy="704087"/>
          </a:xfrm>
        </p:spPr>
        <p:txBody>
          <a:bodyPr>
            <a:normAutofit/>
          </a:bodyPr>
          <a:lstStyle/>
          <a:p>
            <a:r>
              <a:rPr lang="en-US" sz="1500" dirty="0"/>
              <a:t>Average recidivism score by sex</a:t>
            </a:r>
          </a:p>
        </p:txBody>
      </p:sp>
      <p:sp>
        <p:nvSpPr>
          <p:cNvPr id="2" name="Title 1">
            <a:extLst>
              <a:ext uri="{FF2B5EF4-FFF2-40B4-BE49-F238E27FC236}">
                <a16:creationId xmlns:a16="http://schemas.microsoft.com/office/drawing/2014/main" id="{8066D93D-D554-D849-8F6F-DC4ABAD11EA9}"/>
              </a:ext>
            </a:extLst>
          </p:cNvPr>
          <p:cNvSpPr>
            <a:spLocks noGrp="1"/>
          </p:cNvSpPr>
          <p:nvPr>
            <p:ph type="title"/>
          </p:nvPr>
        </p:nvSpPr>
        <p:spPr/>
        <p:txBody>
          <a:bodyPr/>
          <a:lstStyle/>
          <a:p>
            <a:r>
              <a:rPr lang="en-US" dirty="0"/>
              <a:t>Exploring the data</a:t>
            </a:r>
          </a:p>
        </p:txBody>
      </p:sp>
      <p:pic>
        <p:nvPicPr>
          <p:cNvPr id="8" name="Content Placeholder 7" descr="Chart, bar chart&#10;&#10;Description automatically generated">
            <a:extLst>
              <a:ext uri="{FF2B5EF4-FFF2-40B4-BE49-F238E27FC236}">
                <a16:creationId xmlns:a16="http://schemas.microsoft.com/office/drawing/2014/main" id="{47161266-567F-494E-BE17-C8C847CA124F}"/>
              </a:ext>
            </a:extLst>
          </p:cNvPr>
          <p:cNvPicPr>
            <a:picLocks noChangeAspect="1"/>
          </p:cNvPicPr>
          <p:nvPr/>
        </p:nvPicPr>
        <p:blipFill>
          <a:blip r:embed="rId2"/>
          <a:stretch>
            <a:fillRect/>
          </a:stretch>
        </p:blipFill>
        <p:spPr>
          <a:xfrm>
            <a:off x="1600200" y="3017520"/>
            <a:ext cx="4270375" cy="2715767"/>
          </a:xfrm>
          <a:prstGeom prst="rect">
            <a:avLst/>
          </a:prstGeom>
        </p:spPr>
      </p:pic>
      <p:pic>
        <p:nvPicPr>
          <p:cNvPr id="10" name="Picture 9" descr="Chart, bar chart&#10;&#10;Description automatically generated">
            <a:extLst>
              <a:ext uri="{FF2B5EF4-FFF2-40B4-BE49-F238E27FC236}">
                <a16:creationId xmlns:a16="http://schemas.microsoft.com/office/drawing/2014/main" id="{3E797095-2331-0B4C-983C-BB16C1F06DE3}"/>
              </a:ext>
            </a:extLst>
          </p:cNvPr>
          <p:cNvPicPr>
            <a:picLocks noChangeAspect="1"/>
          </p:cNvPicPr>
          <p:nvPr/>
        </p:nvPicPr>
        <p:blipFill>
          <a:blip r:embed="rId3"/>
          <a:stretch>
            <a:fillRect/>
          </a:stretch>
        </p:blipFill>
        <p:spPr>
          <a:xfrm>
            <a:off x="6355080" y="3017520"/>
            <a:ext cx="4253484" cy="2715767"/>
          </a:xfrm>
          <a:prstGeom prst="rect">
            <a:avLst/>
          </a:prstGeom>
        </p:spPr>
      </p:pic>
      <p:sp>
        <p:nvSpPr>
          <p:cNvPr id="16" name="TextBox 15">
            <a:extLst>
              <a:ext uri="{FF2B5EF4-FFF2-40B4-BE49-F238E27FC236}">
                <a16:creationId xmlns:a16="http://schemas.microsoft.com/office/drawing/2014/main" id="{0FD5DE3E-3432-A543-8F72-4C548DCE6506}"/>
              </a:ext>
            </a:extLst>
          </p:cNvPr>
          <p:cNvSpPr txBox="1"/>
          <p:nvPr/>
        </p:nvSpPr>
        <p:spPr>
          <a:xfrm>
            <a:off x="2210807" y="5713475"/>
            <a:ext cx="3015505" cy="307777"/>
          </a:xfrm>
          <a:prstGeom prst="rect">
            <a:avLst/>
          </a:prstGeom>
          <a:noFill/>
        </p:spPr>
        <p:txBody>
          <a:bodyPr wrap="none" rtlCol="0">
            <a:spAutoFit/>
          </a:bodyPr>
          <a:lstStyle/>
          <a:p>
            <a:r>
              <a:rPr lang="en-US" sz="1400" dirty="0">
                <a:solidFill>
                  <a:schemeClr val="accent2">
                    <a:lumMod val="75000"/>
                  </a:schemeClr>
                </a:solidFill>
              </a:rPr>
              <a:t>Recidivism scores on a scale from 1-10</a:t>
            </a:r>
          </a:p>
        </p:txBody>
      </p:sp>
      <p:sp>
        <p:nvSpPr>
          <p:cNvPr id="17" name="TextBox 16">
            <a:extLst>
              <a:ext uri="{FF2B5EF4-FFF2-40B4-BE49-F238E27FC236}">
                <a16:creationId xmlns:a16="http://schemas.microsoft.com/office/drawing/2014/main" id="{B7E5D160-5A6B-4140-8387-1C83D86CB676}"/>
              </a:ext>
            </a:extLst>
          </p:cNvPr>
          <p:cNvSpPr txBox="1"/>
          <p:nvPr/>
        </p:nvSpPr>
        <p:spPr>
          <a:xfrm>
            <a:off x="6974069" y="5713474"/>
            <a:ext cx="3015505" cy="307777"/>
          </a:xfrm>
          <a:prstGeom prst="rect">
            <a:avLst/>
          </a:prstGeom>
          <a:noFill/>
        </p:spPr>
        <p:txBody>
          <a:bodyPr wrap="none" rtlCol="0">
            <a:spAutoFit/>
          </a:bodyPr>
          <a:lstStyle/>
          <a:p>
            <a:r>
              <a:rPr lang="en-US" sz="1400" dirty="0">
                <a:solidFill>
                  <a:schemeClr val="accent2">
                    <a:lumMod val="75000"/>
                  </a:schemeClr>
                </a:solidFill>
              </a:rPr>
              <a:t>Recidivism scores on a scale from 1-10</a:t>
            </a:r>
          </a:p>
        </p:txBody>
      </p:sp>
    </p:spTree>
    <p:extLst>
      <p:ext uri="{BB962C8B-B14F-4D97-AF65-F5344CB8AC3E}">
        <p14:creationId xmlns:p14="http://schemas.microsoft.com/office/powerpoint/2010/main" val="54789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13DAF-A691-3D41-A684-A659E69E52E2}"/>
              </a:ext>
            </a:extLst>
          </p:cNvPr>
          <p:cNvSpPr>
            <a:spLocks noGrp="1"/>
          </p:cNvSpPr>
          <p:nvPr>
            <p:ph type="title"/>
          </p:nvPr>
        </p:nvSpPr>
        <p:spPr/>
        <p:txBody>
          <a:bodyPr/>
          <a:lstStyle/>
          <a:p>
            <a:r>
              <a:rPr lang="en-US" dirty="0"/>
              <a:t>Modeling</a:t>
            </a:r>
          </a:p>
        </p:txBody>
      </p:sp>
      <p:sp>
        <p:nvSpPr>
          <p:cNvPr id="3" name="Text Placeholder 2">
            <a:extLst>
              <a:ext uri="{FF2B5EF4-FFF2-40B4-BE49-F238E27FC236}">
                <a16:creationId xmlns:a16="http://schemas.microsoft.com/office/drawing/2014/main" id="{DD7A81AD-6330-A045-83EC-ECFB0C902320}"/>
              </a:ext>
            </a:extLst>
          </p:cNvPr>
          <p:cNvSpPr>
            <a:spLocks noGrp="1"/>
          </p:cNvSpPr>
          <p:nvPr>
            <p:ph type="body" idx="1"/>
          </p:nvPr>
        </p:nvSpPr>
        <p:spPr/>
        <p:txBody>
          <a:bodyPr/>
          <a:lstStyle/>
          <a:p>
            <a:r>
              <a:rPr lang="en-US" dirty="0"/>
              <a:t>Using the cox-violent-parsed filtered dataset</a:t>
            </a:r>
          </a:p>
        </p:txBody>
      </p:sp>
    </p:spTree>
    <p:extLst>
      <p:ext uri="{BB962C8B-B14F-4D97-AF65-F5344CB8AC3E}">
        <p14:creationId xmlns:p14="http://schemas.microsoft.com/office/powerpoint/2010/main" val="269804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2BF7C91-A908-3641-9E75-175E8DCD0870}"/>
              </a:ext>
            </a:extLst>
          </p:cNvPr>
          <p:cNvSpPr txBox="1"/>
          <p:nvPr/>
        </p:nvSpPr>
        <p:spPr>
          <a:xfrm>
            <a:off x="2231136" y="467418"/>
            <a:ext cx="7729728" cy="1188720"/>
          </a:xfrm>
          <a:prstGeom prst="rect">
            <a:avLst/>
          </a:prstGeom>
          <a:solidFill>
            <a:srgbClr val="FFFFFF"/>
          </a:solidFill>
        </p:spPr>
        <p:txBody>
          <a:bodyPr vert="horz" lIns="182880" tIns="182880" rIns="182880" bIns="182880" rtlCol="0" anchor="ctr">
            <a:normAutofit/>
          </a:bodyPr>
          <a:lstStyle/>
          <a:p>
            <a:pPr algn="ctr" defTabSz="914400">
              <a:lnSpc>
                <a:spcPct val="90000"/>
              </a:lnSpc>
              <a:spcBef>
                <a:spcPct val="0"/>
              </a:spcBef>
              <a:spcAft>
                <a:spcPts val="600"/>
              </a:spcAft>
            </a:pPr>
            <a:r>
              <a:rPr lang="en-US" sz="2800" kern="1200" cap="all" spc="200" baseline="0" dirty="0">
                <a:solidFill>
                  <a:srgbClr val="262626"/>
                </a:solidFill>
                <a:latin typeface="+mj-lt"/>
                <a:ea typeface="+mj-ea"/>
                <a:cs typeface="+mj-cs"/>
              </a:rPr>
              <a:t>Independent Variables</a:t>
            </a:r>
          </a:p>
        </p:txBody>
      </p:sp>
      <p:sp>
        <p:nvSpPr>
          <p:cNvPr id="3" name="TextBox 2">
            <a:extLst>
              <a:ext uri="{FF2B5EF4-FFF2-40B4-BE49-F238E27FC236}">
                <a16:creationId xmlns:a16="http://schemas.microsoft.com/office/drawing/2014/main" id="{73F34B13-FE76-074B-BD4E-12A8D8CE2AA7}"/>
              </a:ext>
            </a:extLst>
          </p:cNvPr>
          <p:cNvSpPr txBox="1"/>
          <p:nvPr/>
        </p:nvSpPr>
        <p:spPr>
          <a:xfrm>
            <a:off x="1706244" y="1656138"/>
            <a:ext cx="8779512" cy="3696150"/>
          </a:xfrm>
          <a:prstGeom prst="rect">
            <a:avLst/>
          </a:prstGeom>
        </p:spPr>
        <p:txBody>
          <a:bodyPr vert="horz" lIns="91440" tIns="45720" rIns="91440" bIns="45720" rtlCol="0">
            <a:normAutofit/>
          </a:bodyPr>
          <a:lstStyle/>
          <a:p>
            <a:pPr indent="-228600" defTabSz="914400">
              <a:lnSpc>
                <a:spcPct val="90000"/>
              </a:lnSpc>
              <a:spcBef>
                <a:spcPts val="1000"/>
              </a:spcBef>
              <a:buClr>
                <a:schemeClr val="accent2"/>
              </a:buClr>
              <a:buFont typeface="Arial" panose="020B0604020202020204" pitchFamily="34" charset="0"/>
              <a:buChar char="•"/>
            </a:pPr>
            <a:r>
              <a:rPr lang="en-US" sz="1400" dirty="0">
                <a:solidFill>
                  <a:srgbClr val="404040"/>
                </a:solidFill>
              </a:rPr>
              <a:t>Juvenile felony count</a:t>
            </a:r>
          </a:p>
          <a:p>
            <a:pPr indent="-228600" defTabSz="914400">
              <a:lnSpc>
                <a:spcPct val="90000"/>
              </a:lnSpc>
              <a:spcBef>
                <a:spcPts val="1000"/>
              </a:spcBef>
              <a:buClr>
                <a:schemeClr val="accent2"/>
              </a:buClr>
              <a:buFont typeface="Arial" panose="020B0604020202020204" pitchFamily="34" charset="0"/>
              <a:buChar char="•"/>
            </a:pPr>
            <a:r>
              <a:rPr lang="en-US" sz="1400" dirty="0">
                <a:solidFill>
                  <a:srgbClr val="404040"/>
                </a:solidFill>
              </a:rPr>
              <a:t>Juvenile misdemeanor count</a:t>
            </a:r>
          </a:p>
          <a:p>
            <a:pPr indent="-228600" defTabSz="914400">
              <a:lnSpc>
                <a:spcPct val="90000"/>
              </a:lnSpc>
              <a:spcBef>
                <a:spcPts val="1000"/>
              </a:spcBef>
              <a:buClr>
                <a:schemeClr val="accent2"/>
              </a:buClr>
              <a:buFont typeface="Arial" panose="020B0604020202020204" pitchFamily="34" charset="0"/>
              <a:buChar char="•"/>
            </a:pPr>
            <a:r>
              <a:rPr lang="en-US" sz="1400" dirty="0">
                <a:solidFill>
                  <a:srgbClr val="404040"/>
                </a:solidFill>
              </a:rPr>
              <a:t>Priors count</a:t>
            </a:r>
          </a:p>
          <a:p>
            <a:pPr indent="-228600" defTabSz="914400">
              <a:lnSpc>
                <a:spcPct val="90000"/>
              </a:lnSpc>
              <a:spcBef>
                <a:spcPts val="1000"/>
              </a:spcBef>
              <a:buClr>
                <a:schemeClr val="accent2"/>
              </a:buClr>
              <a:buFont typeface="Arial" panose="020B0604020202020204" pitchFamily="34" charset="0"/>
              <a:buChar char="•"/>
            </a:pPr>
            <a:r>
              <a:rPr lang="en-US" sz="1400" dirty="0">
                <a:solidFill>
                  <a:srgbClr val="404040"/>
                </a:solidFill>
              </a:rPr>
              <a:t>Is recidivism </a:t>
            </a:r>
          </a:p>
          <a:p>
            <a:pPr indent="-228600" defTabSz="914400">
              <a:lnSpc>
                <a:spcPct val="90000"/>
              </a:lnSpc>
              <a:spcBef>
                <a:spcPts val="1000"/>
              </a:spcBef>
              <a:buClr>
                <a:schemeClr val="accent2"/>
              </a:buClr>
              <a:buFont typeface="Arial" panose="020B0604020202020204" pitchFamily="34" charset="0"/>
              <a:buChar char="•"/>
            </a:pPr>
            <a:r>
              <a:rPr lang="en-US" sz="1400" dirty="0">
                <a:solidFill>
                  <a:srgbClr val="404040"/>
                </a:solidFill>
              </a:rPr>
              <a:t>Is violent recidivism</a:t>
            </a:r>
          </a:p>
          <a:p>
            <a:pPr indent="-228600" defTabSz="914400">
              <a:lnSpc>
                <a:spcPct val="90000"/>
              </a:lnSpc>
              <a:spcBef>
                <a:spcPts val="1000"/>
              </a:spcBef>
              <a:buClr>
                <a:schemeClr val="accent2"/>
              </a:buClr>
              <a:buFont typeface="Arial" panose="020B0604020202020204" pitchFamily="34" charset="0"/>
              <a:buChar char="•"/>
            </a:pPr>
            <a:r>
              <a:rPr lang="en-US" sz="1400" dirty="0">
                <a:solidFill>
                  <a:srgbClr val="404040"/>
                </a:solidFill>
              </a:rPr>
              <a:t>Sex (male or female)</a:t>
            </a:r>
          </a:p>
          <a:p>
            <a:pPr indent="-228600" defTabSz="914400">
              <a:lnSpc>
                <a:spcPct val="90000"/>
              </a:lnSpc>
              <a:spcBef>
                <a:spcPts val="1000"/>
              </a:spcBef>
              <a:buClr>
                <a:schemeClr val="accent2"/>
              </a:buClr>
              <a:buFont typeface="Arial" panose="020B0604020202020204" pitchFamily="34" charset="0"/>
              <a:buChar char="•"/>
            </a:pPr>
            <a:r>
              <a:rPr lang="en-US" sz="1400" dirty="0">
                <a:solidFill>
                  <a:srgbClr val="404040"/>
                </a:solidFill>
              </a:rPr>
              <a:t>Age category (under 25, between 25 and 45,  over 45’)</a:t>
            </a:r>
          </a:p>
          <a:p>
            <a:pPr indent="-228600" defTabSz="914400">
              <a:lnSpc>
                <a:spcPct val="90000"/>
              </a:lnSpc>
              <a:spcBef>
                <a:spcPts val="1000"/>
              </a:spcBef>
              <a:buClr>
                <a:schemeClr val="accent2"/>
              </a:buClr>
              <a:buFont typeface="Arial" panose="020B0604020202020204" pitchFamily="34" charset="0"/>
              <a:buChar char="•"/>
            </a:pPr>
            <a:r>
              <a:rPr lang="en-US" sz="1400" dirty="0">
                <a:solidFill>
                  <a:srgbClr val="404040"/>
                </a:solidFill>
              </a:rPr>
              <a:t>Race (African-American,  Asian, Caucasian, Hispanic, Native American, Other)</a:t>
            </a:r>
          </a:p>
          <a:p>
            <a:pPr indent="-228600" defTabSz="914400">
              <a:lnSpc>
                <a:spcPct val="90000"/>
              </a:lnSpc>
              <a:spcBef>
                <a:spcPts val="1000"/>
              </a:spcBef>
              <a:buClr>
                <a:schemeClr val="accent2"/>
              </a:buClr>
              <a:buFont typeface="Arial" panose="020B0604020202020204" pitchFamily="34" charset="0"/>
              <a:buChar char="•"/>
            </a:pPr>
            <a:r>
              <a:rPr lang="en-US" sz="1400" dirty="0">
                <a:solidFill>
                  <a:srgbClr val="404040"/>
                </a:solidFill>
              </a:rPr>
              <a:t>Charge Degree (CO3, CT,  F1,  F2, F3, F5, F6, F7, M1, M2, MO3, NI0, TCX, X)</a:t>
            </a:r>
          </a:p>
          <a:p>
            <a:pPr indent="-228600" defTabSz="914400">
              <a:lnSpc>
                <a:spcPct val="90000"/>
              </a:lnSpc>
              <a:spcBef>
                <a:spcPts val="1000"/>
              </a:spcBef>
              <a:buClr>
                <a:schemeClr val="accent2"/>
              </a:buClr>
              <a:buFont typeface="Arial" panose="020B0604020202020204" pitchFamily="34" charset="0"/>
              <a:buChar char="•"/>
            </a:pPr>
            <a:endParaRPr lang="en-US" sz="1400" dirty="0">
              <a:solidFill>
                <a:srgbClr val="404040"/>
              </a:solidFill>
            </a:endParaRPr>
          </a:p>
          <a:p>
            <a:pPr defTabSz="914400">
              <a:lnSpc>
                <a:spcPct val="90000"/>
              </a:lnSpc>
              <a:spcBef>
                <a:spcPts val="1000"/>
              </a:spcBef>
              <a:buClr>
                <a:schemeClr val="accent2"/>
              </a:buClr>
            </a:pPr>
            <a:r>
              <a:rPr lang="en-US" sz="1400" dirty="0">
                <a:solidFill>
                  <a:srgbClr val="404040"/>
                </a:solidFill>
              </a:rPr>
              <a:t>My models use these nine variables from the dataset to predict the COMPAS decile score… or the likelihood of recidivism measured on a 1-10 scale</a:t>
            </a:r>
          </a:p>
        </p:txBody>
      </p:sp>
    </p:spTree>
    <p:extLst>
      <p:ext uri="{BB962C8B-B14F-4D97-AF65-F5344CB8AC3E}">
        <p14:creationId xmlns:p14="http://schemas.microsoft.com/office/powerpoint/2010/main" val="194858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7CBB-B390-574A-8949-3F5A1E2E9684}"/>
              </a:ext>
            </a:extLst>
          </p:cNvPr>
          <p:cNvSpPr>
            <a:spLocks noGrp="1"/>
          </p:cNvSpPr>
          <p:nvPr>
            <p:ph type="title"/>
          </p:nvPr>
        </p:nvSpPr>
        <p:spPr>
          <a:xfrm>
            <a:off x="804672" y="964692"/>
            <a:ext cx="3066937" cy="1188720"/>
          </a:xfrm>
        </p:spPr>
        <p:txBody>
          <a:bodyPr>
            <a:normAutofit/>
          </a:bodyPr>
          <a:lstStyle/>
          <a:p>
            <a:r>
              <a:rPr lang="en-US" dirty="0"/>
              <a:t>Scoring</a:t>
            </a:r>
          </a:p>
        </p:txBody>
      </p:sp>
      <p:sp>
        <p:nvSpPr>
          <p:cNvPr id="9" name="Content Placeholder 8">
            <a:extLst>
              <a:ext uri="{FF2B5EF4-FFF2-40B4-BE49-F238E27FC236}">
                <a16:creationId xmlns:a16="http://schemas.microsoft.com/office/drawing/2014/main" id="{9E864937-7060-4704-B23C-9D995F4AD35E}"/>
              </a:ext>
            </a:extLst>
          </p:cNvPr>
          <p:cNvSpPr>
            <a:spLocks noGrp="1"/>
          </p:cNvSpPr>
          <p:nvPr>
            <p:ph idx="1"/>
          </p:nvPr>
        </p:nvSpPr>
        <p:spPr>
          <a:xfrm>
            <a:off x="803244" y="2638044"/>
            <a:ext cx="3063765" cy="3263206"/>
          </a:xfrm>
        </p:spPr>
        <p:txBody>
          <a:bodyPr>
            <a:normAutofit fontScale="92500" lnSpcReduction="10000"/>
          </a:bodyPr>
          <a:lstStyle/>
          <a:p>
            <a:r>
              <a:rPr lang="en-US" dirty="0"/>
              <a:t>Table with the scores for different types of models using “negative mean absolute error” as the error metric</a:t>
            </a:r>
          </a:p>
          <a:p>
            <a:r>
              <a:rPr lang="en-US" dirty="0"/>
              <a:t>Note: linear and stacking models have very large test scores… cross validation of linear model showed that error values are typically in an expected region (around 2.00) but occasionally get very large. I was not able to determine why this happens</a:t>
            </a:r>
          </a:p>
          <a:p>
            <a:endParaRPr lang="en-US" dirty="0"/>
          </a:p>
        </p:txBody>
      </p:sp>
      <p:sp>
        <p:nvSpPr>
          <p:cNvPr id="15" name="Rectangle 11">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040234E6-A7F0-2442-95EE-1FAA9A24A51C}"/>
              </a:ext>
            </a:extLst>
          </p:cNvPr>
          <p:cNvPicPr>
            <a:picLocks noChangeAspect="1"/>
          </p:cNvPicPr>
          <p:nvPr/>
        </p:nvPicPr>
        <p:blipFill>
          <a:blip r:embed="rId2"/>
          <a:stretch>
            <a:fillRect/>
          </a:stretch>
        </p:blipFill>
        <p:spPr>
          <a:xfrm>
            <a:off x="4823366" y="1549284"/>
            <a:ext cx="6227064" cy="3767373"/>
          </a:xfrm>
          <a:prstGeom prst="rect">
            <a:avLst/>
          </a:prstGeom>
        </p:spPr>
      </p:pic>
    </p:spTree>
    <p:extLst>
      <p:ext uri="{BB962C8B-B14F-4D97-AF65-F5344CB8AC3E}">
        <p14:creationId xmlns:p14="http://schemas.microsoft.com/office/powerpoint/2010/main" val="1407260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EDED847-34F1-4353-AA83-1525E9E40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4767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8B9673-C83F-174B-8878-F5684DE1B0A6}"/>
              </a:ext>
            </a:extLst>
          </p:cNvPr>
          <p:cNvSpPr>
            <a:spLocks noGrp="1"/>
          </p:cNvSpPr>
          <p:nvPr>
            <p:ph type="title"/>
          </p:nvPr>
        </p:nvSpPr>
        <p:spPr>
          <a:xfrm>
            <a:off x="2407599" y="4928136"/>
            <a:ext cx="7729728" cy="1134402"/>
          </a:xfrm>
        </p:spPr>
        <p:txBody>
          <a:bodyPr vert="horz" lIns="182880" tIns="182880" rIns="182880" bIns="182880" rtlCol="0" anchor="ctr">
            <a:normAutofit/>
          </a:bodyPr>
          <a:lstStyle/>
          <a:p>
            <a:r>
              <a:rPr lang="en-US" dirty="0"/>
              <a:t>Feature importance for linear regression model</a:t>
            </a:r>
          </a:p>
        </p:txBody>
      </p:sp>
      <p:pic>
        <p:nvPicPr>
          <p:cNvPr id="4" name="Picture 3" descr="Chart, bar chart&#10;&#10;Description automatically generated">
            <a:extLst>
              <a:ext uri="{FF2B5EF4-FFF2-40B4-BE49-F238E27FC236}">
                <a16:creationId xmlns:a16="http://schemas.microsoft.com/office/drawing/2014/main" id="{3E0CF36A-4047-2746-9C74-A4559F512BA3}"/>
              </a:ext>
            </a:extLst>
          </p:cNvPr>
          <p:cNvPicPr>
            <a:picLocks noChangeAspect="1"/>
          </p:cNvPicPr>
          <p:nvPr/>
        </p:nvPicPr>
        <p:blipFill>
          <a:blip r:embed="rId2"/>
          <a:stretch>
            <a:fillRect/>
          </a:stretch>
        </p:blipFill>
        <p:spPr>
          <a:xfrm>
            <a:off x="535337" y="170295"/>
            <a:ext cx="11121325" cy="4587546"/>
          </a:xfrm>
          <a:prstGeom prst="rect">
            <a:avLst/>
          </a:prstGeom>
        </p:spPr>
      </p:pic>
    </p:spTree>
    <p:extLst>
      <p:ext uri="{BB962C8B-B14F-4D97-AF65-F5344CB8AC3E}">
        <p14:creationId xmlns:p14="http://schemas.microsoft.com/office/powerpoint/2010/main" val="3378436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EDED847-34F1-4353-AA83-1525E9E40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4767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8B9673-C83F-174B-8878-F5684DE1B0A6}"/>
              </a:ext>
            </a:extLst>
          </p:cNvPr>
          <p:cNvSpPr>
            <a:spLocks noGrp="1"/>
          </p:cNvSpPr>
          <p:nvPr>
            <p:ph type="title"/>
          </p:nvPr>
        </p:nvSpPr>
        <p:spPr>
          <a:xfrm>
            <a:off x="2407599" y="4928136"/>
            <a:ext cx="7729728" cy="1134402"/>
          </a:xfrm>
        </p:spPr>
        <p:txBody>
          <a:bodyPr vert="horz" lIns="182880" tIns="182880" rIns="182880" bIns="182880" rtlCol="0" anchor="ctr">
            <a:normAutofit/>
          </a:bodyPr>
          <a:lstStyle/>
          <a:p>
            <a:r>
              <a:rPr lang="en-US" dirty="0"/>
              <a:t>Feature importance for random forest model</a:t>
            </a:r>
          </a:p>
        </p:txBody>
      </p:sp>
      <p:pic>
        <p:nvPicPr>
          <p:cNvPr id="5" name="Picture 4" descr="Chart, bar chart&#10;&#10;Description automatically generated">
            <a:extLst>
              <a:ext uri="{FF2B5EF4-FFF2-40B4-BE49-F238E27FC236}">
                <a16:creationId xmlns:a16="http://schemas.microsoft.com/office/drawing/2014/main" id="{7876006B-E53C-4C4B-AA28-4A1DC3E01CE9}"/>
              </a:ext>
            </a:extLst>
          </p:cNvPr>
          <p:cNvPicPr>
            <a:picLocks noChangeAspect="1"/>
          </p:cNvPicPr>
          <p:nvPr/>
        </p:nvPicPr>
        <p:blipFill>
          <a:blip r:embed="rId2"/>
          <a:stretch>
            <a:fillRect/>
          </a:stretch>
        </p:blipFill>
        <p:spPr>
          <a:xfrm>
            <a:off x="509619" y="243841"/>
            <a:ext cx="11172761" cy="4548910"/>
          </a:xfrm>
          <a:prstGeom prst="rect">
            <a:avLst/>
          </a:prstGeom>
        </p:spPr>
      </p:pic>
    </p:spTree>
    <p:extLst>
      <p:ext uri="{BB962C8B-B14F-4D97-AF65-F5344CB8AC3E}">
        <p14:creationId xmlns:p14="http://schemas.microsoft.com/office/powerpoint/2010/main" val="18829743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
  <TotalTime>27</TotalTime>
  <Words>384</Words>
  <Application>Microsoft Macintosh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Parcel</vt:lpstr>
      <vt:lpstr>Biased algorithms and the criminal justice system</vt:lpstr>
      <vt:lpstr>Understanding the problem</vt:lpstr>
      <vt:lpstr>Exploring the data</vt:lpstr>
      <vt:lpstr>Exploring the data</vt:lpstr>
      <vt:lpstr>Modeling</vt:lpstr>
      <vt:lpstr>PowerPoint Presentation</vt:lpstr>
      <vt:lpstr>Scoring</vt:lpstr>
      <vt:lpstr>Feature importance for linear regression model</vt:lpstr>
      <vt:lpstr>Feature importance for random forest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Biased algorithms and the criminal justice system</dc:title>
  <dc:creator>Will Merhige</dc:creator>
  <cp:lastModifiedBy>Will Merhige</cp:lastModifiedBy>
  <cp:revision>6</cp:revision>
  <dcterms:created xsi:type="dcterms:W3CDTF">2020-11-09T03:53:33Z</dcterms:created>
  <dcterms:modified xsi:type="dcterms:W3CDTF">2020-11-09T04:39:59Z</dcterms:modified>
</cp:coreProperties>
</file>