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6" r:id="rId33"/>
    <p:sldId id="287" r:id="rId34"/>
    <p:sldId id="288" r:id="rId35"/>
    <p:sldId id="295" r:id="rId36"/>
    <p:sldId id="289" r:id="rId37"/>
    <p:sldId id="290" r:id="rId38"/>
    <p:sldId id="291" r:id="rId39"/>
    <p:sldId id="293" r:id="rId40"/>
    <p:sldId id="29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7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3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65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34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36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91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8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7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46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720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36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E88B-5C3D-424F-ABD0-C15AE62C2253}" type="datetimeFigureOut">
              <a:rPr lang="en-NZ" smtClean="0"/>
              <a:t>7/02/2017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6ECB-B1D1-49A8-810C-09D52D638BC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2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ukeout.github.io/" TargetMode="External"/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CSS &amp; </a:t>
            </a:r>
            <a:r>
              <a:rPr lang="en-NZ" dirty="0" err="1" smtClean="0"/>
              <a:t>Javascript</a:t>
            </a:r>
            <a:endParaRPr lang="en-NZ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Lixin</a:t>
            </a:r>
            <a:r>
              <a:rPr lang="en-NZ" dirty="0" smtClean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303727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introduction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high-level, dynamic, </a:t>
            </a:r>
            <a:r>
              <a:rPr lang="en-US" dirty="0" err="1" smtClean="0"/>
              <a:t>untyped</a:t>
            </a:r>
            <a:r>
              <a:rPr lang="en-US" dirty="0" smtClean="0"/>
              <a:t>, and interpreted programming language.</a:t>
            </a:r>
          </a:p>
          <a:p>
            <a:r>
              <a:rPr lang="en-US" dirty="0" smtClean="0"/>
              <a:t>Alongside HTML and CSS, it is one of the three core technologies of World Wide Web content.</a:t>
            </a:r>
          </a:p>
          <a:p>
            <a:r>
              <a:rPr lang="en-US" dirty="0" smtClean="0"/>
              <a:t>Not to be confused with Java.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08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en-US" altLang="zh-CN" dirty="0"/>
              <a:t>can be placed in the &lt;body&gt; and the &lt;head&gt; sections of an HTML page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JS code must be inserted </a:t>
            </a:r>
            <a:r>
              <a:rPr lang="en-US" altLang="zh-CN" dirty="0"/>
              <a:t> between &lt;script&gt; and &lt;/script&gt; </a:t>
            </a:r>
            <a:r>
              <a:rPr lang="en-US" altLang="zh-CN" dirty="0" smtClean="0"/>
              <a:t>tags.</a:t>
            </a:r>
          </a:p>
          <a:p>
            <a:endParaRPr lang="en-NZ" dirty="0"/>
          </a:p>
        </p:txBody>
      </p:sp>
      <p:sp>
        <p:nvSpPr>
          <p:cNvPr id="6" name="文本框 5"/>
          <p:cNvSpPr txBox="1"/>
          <p:nvPr/>
        </p:nvSpPr>
        <p:spPr>
          <a:xfrm>
            <a:off x="892791" y="3449578"/>
            <a:ext cx="104064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  &lt;script&gt;</a:t>
            </a:r>
          </a:p>
          <a:p>
            <a:r>
              <a:rPr lang="en-US" altLang="zh-CN" dirty="0" smtClean="0"/>
              <a:t>    alert('Hello, world');</a:t>
            </a:r>
          </a:p>
          <a:p>
            <a:r>
              <a:rPr lang="en-US" altLang="zh-CN" dirty="0" smtClean="0"/>
              <a:t>  &lt;/script&gt;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...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246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basics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placed in an external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console to debug</a:t>
            </a:r>
          </a:p>
          <a:p>
            <a:endParaRPr lang="en-NZ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385052"/>
            <a:ext cx="104064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="/static/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/abc.js"&gt;&lt;/script&gt;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...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5315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basics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273"/>
            <a:ext cx="10515600" cy="4351338"/>
          </a:xfrm>
        </p:spPr>
        <p:txBody>
          <a:bodyPr/>
          <a:lstStyle/>
          <a:p>
            <a:r>
              <a:rPr lang="en-US" altLang="zh-CN" dirty="0"/>
              <a:t>JavaScript statements are separated by </a:t>
            </a:r>
            <a:r>
              <a:rPr lang="en-US" altLang="zh-CN" b="1" dirty="0" smtClean="0"/>
              <a:t>semicolons </a:t>
            </a:r>
            <a:r>
              <a:rPr lang="en-US" altLang="zh-CN" dirty="0" smtClean="0"/>
              <a:t>(can be omitted but not recommended)</a:t>
            </a:r>
            <a:r>
              <a:rPr lang="en-US" altLang="zh-CN" b="1" dirty="0" smtClean="0"/>
              <a:t>.</a:t>
            </a:r>
          </a:p>
          <a:p>
            <a:r>
              <a:rPr lang="en-US" dirty="0" smtClean="0"/>
              <a:t>Code block: {…}.</a:t>
            </a:r>
          </a:p>
          <a:p>
            <a:r>
              <a:rPr lang="en-US" dirty="0" smtClean="0"/>
              <a:t>Declare variables.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3422282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(2 &gt; 1) {</a:t>
            </a:r>
          </a:p>
          <a:p>
            <a:r>
              <a:rPr lang="en-US" altLang="zh-CN" dirty="0" smtClean="0"/>
              <a:t>    x = 1;</a:t>
            </a:r>
          </a:p>
          <a:p>
            <a:r>
              <a:rPr lang="en-US" altLang="zh-CN" dirty="0" smtClean="0"/>
              <a:t>    y = 2;</a:t>
            </a:r>
          </a:p>
          <a:p>
            <a:r>
              <a:rPr lang="en-US" altLang="zh-CN" dirty="0" smtClean="0"/>
              <a:t>    z = 3;</a:t>
            </a:r>
          </a:p>
          <a:p>
            <a:r>
              <a:rPr lang="en-US" altLang="zh-CN" dirty="0" smtClean="0"/>
              <a:t>    if (x &lt; y) {</a:t>
            </a:r>
          </a:p>
          <a:p>
            <a:r>
              <a:rPr lang="en-US" altLang="zh-CN" dirty="0" smtClean="0"/>
              <a:t>        z = 4;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if (x &gt; y) {</a:t>
            </a:r>
          </a:p>
          <a:p>
            <a:r>
              <a:rPr lang="en-US" altLang="zh-CN" dirty="0" smtClean="0"/>
              <a:t>        z = 5;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826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basics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limitation of nesting depth, but keep it low to reduce code complexity (using functions).</a:t>
            </a:r>
          </a:p>
          <a:p>
            <a:r>
              <a:rPr lang="en-US" dirty="0" smtClean="0"/>
              <a:t>Comments: // and /* …. */</a:t>
            </a:r>
          </a:p>
          <a:p>
            <a:r>
              <a:rPr lang="en-US" dirty="0" smtClean="0"/>
              <a:t>JS is case-sensitive.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318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is not typed. Integer and float are both Number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91312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123; // integer 123</a:t>
            </a:r>
          </a:p>
          <a:p>
            <a:r>
              <a:rPr lang="en-US" altLang="zh-CN" dirty="0" smtClean="0"/>
              <a:t>0.456; // float 0.456</a:t>
            </a:r>
          </a:p>
          <a:p>
            <a:r>
              <a:rPr lang="en-US" altLang="zh-CN" dirty="0" smtClean="0"/>
              <a:t>1.2345</a:t>
            </a:r>
            <a:r>
              <a:rPr lang="en-NZ" dirty="0" smtClean="0"/>
              <a:t>e3; // </a:t>
            </a:r>
            <a:r>
              <a:rPr lang="en-NZ" altLang="zh-CN" dirty="0"/>
              <a:t>scientific notation</a:t>
            </a:r>
            <a:r>
              <a:rPr lang="en-US" altLang="zh-CN" dirty="0" smtClean="0"/>
              <a:t> 1.2345</a:t>
            </a:r>
            <a:r>
              <a:rPr lang="en-NZ" dirty="0" smtClean="0"/>
              <a:t>x1000，</a:t>
            </a:r>
            <a:r>
              <a:rPr lang="en-US" dirty="0" smtClean="0"/>
              <a:t>equals to </a:t>
            </a:r>
            <a:r>
              <a:rPr lang="en-US" altLang="zh-CN" dirty="0" smtClean="0"/>
              <a:t>1234.5</a:t>
            </a:r>
          </a:p>
          <a:p>
            <a:r>
              <a:rPr lang="en-US" altLang="zh-CN" dirty="0" smtClean="0"/>
              <a:t>-99; // negative</a:t>
            </a:r>
            <a:endParaRPr lang="zh-CN" altLang="en-US" dirty="0" smtClean="0"/>
          </a:p>
          <a:p>
            <a:r>
              <a:rPr lang="en-NZ" dirty="0" err="1" smtClean="0"/>
              <a:t>NaN</a:t>
            </a:r>
            <a:r>
              <a:rPr lang="en-NZ" dirty="0" smtClean="0"/>
              <a:t>; // </a:t>
            </a:r>
            <a:r>
              <a:rPr lang="en-NZ" dirty="0" err="1" smtClean="0"/>
              <a:t>NaN</a:t>
            </a:r>
            <a:r>
              <a:rPr lang="en-NZ" dirty="0" smtClean="0"/>
              <a:t> </a:t>
            </a:r>
            <a:r>
              <a:rPr lang="en-US" altLang="zh-CN" dirty="0" smtClean="0"/>
              <a:t>means </a:t>
            </a:r>
            <a:r>
              <a:rPr lang="en-NZ" dirty="0" smtClean="0"/>
              <a:t>Not a Number, when a number cannot be calculated</a:t>
            </a:r>
            <a:endParaRPr lang="zh-CN" altLang="en-US" dirty="0" smtClean="0"/>
          </a:p>
          <a:p>
            <a:r>
              <a:rPr lang="en-NZ" dirty="0" smtClean="0"/>
              <a:t>Infinity; // </a:t>
            </a:r>
            <a:r>
              <a:rPr lang="en-US" dirty="0" smtClean="0"/>
              <a:t>a number exceeds the max number </a:t>
            </a:r>
            <a:r>
              <a:rPr lang="en-NZ" dirty="0" smtClean="0"/>
              <a:t>JavaScript can represents, it will be Infinity</a:t>
            </a:r>
          </a:p>
          <a:p>
            <a:r>
              <a:rPr lang="en-NZ" altLang="zh-CN" dirty="0" smtClean="0"/>
              <a:t>0xff00;</a:t>
            </a:r>
            <a:endParaRPr lang="en-NZ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4752941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 smtClean="0"/>
              <a:t>1 + 2; // 3</a:t>
            </a:r>
          </a:p>
          <a:p>
            <a:r>
              <a:rPr lang="it-IT" altLang="zh-CN" dirty="0" smtClean="0"/>
              <a:t>(1 + 2) * 5 / 2; // 7.5</a:t>
            </a:r>
          </a:p>
          <a:p>
            <a:r>
              <a:rPr lang="it-IT" altLang="zh-CN" dirty="0" smtClean="0"/>
              <a:t>2 / 0; // Infinity</a:t>
            </a:r>
          </a:p>
          <a:p>
            <a:r>
              <a:rPr lang="it-IT" altLang="zh-CN" dirty="0" smtClean="0"/>
              <a:t>0 / 0; // NaN</a:t>
            </a:r>
          </a:p>
          <a:p>
            <a:r>
              <a:rPr lang="it-IT" altLang="zh-CN" dirty="0" smtClean="0"/>
              <a:t>10 % 3; // 1</a:t>
            </a:r>
          </a:p>
          <a:p>
            <a:r>
              <a:rPr lang="it-IT" altLang="zh-CN" dirty="0" smtClean="0"/>
              <a:t>10.5 % 3; // 1.5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0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Wrapped in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""</a:t>
            </a:r>
            <a:r>
              <a:rPr lang="en-US" dirty="0" smtClean="0"/>
              <a:t>or 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''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198" y="2464772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test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""'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I’m OK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'I\'m \"OK\"!\\';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198" y="4627750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 = 'Hello, world!';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s.length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13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7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like an Array, but cannot be assigned via key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8" y="2464772"/>
            <a:ext cx="104064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 = 'Hello, world!';</a:t>
            </a:r>
          </a:p>
          <a:p>
            <a:endParaRPr lang="en-NZ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s[0]; // 'H'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s[6]; // ' '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s[7]; // 'w'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s[12]; // '!'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s[13]; // undefined exceeds but no error, return undefined</a:t>
            </a:r>
          </a:p>
          <a:p>
            <a:endParaRPr lang="en-US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s[0] = 'X';</a:t>
            </a:r>
          </a:p>
          <a:p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alert(s); //still 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'H'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6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8202"/>
            <a:ext cx="10515600" cy="4351338"/>
          </a:xfrm>
        </p:spPr>
        <p:txBody>
          <a:bodyPr/>
          <a:lstStyle/>
          <a:p>
            <a:r>
              <a:rPr lang="en-US" dirty="0" err="1" smtClean="0"/>
              <a:t>toUpperCase</a:t>
            </a:r>
            <a:r>
              <a:rPr lang="en-US" dirty="0" smtClean="0"/>
              <a:t> and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indexOf</a:t>
            </a:r>
            <a:r>
              <a:rPr lang="en-US" dirty="0" smtClean="0"/>
              <a:t>, return the position the searched string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substring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8" y="2219108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 = 'Hello';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s.toUpperCase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return 'HELLO‘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lower = </a:t>
            </a:r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s.toLowerCase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 '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hello‘ and assign it to lower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8" y="3736286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 = 'hello, world';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s.indexOf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('world'); // return 7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s.indexOf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('World'); // not found, return -1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198" y="5306682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 = 'hello, world'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s.substring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(0, 5); // return 'hello'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s.substring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(7); // start from 7 to end</a:t>
            </a:r>
            <a:r>
              <a:rPr lang="zh-CN" alt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 'world'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5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of an Array can be any types.</a:t>
            </a:r>
          </a:p>
          <a:p>
            <a:r>
              <a:rPr lang="en-US" dirty="0" smtClean="0"/>
              <a:t>Length and changing length</a:t>
            </a:r>
          </a:p>
          <a:p>
            <a:endParaRPr lang="en-NZ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01502"/>
            <a:ext cx="1040641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[1, 2, 3.14, 'Hello', null, true];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arr.length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6</a:t>
            </a:r>
          </a:p>
          <a:p>
            <a:endParaRPr lang="en-US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[1, 2, 3];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arr.length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3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arr.length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6;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</a:t>
            </a:r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zh-CN" alt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becomes [1, 2, 3, 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undefined, undefined, undefined]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arr.length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2;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</a:t>
            </a:r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zh-CN" altLang="en-US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becomes [1, 2]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introduction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CSS (</a:t>
            </a:r>
            <a:r>
              <a:rPr lang="en-NZ" altLang="zh-CN" b="1" dirty="0"/>
              <a:t>C</a:t>
            </a:r>
            <a:r>
              <a:rPr lang="en-NZ" altLang="zh-CN" dirty="0"/>
              <a:t>ascading </a:t>
            </a:r>
            <a:r>
              <a:rPr lang="en-NZ" altLang="zh-CN" b="1" dirty="0"/>
              <a:t>S</a:t>
            </a:r>
            <a:r>
              <a:rPr lang="en-NZ" altLang="zh-CN" dirty="0"/>
              <a:t>tyle </a:t>
            </a:r>
            <a:r>
              <a:rPr lang="en-NZ" altLang="zh-CN" b="1" dirty="0"/>
              <a:t>S</a:t>
            </a:r>
            <a:r>
              <a:rPr lang="en-NZ" altLang="zh-CN" dirty="0"/>
              <a:t>heets</a:t>
            </a:r>
            <a:r>
              <a:rPr lang="en-NZ" dirty="0" smtClean="0"/>
              <a:t>) </a:t>
            </a:r>
            <a:r>
              <a:rPr lang="en-US" dirty="0" smtClean="0"/>
              <a:t>is a style sheet language used for describing the presentation of a document written in a markup language.</a:t>
            </a:r>
          </a:p>
          <a:p>
            <a:r>
              <a:rPr lang="en-US" dirty="0" smtClean="0"/>
              <a:t>Comes with HTML elements.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control the layout of multiple web pages all at once</a:t>
            </a:r>
          </a:p>
          <a:p>
            <a:r>
              <a:rPr lang="en-US" altLang="zh-CN" dirty="0"/>
              <a:t>External stylesheets are stored in </a:t>
            </a:r>
            <a:r>
              <a:rPr lang="en-US" altLang="zh-CN" b="1" dirty="0"/>
              <a:t>CSS </a:t>
            </a:r>
            <a:r>
              <a:rPr lang="en-US" altLang="zh-CN" b="1" dirty="0" smtClean="0"/>
              <a:t>files</a:t>
            </a:r>
            <a:r>
              <a:rPr lang="en-NZ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100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an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Normally code above in other programming language will get errors, but JavaScript allow this.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533009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[1] = 99;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['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A', 99, 'C']</a:t>
            </a:r>
          </a:p>
          <a:p>
            <a:endParaRPr lang="en-US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[5] = 'x';</a:t>
            </a:r>
          </a:p>
          <a:p>
            <a:r>
              <a:rPr lang="en-NZ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[1, 2, 3, </a:t>
            </a:r>
            <a:r>
              <a:rPr lang="en-NZ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undefined, undefined, 'x']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9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Slice, similar to substring()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505713"/>
            <a:ext cx="1040641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[10, 20, '30', 'xyz'];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arr.indexOf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(10);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0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arr.indexOf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(20);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1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arr.indexOf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(30); // not found,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-1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arr.indexOf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('30');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2, note the difference between ‘30’ and 30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199" y="4999551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'C', 'D', 'E', 'F', 'G'];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(0, 3);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['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A', 'B', 'C']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(3);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['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D', 'E', 'F', 'G']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298" y="1434840"/>
            <a:ext cx="10515600" cy="4351338"/>
          </a:xfrm>
        </p:spPr>
        <p:txBody>
          <a:bodyPr/>
          <a:lstStyle/>
          <a:p>
            <a:r>
              <a:rPr lang="en-US" dirty="0" smtClean="0"/>
              <a:t>If we don’t specify the starting or ending index, it will start from 0 to the last index, and we can clone this Array.</a:t>
            </a:r>
            <a:endParaRPr lang="en-US" dirty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Push and pop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10366"/>
            <a:ext cx="10406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'C', 'D', 'E', 'F', 'G'];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aCopy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aCopy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['A', 'B', 'C', 'D', 'E', 'F', 'G']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aCopy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===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false</a:t>
            </a:r>
            <a:endParaRPr lang="en-NZ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4411089"/>
            <a:ext cx="104064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[1, 2];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arr.push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('A', 'B');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 array length: 4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[1, 2, 'A', 'B']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arr.pop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pop()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return'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B'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[1, 2, 'A']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arr.pop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arr.pop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arr.pop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pop 3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times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arr.pop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undefined</a:t>
            </a:r>
          </a:p>
        </p:txBody>
      </p:sp>
    </p:spTree>
    <p:extLst>
      <p:ext uri="{BB962C8B-B14F-4D97-AF65-F5344CB8AC3E}">
        <p14:creationId xmlns:p14="http://schemas.microsoft.com/office/powerpoint/2010/main" val="150801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298" y="1598610"/>
            <a:ext cx="10515600" cy="4351338"/>
          </a:xfrm>
        </p:spPr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nshift</a:t>
            </a:r>
            <a:r>
              <a:rPr lang="en-US" dirty="0" smtClean="0"/>
              <a:t> and shift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</a:t>
            </a:r>
            <a:endParaRPr lang="en-NZ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172851"/>
            <a:ext cx="1040641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[1, 2];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arr.unshift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('A', 'B');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 array length: 4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['A', 'B', 1, 2]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'A'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['B', 1, 2]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3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tims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arr.shift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// undefined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199" y="5723691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['B', 'C', 'A'];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arr.sort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['A', 'B', 'C']</a:t>
            </a:r>
          </a:p>
        </p:txBody>
      </p:sp>
    </p:spTree>
    <p:extLst>
      <p:ext uri="{BB962C8B-B14F-4D97-AF65-F5344CB8AC3E}">
        <p14:creationId xmlns:p14="http://schemas.microsoft.com/office/powerpoint/2010/main" val="142310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614"/>
            <a:ext cx="10515600" cy="4351338"/>
          </a:xfrm>
        </p:spPr>
        <p:txBody>
          <a:bodyPr/>
          <a:lstStyle/>
          <a:p>
            <a:r>
              <a:rPr lang="en-US" dirty="0" smtClean="0"/>
              <a:t>Reverse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NZ" altLang="zh-CN" dirty="0" smtClean="0"/>
              <a:t>Splice</a:t>
            </a:r>
            <a:r>
              <a:rPr lang="en-US" altLang="zh-CN" dirty="0" smtClean="0"/>
              <a:t>, versatile method..</a:t>
            </a:r>
            <a:endParaRPr lang="en-NZ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2107018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['one', 'two', 'three'];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arr.reverse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(); 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['three', 'two', 'one']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198" y="3733286"/>
            <a:ext cx="104064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['Microsoft', 'Apple', 'Yahoo', 'AOL', 'Excite', 'Oracle'];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delete 3 elements from index 2, and add 2 element in: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arr.splice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(2, 3, 'Google', 'Facebook'); //return</a:t>
            </a:r>
            <a:r>
              <a:rPr lang="zh-CN" altLang="en-US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['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Yahoo', 'AOL', 'Excite']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['Microsoft', 'Apple', 'Google', 'Facebook', 'Oracle']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// delete only</a:t>
            </a:r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arr.splice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(2, 2); // ['Google', 'Facebook']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['Microsoft', 'Apple', 'Oracle']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// add only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arr.splice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(2, 0, 'Google', 'Facebook'); //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return [], nothing deleted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['Microsoft', 'Apple', 'Google', 'Facebook', 'Oracle']</a:t>
            </a:r>
          </a:p>
        </p:txBody>
      </p:sp>
    </p:spTree>
    <p:extLst>
      <p:ext uri="{BB962C8B-B14F-4D97-AF65-F5344CB8AC3E}">
        <p14:creationId xmlns:p14="http://schemas.microsoft.com/office/powerpoint/2010/main" val="387747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, connect to Arrays, and return a new array. Note that it doesn’t change the current array.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2748470"/>
            <a:ext cx="10406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added =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arr.concat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([1, 2, 3]);</a:t>
            </a:r>
          </a:p>
          <a:p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added; // ['A', 'B', 'C', 1, 2, 3]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['A', 'B', 'C']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199" y="4406416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arr.concat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(1, 2, [3, 4]); // ['A', 'B', 'C', 1, 2, 3, 4]</a:t>
            </a:r>
          </a:p>
        </p:txBody>
      </p:sp>
    </p:spTree>
    <p:extLst>
      <p:ext uri="{BB962C8B-B14F-4D97-AF65-F5344CB8AC3E}">
        <p14:creationId xmlns:p14="http://schemas.microsoft.com/office/powerpoint/2010/main" val="15844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Join, implode array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Multi-dimension Array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199" y="2400196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['A', 'B', 'C', 1, 2, 3];</a:t>
            </a:r>
          </a:p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arr.join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('-'); // 'A-B-C-1-2-3‘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198" y="3965413"/>
            <a:ext cx="104064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NZ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arr</a:t>
            </a:r>
            <a:r>
              <a:rPr lang="en-NZ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[[1, 2, 3], [400, 500, 600], '-'];</a:t>
            </a:r>
          </a:p>
        </p:txBody>
      </p:sp>
    </p:spTree>
    <p:extLst>
      <p:ext uri="{BB962C8B-B14F-4D97-AF65-F5344CB8AC3E}">
        <p14:creationId xmlns:p14="http://schemas.microsoft.com/office/powerpoint/2010/main" val="9808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is a collection of properties which are unordered.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{…} represents an object, key: value are separated by “,”. </a:t>
            </a:r>
            <a:r>
              <a:rPr lang="en-US" dirty="0"/>
              <a:t>N</a:t>
            </a:r>
            <a:r>
              <a:rPr lang="en-US" dirty="0" smtClean="0"/>
              <a:t>ote that no comma after the last property.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93628"/>
            <a:ext cx="104064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student</a:t>
            </a:r>
            <a:r>
              <a:rPr lang="en-US" altLang="zh-CN" b="1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name: ‘Fisher',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birth: 1990,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school: 'No.1 Middle School',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height: 1.70,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weight: 65,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score: null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};</a:t>
            </a:r>
            <a:endParaRPr lang="en-NZ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20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a property, use ‘.’: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standard property key, or quote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Undefined returned when accessing a property doesn’t exist.</a:t>
            </a: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11740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student.name; // 'Fisher'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student.birth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1990</a:t>
            </a:r>
            <a:endParaRPr lang="en-NZ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199" y="3825649"/>
            <a:ext cx="104064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student['middle-school']; // 'No.1 Middle School'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student['name']; // 'Fisher'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student.name; // 'Fisher'</a:t>
            </a:r>
            <a:endParaRPr lang="en-NZ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199" y="5398409"/>
            <a:ext cx="104064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student.weight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undefined</a:t>
            </a:r>
          </a:p>
        </p:txBody>
      </p:sp>
    </p:spTree>
    <p:extLst>
      <p:ext uri="{BB962C8B-B14F-4D97-AF65-F5344CB8AC3E}">
        <p14:creationId xmlns:p14="http://schemas.microsoft.com/office/powerpoint/2010/main" val="98566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object is dynamic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11740"/>
            <a:ext cx="1040641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student 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name: 'Fisher'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student.age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undefined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student.age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 18; // new age property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 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ge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18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delete 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student.age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delete age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student.age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undefined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delete student['name']; //</a:t>
            </a:r>
            <a:r>
              <a:rPr lang="en-US" altLang="zh-CN" dirty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delete name</a:t>
            </a:r>
            <a:endParaRPr lang="zh-CN" altLang="en-US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student.name; // undefined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delete 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student.school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no error even trying to delete a undefined property</a:t>
            </a:r>
            <a:endParaRPr lang="en-NZ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4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syntax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selector points to the HTML element you want to style.</a:t>
            </a:r>
          </a:p>
          <a:p>
            <a:r>
              <a:rPr lang="en-US" altLang="zh-CN" dirty="0"/>
              <a:t>The declaration block contains one or more declarations separated by semicolons.</a:t>
            </a:r>
          </a:p>
          <a:p>
            <a:r>
              <a:rPr lang="en-US" altLang="zh-CN" dirty="0"/>
              <a:t>Each declaration includes a CSS property name and a value, separated by a colon.</a:t>
            </a:r>
          </a:p>
          <a:p>
            <a:r>
              <a:rPr lang="en-US" altLang="zh-CN" dirty="0"/>
              <a:t>A CSS declaration always ends with a semicolon, and declaration blocks are surrounded by curly braces.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416192"/>
            <a:ext cx="5495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 property</a:t>
            </a:r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20924"/>
            <a:ext cx="104064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student 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name: ‘Fisher',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birth: 1990,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school: 'No.1 Middle School',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height: 1.70,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weight: 65,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score: null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'name' in student; // 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'grade' in student; // false</a:t>
            </a:r>
            <a:endParaRPr lang="en-NZ" altLang="zh-CN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toString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' in student; // true, why?</a:t>
            </a:r>
          </a:p>
        </p:txBody>
      </p:sp>
    </p:spTree>
    <p:extLst>
      <p:ext uri="{BB962C8B-B14F-4D97-AF65-F5344CB8AC3E}">
        <p14:creationId xmlns:p14="http://schemas.microsoft.com/office/powerpoint/2010/main" val="24092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Object is </a:t>
            </a:r>
            <a:r>
              <a:rPr lang="en-NZ" altLang="zh-CN" dirty="0" smtClean="0"/>
              <a:t>prototypical, but not class-based.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20924"/>
            <a:ext cx="10406417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student.__proto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__; /* </a:t>
            </a:r>
            <a:r>
              <a:rPr lang="en-NZ" altLang="zh-CN" i="1" dirty="0" smtClean="0"/>
              <a:t>Object</a:t>
            </a:r>
            <a:r>
              <a:rPr lang="en-NZ" altLang="zh-CN" i="1" dirty="0"/>
              <a:t> {}</a:t>
            </a:r>
            <a:endParaRPr lang="en-NZ" altLang="zh-CN" dirty="0"/>
          </a:p>
          <a:p>
            <a:pPr lvl="1"/>
            <a:r>
              <a:rPr lang="en-NZ" altLang="zh-CN" dirty="0"/>
              <a:t>__</a:t>
            </a:r>
            <a:r>
              <a:rPr lang="en-NZ" altLang="zh-CN" dirty="0" err="1"/>
              <a:t>defineGetter</a:t>
            </a:r>
            <a:r>
              <a:rPr lang="en-NZ" altLang="zh-CN" dirty="0"/>
              <a:t>__:</a:t>
            </a:r>
            <a:r>
              <a:rPr lang="en-NZ" altLang="zh-CN" i="1" dirty="0"/>
              <a:t>__</a:t>
            </a:r>
            <a:r>
              <a:rPr lang="en-NZ" altLang="zh-CN" i="1" dirty="0" err="1"/>
              <a:t>defineGetter</a:t>
            </a:r>
            <a:r>
              <a:rPr lang="en-NZ" altLang="zh-CN" i="1" dirty="0"/>
              <a:t>__()</a:t>
            </a:r>
            <a:endParaRPr lang="en-NZ" altLang="zh-CN" dirty="0"/>
          </a:p>
          <a:p>
            <a:pPr lvl="1"/>
            <a:r>
              <a:rPr lang="en-NZ" altLang="zh-CN" dirty="0"/>
              <a:t>__</a:t>
            </a:r>
            <a:r>
              <a:rPr lang="en-NZ" altLang="zh-CN" dirty="0" err="1"/>
              <a:t>defineSetter</a:t>
            </a:r>
            <a:r>
              <a:rPr lang="en-NZ" altLang="zh-CN" dirty="0"/>
              <a:t>__:</a:t>
            </a:r>
            <a:r>
              <a:rPr lang="en-NZ" altLang="zh-CN" i="1" dirty="0"/>
              <a:t>__</a:t>
            </a:r>
            <a:r>
              <a:rPr lang="en-NZ" altLang="zh-CN" i="1" dirty="0" err="1"/>
              <a:t>defineSetter</a:t>
            </a:r>
            <a:r>
              <a:rPr lang="en-NZ" altLang="zh-CN" i="1" dirty="0"/>
              <a:t>__()</a:t>
            </a:r>
            <a:endParaRPr lang="en-NZ" altLang="zh-CN" dirty="0"/>
          </a:p>
          <a:p>
            <a:pPr lvl="1"/>
            <a:r>
              <a:rPr lang="en-NZ" altLang="zh-CN" dirty="0"/>
              <a:t>__</a:t>
            </a:r>
            <a:r>
              <a:rPr lang="en-NZ" altLang="zh-CN" dirty="0" err="1"/>
              <a:t>lookupGetter</a:t>
            </a:r>
            <a:r>
              <a:rPr lang="en-NZ" altLang="zh-CN" dirty="0"/>
              <a:t>__:</a:t>
            </a:r>
            <a:r>
              <a:rPr lang="en-NZ" altLang="zh-CN" i="1" dirty="0"/>
              <a:t>__</a:t>
            </a:r>
            <a:r>
              <a:rPr lang="en-NZ" altLang="zh-CN" i="1" dirty="0" err="1"/>
              <a:t>lookupGetter</a:t>
            </a:r>
            <a:r>
              <a:rPr lang="en-NZ" altLang="zh-CN" i="1" dirty="0"/>
              <a:t>__()</a:t>
            </a:r>
            <a:endParaRPr lang="en-NZ" altLang="zh-CN" dirty="0"/>
          </a:p>
          <a:p>
            <a:pPr lvl="1"/>
            <a:r>
              <a:rPr lang="en-NZ" altLang="zh-CN" dirty="0"/>
              <a:t>__</a:t>
            </a:r>
            <a:r>
              <a:rPr lang="en-NZ" altLang="zh-CN" dirty="0" err="1"/>
              <a:t>lookupSetter</a:t>
            </a:r>
            <a:r>
              <a:rPr lang="en-NZ" altLang="zh-CN" dirty="0"/>
              <a:t>__:</a:t>
            </a:r>
            <a:r>
              <a:rPr lang="en-NZ" altLang="zh-CN" i="1" dirty="0"/>
              <a:t>__</a:t>
            </a:r>
            <a:r>
              <a:rPr lang="en-NZ" altLang="zh-CN" i="1" dirty="0" err="1"/>
              <a:t>lookupSetter</a:t>
            </a:r>
            <a:r>
              <a:rPr lang="en-NZ" altLang="zh-CN" i="1" dirty="0"/>
              <a:t>__()</a:t>
            </a:r>
            <a:endParaRPr lang="en-NZ" altLang="zh-CN" dirty="0"/>
          </a:p>
          <a:p>
            <a:pPr lvl="1"/>
            <a:r>
              <a:rPr lang="en-NZ" altLang="zh-CN" dirty="0" err="1"/>
              <a:t>constructor:</a:t>
            </a:r>
            <a:r>
              <a:rPr lang="en-NZ" altLang="zh-CN" i="1" dirty="0" err="1"/>
              <a:t>Object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hasOwnProperty:</a:t>
            </a:r>
            <a:r>
              <a:rPr lang="en-NZ" altLang="zh-CN" i="1" dirty="0" err="1"/>
              <a:t>hasOwnProperty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isPrototypeOf:</a:t>
            </a:r>
            <a:r>
              <a:rPr lang="en-NZ" altLang="zh-CN" i="1" dirty="0" err="1"/>
              <a:t>isPrototypeOf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propertyIsEnumerable:</a:t>
            </a:r>
            <a:r>
              <a:rPr lang="en-NZ" altLang="zh-CN" i="1" dirty="0" err="1"/>
              <a:t>propertyIsEnumerable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toLocaleString:</a:t>
            </a:r>
            <a:r>
              <a:rPr lang="en-NZ" altLang="zh-CN" i="1" dirty="0" err="1"/>
              <a:t>toLocaleString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toString:</a:t>
            </a:r>
            <a:r>
              <a:rPr lang="en-NZ" altLang="zh-CN" i="1" dirty="0" err="1"/>
              <a:t>toString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 err="1"/>
              <a:t>valueOf:</a:t>
            </a:r>
            <a:r>
              <a:rPr lang="en-NZ" altLang="zh-CN" i="1" dirty="0" err="1"/>
              <a:t>valueOf</a:t>
            </a:r>
            <a:r>
              <a:rPr lang="en-NZ" altLang="zh-CN" i="1" dirty="0"/>
              <a:t>()</a:t>
            </a:r>
            <a:endParaRPr lang="en-NZ" altLang="zh-CN" dirty="0"/>
          </a:p>
          <a:p>
            <a:pPr lvl="1"/>
            <a:r>
              <a:rPr lang="en-NZ" altLang="zh-CN" dirty="0"/>
              <a:t>get __</a:t>
            </a:r>
            <a:r>
              <a:rPr lang="en-NZ" altLang="zh-CN" dirty="0" err="1"/>
              <a:t>proto__:</a:t>
            </a:r>
            <a:r>
              <a:rPr lang="en-NZ" altLang="zh-CN" i="1" dirty="0" err="1"/>
              <a:t>get</a:t>
            </a:r>
            <a:r>
              <a:rPr lang="en-NZ" altLang="zh-CN" i="1" dirty="0"/>
              <a:t> __proto__()</a:t>
            </a:r>
            <a:endParaRPr lang="en-NZ" altLang="zh-CN" dirty="0"/>
          </a:p>
          <a:p>
            <a:pPr lvl="1"/>
            <a:r>
              <a:rPr lang="en-NZ" altLang="zh-CN" dirty="0"/>
              <a:t>set __</a:t>
            </a:r>
            <a:r>
              <a:rPr lang="en-NZ" altLang="zh-CN" dirty="0" err="1"/>
              <a:t>proto__:</a:t>
            </a:r>
            <a:r>
              <a:rPr lang="en-NZ" altLang="zh-CN" i="1" dirty="0" err="1"/>
              <a:t>set</a:t>
            </a:r>
            <a:r>
              <a:rPr lang="en-NZ" altLang="zh-CN" i="1" dirty="0"/>
              <a:t> __proto</a:t>
            </a:r>
            <a:r>
              <a:rPr lang="en-NZ" altLang="zh-CN" i="1" dirty="0" smtClean="0"/>
              <a:t>__() */</a:t>
            </a:r>
            <a:endParaRPr lang="en-NZ" altLang="zh-CN" dirty="0"/>
          </a:p>
          <a:p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0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488"/>
            <a:ext cx="10515600" cy="4351338"/>
          </a:xfrm>
        </p:spPr>
        <p:txBody>
          <a:bodyPr/>
          <a:lstStyle/>
          <a:p>
            <a:r>
              <a:rPr lang="en-NZ" altLang="zh-CN" dirty="0"/>
              <a:t>JavaScript Object </a:t>
            </a:r>
            <a:r>
              <a:rPr lang="en-NZ" altLang="zh-CN" dirty="0" smtClean="0"/>
              <a:t>Notation</a:t>
            </a:r>
          </a:p>
          <a:p>
            <a:r>
              <a:rPr lang="en-US" dirty="0" smtClean="0"/>
              <a:t>Must be UTF-8 (multi-language), and use double quotation.</a:t>
            </a:r>
          </a:p>
          <a:p>
            <a:r>
              <a:rPr lang="en-US" dirty="0" smtClean="0"/>
              <a:t>Serialization (object to string) and deserialization (string to object)</a:t>
            </a:r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021425"/>
            <a:ext cx="1040641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student 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name: ‘Fisher',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age: 14,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gender: true,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height: 1.65,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grade: null,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'middle-school': '\"W3C\" Middle School',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skills: ['JavaScript', 'Java', 'Python', 'Lisp']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JSON.stringify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(student); // '{"name":" Fisher ","age":14,"gender":true,"height":1.65,"grade":null,"middle-school":"\"W3C\" Middle 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School","skills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":["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JavaScript","Java","Python","Lisp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"]}'</a:t>
            </a:r>
          </a:p>
        </p:txBody>
      </p:sp>
    </p:spTree>
    <p:extLst>
      <p:ext uri="{BB962C8B-B14F-4D97-AF65-F5344CB8AC3E}">
        <p14:creationId xmlns:p14="http://schemas.microsoft.com/office/powerpoint/2010/main" val="77389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f…else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Always having {} is recommended</a:t>
            </a:r>
          </a:p>
          <a:p>
            <a:endParaRPr lang="en-NZ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420924"/>
            <a:ext cx="104064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age = 3;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if (age &gt;= 18)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alert('adult');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 else if (age &gt;= 6)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alert('teenager');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   alert('kid');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4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statement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20924"/>
            <a:ext cx="104064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switch (new Date().</a:t>
            </a:r>
            <a:r>
              <a:rPr lang="en-US" altLang="zh-CN" dirty="0" err="1"/>
              <a:t>getDay</a:t>
            </a:r>
            <a:r>
              <a:rPr lang="en-US" altLang="zh-CN" dirty="0"/>
              <a:t>()) </a:t>
            </a:r>
            <a:r>
              <a:rPr lang="en-US" altLang="zh-CN" dirty="0" smtClean="0"/>
              <a:t>{ //return weekday in number</a:t>
            </a:r>
            <a:br>
              <a:rPr lang="en-US" altLang="zh-CN" dirty="0" smtClean="0"/>
            </a:br>
            <a:r>
              <a:rPr lang="en-US" altLang="zh-CN" dirty="0"/>
              <a:t>    case 6: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       text = "Today is Saturday";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    break;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case 0: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    text = "Today is Sunday";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    break;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default: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        text = "Looking forward to the Weekend";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}</a:t>
            </a:r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25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and ===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==, convert variable type then compare (dangerous).</a:t>
            </a:r>
          </a:p>
          <a:p>
            <a:r>
              <a:rPr lang="en-US" dirty="0" smtClean="0"/>
              <a:t>===, compare type first, then compare values.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is not equal to any value, including itself.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Comparing float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30859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NaN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 === 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NaN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; // false</a:t>
            </a:r>
            <a:endParaRPr lang="en-US" altLang="zh-CN" dirty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isNaN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NaN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); // true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199" y="4920740"/>
            <a:ext cx="104064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1 / 3 === (1 - 2 / 3); // false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Math.abs</a:t>
            </a:r>
            <a:r>
              <a:rPr lang="en-US" altLang="zh-CN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(1 / 3 - (1 - 2 / 3)) &lt; 0.0000001; // true</a:t>
            </a:r>
          </a:p>
        </p:txBody>
      </p:sp>
    </p:spTree>
    <p:extLst>
      <p:ext uri="{BB962C8B-B14F-4D97-AF65-F5344CB8AC3E}">
        <p14:creationId xmlns:p14="http://schemas.microsoft.com/office/powerpoint/2010/main" val="224174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20924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 = 0;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&lt;=10000;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    x = x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x; // 50005000</a:t>
            </a:r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73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or…in</a:t>
            </a:r>
          </a:p>
          <a:p>
            <a:endParaRPr lang="en-NZ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420924"/>
            <a:ext cx="1040641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o = {</a:t>
            </a:r>
          </a:p>
          <a:p>
            <a:r>
              <a:rPr lang="en-US" altLang="zh-CN" dirty="0" smtClean="0"/>
              <a:t>    name: 'Jack',</a:t>
            </a:r>
          </a:p>
          <a:p>
            <a:r>
              <a:rPr lang="en-US" altLang="zh-CN" dirty="0" smtClean="0"/>
              <a:t>    age: 20,</a:t>
            </a:r>
          </a:p>
          <a:p>
            <a:r>
              <a:rPr lang="en-US" altLang="zh-CN" dirty="0" smtClean="0"/>
              <a:t>    city: 'Beijing'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key in o) {</a:t>
            </a:r>
          </a:p>
          <a:p>
            <a:r>
              <a:rPr lang="en-US" altLang="zh-CN" dirty="0" smtClean="0"/>
              <a:t>    alert(key); // 'name', 'age', 'city'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key in o) {</a:t>
            </a:r>
          </a:p>
          <a:p>
            <a:r>
              <a:rPr lang="en-US" altLang="zh-CN" dirty="0" smtClean="0"/>
              <a:t>    alert(o[key]);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7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5770"/>
            <a:ext cx="10515600" cy="4351338"/>
          </a:xfrm>
        </p:spPr>
        <p:txBody>
          <a:bodyPr/>
          <a:lstStyle/>
          <a:p>
            <a:r>
              <a:rPr lang="en-US" dirty="0" smtClean="0"/>
              <a:t>while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 while</a:t>
            </a:r>
          </a:p>
          <a:p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956900"/>
            <a:ext cx="1040641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 smtClean="0"/>
              <a:t>var x = 0;</a:t>
            </a:r>
          </a:p>
          <a:p>
            <a:r>
              <a:rPr lang="pt-BR" altLang="zh-CN" dirty="0" smtClean="0"/>
              <a:t>var n = 99;</a:t>
            </a:r>
          </a:p>
          <a:p>
            <a:r>
              <a:rPr lang="pt-BR" altLang="zh-CN" dirty="0" smtClean="0"/>
              <a:t>while (n &gt; 0) {</a:t>
            </a:r>
          </a:p>
          <a:p>
            <a:r>
              <a:rPr lang="pt-BR" altLang="zh-CN" dirty="0" smtClean="0"/>
              <a:t>    x = x + n;</a:t>
            </a:r>
          </a:p>
          <a:p>
            <a:r>
              <a:rPr lang="pt-BR" altLang="zh-CN" dirty="0" smtClean="0"/>
              <a:t>    n = n - 2;</a:t>
            </a:r>
          </a:p>
          <a:p>
            <a:r>
              <a:rPr lang="pt-BR" altLang="zh-CN" dirty="0" smtClean="0"/>
              <a:t>}</a:t>
            </a:r>
          </a:p>
          <a:p>
            <a:r>
              <a:rPr lang="pt-BR" altLang="zh-CN" dirty="0" smtClean="0"/>
              <a:t>x; // 2500</a:t>
            </a:r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4675992"/>
            <a:ext cx="1040641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 smtClean="0"/>
              <a:t>var n = 0;</a:t>
            </a:r>
          </a:p>
          <a:p>
            <a:r>
              <a:rPr lang="pt-BR" altLang="zh-CN" dirty="0" smtClean="0"/>
              <a:t>do {</a:t>
            </a:r>
          </a:p>
          <a:p>
            <a:r>
              <a:rPr lang="pt-BR" altLang="zh-CN" dirty="0" smtClean="0"/>
              <a:t>    n = n + 1;</a:t>
            </a:r>
          </a:p>
          <a:p>
            <a:r>
              <a:rPr lang="pt-BR" altLang="zh-CN" dirty="0" smtClean="0"/>
              <a:t>} while (n &lt; 100);</a:t>
            </a:r>
          </a:p>
          <a:p>
            <a:r>
              <a:rPr lang="pt-BR" altLang="zh-CN" dirty="0" smtClean="0"/>
              <a:t>n; // 100</a:t>
            </a:r>
            <a:endParaRPr lang="en-US" altLang="zh-CN" dirty="0" smtClean="0">
              <a:latin typeface="Courier New" panose="02070309020205020404" pitchFamily="49" charset="0"/>
              <a:ea typeface="Arial Unicode MS" panose="020B0604020202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87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905"/>
            <a:ext cx="10515600" cy="4351338"/>
          </a:xfrm>
        </p:spPr>
        <p:txBody>
          <a:bodyPr/>
          <a:lstStyle/>
          <a:p>
            <a:r>
              <a:rPr lang="en-US" altLang="zh-CN" dirty="0"/>
              <a:t> A</a:t>
            </a:r>
            <a:r>
              <a:rPr lang="en-US" altLang="zh-CN" dirty="0" smtClean="0"/>
              <a:t> </a:t>
            </a:r>
            <a:r>
              <a:rPr lang="en-US" altLang="zh-CN" dirty="0"/>
              <a:t>block of code designed to perform a particular task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791" y="2120671"/>
            <a:ext cx="1040641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abs(x) {</a:t>
            </a:r>
          </a:p>
          <a:p>
            <a:r>
              <a:rPr lang="en-US" altLang="zh-CN" dirty="0" smtClean="0"/>
              <a:t>    if (x &gt;= 0) {</a:t>
            </a:r>
          </a:p>
          <a:p>
            <a:r>
              <a:rPr lang="en-US" altLang="zh-CN" dirty="0" smtClean="0"/>
              <a:t>        return x;</a:t>
            </a:r>
          </a:p>
          <a:p>
            <a:r>
              <a:rPr lang="en-US" altLang="zh-CN" dirty="0" smtClean="0"/>
              <a:t>    } else {</a:t>
            </a:r>
          </a:p>
          <a:p>
            <a:r>
              <a:rPr lang="en-US" altLang="zh-CN" dirty="0" smtClean="0"/>
              <a:t>        return -x;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//or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abs = function (x) {</a:t>
            </a:r>
          </a:p>
          <a:p>
            <a:r>
              <a:rPr lang="en-US" altLang="zh-CN" dirty="0"/>
              <a:t>    if (x &gt;= 0) {</a:t>
            </a:r>
          </a:p>
          <a:p>
            <a:r>
              <a:rPr lang="en-US" altLang="zh-CN" dirty="0"/>
              <a:t>        return x;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  return -x;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}; // do not forget this semicolon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selector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Element selector (h)</a:t>
            </a:r>
          </a:p>
          <a:p>
            <a:r>
              <a:rPr lang="en-NZ" dirty="0" smtClean="0"/>
              <a:t>Id selector (#id)</a:t>
            </a:r>
          </a:p>
          <a:p>
            <a:r>
              <a:rPr lang="en-NZ" dirty="0" smtClean="0"/>
              <a:t>Class selector (.class)</a:t>
            </a:r>
          </a:p>
          <a:p>
            <a:r>
              <a:rPr lang="en-NZ" altLang="zh-CN" dirty="0"/>
              <a:t>Grouping s</a:t>
            </a:r>
            <a:r>
              <a:rPr lang="en-NZ" altLang="zh-CN" dirty="0" smtClean="0"/>
              <a:t>elector (h, p, .class1)</a:t>
            </a:r>
          </a:p>
          <a:p>
            <a:r>
              <a:rPr lang="en-NZ" altLang="zh-CN" dirty="0" smtClean="0"/>
              <a:t>Attribute selector ([</a:t>
            </a:r>
            <a:r>
              <a:rPr lang="en-NZ" altLang="zh-CN" dirty="0"/>
              <a:t>target=_blank</a:t>
            </a:r>
            <a:r>
              <a:rPr lang="en-NZ" altLang="zh-CN" dirty="0" smtClean="0"/>
              <a:t>])</a:t>
            </a:r>
          </a:p>
          <a:p>
            <a:r>
              <a:rPr lang="en-NZ" altLang="zh-CN" dirty="0" smtClean="0"/>
              <a:t>…</a:t>
            </a:r>
            <a:endParaRPr lang="en-NZ" altLang="zh-CN" dirty="0"/>
          </a:p>
          <a:p>
            <a:r>
              <a:rPr lang="en-NZ" dirty="0" smtClean="0">
                <a:hlinkClick r:id="rId2"/>
              </a:rPr>
              <a:t>http://www.w3schools.com/cssref/css_selectors.asp</a:t>
            </a:r>
            <a:endParaRPr lang="en-NZ" dirty="0" smtClean="0"/>
          </a:p>
          <a:p>
            <a:r>
              <a:rPr lang="en-US" dirty="0" smtClean="0"/>
              <a:t>A game: </a:t>
            </a:r>
            <a:r>
              <a:rPr lang="en-US" dirty="0" smtClean="0">
                <a:hlinkClick r:id="rId3"/>
              </a:rPr>
              <a:t>http://flukeout.github.io/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297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there is no return statement, undefined will be returned.</a:t>
            </a:r>
          </a:p>
          <a:p>
            <a:r>
              <a:rPr lang="en-US" altLang="zh-CN" dirty="0" smtClean="0"/>
              <a:t>Variable scope</a:t>
            </a:r>
          </a:p>
          <a:p>
            <a:endParaRPr lang="en-NZ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966834"/>
            <a:ext cx="1040641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foo()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x = x + 1;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x = x + 2; // error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order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style: inline, internal, external.</a:t>
            </a:r>
          </a:p>
          <a:p>
            <a:r>
              <a:rPr lang="en-US" dirty="0" smtClean="0"/>
              <a:t>CSS rules that come later overwrite the same rules that has been defined earlier.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!important </a:t>
            </a:r>
            <a:r>
              <a:rPr lang="en-US" dirty="0" smtClean="0"/>
              <a:t>to force a style ‘</a:t>
            </a:r>
            <a:r>
              <a:rPr lang="en-US" dirty="0" err="1" smtClean="0"/>
              <a:t>uneditable</a:t>
            </a:r>
            <a:r>
              <a:rPr lang="en-US" dirty="0" smtClean="0"/>
              <a:t>’.</a:t>
            </a:r>
          </a:p>
          <a:p>
            <a:r>
              <a:rPr lang="en-US" altLang="zh-CN" dirty="0" smtClean="0"/>
              <a:t>An </a:t>
            </a:r>
            <a:r>
              <a:rPr lang="en-US" altLang="zh-CN" dirty="0"/>
              <a:t>inline style (inside a specific HTML element) has the highest priority, which means that it will override a style defined inside the &lt;head&gt; tag, or in an external style sheet, or a browser default </a:t>
            </a:r>
            <a:r>
              <a:rPr lang="en-US" altLang="zh-CN" dirty="0" smtClean="0"/>
              <a:t>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8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HTML elements can be considered as boxes. In CSS, the term "box model" is used when talking </a:t>
            </a:r>
            <a:r>
              <a:rPr lang="en-US" altLang="zh-CN" dirty="0" smtClean="0"/>
              <a:t>about </a:t>
            </a:r>
            <a:r>
              <a:rPr lang="en-US" altLang="zh-CN" dirty="0"/>
              <a:t>design and layout.</a:t>
            </a:r>
            <a:endParaRPr lang="en-NZ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2827291"/>
            <a:ext cx="4600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Z" dirty="0" smtClean="0"/>
              <a:t>Static: default position, won’t be affected by </a:t>
            </a:r>
            <a:r>
              <a:rPr lang="en-US" altLang="zh-CN" dirty="0"/>
              <a:t>top, bottom, left, and right properties.</a:t>
            </a:r>
            <a:endParaRPr lang="en-NZ" dirty="0" smtClean="0"/>
          </a:p>
          <a:p>
            <a:r>
              <a:rPr lang="en-NZ" dirty="0" smtClean="0"/>
              <a:t>Relative: </a:t>
            </a:r>
            <a:r>
              <a:rPr lang="en-US" altLang="zh-CN" dirty="0"/>
              <a:t>positioned relative to its normal position.</a:t>
            </a:r>
            <a:endParaRPr lang="en-NZ" dirty="0" smtClean="0"/>
          </a:p>
          <a:p>
            <a:r>
              <a:rPr lang="en-NZ" dirty="0" smtClean="0"/>
              <a:t>Fixed: </a:t>
            </a:r>
            <a:r>
              <a:rPr lang="en-US" altLang="zh-CN" dirty="0"/>
              <a:t>positioned relative to the viewport, which means it always stays in the same place even if the page is </a:t>
            </a:r>
            <a:r>
              <a:rPr lang="en-US" altLang="zh-CN" dirty="0" smtClean="0"/>
              <a:t>scrolled.</a:t>
            </a:r>
            <a:endParaRPr lang="en-NZ" dirty="0" smtClean="0"/>
          </a:p>
          <a:p>
            <a:r>
              <a:rPr lang="en-NZ" dirty="0" smtClean="0"/>
              <a:t>Absolute: </a:t>
            </a:r>
            <a:r>
              <a:rPr lang="en-US" altLang="zh-CN" dirty="0"/>
              <a:t>positioned relative to the nearest positioned ancestor (instead of positioned relative to the viewport, like fixed).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81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ways placing element in center (examples)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and width</a:t>
            </a:r>
          </a:p>
          <a:p>
            <a:r>
              <a:rPr lang="en-US" dirty="0" smtClean="0"/>
              <a:t>Inline-block and text-align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Absolute position</a:t>
            </a:r>
            <a:endParaRPr lang="en-NZ" dirty="0" smtClean="0"/>
          </a:p>
          <a:p>
            <a:r>
              <a:rPr lang="en-US" dirty="0" smtClean="0"/>
              <a:t>Flex (CSS3)</a:t>
            </a:r>
          </a:p>
          <a:p>
            <a:r>
              <a:rPr lang="en-US" dirty="0" smtClean="0"/>
              <a:t>Fit-content (CSS3)</a:t>
            </a:r>
          </a:p>
        </p:txBody>
      </p:sp>
    </p:spTree>
    <p:extLst>
      <p:ext uri="{BB962C8B-B14F-4D97-AF65-F5344CB8AC3E}">
        <p14:creationId xmlns:p14="http://schemas.microsoft.com/office/powerpoint/2010/main" val="20266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shorthand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property can be shorten in one line</a:t>
            </a:r>
          </a:p>
          <a:p>
            <a:r>
              <a:rPr lang="en-US" dirty="0" smtClean="0"/>
              <a:t>Border: 1px solid #000000;</a:t>
            </a:r>
          </a:p>
          <a:p>
            <a:r>
              <a:rPr lang="en-US" dirty="0" smtClean="0"/>
              <a:t>Margin, padding, outline: 1px 2px 1px 2px;</a:t>
            </a:r>
          </a:p>
          <a:p>
            <a:r>
              <a:rPr lang="en-US" dirty="0" smtClean="0"/>
              <a:t>Font: bold italic small-caps 13px Arial;</a:t>
            </a:r>
          </a:p>
          <a:p>
            <a:r>
              <a:rPr lang="en-US" dirty="0" smtClean="0"/>
              <a:t>background: #000 </a:t>
            </a:r>
            <a:r>
              <a:rPr lang="en-US" dirty="0" err="1" smtClean="0"/>
              <a:t>url</a:t>
            </a:r>
            <a:r>
              <a:rPr lang="en-US" dirty="0" smtClean="0"/>
              <a:t>(image.gif) no-repeat top left fixed;</a:t>
            </a:r>
          </a:p>
          <a:p>
            <a:r>
              <a:rPr lang="en-US" dirty="0" smtClean="0"/>
              <a:t>Color: #f0e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64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2437</Words>
  <Application>Microsoft Office PowerPoint</Application>
  <PresentationFormat>Widescreen</PresentationFormat>
  <Paragraphs>459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Unicode MS</vt:lpstr>
      <vt:lpstr>宋体</vt:lpstr>
      <vt:lpstr>Arial</vt:lpstr>
      <vt:lpstr>Calibri</vt:lpstr>
      <vt:lpstr>Calibri Light</vt:lpstr>
      <vt:lpstr>Courier New</vt:lpstr>
      <vt:lpstr>Office 主题</vt:lpstr>
      <vt:lpstr>CSS &amp; Javascript</vt:lpstr>
      <vt:lpstr>CSS introduction</vt:lpstr>
      <vt:lpstr>CSS syntax</vt:lpstr>
      <vt:lpstr>CSS selector</vt:lpstr>
      <vt:lpstr>CSS order</vt:lpstr>
      <vt:lpstr>CSS box model</vt:lpstr>
      <vt:lpstr>CSS position</vt:lpstr>
      <vt:lpstr>6 ways placing element in center (examples)</vt:lpstr>
      <vt:lpstr>CSS shorthand</vt:lpstr>
      <vt:lpstr>JavaScript introduction</vt:lpstr>
      <vt:lpstr>JavaScript basics</vt:lpstr>
      <vt:lpstr>JavaScript basics</vt:lpstr>
      <vt:lpstr>JavaScript basics</vt:lpstr>
      <vt:lpstr>JavaScript basics</vt:lpstr>
      <vt:lpstr>Number</vt:lpstr>
      <vt:lpstr>String</vt:lpstr>
      <vt:lpstr>String</vt:lpstr>
      <vt:lpstr>String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Object</vt:lpstr>
      <vt:lpstr>Object</vt:lpstr>
      <vt:lpstr>Object</vt:lpstr>
      <vt:lpstr>Object</vt:lpstr>
      <vt:lpstr>Object</vt:lpstr>
      <vt:lpstr>JSON</vt:lpstr>
      <vt:lpstr>Conditional statement</vt:lpstr>
      <vt:lpstr>Conditional statement</vt:lpstr>
      <vt:lpstr>== and ===</vt:lpstr>
      <vt:lpstr>Loop</vt:lpstr>
      <vt:lpstr>Loop</vt:lpstr>
      <vt:lpstr>Loop</vt:lpstr>
      <vt:lpstr>Function</vt:lpstr>
      <vt:lpstr>Function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&amp; Javascript</dc:title>
  <dc:creator>lixin yang</dc:creator>
  <cp:lastModifiedBy>Jim Warren</cp:lastModifiedBy>
  <cp:revision>50</cp:revision>
  <dcterms:created xsi:type="dcterms:W3CDTF">2016-04-30T03:59:12Z</dcterms:created>
  <dcterms:modified xsi:type="dcterms:W3CDTF">2017-02-07T03:56:20Z</dcterms:modified>
</cp:coreProperties>
</file>