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8" r:id="rId1"/>
  </p:sldMasterIdLst>
  <p:notesMasterIdLst>
    <p:notesMasterId r:id="rId64"/>
  </p:notesMasterIdLst>
  <p:handoutMasterIdLst>
    <p:handoutMasterId r:id="rId65"/>
  </p:handoutMasterIdLst>
  <p:sldIdLst>
    <p:sldId id="257" r:id="rId2"/>
    <p:sldId id="322" r:id="rId3"/>
    <p:sldId id="366" r:id="rId4"/>
    <p:sldId id="348" r:id="rId5"/>
    <p:sldId id="350" r:id="rId6"/>
    <p:sldId id="352" r:id="rId7"/>
    <p:sldId id="353" r:id="rId8"/>
    <p:sldId id="347" r:id="rId9"/>
    <p:sldId id="323" r:id="rId10"/>
    <p:sldId id="324" r:id="rId11"/>
    <p:sldId id="329" r:id="rId12"/>
    <p:sldId id="325" r:id="rId13"/>
    <p:sldId id="320" r:id="rId14"/>
    <p:sldId id="356" r:id="rId15"/>
    <p:sldId id="332" r:id="rId16"/>
    <p:sldId id="349" r:id="rId17"/>
    <p:sldId id="351" r:id="rId18"/>
    <p:sldId id="355" r:id="rId19"/>
    <p:sldId id="365" r:id="rId20"/>
    <p:sldId id="367" r:id="rId21"/>
    <p:sldId id="368" r:id="rId22"/>
    <p:sldId id="369" r:id="rId23"/>
    <p:sldId id="362" r:id="rId24"/>
    <p:sldId id="361" r:id="rId25"/>
    <p:sldId id="363" r:id="rId26"/>
    <p:sldId id="357" r:id="rId27"/>
    <p:sldId id="358" r:id="rId28"/>
    <p:sldId id="359" r:id="rId29"/>
    <p:sldId id="360" r:id="rId30"/>
    <p:sldId id="370" r:id="rId31"/>
    <p:sldId id="330" r:id="rId32"/>
    <p:sldId id="372" r:id="rId33"/>
    <p:sldId id="340" r:id="rId34"/>
    <p:sldId id="333" r:id="rId35"/>
    <p:sldId id="335" r:id="rId36"/>
    <p:sldId id="374" r:id="rId37"/>
    <p:sldId id="375" r:id="rId38"/>
    <p:sldId id="377" r:id="rId39"/>
    <p:sldId id="378" r:id="rId40"/>
    <p:sldId id="326" r:id="rId41"/>
    <p:sldId id="336" r:id="rId42"/>
    <p:sldId id="339" r:id="rId43"/>
    <p:sldId id="379" r:id="rId44"/>
    <p:sldId id="341" r:id="rId45"/>
    <p:sldId id="342" r:id="rId46"/>
    <p:sldId id="262" r:id="rId47"/>
    <p:sldId id="343" r:id="rId48"/>
    <p:sldId id="313" r:id="rId49"/>
    <p:sldId id="344" r:id="rId50"/>
    <p:sldId id="345" r:id="rId51"/>
    <p:sldId id="328" r:id="rId52"/>
    <p:sldId id="321" r:id="rId53"/>
    <p:sldId id="337" r:id="rId54"/>
    <p:sldId id="338" r:id="rId55"/>
    <p:sldId id="386" r:id="rId56"/>
    <p:sldId id="371" r:id="rId57"/>
    <p:sldId id="380" r:id="rId58"/>
    <p:sldId id="381" r:id="rId59"/>
    <p:sldId id="382" r:id="rId60"/>
    <p:sldId id="384" r:id="rId61"/>
    <p:sldId id="376" r:id="rId62"/>
    <p:sldId id="314" r:id="rId63"/>
  </p:sldIdLst>
  <p:sldSz cx="9144000" cy="6858000" type="screen4x3"/>
  <p:notesSz cx="99314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3"/>
    <a:srgbClr val="AAAFB2"/>
    <a:srgbClr val="AAAF4E"/>
    <a:srgbClr val="C45647"/>
    <a:srgbClr val="C75948"/>
    <a:srgbClr val="A0DBE5"/>
    <a:srgbClr val="BBE4F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9" autoAdjust="0"/>
    <p:restoredTop sz="94651" autoAdjust="0"/>
  </p:normalViewPr>
  <p:slideViewPr>
    <p:cSldViewPr>
      <p:cViewPr varScale="1">
        <p:scale>
          <a:sx n="84" d="100"/>
          <a:sy n="84" d="100"/>
        </p:scale>
        <p:origin x="15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18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688" y="0"/>
            <a:ext cx="43037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5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688" y="6454775"/>
            <a:ext cx="43037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1820290-0DB3-45CE-8EEC-0B6144347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882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7688" y="0"/>
            <a:ext cx="43037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7388"/>
            <a:ext cx="72834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5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688" y="6454775"/>
            <a:ext cx="43037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/>
            </a:lvl1pPr>
          </a:lstStyle>
          <a:p>
            <a:pPr>
              <a:defRPr/>
            </a:pPr>
            <a:fld id="{7FBA8590-E905-4F6E-84F1-6B9FF63AA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723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7A72C9B-C581-483F-BA0F-C5D849CFA8B6}" type="slidenum">
              <a:rPr lang="en-GB" altLang="en-US" sz="1300" baseline="0"/>
              <a:pPr/>
              <a:t>9</a:t>
            </a:fld>
            <a:endParaRPr lang="en-GB" altLang="en-US" sz="1300" baseline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altLang="en-US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6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D4DCBE0-067E-4320-9851-30B9477927E8}" type="slidenum">
              <a:rPr lang="en-GB" altLang="en-US" sz="1300" baseline="0"/>
              <a:pPr/>
              <a:t>10</a:t>
            </a:fld>
            <a:endParaRPr lang="en-GB" altLang="en-US" sz="1300" baseline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altLang="en-US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1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1863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D154F2E-B6CE-4CB9-8DA4-F2F7A2FD17B1}" type="slidenum">
              <a:rPr lang="en-GB" altLang="en-US" sz="1300" baseline="0"/>
              <a:pPr/>
              <a:t>12</a:t>
            </a:fld>
            <a:endParaRPr lang="en-GB" altLang="en-US" sz="1300" baseline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altLang="en-US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4518389-240C-4978-A899-5D7DA0E3EA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3019F-6295-45AA-890B-F078AEF8357C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45372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C62E727-EA7E-451F-BF11-0F7826AC4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3335-6706-4277-AF38-CFBA3B652549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193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66FB4E8-3410-4A92-A3C8-45054CA82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2A8FF-B642-4BF1-9F5B-BB2B7FC626DB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250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B3A3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E049DFD-B4B8-4DD7-9EE0-CD7AF0EE3E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1E393-7E57-478A-98A3-9CB878E9D8B6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991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B6060AB-46AA-4D99-A3FD-1574A5B5DF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A10B8-A2BC-411A-A9D7-464508381F19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053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31EE3E4-EDA0-4CBF-8FB5-AF9D6866F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A928B-0F5C-4FE1-9E91-42E6C941D17F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28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915E826-453F-4C4E-A5DC-27CCBAD87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0A3A5-0D0E-41A7-AE0C-B37ADBE09061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893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FA2121F-A8E0-4FF7-AA41-D4796C42C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75AA4-39BF-46FF-AA36-856EB2AA08CE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12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C85C10D-2952-4595-852A-E168DD001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DDA5D-B853-41D3-B7DF-622573343896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41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A4FE63C-1BE3-49AC-8DCA-F7DDF07C9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09782-337B-4679-BEFC-E89DEA075E3B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565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5523896-9F85-441B-BF3E-5673434C6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A887-191C-41F0-B039-1C19F464B931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209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CBAEA584-58F7-448E-96EF-40CADAF795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Times" pitchFamily="1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Times" pitchFamily="1" charset="0"/>
              </a:defRPr>
            </a:lvl1pPr>
          </a:lstStyle>
          <a:p>
            <a:pPr>
              <a:defRPr/>
            </a:pPr>
            <a:fld id="{D40168BE-BCC1-4E7F-AEE0-7C58617EC2FA}" type="datetimeFigureOut">
              <a:rPr lang="en-NZ"/>
              <a:pPr>
                <a:defRPr/>
              </a:pPr>
              <a:t>16/01/2017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08A1D9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7C984A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2AD8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sel_id.asp" TargetMode="External"/><Relationship Id="rId2" Type="http://schemas.openxmlformats.org/officeDocument/2006/relationships/hyperlink" Target="http://www.w3schools.com/cssref/sel_clas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css_selectors.asp" TargetMode="External"/><Relationship Id="rId5" Type="http://schemas.openxmlformats.org/officeDocument/2006/relationships/hyperlink" Target="http://www.w3schools.com/cssref/sel_element_element.asp" TargetMode="External"/><Relationship Id="rId4" Type="http://schemas.openxmlformats.org/officeDocument/2006/relationships/hyperlink" Target="http://www.w3schools.com/cssref/sel_element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_position_absolut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mer022@aucklanduni.ac.nz" TargetMode="External"/><Relationship Id="rId2" Type="http://schemas.openxmlformats.org/officeDocument/2006/relationships/hyperlink" Target="https://www.cs.auckland.ac.nz/courses/compsci345s1c/tutorials/Prototyp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58810/how-do-i-change-the-text-of-a-span-element-in-javascrip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prop_style_display.as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webstorage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getbootstrap.com/css/#butt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1524000"/>
            <a:ext cx="7543800" cy="3962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en-US" altLang="en-US" sz="2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COMPSCI 345 / SOFTENG 350</a:t>
            </a:r>
          </a:p>
          <a:p>
            <a:pPr marL="0" indent="0" algn="ctr" eaLnBrk="1" hangingPunct="1"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en-US" sz="2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en-US" sz="2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en-US" sz="2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en-US" sz="2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2400" b="1" i="1" dirty="0" smtClean="0">
                <a:latin typeface="Arial" panose="020B0604020202020204" pitchFamily="34" charset="0"/>
              </a:rPr>
              <a:t>Prof Jim Warren</a:t>
            </a:r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04800" y="2667000"/>
            <a:ext cx="85344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00B0F0"/>
                </a:solidFill>
                <a:latin typeface="Times New Roman" pitchFamily="18" charset="0"/>
              </a:rPr>
              <a:t>HTML for Prototyping</a:t>
            </a:r>
            <a:endParaRPr lang="en-US" sz="6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400" smtClean="0"/>
              <a:t>the human 1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 rot="16200000">
            <a:off x="7551738" y="1646237"/>
            <a:ext cx="2438400" cy="3651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/>
            <a:fld id="{81A12D25-9E61-4BF6-B047-0A4C9E3B676F}" type="slidenum">
              <a:rPr lang="en-GB" altLang="en-US" sz="1400"/>
              <a:pPr algn="l"/>
              <a:t>10</a:t>
            </a:fld>
            <a:endParaRPr lang="en-GB" alt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What is DHTML?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Dynamic HTML</a:t>
            </a:r>
          </a:p>
          <a:p>
            <a:pPr eaLnBrk="1" hangingPunct="1"/>
            <a:r>
              <a:rPr lang="en-GB" altLang="en-US" sz="2400" dirty="0" smtClean="0"/>
              <a:t>It’s </a:t>
            </a:r>
            <a:r>
              <a:rPr lang="en-GB" altLang="en-US" sz="2400" i="1" dirty="0" smtClean="0"/>
              <a:t>not</a:t>
            </a:r>
            <a:r>
              <a:rPr lang="en-GB" altLang="en-US" sz="2400" dirty="0" smtClean="0"/>
              <a:t> a language</a:t>
            </a:r>
          </a:p>
          <a:p>
            <a:pPr lvl="1" eaLnBrk="1" hangingPunct="1"/>
            <a:r>
              <a:rPr lang="en-GB" altLang="en-US" dirty="0" smtClean="0"/>
              <a:t>You don’t give a .</a:t>
            </a:r>
            <a:r>
              <a:rPr lang="en-GB" altLang="en-US" dirty="0" err="1" smtClean="0"/>
              <a:t>dhtml</a:t>
            </a:r>
            <a:r>
              <a:rPr lang="en-GB" altLang="en-US" dirty="0" smtClean="0"/>
              <a:t> extension or such</a:t>
            </a:r>
          </a:p>
          <a:p>
            <a:pPr eaLnBrk="1" hangingPunct="1"/>
            <a:r>
              <a:rPr lang="en-GB" altLang="en-US" dirty="0" smtClean="0"/>
              <a:t>DHTML is an umbrella term for techniques to create interaction and animation using</a:t>
            </a:r>
          </a:p>
          <a:p>
            <a:pPr lvl="1" eaLnBrk="1" hangingPunct="1"/>
            <a:r>
              <a:rPr lang="en-GB" altLang="en-US" dirty="0" smtClean="0"/>
              <a:t>JavaScript</a:t>
            </a:r>
          </a:p>
          <a:p>
            <a:pPr lvl="1" eaLnBrk="1" hangingPunct="1"/>
            <a:r>
              <a:rPr lang="en-GB" altLang="en-US" dirty="0" smtClean="0"/>
              <a:t>Cascading Style Sheets (CSS)</a:t>
            </a:r>
          </a:p>
          <a:p>
            <a:pPr lvl="1" eaLnBrk="1" hangingPunct="1"/>
            <a:r>
              <a:rPr lang="en-GB" altLang="en-US" dirty="0" smtClean="0"/>
              <a:t>Document Object Model (DOM)</a:t>
            </a:r>
          </a:p>
          <a:p>
            <a:pPr eaLnBrk="1" hangingPunct="1"/>
            <a:r>
              <a:rPr lang="en-GB" altLang="en-US" dirty="0" smtClean="0"/>
              <a:t>DHTML activities include</a:t>
            </a:r>
          </a:p>
          <a:p>
            <a:pPr lvl="1" eaLnBrk="1" hangingPunct="1"/>
            <a:r>
              <a:rPr lang="en-GB" altLang="en-US" dirty="0" smtClean="0"/>
              <a:t>Event detection (e.g. mouse-over)</a:t>
            </a:r>
          </a:p>
          <a:p>
            <a:pPr lvl="1" eaLnBrk="1" hangingPunct="1"/>
            <a:r>
              <a:rPr lang="en-GB" altLang="en-US" dirty="0" smtClean="0"/>
              <a:t>Form validation</a:t>
            </a:r>
          </a:p>
          <a:p>
            <a:pPr lvl="1" eaLnBrk="1" hangingPunct="1"/>
            <a:r>
              <a:rPr lang="en-GB" altLang="en-US" dirty="0" smtClean="0"/>
              <a:t>Changing content (or its attributes on the fly)</a:t>
            </a:r>
          </a:p>
          <a:p>
            <a:pPr lvl="2" eaLnBrk="1" hangingPunct="1"/>
            <a:r>
              <a:rPr lang="en-GB" altLang="en-US" dirty="0" smtClean="0"/>
              <a:t>E.g. Turning objects visible/invisible</a:t>
            </a:r>
          </a:p>
          <a:p>
            <a:pPr eaLnBrk="1" hangingPunct="1"/>
            <a:r>
              <a:rPr lang="en-GB" altLang="en-US" dirty="0" smtClean="0"/>
              <a:t>Contrasts with Ajax in that all processing is done on client side</a:t>
            </a:r>
          </a:p>
          <a:p>
            <a:pPr eaLnBrk="1" hangingPunct="1">
              <a:buFontTx/>
              <a:buNone/>
            </a:pPr>
            <a:endParaRPr lang="en-GB" alt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sz="4000" dirty="0" smtClean="0"/>
              <a:t>Why is DHTML/HTML5 such a useful approach?</a:t>
            </a:r>
            <a:endParaRPr lang="en-NZ" sz="4000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NZ" altLang="en-US" dirty="0" smtClean="0"/>
              <a:t>Portability</a:t>
            </a:r>
          </a:p>
          <a:p>
            <a:pPr lvl="1">
              <a:buFont typeface="Arial" charset="0"/>
              <a:buChar char="•"/>
              <a:defRPr/>
            </a:pPr>
            <a:r>
              <a:rPr lang="en-NZ" altLang="en-US" dirty="0" smtClean="0"/>
              <a:t>Run same code on anything with a Web browser</a:t>
            </a:r>
          </a:p>
          <a:p>
            <a:pPr marL="776288" lvl="2" indent="0">
              <a:buFont typeface="Arial" charset="0"/>
              <a:buNone/>
              <a:defRPr/>
            </a:pPr>
            <a:r>
              <a:rPr lang="en-NZ" altLang="en-US" dirty="0" smtClean="0"/>
              <a:t>(still some need for browser-specific coding, but less every year)</a:t>
            </a:r>
          </a:p>
          <a:p>
            <a:pPr lvl="1">
              <a:buFont typeface="Arial" charset="0"/>
              <a:buChar char="•"/>
              <a:defRPr/>
            </a:pPr>
            <a:r>
              <a:rPr lang="en-NZ" altLang="en-US" dirty="0" smtClean="0"/>
              <a:t>Maximizes client-side interpretation</a:t>
            </a:r>
          </a:p>
          <a:p>
            <a:pPr lvl="2">
              <a:buFont typeface="Arial" charset="0"/>
              <a:buChar char="•"/>
              <a:defRPr/>
            </a:pPr>
            <a:r>
              <a:rPr lang="en-NZ" altLang="en-US" dirty="0" smtClean="0"/>
              <a:t>E.g. to run appropriately on a wide variety of devices</a:t>
            </a:r>
          </a:p>
          <a:p>
            <a:pPr>
              <a:buFont typeface="Arial" charset="0"/>
              <a:buChar char="•"/>
              <a:defRPr/>
            </a:pPr>
            <a:r>
              <a:rPr lang="en-NZ" altLang="en-US" dirty="0" err="1" smtClean="0"/>
              <a:t>Searchability</a:t>
            </a:r>
            <a:r>
              <a:rPr lang="en-NZ" altLang="en-US" dirty="0" smtClean="0"/>
              <a:t> and openness to screen readers</a:t>
            </a:r>
          </a:p>
          <a:p>
            <a:pPr lvl="1">
              <a:buFont typeface="Arial" charset="0"/>
              <a:buChar char="•"/>
              <a:defRPr/>
            </a:pPr>
            <a:r>
              <a:rPr lang="en-NZ" altLang="en-US" dirty="0" smtClean="0"/>
              <a:t>Make as much of your content as possible available for machine processing</a:t>
            </a:r>
          </a:p>
          <a:p>
            <a:pPr lvl="1">
              <a:buFont typeface="Arial" charset="0"/>
              <a:buChar char="•"/>
              <a:defRPr/>
            </a:pPr>
            <a:r>
              <a:rPr lang="en-NZ" altLang="en-US" dirty="0" smtClean="0"/>
              <a:t>Google can’t reach inside a Java applet to find and index your content (and that’s how people find things nowadays)</a:t>
            </a:r>
          </a:p>
          <a:p>
            <a:pPr>
              <a:buFont typeface="Arial" charset="0"/>
              <a:buChar char="•"/>
              <a:defRPr/>
            </a:pPr>
            <a:r>
              <a:rPr lang="en-NZ" altLang="en-US" dirty="0" smtClean="0"/>
              <a:t>Growing popularity</a:t>
            </a:r>
          </a:p>
          <a:p>
            <a:pPr lvl="1">
              <a:buFont typeface="Arial" charset="0"/>
              <a:buChar char="•"/>
              <a:defRPr/>
            </a:pPr>
            <a:r>
              <a:rPr lang="en-NZ" altLang="en-US" dirty="0" smtClean="0"/>
              <a:t>Probably because of the above reasons, and also it’s getting to be powerful enough to do most of what you want without resorting to Java, </a:t>
            </a:r>
            <a:r>
              <a:rPr lang="en-NZ" altLang="en-US" dirty="0" err="1" smtClean="0"/>
              <a:t>.Net</a:t>
            </a:r>
            <a:r>
              <a:rPr lang="en-NZ" altLang="en-US" dirty="0" smtClean="0"/>
              <a:t>, Objective-C or the like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4A6F8B7C-049A-4D67-B5DC-95BC53928DA0}" type="slidenum">
              <a:rPr lang="en-US" altLang="en-US" sz="1800">
                <a:solidFill>
                  <a:srgbClr val="FFFFFF"/>
                </a:solidFill>
              </a:rPr>
              <a:pPr/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505200"/>
            <a:ext cx="46291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400" smtClean="0"/>
              <a:t>the human 1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 rot="16200000">
            <a:off x="7551738" y="1646237"/>
            <a:ext cx="2438400" cy="3651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/>
            <a:fld id="{E621C1D6-DA27-49BC-8FB2-0BE54BA56265}" type="slidenum">
              <a:rPr lang="en-GB" altLang="en-US" sz="1400"/>
              <a:pPr algn="l"/>
              <a:t>12</a:t>
            </a:fld>
            <a:endParaRPr lang="en-GB" alt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Document Object Model (DOM)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en-US" dirty="0" smtClean="0"/>
              <a:t>The HTML DOM is a standard object model and programming interface for HTML. It defines:</a:t>
            </a:r>
          </a:p>
          <a:p>
            <a:pPr lvl="1"/>
            <a:r>
              <a:rPr lang="en-NZ" altLang="en-US" dirty="0" smtClean="0"/>
              <a:t>The HTML elements as objects</a:t>
            </a:r>
          </a:p>
          <a:p>
            <a:pPr lvl="1"/>
            <a:r>
              <a:rPr lang="en-NZ" altLang="en-US" dirty="0" smtClean="0"/>
              <a:t>The properties of all HTML elements</a:t>
            </a:r>
          </a:p>
          <a:p>
            <a:pPr lvl="1"/>
            <a:r>
              <a:rPr lang="en-NZ" altLang="en-US" dirty="0" smtClean="0"/>
              <a:t>The methods to access all HTML elements</a:t>
            </a:r>
          </a:p>
          <a:p>
            <a:pPr lvl="1"/>
            <a:r>
              <a:rPr lang="en-NZ" altLang="en-US" dirty="0" smtClean="0"/>
              <a:t>The events for all HTML elements</a:t>
            </a:r>
          </a:p>
          <a:p>
            <a:r>
              <a:rPr lang="en-NZ" altLang="en-US" dirty="0" smtClean="0"/>
              <a:t>Tree-structured</a:t>
            </a:r>
          </a:p>
          <a:p>
            <a:r>
              <a:rPr lang="en-NZ" altLang="en-US" dirty="0" smtClean="0"/>
              <a:t>Mostly access using</a:t>
            </a:r>
            <a:br>
              <a:rPr lang="en-NZ" altLang="en-US" dirty="0" smtClean="0"/>
            </a:br>
            <a:r>
              <a:rPr lang="en-NZ" altLang="en-US" dirty="0" smtClean="0"/>
              <a:t>JavaScript</a:t>
            </a:r>
          </a:p>
        </p:txBody>
      </p:sp>
      <p:sp>
        <p:nvSpPr>
          <p:cNvPr id="15367" name="Rectangle 1"/>
          <p:cNvSpPr>
            <a:spLocks noChangeArrowheads="1"/>
          </p:cNvSpPr>
          <p:nvPr/>
        </p:nvSpPr>
        <p:spPr bwMode="auto">
          <a:xfrm>
            <a:off x="3448050" y="6048375"/>
            <a:ext cx="399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/>
              <a:t>http://www.w3schools.com/js/js_htmldom.asp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763" eaLnBrk="1" fontAlgn="auto" hangingPunct="1">
              <a:spcAft>
                <a:spcPts val="0"/>
              </a:spcAft>
              <a:defRPr/>
            </a:pPr>
            <a:r>
              <a:rPr lang="en-NZ" dirty="0" smtClean="0"/>
              <a:t>JavaScript</a:t>
            </a:r>
            <a:endParaRPr lang="en-NZ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z="2800" dirty="0" smtClean="0"/>
              <a:t>JavaScript is a scripting language very broadly supported in browsers</a:t>
            </a:r>
          </a:p>
          <a:p>
            <a:pPr marL="868363" lvl="1" indent="-571500" eaLnBrk="1" hangingPunct="1"/>
            <a:r>
              <a:rPr lang="en-NZ" altLang="en-US" sz="2400" dirty="0" smtClean="0"/>
              <a:t>Not really officially, or syntactically, all that related to Java: was officially called </a:t>
            </a:r>
            <a:r>
              <a:rPr lang="en-NZ" altLang="en-US" sz="2400" dirty="0" err="1" smtClean="0"/>
              <a:t>LiveScript</a:t>
            </a:r>
            <a:r>
              <a:rPr lang="en-NZ" altLang="en-US" sz="2400" dirty="0" smtClean="0"/>
              <a:t> when it first shipped in beta releases of Netscape Navigator 2.0 in September 1995</a:t>
            </a:r>
          </a:p>
          <a:p>
            <a:pPr marL="868363" lvl="1" indent="-571500" eaLnBrk="1" hangingPunct="1"/>
            <a:r>
              <a:rPr lang="en-NZ" altLang="en-US" sz="2400" dirty="0" smtClean="0"/>
              <a:t>Standardized through European Computer Manufacturers Association (ECMA) </a:t>
            </a:r>
          </a:p>
          <a:p>
            <a:pPr marL="571500" indent="-571500" eaLnBrk="1" hangingPunct="1"/>
            <a:r>
              <a:rPr lang="en-NZ" altLang="en-US" sz="2600" dirty="0" smtClean="0"/>
              <a:t>Dynamically typed with first-class functions (functions are themselves objects)</a:t>
            </a:r>
          </a:p>
          <a:p>
            <a:pPr marL="571500" indent="-571500" eaLnBrk="1" hangingPunct="1"/>
            <a:r>
              <a:rPr lang="en-NZ" altLang="en-US" sz="2600" dirty="0" smtClean="0"/>
              <a:t>Use the &lt;script&gt; tag to indicate a block of JavaScript in your HTML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325482A-C7C0-4B0C-80CB-5B0F2A96A504}" type="slidenum">
              <a:rPr lang="en-US" altLang="en-US" sz="1800">
                <a:solidFill>
                  <a:srgbClr val="FFFFFF"/>
                </a:solidFill>
              </a:rPr>
              <a:pPr/>
              <a:t>13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uses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JavaScript enables dynamism and tailored behaviour in your Web pages</a:t>
            </a:r>
          </a:p>
          <a:p>
            <a:r>
              <a:rPr lang="en-NZ" dirty="0" smtClean="0"/>
              <a:t>Some major uses in DHTML are:</a:t>
            </a:r>
          </a:p>
          <a:p>
            <a:pPr lvl="1"/>
            <a:r>
              <a:rPr lang="en-NZ" dirty="0" smtClean="0"/>
              <a:t>Event handling</a:t>
            </a:r>
          </a:p>
          <a:p>
            <a:pPr lvl="2"/>
            <a:r>
              <a:rPr lang="en-NZ" dirty="0" smtClean="0"/>
              <a:t>Creating custom behaviour for user actions on HTML elements</a:t>
            </a:r>
            <a:br>
              <a:rPr lang="en-NZ" dirty="0" smtClean="0"/>
            </a:br>
            <a:r>
              <a:rPr lang="en-NZ" dirty="0" smtClean="0"/>
              <a:t>(beyond default validation, like range checks, built into HTML5)</a:t>
            </a:r>
          </a:p>
          <a:p>
            <a:pPr lvl="1"/>
            <a:r>
              <a:rPr lang="en-NZ" dirty="0" smtClean="0"/>
              <a:t>Accessing the DOM</a:t>
            </a:r>
          </a:p>
          <a:p>
            <a:pPr lvl="2"/>
            <a:r>
              <a:rPr lang="en-NZ" dirty="0"/>
              <a:t>B</a:t>
            </a:r>
            <a:r>
              <a:rPr lang="en-NZ" dirty="0" smtClean="0"/>
              <a:t>asing logic on the values of parts of the Web page (e.g. for validation of interactively-entered HTML form variables)</a:t>
            </a:r>
          </a:p>
          <a:p>
            <a:pPr lvl="2"/>
            <a:r>
              <a:rPr lang="en-NZ" dirty="0" smtClean="0"/>
              <a:t>Dynamically updating attributes of variables (e.g. visibility, colour), or adding and deleting elements</a:t>
            </a:r>
          </a:p>
          <a:p>
            <a:pPr lvl="1"/>
            <a:r>
              <a:rPr lang="en-NZ" dirty="0" smtClean="0"/>
              <a:t>Accessing Web storage</a:t>
            </a:r>
          </a:p>
          <a:p>
            <a:pPr lvl="2"/>
            <a:r>
              <a:rPr lang="en-NZ" dirty="0" smtClean="0"/>
              <a:t>Persisting data in the browser for continuity</a:t>
            </a:r>
          </a:p>
          <a:p>
            <a:pPr lvl="2"/>
            <a:r>
              <a:rPr lang="en-NZ" dirty="0" smtClean="0"/>
              <a:t>In prototyping, this can simulate a server-side database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771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NZ" dirty="0" smtClean="0"/>
              <a:t>JavaScript language example</a:t>
            </a:r>
            <a:endParaRPr lang="en-NZ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smtClean="0"/>
              <a:t>Syntax reminiscent of C and Java</a:t>
            </a:r>
          </a:p>
          <a:p>
            <a:r>
              <a:rPr lang="en-NZ" altLang="en-US" dirty="0" smtClean="0"/>
              <a:t>But notice you don’t need to declare the type of a variable</a:t>
            </a:r>
          </a:p>
          <a:p>
            <a:pPr lvl="1"/>
            <a:r>
              <a:rPr lang="en-NZ" altLang="en-US" dirty="0" smtClean="0"/>
              <a:t>System guesses based on use</a:t>
            </a:r>
          </a:p>
          <a:p>
            <a:pPr lvl="1"/>
            <a:r>
              <a:rPr lang="en-NZ" altLang="en-US" dirty="0" smtClean="0"/>
              <a:t>Not great for quality</a:t>
            </a:r>
            <a:br>
              <a:rPr lang="en-NZ" altLang="en-US" dirty="0" smtClean="0"/>
            </a:br>
            <a:r>
              <a:rPr lang="en-NZ" altLang="en-US" dirty="0" smtClean="0"/>
              <a:t>assurance, but easy</a:t>
            </a:r>
          </a:p>
          <a:p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NZ" altLang="en-US" dirty="0" smtClean="0"/>
              <a:t>pops up a dialog</a:t>
            </a:r>
          </a:p>
          <a:p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.write </a:t>
            </a:r>
            <a:r>
              <a:rPr lang="en-NZ" altLang="en-US" dirty="0" smtClean="0"/>
              <a:t>(a method of</a:t>
            </a:r>
            <a:br>
              <a:rPr lang="en-NZ" altLang="en-US" dirty="0" smtClean="0"/>
            </a:br>
            <a:r>
              <a:rPr lang="en-NZ" altLang="en-US" dirty="0" smtClean="0"/>
              <a:t>the DOM document</a:t>
            </a:r>
            <a:br>
              <a:rPr lang="en-NZ" altLang="en-US" dirty="0" smtClean="0"/>
            </a:br>
            <a:r>
              <a:rPr lang="en-NZ" altLang="en-US" dirty="0" smtClean="0"/>
              <a:t>object) tacks content</a:t>
            </a:r>
            <a:br>
              <a:rPr lang="en-NZ" altLang="en-US" dirty="0" smtClean="0"/>
            </a:br>
            <a:r>
              <a:rPr lang="en-NZ" altLang="en-US" dirty="0" smtClean="0"/>
              <a:t>onto the end of the</a:t>
            </a:r>
            <a:br>
              <a:rPr lang="en-NZ" altLang="en-US" dirty="0" smtClean="0"/>
            </a:br>
            <a:r>
              <a:rPr lang="en-NZ" altLang="en-US" dirty="0" smtClean="0"/>
              <a:t>HTML </a:t>
            </a:r>
            <a:br>
              <a:rPr lang="en-NZ" altLang="en-US" dirty="0" smtClean="0"/>
            </a:b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(more on JavaScript</a:t>
            </a:r>
            <a:br>
              <a:rPr lang="en-NZ" altLang="en-US" dirty="0" smtClean="0"/>
            </a:br>
            <a:r>
              <a:rPr lang="en-NZ" altLang="en-US" dirty="0" smtClean="0"/>
              <a:t>after we introduce CSS)</a:t>
            </a:r>
          </a:p>
          <a:p>
            <a:endParaRPr lang="en-NZ" altLang="en-US" dirty="0" smtClean="0"/>
          </a:p>
          <a:p>
            <a:endParaRPr lang="en-NZ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779C7AF7-F3E1-450B-8AB7-67127A06B1CB}" type="slidenum">
              <a:rPr lang="en-US" altLang="en-US" sz="1800">
                <a:solidFill>
                  <a:srgbClr val="FFFFFF"/>
                </a:solidFill>
              </a:rPr>
              <a:pPr/>
              <a:t>15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3733800" y="2973388"/>
            <a:ext cx="4572000" cy="3579812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h1&gt;JavaScript-generated 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output below&lt;/h1&gt;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a=2;  /* note implicit typing */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="Tom";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="Hanks";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=="Tom") {alert("Nice name, "+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)};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("a="+a);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Cascading Style Sheets</a:t>
            </a:r>
            <a:endParaRPr lang="en-NZ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smtClean="0"/>
              <a:t>Describe presentation of a document written in a </a:t>
            </a:r>
            <a:r>
              <a:rPr lang="en-NZ" altLang="en-US" dirty="0" err="1" smtClean="0"/>
              <a:t>markup</a:t>
            </a:r>
            <a:r>
              <a:rPr lang="en-NZ" altLang="en-US" dirty="0" smtClean="0"/>
              <a:t> language (e.g. XML, as well as HTML)</a:t>
            </a:r>
          </a:p>
          <a:p>
            <a:pPr lvl="1"/>
            <a:r>
              <a:rPr lang="en-NZ" altLang="en-US" dirty="0" smtClean="0"/>
              <a:t>Defines presentation ‘style’ elements such as colour, font and spacing</a:t>
            </a:r>
          </a:p>
          <a:p>
            <a:pPr lvl="1"/>
            <a:r>
              <a:rPr lang="en-NZ" altLang="en-US" dirty="0" smtClean="0"/>
              <a:t>Usually for visual elements,</a:t>
            </a:r>
            <a:br>
              <a:rPr lang="en-NZ" altLang="en-US" dirty="0" smtClean="0"/>
            </a:br>
            <a:r>
              <a:rPr lang="en-NZ" altLang="en-US" dirty="0" smtClean="0"/>
              <a:t>but applicable to speech too</a:t>
            </a:r>
          </a:p>
          <a:p>
            <a:r>
              <a:rPr lang="en-NZ" altLang="en-US" dirty="0" smtClean="0"/>
              <a:t>Supports layout of Web page</a:t>
            </a:r>
            <a:br>
              <a:rPr lang="en-NZ" altLang="en-US" dirty="0" smtClean="0"/>
            </a:br>
            <a:r>
              <a:rPr lang="en-NZ" altLang="en-US" dirty="0" smtClean="0"/>
              <a:t>elements</a:t>
            </a:r>
          </a:p>
          <a:p>
            <a:pPr lvl="1"/>
            <a:r>
              <a:rPr lang="en-NZ" altLang="en-US" dirty="0" smtClean="0"/>
              <a:t>Avoid semantically-meaningless tables for layout, promoting ‘</a:t>
            </a:r>
            <a:r>
              <a:rPr lang="en-NZ" altLang="en-US" dirty="0" err="1" smtClean="0"/>
              <a:t>tableless</a:t>
            </a:r>
            <a:r>
              <a:rPr lang="en-NZ" altLang="en-US" dirty="0" smtClean="0"/>
              <a:t> Web design’</a:t>
            </a:r>
          </a:p>
          <a:p>
            <a:r>
              <a:rPr lang="en-NZ" altLang="en-US" dirty="0" smtClean="0"/>
              <a:t>Uses </a:t>
            </a:r>
            <a:r>
              <a:rPr lang="en-NZ" altLang="en-US" i="1" dirty="0" smtClean="0"/>
              <a:t>selectors</a:t>
            </a:r>
            <a:r>
              <a:rPr lang="en-NZ" altLang="en-US" dirty="0" smtClean="0"/>
              <a:t> to declare which part of the </a:t>
            </a:r>
            <a:r>
              <a:rPr lang="en-NZ" altLang="en-US" dirty="0" err="1" smtClean="0"/>
              <a:t>markup</a:t>
            </a:r>
            <a:r>
              <a:rPr lang="en-NZ" altLang="en-US" dirty="0" smtClean="0"/>
              <a:t> a style rule applies to by matching tags and attributes of the </a:t>
            </a:r>
            <a:r>
              <a:rPr lang="en-NZ" altLang="en-US" dirty="0" err="1" smtClean="0"/>
              <a:t>markup</a:t>
            </a:r>
            <a:endParaRPr lang="en-NZ" altLang="en-US" dirty="0" smtClean="0"/>
          </a:p>
          <a:p>
            <a:pPr lvl="1"/>
            <a:r>
              <a:rPr lang="en-NZ" altLang="en-US" dirty="0" smtClean="0"/>
              <a:t>Has rules to determine priority where more than one style rule’s selector matches a given </a:t>
            </a:r>
            <a:r>
              <a:rPr lang="en-NZ" altLang="en-US" dirty="0" err="1" smtClean="0"/>
              <a:t>markup</a:t>
            </a:r>
            <a:r>
              <a:rPr lang="en-NZ" altLang="en-US" dirty="0" smtClean="0"/>
              <a:t> element (the ‘cascade’)</a:t>
            </a:r>
          </a:p>
          <a:p>
            <a:endParaRPr lang="en-NZ" altLang="en-US" dirty="0" smtClean="0"/>
          </a:p>
          <a:p>
            <a:endParaRPr lang="en-NZ" alt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3FC5D520-D22D-4253-854C-D1C13D8D33A4}" type="slidenum">
              <a:rPr lang="en-US" altLang="en-US" sz="1800">
                <a:solidFill>
                  <a:srgbClr val="FFFFFF"/>
                </a:solidFill>
              </a:rPr>
              <a:pPr/>
              <a:t>16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4267200" y="2973388"/>
            <a:ext cx="4038600" cy="1323975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/* Make the header text orange and center the header */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color: orange;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text-align: center;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rules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en-NZ" dirty="0" smtClean="0"/>
              <a:t>CSS rule format:</a:t>
            </a:r>
          </a:p>
          <a:p>
            <a:endParaRPr lang="en-NZ" sz="2800" dirty="0"/>
          </a:p>
          <a:p>
            <a:r>
              <a:rPr lang="en-NZ" dirty="0" smtClean="0"/>
              <a:t>Examples: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072787" y="2621498"/>
            <a:ext cx="5904411" cy="5027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NZ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font-family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'Times New Roman'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NZ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  <a:r>
              <a:rPr lang="en-NZ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font-family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'Times New Roman'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NZ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NZ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2787" y="1828800"/>
            <a:ext cx="5904411" cy="297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selector 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NZ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NZ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...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547" y="3200400"/>
            <a:ext cx="793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Note: Some values require units. E.g.,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NZ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NZ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NZ" dirty="0"/>
              <a:t>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3921"/>
              </p:ext>
            </p:extLst>
          </p:nvPr>
        </p:nvGraphicFramePr>
        <p:xfrm>
          <a:off x="733698" y="3733800"/>
          <a:ext cx="7419702" cy="2563297"/>
        </p:xfrm>
        <a:graphic>
          <a:graphicData uri="http://schemas.openxmlformats.org/drawingml/2006/table">
            <a:tbl>
              <a:tblPr/>
              <a:tblGrid>
                <a:gridCol w="1704702"/>
                <a:gridCol w="1230565"/>
                <a:gridCol w="3701191"/>
                <a:gridCol w="783244"/>
              </a:tblGrid>
              <a:tr h="353383">
                <a:tc>
                  <a:txBody>
                    <a:bodyPr/>
                    <a:lstStyle/>
                    <a:p>
                      <a:pPr algn="l" fontAlgn="t"/>
                      <a:r>
                        <a:rPr lang="en-NZ" b="1" dirty="0">
                          <a:effectLst/>
                        </a:rPr>
                        <a:t>Selector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b="1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b="1" dirty="0">
                          <a:effectLst/>
                        </a:rPr>
                        <a:t>Example description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NZ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3383">
                <a:tc>
                  <a:txBody>
                    <a:bodyPr/>
                    <a:lstStyle/>
                    <a:p>
                      <a:pPr algn="l" fontAlgn="t"/>
                      <a:r>
                        <a:rPr lang="en-NZ" u="none" dirty="0">
                          <a:effectLst/>
                          <a:hlinkClick r:id="rId2"/>
                        </a:rPr>
                        <a:t>.</a:t>
                      </a:r>
                      <a:r>
                        <a:rPr lang="en-NZ" i="1" u="none" dirty="0">
                          <a:effectLst/>
                          <a:hlinkClick r:id="rId2"/>
                        </a:rPr>
                        <a:t>class</a:t>
                      </a:r>
                      <a:endParaRPr lang="en-NZ" u="none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dirty="0">
                          <a:effectLst/>
                        </a:rPr>
                        <a:t>.intro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dirty="0">
                          <a:effectLst/>
                        </a:rPr>
                        <a:t>Selects all elements </a:t>
                      </a:r>
                      <a:r>
                        <a:rPr lang="en-NZ" dirty="0" smtClean="0">
                          <a:effectLst/>
                        </a:rPr>
                        <a:t>with</a:t>
                      </a:r>
                      <a:r>
                        <a:rPr lang="en-NZ" baseline="0" dirty="0" smtClean="0">
                          <a:effectLst/>
                        </a:rPr>
                        <a:t> c</a:t>
                      </a:r>
                      <a:r>
                        <a:rPr lang="en-NZ" dirty="0" smtClean="0">
                          <a:effectLst/>
                        </a:rPr>
                        <a:t>lass</a:t>
                      </a:r>
                      <a:r>
                        <a:rPr lang="en-NZ" dirty="0">
                          <a:effectLst/>
                        </a:rPr>
                        <a:t>="intro"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NZ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8033">
                <a:tc>
                  <a:txBody>
                    <a:bodyPr/>
                    <a:lstStyle/>
                    <a:p>
                      <a:pPr algn="l" fontAlgn="t"/>
                      <a:r>
                        <a:rPr lang="en-NZ" u="none" dirty="0">
                          <a:effectLst/>
                          <a:hlinkClick r:id="rId3"/>
                        </a:rPr>
                        <a:t>#</a:t>
                      </a:r>
                      <a:r>
                        <a:rPr lang="en-NZ" i="1" u="none" dirty="0">
                          <a:effectLst/>
                          <a:hlinkClick r:id="rId3"/>
                        </a:rPr>
                        <a:t>id</a:t>
                      </a:r>
                      <a:endParaRPr lang="en-NZ" u="none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dirty="0">
                          <a:effectLst/>
                        </a:rPr>
                        <a:t>#</a:t>
                      </a:r>
                      <a:r>
                        <a:rPr lang="en-NZ" dirty="0" err="1">
                          <a:effectLst/>
                        </a:rPr>
                        <a:t>firstname</a:t>
                      </a:r>
                      <a:endParaRPr lang="en-NZ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Selects the element with id="firstname"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NZ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3383">
                <a:tc>
                  <a:txBody>
                    <a:bodyPr/>
                    <a:lstStyle/>
                    <a:p>
                      <a:pPr algn="l" fontAlgn="t"/>
                      <a:r>
                        <a:rPr lang="en-NZ" i="1" u="none" dirty="0" smtClean="0">
                          <a:effectLst/>
                          <a:hlinkClick r:id="rId4"/>
                        </a:rPr>
                        <a:t>Element</a:t>
                      </a:r>
                      <a:endParaRPr lang="en-NZ" u="none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dirty="0" smtClean="0">
                          <a:effectLst/>
                        </a:rPr>
                        <a:t>P</a:t>
                      </a:r>
                      <a:endParaRPr lang="en-NZ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dirty="0">
                          <a:effectLst/>
                        </a:rPr>
                        <a:t>Selects all &lt;p&gt; elements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NZ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704017">
                <a:tc>
                  <a:txBody>
                    <a:bodyPr/>
                    <a:lstStyle/>
                    <a:p>
                      <a:pPr algn="l" fontAlgn="t"/>
                      <a:r>
                        <a:rPr lang="en-NZ" i="1" u="none" dirty="0">
                          <a:effectLst/>
                          <a:hlinkClick r:id="rId5"/>
                        </a:rPr>
                        <a:t>element</a:t>
                      </a:r>
                      <a:r>
                        <a:rPr lang="en-NZ" u="none" dirty="0">
                          <a:effectLst/>
                          <a:hlinkClick r:id="rId5"/>
                        </a:rPr>
                        <a:t> </a:t>
                      </a:r>
                      <a:r>
                        <a:rPr lang="en-NZ" i="1" u="none" dirty="0" err="1">
                          <a:effectLst/>
                          <a:hlinkClick r:id="rId5"/>
                        </a:rPr>
                        <a:t>element</a:t>
                      </a:r>
                      <a:endParaRPr lang="en-NZ" u="none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dirty="0">
                          <a:effectLst/>
                        </a:rPr>
                        <a:t>div p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NZ" dirty="0">
                          <a:effectLst/>
                        </a:rPr>
                        <a:t>Selects all &lt;p&gt; elements inside &lt;div&gt; elements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NZ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5800" y="6172200"/>
            <a:ext cx="4828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See </a:t>
            </a:r>
            <a:r>
              <a:rPr lang="en-NZ" dirty="0" smtClean="0">
                <a:hlinkClick r:id="rId6"/>
              </a:rPr>
              <a:t>http://www.w3schools.com/cssref/css_selectors.asp</a:t>
            </a:r>
            <a:r>
              <a:rPr lang="en-NZ" dirty="0" smtClean="0"/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0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Linking CSS to HTML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738052" y="1447800"/>
            <a:ext cx="507492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 Title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="mystyle.css"&gt;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a heading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a paragraph.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NZ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4185916"/>
            <a:ext cx="5904411" cy="4206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NZ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font-family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'Times New Roman'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NZ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  <a:r>
              <a:rPr lang="en-NZ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font-family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'Times New Roman'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NZ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N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</a:t>
            </a:r>
            <a:r>
              <a:rPr lang="en-N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NZ" sz="1600" dirty="0"/>
          </a:p>
        </p:txBody>
      </p:sp>
      <p:cxnSp>
        <p:nvCxnSpPr>
          <p:cNvPr id="6" name="Curved Connector 5"/>
          <p:cNvCxnSpPr>
            <a:endCxn id="3" idx="0"/>
          </p:cNvCxnSpPr>
          <p:nvPr/>
        </p:nvCxnSpPr>
        <p:spPr>
          <a:xfrm rot="16200000" flipH="1">
            <a:off x="3487059" y="2891969"/>
            <a:ext cx="1595116" cy="992777"/>
          </a:xfrm>
          <a:prstGeom prst="curved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00600"/>
            <a:ext cx="7620000" cy="1600200"/>
          </a:xfrm>
          <a:prstGeom prst="rect">
            <a:avLst/>
          </a:prstGeom>
        </p:spPr>
        <p:txBody>
          <a:bodyPr/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A1D9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84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baseline="0" dirty="0" smtClean="0"/>
              <a:t>External reference with link tag in the document head</a:t>
            </a:r>
          </a:p>
          <a:p>
            <a:pPr lvl="1"/>
            <a:r>
              <a:rPr lang="en-NZ" altLang="en-US" baseline="0" dirty="0" smtClean="0"/>
              <a:t>Can also use the &lt;style&gt; tag to embed CSS rules in the HTML page</a:t>
            </a:r>
          </a:p>
          <a:p>
            <a:pPr lvl="1"/>
            <a:r>
              <a:rPr lang="en-NZ" altLang="en-US" baseline="0" dirty="0" smtClean="0"/>
              <a:t>Or give a style attribute to a specific tag</a:t>
            </a:r>
            <a:br>
              <a:rPr lang="en-NZ" altLang="en-US" baseline="0" dirty="0" smtClean="0"/>
            </a:br>
            <a:r>
              <a:rPr lang="en-NZ" altLang="en-US" sz="18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 style="</a:t>
            </a:r>
            <a:r>
              <a:rPr lang="en-NZ" altLang="en-US" sz="1800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background-color:lightgrey</a:t>
            </a:r>
            <a:r>
              <a:rPr lang="en-NZ" altLang="en-US" sz="18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endParaRPr lang="en-NZ" altLang="en-US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for layout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CSS can control where (or how much of) an element appears</a:t>
            </a:r>
          </a:p>
          <a:p>
            <a:pPr lvl="1"/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NZ" dirty="0" smtClean="0"/>
              <a:t> property can be static (default), relative, fixed or absolute</a:t>
            </a:r>
          </a:p>
          <a:p>
            <a:pPr lvl="1"/>
            <a:r>
              <a:rPr lang="en-NZ" dirty="0" smtClean="0"/>
              <a:t>With relative position you can indent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sz="1200" dirty="0"/>
          </a:p>
          <a:p>
            <a:pPr lvl="1"/>
            <a:r>
              <a:rPr lang="en-NZ" dirty="0" smtClean="0"/>
              <a:t>The HTML</a:t>
            </a:r>
            <a:endParaRPr lang="en-NZ" dirty="0"/>
          </a:p>
          <a:p>
            <a:pPr marL="411163" lvl="1" indent="0">
              <a:buNone/>
            </a:pP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class="relative"&gt;</a:t>
            </a:r>
          </a:p>
          <a:p>
            <a:pPr marL="411163" lvl="1" indent="0">
              <a:buNone/>
            </a:pP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&amp;</a:t>
            </a:r>
            <a:r>
              <a:rPr lang="en-NZ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ltdiv&amp;gt</a:t>
            </a:r>
            <a:r>
              <a:rPr lang="en-NZ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has position: relative;</a:t>
            </a:r>
          </a:p>
          <a:p>
            <a:pPr marL="411163" lvl="1" indent="0">
              <a:buNone/>
            </a:pP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FFA2121F-A8E0-4FF7-AA41-D4796C42C66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200400"/>
            <a:ext cx="7058025" cy="189547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495800"/>
            <a:ext cx="29432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7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 how to write dynamic HTML for high-fidelity design prototypes</a:t>
            </a:r>
          </a:p>
          <a:p>
            <a:pPr lvl="1" eaLnBrk="1" hangingPunct="1"/>
            <a:r>
              <a:rPr lang="en-US" altLang="en-US" dirty="0" smtClean="0"/>
              <a:t>Demonstrate layout and </a:t>
            </a:r>
            <a:r>
              <a:rPr lang="en-US" altLang="en-US" dirty="0" err="1" smtClean="0"/>
              <a:t>colour</a:t>
            </a:r>
            <a:r>
              <a:rPr lang="en-US" altLang="en-US" dirty="0" smtClean="0"/>
              <a:t> as it would appear in a full implementation</a:t>
            </a:r>
          </a:p>
          <a:p>
            <a:pPr lvl="1" eaLnBrk="1" hangingPunct="1"/>
            <a:r>
              <a:rPr lang="en-US" altLang="en-US" dirty="0" smtClean="0"/>
              <a:t>Also demonstrate ‘dynamics’ such as data entry control behavior, conditionally-visible elements, and links to other screens (without Wizard-of-Oz human operator)</a:t>
            </a:r>
          </a:p>
          <a:p>
            <a:pPr eaLnBrk="1" hangingPunct="1"/>
            <a:r>
              <a:rPr lang="en-US" altLang="en-US" dirty="0" smtClean="0"/>
              <a:t>Includes</a:t>
            </a:r>
          </a:p>
          <a:p>
            <a:pPr lvl="1" eaLnBrk="1" hangingPunct="1"/>
            <a:r>
              <a:rPr lang="en-US" altLang="en-US" dirty="0"/>
              <a:t>Combining the Document Object Model (DOM) </a:t>
            </a:r>
            <a:r>
              <a:rPr lang="en-US" altLang="en-US" dirty="0" smtClean="0"/>
              <a:t>and Web Storage with JavaScript and Cascading Style Sheets (CSS) to enable dynamic content and embed functionality in Web pages</a:t>
            </a:r>
          </a:p>
          <a:p>
            <a:pPr lvl="1" eaLnBrk="1" hangingPunct="1"/>
            <a:r>
              <a:rPr lang="en-US" altLang="en-US" dirty="0" smtClean="0"/>
              <a:t>Implementing </a:t>
            </a:r>
            <a:r>
              <a:rPr lang="en-US" altLang="en-US" dirty="0" err="1" smtClean="0"/>
              <a:t>drag&amp;drop</a:t>
            </a:r>
            <a:r>
              <a:rPr lang="en-US" altLang="en-US" dirty="0" smtClean="0"/>
              <a:t> and other event handling and on-screen movement in Web pages using HTML, JavaScript and CSS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9978080-8BC0-4CAE-9D13-E7314CB164E6}" type="slidenum">
              <a:rPr lang="en-US" altLang="en-US" sz="1800">
                <a:solidFill>
                  <a:srgbClr val="FFFFFF"/>
                </a:solidFill>
              </a:rPr>
              <a:pPr/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for layout (2)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96200" cy="4800600"/>
          </a:xfrm>
        </p:spPr>
        <p:txBody>
          <a:bodyPr/>
          <a:lstStyle/>
          <a:p>
            <a:r>
              <a:rPr lang="en-NZ" dirty="0"/>
              <a:t>An element with position: </a:t>
            </a:r>
            <a:r>
              <a:rPr lang="en-NZ" dirty="0" smtClean="0"/>
              <a:t>absolute </a:t>
            </a:r>
            <a:r>
              <a:rPr lang="en-NZ" dirty="0"/>
              <a:t>is positioned relative to the nearest positioned ancestor (instead of positioned relative to the viewport, like fixed</a:t>
            </a:r>
            <a:r>
              <a:rPr lang="en-NZ" dirty="0" smtClean="0"/>
              <a:t>)</a:t>
            </a:r>
          </a:p>
          <a:p>
            <a:pPr lvl="1"/>
            <a:r>
              <a:rPr lang="en-NZ" dirty="0" smtClean="0"/>
              <a:t>A ‘positioned’ ancestor element being one with position other than static</a:t>
            </a:r>
            <a:endParaRPr lang="en-NZ" dirty="0"/>
          </a:p>
          <a:p>
            <a:r>
              <a:rPr lang="en-NZ" dirty="0" smtClean="0"/>
              <a:t>If </a:t>
            </a:r>
            <a:r>
              <a:rPr lang="en-NZ" dirty="0"/>
              <a:t>an absolute positioned element has no </a:t>
            </a:r>
            <a:r>
              <a:rPr lang="en-NZ" dirty="0" smtClean="0"/>
              <a:t>positioned ancestors</a:t>
            </a:r>
            <a:r>
              <a:rPr lang="en-NZ" dirty="0"/>
              <a:t>, it uses the document body, and moves along with page </a:t>
            </a:r>
            <a:r>
              <a:rPr lang="en-NZ" dirty="0" smtClean="0"/>
              <a:t>scrolling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076700"/>
            <a:ext cx="4352925" cy="2324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6290846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See </a:t>
            </a:r>
            <a:r>
              <a:rPr lang="en-NZ" dirty="0" smtClean="0">
                <a:hlinkClick r:id="rId3"/>
              </a:rPr>
              <a:t>http</a:t>
            </a:r>
            <a:r>
              <a:rPr lang="en-NZ" dirty="0">
                <a:hlinkClick r:id="rId3"/>
              </a:rPr>
              <a:t>://</a:t>
            </a:r>
            <a:r>
              <a:rPr lang="en-NZ" dirty="0" smtClean="0">
                <a:hlinkClick r:id="rId3"/>
              </a:rPr>
              <a:t>www.w3schools.com/css/tryit.asp?filename=trycss_position_absolute</a:t>
            </a:r>
            <a:r>
              <a:rPr lang="en-NZ" dirty="0" smtClean="0"/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4274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for layout (3)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Previous example uses this CSS for inner DIV which is nested in the parent DIV</a:t>
            </a:r>
          </a:p>
          <a:p>
            <a:pPr marL="114300" indent="0">
              <a:buNone/>
            </a:pP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div.absolute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4300" indent="0">
              <a:buNone/>
            </a:pP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position: absolute;</a:t>
            </a:r>
          </a:p>
          <a:p>
            <a:pPr marL="114300" indent="0">
              <a:buNone/>
            </a:pP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top: 80px;</a:t>
            </a:r>
          </a:p>
          <a:p>
            <a:pPr marL="114300" indent="0">
              <a:buNone/>
            </a:pP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right: 0;</a:t>
            </a:r>
          </a:p>
          <a:p>
            <a:pPr marL="114300" indent="0">
              <a:buNone/>
            </a:pP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200px;</a:t>
            </a:r>
          </a:p>
          <a:p>
            <a:pPr marL="114300" indent="0">
              <a:buNone/>
            </a:pP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height: 100px;</a:t>
            </a:r>
          </a:p>
          <a:p>
            <a:pPr marL="114300" indent="0">
              <a:buNone/>
            </a:pP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border: 3px solid #73AD21;</a:t>
            </a:r>
          </a:p>
          <a:p>
            <a:pPr marL="114300" indent="0">
              <a:buNone/>
            </a:pP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Rectangular Callout 4"/>
          <p:cNvSpPr/>
          <p:nvPr/>
        </p:nvSpPr>
        <p:spPr>
          <a:xfrm>
            <a:off x="4800600" y="2286000"/>
            <a:ext cx="3124200" cy="1447800"/>
          </a:xfrm>
          <a:prstGeom prst="wedgeRectCallout">
            <a:avLst>
              <a:gd name="adj1" fmla="val -90171"/>
              <a:gd name="adj2" fmla="val 11372"/>
            </a:avLst>
          </a:prstGeom>
          <a:solidFill>
            <a:srgbClr val="FFF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baseline="0" dirty="0" smtClean="0">
                <a:solidFill>
                  <a:schemeClr val="tx1"/>
                </a:solidFill>
              </a:rPr>
              <a:t>Appears 80 pixels down from the top of the parent</a:t>
            </a: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953000" y="3810000"/>
            <a:ext cx="3124200" cy="1447800"/>
          </a:xfrm>
          <a:prstGeom prst="wedgeRectCallout">
            <a:avLst>
              <a:gd name="adj1" fmla="val -110728"/>
              <a:gd name="adj2" fmla="val -50282"/>
            </a:avLst>
          </a:prstGeom>
          <a:solidFill>
            <a:srgbClr val="FFF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baseline="0" dirty="0" smtClean="0">
                <a:solidFill>
                  <a:schemeClr val="tx1"/>
                </a:solidFill>
              </a:rPr>
              <a:t>Note units can be pixels (</a:t>
            </a:r>
            <a:r>
              <a:rPr lang="en-NZ" sz="2000" baseline="0" dirty="0" err="1" smtClean="0">
                <a:solidFill>
                  <a:schemeClr val="tx1"/>
                </a:solidFill>
              </a:rPr>
              <a:t>px</a:t>
            </a:r>
            <a:r>
              <a:rPr lang="en-NZ" sz="2000" baseline="0" dirty="0" smtClean="0">
                <a:solidFill>
                  <a:schemeClr val="tx1"/>
                </a:solidFill>
              </a:rPr>
              <a:t>) or percent (%) of size of the parent</a:t>
            </a:r>
            <a:endParaRPr lang="en-NZ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3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layout (4)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Float allows content to flow around another element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2133600"/>
            <a:ext cx="4038600" cy="3990836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float: right;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margin: 0 0 10px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&lt;p&gt;In this example, the image will float to the right in the paragraph, and the text in the paragraph will wrap around the image.&lt;/p&gt;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="w3css.gif" alt="W3Schools.com" width="100" height="140"&gt;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Lorem ipsum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sit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444" y="2085975"/>
            <a:ext cx="3955356" cy="24860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50444" y="4800600"/>
            <a:ext cx="395535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A1D9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84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baseline="0" dirty="0" smtClean="0"/>
              <a:t>Note the margin property adds spacing (top, right, bottom and left, respectively) of displayed content away from other elements</a:t>
            </a:r>
            <a:endParaRPr lang="en-NZ" baseline="0" dirty="0"/>
          </a:p>
        </p:txBody>
      </p:sp>
    </p:spTree>
    <p:extLst>
      <p:ext uri="{BB962C8B-B14F-4D97-AF65-F5344CB8AC3E}">
        <p14:creationId xmlns:p14="http://schemas.microsoft.com/office/powerpoint/2010/main" val="100100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 smtClean="0"/>
              <a:t>Scope</a:t>
            </a:r>
          </a:p>
          <a:p>
            <a:pPr lvl="1"/>
            <a:r>
              <a:rPr lang="en-NZ" sz="2400" dirty="0" smtClean="0"/>
              <a:t>A variable’s scope is the function it is declared in</a:t>
            </a:r>
          </a:p>
          <a:p>
            <a:pPr lvl="1"/>
            <a:r>
              <a:rPr lang="en-NZ" sz="2400" dirty="0" smtClean="0"/>
              <a:t>A variable declared outside a function has a global scope</a:t>
            </a:r>
          </a:p>
          <a:p>
            <a:pPr lvl="2"/>
            <a:r>
              <a:rPr lang="en-NZ" sz="2000" dirty="0" smtClean="0"/>
              <a:t>But assigning a </a:t>
            </a:r>
            <a:r>
              <a:rPr lang="en-NZ" sz="2000" dirty="0"/>
              <a:t>value to a variable that has not been </a:t>
            </a:r>
            <a:r>
              <a:rPr lang="en-NZ" sz="2000" dirty="0" smtClean="0"/>
              <a:t>declared will mark the variable global – i.e., the variable will have global scope!</a:t>
            </a:r>
          </a:p>
          <a:p>
            <a:r>
              <a:rPr lang="en-NZ" sz="2400" dirty="0" smtClean="0"/>
              <a:t>Value – flexible!</a:t>
            </a:r>
          </a:p>
          <a:p>
            <a:pPr lvl="1"/>
            <a:r>
              <a:rPr lang="en-NZ" dirty="0" smtClean="0"/>
              <a:t>Can have a single value or multiple fields</a:t>
            </a:r>
          </a:p>
          <a:p>
            <a:pPr lvl="1"/>
            <a:r>
              <a:rPr lang="en-NZ" dirty="0" smtClean="0"/>
              <a:t>Can change type or add new fields on the fly</a:t>
            </a:r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9451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JavaScript </a:t>
            </a:r>
            <a:r>
              <a:rPr lang="en-NZ" dirty="0" smtClean="0"/>
              <a:t>variable value examples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2132717"/>
            <a:ext cx="3486150" cy="17338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3.142; </a:t>
            </a:r>
            <a:r>
              <a:rPr lang="en-NZ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simple object 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{    </a:t>
            </a:r>
            <a:r>
              <a:rPr lang="en-NZ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complex object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name: </a:t>
            </a:r>
            <a:r>
              <a:rPr lang="en-N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"Bond"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age: 30,</a:t>
            </a:r>
          </a:p>
          <a:p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spy: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address: </a:t>
            </a:r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NZ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108912"/>
            <a:ext cx="7886700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Fields of a complex object can be accessed using the familiar dot notation. E.g., </a:t>
            </a:r>
            <a:r>
              <a:rPr lang="en-N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NZ" sz="2800" dirty="0"/>
              <a:t>.</a:t>
            </a:r>
          </a:p>
          <a:p>
            <a:r>
              <a:rPr lang="en-NZ" sz="2800" dirty="0"/>
              <a:t> </a:t>
            </a:r>
          </a:p>
          <a:p>
            <a:r>
              <a:rPr lang="en-NZ" sz="2800" dirty="0"/>
              <a:t>One can add new fields on the fly. E.g., </a:t>
            </a:r>
          </a:p>
          <a:p>
            <a:endParaRPr lang="en-NZ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NZ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user.phone</a:t>
            </a:r>
            <a:r>
              <a:rPr lang="en-N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NZ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"+44 20 7601 2407"</a:t>
            </a:r>
            <a:r>
              <a:rPr lang="en-N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NZ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user.swear</a:t>
            </a:r>
            <a:r>
              <a:rPr lang="en-N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NZ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N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alert(</a:t>
            </a:r>
            <a:r>
              <a:rPr lang="en-NZ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"$@1^"</a:t>
            </a:r>
            <a:r>
              <a:rPr lang="en-N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};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1632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000" dirty="0" smtClean="0"/>
              <a:t>JavaScript variables examples (2)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r>
              <a:rPr lang="en-NZ" dirty="0" smtClean="0"/>
              <a:t>Variables are dynamically typed: the runtime infers the type. </a:t>
            </a:r>
          </a:p>
          <a:p>
            <a:r>
              <a:rPr lang="en-NZ" dirty="0" smtClean="0"/>
              <a:t>A variable can have different types during its life.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sz="1600" dirty="0" smtClean="0"/>
          </a:p>
          <a:p>
            <a:endParaRPr lang="en-NZ" sz="1600" dirty="0" smtClean="0"/>
          </a:p>
          <a:p>
            <a:r>
              <a:rPr lang="en-NZ" sz="2000" dirty="0"/>
              <a:t>The operator == checks if the compared </a:t>
            </a:r>
            <a:r>
              <a:rPr lang="en-NZ" sz="2000" i="1" dirty="0"/>
              <a:t>values</a:t>
            </a:r>
            <a:r>
              <a:rPr lang="en-NZ" sz="2000" dirty="0"/>
              <a:t> are equal (converting both values to a common type), while the operator === checks if the compared values </a:t>
            </a:r>
            <a:r>
              <a:rPr lang="en-NZ" sz="2000" i="1" dirty="0"/>
              <a:t>and</a:t>
            </a:r>
            <a:r>
              <a:rPr lang="en-NZ" sz="2000" dirty="0"/>
              <a:t> their associated types are </a:t>
            </a:r>
            <a:r>
              <a:rPr lang="en-NZ" sz="2000" dirty="0" smtClean="0"/>
              <a:t>equal</a:t>
            </a:r>
            <a:endParaRPr lang="en-NZ" sz="2000" dirty="0"/>
          </a:p>
          <a:p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1823707" y="2362200"/>
            <a:ext cx="407009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 = </a:t>
            </a:r>
            <a:r>
              <a:rPr lang="en-N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42;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+= 24;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alert(me);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843496" y="3962400"/>
            <a:ext cx="4050310" cy="115929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N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"4"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 { alert(</a:t>
            </a:r>
            <a:r>
              <a:rPr lang="en-N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"\'4\' == 4"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alert(</a:t>
            </a:r>
            <a:r>
              <a:rPr lang="en-N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'not! "4" == 4'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endParaRPr lang="en-N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N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"4"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4) { alert(</a:t>
            </a:r>
            <a:r>
              <a:rPr lang="en-N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"\'4\' === 4"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N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alert(</a:t>
            </a:r>
            <a:r>
              <a:rPr lang="en-N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'not!! "4" === 4'</a:t>
            </a:r>
            <a:r>
              <a:rPr lang="en-N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2671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DOM reference examples</a:t>
            </a:r>
            <a:r>
              <a:rPr lang="en-NZ" sz="2400" dirty="0" smtClean="0"/>
              <a:t> (with thanks to Mano)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602061"/>
            <a:ext cx="7966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document.querySelector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"p"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Date()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Click me.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/>
          </a:p>
        </p:txBody>
      </p:sp>
      <p:grpSp>
        <p:nvGrpSpPr>
          <p:cNvPr id="13" name="Group 12"/>
          <p:cNvGrpSpPr/>
          <p:nvPr/>
        </p:nvGrpSpPr>
        <p:grpSpPr>
          <a:xfrm>
            <a:off x="947056" y="2286000"/>
            <a:ext cx="7358743" cy="1447800"/>
            <a:chOff x="1262742" y="2448839"/>
            <a:chExt cx="9811657" cy="2655698"/>
          </a:xfrm>
        </p:grpSpPr>
        <p:sp>
          <p:nvSpPr>
            <p:cNvPr id="7" name="Rounded Rectangle 6"/>
            <p:cNvSpPr/>
            <p:nvPr/>
          </p:nvSpPr>
          <p:spPr>
            <a:xfrm>
              <a:off x="1262742" y="4545443"/>
              <a:ext cx="9811657" cy="559094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4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0018" y="2448839"/>
              <a:ext cx="7304380" cy="152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dirty="0"/>
                <a:t>On the button click, select the </a:t>
              </a:r>
              <a:r>
                <a:rPr lang="en-NZ" dirty="0" smtClean="0"/>
                <a:t>first &lt;p</a:t>
              </a:r>
              <a:r>
                <a:rPr lang="en-NZ" dirty="0"/>
                <a:t>&gt; element, and change its inner HTML content to the return value of the (built-in) function Date(). The argument to </a:t>
              </a:r>
              <a:r>
                <a:rPr lang="en-NZ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querySelector</a:t>
              </a:r>
              <a:r>
                <a:rPr lang="en-NZ" dirty="0"/>
                <a:t> is a </a:t>
              </a:r>
              <a:r>
                <a:rPr lang="en-NZ" b="1" dirty="0">
                  <a:solidFill>
                    <a:srgbClr val="0070C0"/>
                  </a:solidFill>
                </a:rPr>
                <a:t>CSS</a:t>
              </a:r>
              <a:r>
                <a:rPr lang="en-NZ" dirty="0"/>
                <a:t> selector.</a:t>
              </a:r>
            </a:p>
          </p:txBody>
        </p:sp>
        <p:cxnSp>
          <p:nvCxnSpPr>
            <p:cNvPr id="11" name="Straight Arrow Connector 10"/>
            <p:cNvCxnSpPr>
              <a:stCxn id="9" idx="2"/>
              <a:endCxn id="7" idx="0"/>
            </p:cNvCxnSpPr>
            <p:nvPr/>
          </p:nvCxnSpPr>
          <p:spPr>
            <a:xfrm flipH="1">
              <a:off x="6168571" y="3973136"/>
              <a:ext cx="1253637" cy="5723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5257800"/>
            <a:ext cx="7620000" cy="1600200"/>
          </a:xfrm>
          <a:prstGeom prst="rect">
            <a:avLst/>
          </a:prstGeom>
        </p:spPr>
        <p:txBody>
          <a:bodyPr/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A1D9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84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baseline="0" dirty="0" smtClean="0"/>
              <a:t>Here we’ve provided the JavaScript code inline as the value for the </a:t>
            </a:r>
            <a:r>
              <a:rPr lang="en-NZ" altLang="en-US" baseline="0" dirty="0" err="1" smtClean="0"/>
              <a:t>onclick</a:t>
            </a:r>
            <a:r>
              <a:rPr lang="en-NZ" altLang="en-US" baseline="0" dirty="0" smtClean="0"/>
              <a:t> parameter of an HTML button</a:t>
            </a:r>
          </a:p>
          <a:p>
            <a:pPr lvl="1"/>
            <a:r>
              <a:rPr lang="en-NZ" altLang="en-US" baseline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We also could’ve referenced a JavaScript function defined in a previous &lt;script&gt; block</a:t>
            </a:r>
          </a:p>
        </p:txBody>
      </p:sp>
    </p:spTree>
    <p:extLst>
      <p:ext uri="{BB962C8B-B14F-4D97-AF65-F5344CB8AC3E}">
        <p14:creationId xmlns:p14="http://schemas.microsoft.com/office/powerpoint/2010/main" val="8186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JavaScript/DOM </a:t>
            </a:r>
            <a:r>
              <a:rPr lang="en-NZ" dirty="0"/>
              <a:t>– Example </a:t>
            </a:r>
            <a:r>
              <a:rPr lang="en-NZ" dirty="0" smtClean="0"/>
              <a:t>#2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474133" y="1662894"/>
            <a:ext cx="79667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are we heading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 one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document.querySelector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"h2"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Date();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695825"/>
            <a:ext cx="6305550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1662894"/>
            <a:ext cx="5410200" cy="1600200"/>
          </a:xfrm>
          <a:prstGeom prst="rect">
            <a:avLst/>
          </a:prstGeom>
        </p:spPr>
        <p:txBody>
          <a:bodyPr/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A1D9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84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baseline="0" dirty="0" smtClean="0"/>
              <a:t>Inline &lt;script&gt; tag has the JavaScript run unconditionally</a:t>
            </a:r>
          </a:p>
          <a:p>
            <a:pPr lvl="1"/>
            <a:r>
              <a:rPr lang="en-NZ" altLang="en-US" baseline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Selects first h2 element and replaces its </a:t>
            </a:r>
            <a:r>
              <a:rPr lang="en-NZ" altLang="en-US" baseline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innerHTML</a:t>
            </a:r>
            <a:r>
              <a:rPr lang="en-NZ" altLang="en-US" baseline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with the system date</a:t>
            </a:r>
          </a:p>
        </p:txBody>
      </p:sp>
    </p:spTree>
    <p:extLst>
      <p:ext uri="{BB962C8B-B14F-4D97-AF65-F5344CB8AC3E}">
        <p14:creationId xmlns:p14="http://schemas.microsoft.com/office/powerpoint/2010/main" val="5681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NZ" dirty="0" smtClean="0"/>
              <a:t>JavaScript/DOM </a:t>
            </a:r>
            <a:r>
              <a:rPr lang="en-NZ" dirty="0"/>
              <a:t>– Example </a:t>
            </a:r>
            <a:r>
              <a:rPr lang="en-NZ" dirty="0" smtClean="0"/>
              <a:t>#2a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69391"/>
            <a:ext cx="79667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document.querySelector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"h2"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Date();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are we heading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 one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5124450"/>
            <a:ext cx="514350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1295400"/>
            <a:ext cx="5867400" cy="1600200"/>
          </a:xfrm>
          <a:prstGeom prst="rect">
            <a:avLst/>
          </a:prstGeom>
        </p:spPr>
        <p:txBody>
          <a:bodyPr/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A1D9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84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baseline="0" dirty="0" smtClean="0"/>
              <a:t>In this case the script is run before any h2 elements are processed into the document’s DOM</a:t>
            </a:r>
          </a:p>
          <a:p>
            <a:pPr lvl="1"/>
            <a:r>
              <a:rPr lang="en-NZ" altLang="en-US" baseline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The selector comes up empty</a:t>
            </a:r>
          </a:p>
          <a:p>
            <a:pPr lvl="1"/>
            <a:r>
              <a:rPr lang="en-NZ" altLang="en-US" baseline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Indeed, the Date assignment silently errors and no more code in that script block would be run</a:t>
            </a:r>
          </a:p>
        </p:txBody>
      </p:sp>
    </p:spTree>
    <p:extLst>
      <p:ext uri="{BB962C8B-B14F-4D97-AF65-F5344CB8AC3E}">
        <p14:creationId xmlns:p14="http://schemas.microsoft.com/office/powerpoint/2010/main" val="36927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JavaScript/DOM – Example #3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125266"/>
            <a:ext cx="69913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are we heading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NZ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NZ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pickThis</a:t>
            </a:r>
            <a:r>
              <a:rPr lang="en-NZ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 one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</a:t>
            </a:r>
            <a:r>
              <a:rPr lang="en-NZ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getElementById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N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pickThis</a:t>
            </a:r>
            <a:r>
              <a:rPr lang="en-N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Date();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38400" y="1295400"/>
            <a:ext cx="5867400" cy="1600200"/>
          </a:xfrm>
          <a:prstGeom prst="rect">
            <a:avLst/>
          </a:prstGeom>
        </p:spPr>
        <p:txBody>
          <a:bodyPr/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A1D9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84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baseline="0" dirty="0" smtClean="0"/>
              <a:t>Getting a DOM element by its ID is a more precise option</a:t>
            </a:r>
          </a:p>
          <a:p>
            <a:pPr lvl="1"/>
            <a:r>
              <a:rPr lang="en-NZ" altLang="en-US" baseline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Of course we also could’ve used the </a:t>
            </a:r>
            <a:r>
              <a:rPr lang="en-NZ" altLang="en-US" baseline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querySelector</a:t>
            </a:r>
            <a:r>
              <a:rPr lang="en-NZ" altLang="en-US" baseline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method with parameter of “#</a:t>
            </a:r>
            <a:r>
              <a:rPr lang="en-NZ" altLang="en-US" baseline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pickThis</a:t>
            </a:r>
            <a:r>
              <a:rPr lang="en-NZ" altLang="en-US" baseline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7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Course-specific tutorial materials</a:t>
            </a:r>
            <a:endParaRPr lang="en-NZ" dirty="0"/>
          </a:p>
          <a:p>
            <a:pPr lvl="1"/>
            <a:r>
              <a:rPr lang="en-NZ" dirty="0" smtClean="0">
                <a:hlinkClick r:id="rId2"/>
              </a:rPr>
              <a:t>https</a:t>
            </a:r>
            <a:r>
              <a:rPr lang="en-NZ" dirty="0">
                <a:hlinkClick r:id="rId2"/>
              </a:rPr>
              <a:t>://www.cs.auckland.ac.nz/courses/compsci345s1c/tutorials/Prototyping</a:t>
            </a:r>
            <a:r>
              <a:rPr lang="en-NZ" dirty="0" smtClean="0">
                <a:hlinkClick r:id="rId2"/>
              </a:rPr>
              <a:t>/</a:t>
            </a:r>
            <a:r>
              <a:rPr lang="en-NZ" dirty="0" smtClean="0"/>
              <a:t> (also includes resources on </a:t>
            </a:r>
            <a:r>
              <a:rPr lang="en-NZ" dirty="0" err="1" smtClean="0"/>
              <a:t>wireframing</a:t>
            </a:r>
            <a:r>
              <a:rPr lang="en-NZ" dirty="0" smtClean="0"/>
              <a:t> tools and HTML editors)</a:t>
            </a:r>
          </a:p>
          <a:p>
            <a:pPr lvl="1"/>
            <a:r>
              <a:rPr lang="en-NZ" dirty="0" smtClean="0"/>
              <a:t>Tutorials for weeks 8-10</a:t>
            </a:r>
          </a:p>
          <a:p>
            <a:r>
              <a:rPr lang="en-NZ" dirty="0" smtClean="0"/>
              <a:t>Your tutor</a:t>
            </a:r>
          </a:p>
          <a:p>
            <a:pPr lvl="1"/>
            <a:r>
              <a:rPr lang="en-NZ" dirty="0" smtClean="0"/>
              <a:t>Mike Merry: </a:t>
            </a:r>
            <a:r>
              <a:rPr lang="en-NZ" dirty="0" smtClean="0">
                <a:hlinkClick r:id="rId3"/>
              </a:rPr>
              <a:t>mmer022@aucklanduni.ac.nz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These slides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The Web</a:t>
            </a:r>
          </a:p>
          <a:p>
            <a:pPr lvl="1"/>
            <a:r>
              <a:rPr lang="en-NZ" dirty="0">
                <a:hlinkClick r:id="rId4"/>
              </a:rPr>
              <a:t>http://www.w3schools.com</a:t>
            </a:r>
            <a:r>
              <a:rPr lang="en-NZ" dirty="0" smtClean="0">
                <a:hlinkClick r:id="rId4"/>
              </a:rPr>
              <a:t>/</a:t>
            </a:r>
            <a:r>
              <a:rPr lang="en-NZ" dirty="0" smtClean="0"/>
              <a:t> is great for getting started</a:t>
            </a:r>
          </a:p>
          <a:p>
            <a:pPr lvl="1"/>
            <a:r>
              <a:rPr lang="en-NZ" dirty="0"/>
              <a:t>L</a:t>
            </a:r>
            <a:r>
              <a:rPr lang="en-NZ" dirty="0" smtClean="0"/>
              <a:t>inks in the prototyping tutorial page above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708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JavaScript/DOM – Example #4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125266"/>
            <a:ext cx="6991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are we heading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x=</a:t>
            </a:r>
            <a:r>
              <a:rPr lang="en-N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document.querySelectorAll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("h2");</a:t>
            </a:r>
          </a:p>
          <a:p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x[1].</a:t>
            </a:r>
            <a:r>
              <a:rPr lang="en-N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Date();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90800" y="1524000"/>
            <a:ext cx="5867400" cy="1600200"/>
          </a:xfrm>
          <a:prstGeom prst="rect">
            <a:avLst/>
          </a:prstGeom>
        </p:spPr>
        <p:txBody>
          <a:bodyPr/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A1D9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84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baseline="0" dirty="0" smtClean="0"/>
              <a:t>Another way to get the result – </a:t>
            </a:r>
            <a:r>
              <a:rPr lang="en-NZ" altLang="en-US" baseline="0" dirty="0" err="1" smtClean="0"/>
              <a:t>querySelectorAll</a:t>
            </a:r>
            <a:r>
              <a:rPr lang="en-NZ" altLang="en-US" baseline="0" dirty="0" smtClean="0"/>
              <a:t> returns an array of all elements matching the CSS selector</a:t>
            </a:r>
            <a:endParaRPr lang="en-NZ" altLang="en-US" baseline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52950" y="2847876"/>
            <a:ext cx="3124200" cy="1190724"/>
          </a:xfrm>
          <a:prstGeom prst="wedgeRectCallout">
            <a:avLst>
              <a:gd name="adj1" fmla="val -75188"/>
              <a:gd name="adj2" fmla="val 51862"/>
            </a:avLst>
          </a:prstGeom>
          <a:solidFill>
            <a:srgbClr val="FFF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baseline="0" dirty="0" smtClean="0">
                <a:solidFill>
                  <a:schemeClr val="tx1"/>
                </a:solidFill>
              </a:rPr>
              <a:t>Base 0 array indexing, so x[1] is the 2</a:t>
            </a:r>
            <a:r>
              <a:rPr lang="en-NZ" sz="2000" baseline="30000" dirty="0" smtClean="0">
                <a:solidFill>
                  <a:schemeClr val="tx1"/>
                </a:solidFill>
              </a:rPr>
              <a:t>nd</a:t>
            </a:r>
            <a:r>
              <a:rPr lang="en-NZ" sz="2000" baseline="0" dirty="0" smtClean="0">
                <a:solidFill>
                  <a:schemeClr val="tx1"/>
                </a:solidFill>
              </a:rPr>
              <a:t> h2 element</a:t>
            </a:r>
            <a:endParaRPr lang="en-NZ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5423807"/>
            <a:ext cx="4000500" cy="1466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9100" y="4800600"/>
            <a:ext cx="422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aseline="0" dirty="0" smtClean="0"/>
              <a:t>You can run a (very Java-like) </a:t>
            </a:r>
            <a:r>
              <a:rPr lang="en-NZ" sz="18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NZ" sz="2000" baseline="0" dirty="0" smtClean="0"/>
              <a:t> loop across the result; e.g.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2171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NZ" dirty="0" smtClean="0"/>
              <a:t>Forms and validation</a:t>
            </a:r>
            <a:endParaRPr lang="en-NZ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876800"/>
          </a:xfrm>
        </p:spPr>
        <p:txBody>
          <a:bodyPr/>
          <a:lstStyle/>
          <a:p>
            <a:r>
              <a:rPr lang="en-NZ" altLang="en-US" smtClean="0"/>
              <a:t>HTML5 gives you convenient types for form input (see below)</a:t>
            </a:r>
          </a:p>
          <a:p>
            <a:pPr lvl="1"/>
            <a:r>
              <a:rPr lang="en-NZ" altLang="en-US" smtClean="0"/>
              <a:t>Other convenient types: date, time, password</a:t>
            </a:r>
          </a:p>
          <a:p>
            <a:pPr lvl="1"/>
            <a:r>
              <a:rPr lang="en-NZ" altLang="en-US" smtClean="0"/>
              <a:t>Note each browser brand will display a bit differently</a:t>
            </a:r>
          </a:p>
          <a:p>
            <a:pPr lvl="1"/>
            <a:r>
              <a:rPr lang="en-NZ" altLang="en-US" smtClean="0"/>
              <a:t>Use CSS ‘pseudoclasses’ to control appearance based on whether input meets the form’s validation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739B46C8-F736-4339-9070-B418600F4168}" type="slidenum">
              <a:rPr lang="en-US" altLang="en-US" sz="1800">
                <a:solidFill>
                  <a:srgbClr val="FFFFFF"/>
                </a:solidFill>
              </a:rPr>
              <a:pPr/>
              <a:t>31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304800" y="3124200"/>
            <a:ext cx="7620000" cy="3600450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really ugly style for illustration */</a:t>
            </a:r>
          </a:p>
          <a:p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input:required:invalid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border-color:FF0000;}</a:t>
            </a:r>
          </a:p>
          <a:p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input:required:valid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border-color:00FF00;}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&lt;h1&gt;HTML5 forms&lt;/h1&gt;</a:t>
            </a:r>
          </a:p>
          <a:p>
            <a:endParaRPr lang="en-NZ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Your Name: &lt;input type="text" name="name" required&gt;&lt;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Email Address: &lt;input type="email" name="email" required placeholder="Enter a valid email address"&gt;&lt;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Website: &lt;input type="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name="website" required pattern="https?://.+" style="width:300px;"&gt;&lt;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Age: &lt;input type="number" name="age" min="18" max="99" value="21"&gt;&lt;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Satisfaction: &lt;input type="range" name="satisfaction" min="1" max="5" value="3"&gt;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type="submit" value="Submit" /&gt;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21510" name="TextBox 2"/>
          <p:cNvSpPr txBox="1">
            <a:spLocks noChangeArrowheads="1"/>
          </p:cNvSpPr>
          <p:nvPr/>
        </p:nvSpPr>
        <p:spPr bwMode="auto">
          <a:xfrm>
            <a:off x="5715000" y="4767263"/>
            <a:ext cx="2590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NZ" altLang="en-US" sz="1600" baseline="0"/>
              <a:t>Appearance in Chrome</a:t>
            </a:r>
            <a:endParaRPr lang="en-NZ" alt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84" y="2938463"/>
            <a:ext cx="3766115" cy="1860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Form example (contd.)</a:t>
            </a:r>
            <a:endParaRPr lang="en-N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569827"/>
              </p:ext>
            </p:extLst>
          </p:nvPr>
        </p:nvGraphicFramePr>
        <p:xfrm>
          <a:off x="675410" y="3581400"/>
          <a:ext cx="7183580" cy="3200400"/>
        </p:xfrm>
        <a:graphic>
          <a:graphicData uri="http://schemas.openxmlformats.org/drawingml/2006/table">
            <a:tbl>
              <a:tblPr/>
              <a:tblGrid>
                <a:gridCol w="1794167"/>
                <a:gridCol w="538941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NZ" dirty="0">
                          <a:effectLst/>
                        </a:rPr>
                        <a:t>Selector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:disabled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dirty="0">
                          <a:effectLst/>
                        </a:rPr>
                        <a:t>Selects input elements with the "disabled" attribute specified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:invalid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Selects input elements with invalid values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:optional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Selects input elements with no "required" attribute specified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:required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Selects input elements with the "required" attribute specified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NZ">
                          <a:effectLst/>
                        </a:rPr>
                        <a:t>:valid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dirty="0">
                          <a:effectLst/>
                        </a:rPr>
                        <a:t>Selects input elements with valid values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1981200"/>
            <a:ext cx="7620000" cy="1077218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NZ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lang="en-NZ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&lt;input type="</a:t>
            </a:r>
            <a:r>
              <a:rPr lang="en-NZ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NZ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name="website" required pattern="https?://.+" style="width:300px;"&gt;&lt;</a:t>
            </a:r>
            <a:r>
              <a:rPr lang="en-NZ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Z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953000" y="1095276"/>
            <a:ext cx="3124200" cy="1190724"/>
          </a:xfrm>
          <a:prstGeom prst="wedgeRectCallout">
            <a:avLst>
              <a:gd name="adj1" fmla="val -59090"/>
              <a:gd name="adj2" fmla="val 547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baseline="0" dirty="0" smtClean="0">
                <a:solidFill>
                  <a:schemeClr val="tx1"/>
                </a:solidFill>
              </a:rPr>
              <a:t>‘website’ is the HTML form variable name that gets the value entered by the user</a:t>
            </a: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105400" y="2924076"/>
            <a:ext cx="3200400" cy="809724"/>
          </a:xfrm>
          <a:prstGeom prst="wedgeRectCallout">
            <a:avLst>
              <a:gd name="adj1" fmla="val -63114"/>
              <a:gd name="adj2" fmla="val -5948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baseline="0" dirty="0" smtClean="0">
                <a:solidFill>
                  <a:schemeClr val="tx1"/>
                </a:solidFill>
              </a:rPr>
              <a:t>Can style using an attribute or by specifying a selector for this element elsewhere</a:t>
            </a: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9588" y="3200400"/>
            <a:ext cx="4310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b="1" dirty="0">
                <a:solidFill>
                  <a:srgbClr val="000000"/>
                </a:solidFill>
                <a:latin typeface="Segoe UI" panose="020B0502040204020203" pitchFamily="34" charset="0"/>
              </a:rPr>
              <a:t>Constraint Validation CSS Pseudo Selectors</a:t>
            </a:r>
          </a:p>
        </p:txBody>
      </p:sp>
    </p:spTree>
    <p:extLst>
      <p:ext uri="{BB962C8B-B14F-4D97-AF65-F5344CB8AC3E}">
        <p14:creationId xmlns:p14="http://schemas.microsoft.com/office/powerpoint/2010/main" val="105509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Another form control</a:t>
            </a:r>
            <a:endParaRPr lang="en-NZ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smtClean="0"/>
              <a:t>Radio buttons</a:t>
            </a:r>
          </a:p>
          <a:p>
            <a:pPr lvl="1"/>
            <a:r>
              <a:rPr lang="en-NZ" altLang="en-US" smtClean="0"/>
              <a:t>Multiple input controls all relating to the same form variable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D4845EA4-E561-4AC5-ABC9-0D3FA73A496C}" type="slidenum">
              <a:rPr lang="en-US" altLang="en-US" sz="1800">
                <a:solidFill>
                  <a:srgbClr val="FFFFFF"/>
                </a:solidFill>
              </a:rPr>
              <a:pPr/>
              <a:t>33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3200400" y="2819400"/>
            <a:ext cx="4876800" cy="3600450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&lt;label&gt;Size:&lt;/label&gt;            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&lt;input type = "radio"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name = "radSize"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id = "sizeSmall"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value = "small"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checked = "checked" /&gt;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&lt;label for = "sizeSmall"&gt;small&lt;/label&gt;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&lt;input type = "radio"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name = "radSize"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id = "sizeMed"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value = "medium" /&gt;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&lt;label for = "sizeMed"&gt;medium&lt;/label&gt;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&lt;input type = "radio"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name = "radSize"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id = "sizeLarge"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value = "large" /&gt;</a:t>
            </a:r>
          </a:p>
          <a:p>
            <a:r>
              <a:rPr lang="en-NZ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&lt;label for = "sizeLarge"&gt;large&lt;/label&gt;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74900"/>
            <a:ext cx="31242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04800" y="3138488"/>
            <a:ext cx="3856038" cy="1357312"/>
          </a:xfrm>
          <a:custGeom>
            <a:avLst/>
            <a:gdLst>
              <a:gd name="connsiteX0" fmla="*/ 0 w 2743200"/>
              <a:gd name="connsiteY0" fmla="*/ 190504 h 1143000"/>
              <a:gd name="connsiteX1" fmla="*/ 190504 w 2743200"/>
              <a:gd name="connsiteY1" fmla="*/ 0 h 1143000"/>
              <a:gd name="connsiteX2" fmla="*/ 1600200 w 2743200"/>
              <a:gd name="connsiteY2" fmla="*/ 0 h 1143000"/>
              <a:gd name="connsiteX3" fmla="*/ 1600200 w 2743200"/>
              <a:gd name="connsiteY3" fmla="*/ 0 h 1143000"/>
              <a:gd name="connsiteX4" fmla="*/ 2286000 w 2743200"/>
              <a:gd name="connsiteY4" fmla="*/ 0 h 1143000"/>
              <a:gd name="connsiteX5" fmla="*/ 2552696 w 2743200"/>
              <a:gd name="connsiteY5" fmla="*/ 0 h 1143000"/>
              <a:gd name="connsiteX6" fmla="*/ 2743200 w 2743200"/>
              <a:gd name="connsiteY6" fmla="*/ 190504 h 1143000"/>
              <a:gd name="connsiteX7" fmla="*/ 2743200 w 2743200"/>
              <a:gd name="connsiteY7" fmla="*/ 666750 h 1143000"/>
              <a:gd name="connsiteX8" fmla="*/ 4084652 w 2743200"/>
              <a:gd name="connsiteY8" fmla="*/ 845306 h 1143000"/>
              <a:gd name="connsiteX9" fmla="*/ 2743200 w 2743200"/>
              <a:gd name="connsiteY9" fmla="*/ 952500 h 1143000"/>
              <a:gd name="connsiteX10" fmla="*/ 2743200 w 2743200"/>
              <a:gd name="connsiteY10" fmla="*/ 952496 h 1143000"/>
              <a:gd name="connsiteX11" fmla="*/ 2552696 w 2743200"/>
              <a:gd name="connsiteY11" fmla="*/ 1143000 h 1143000"/>
              <a:gd name="connsiteX12" fmla="*/ 2286000 w 2743200"/>
              <a:gd name="connsiteY12" fmla="*/ 1143000 h 1143000"/>
              <a:gd name="connsiteX13" fmla="*/ 1600200 w 2743200"/>
              <a:gd name="connsiteY13" fmla="*/ 1143000 h 1143000"/>
              <a:gd name="connsiteX14" fmla="*/ 1600200 w 2743200"/>
              <a:gd name="connsiteY14" fmla="*/ 1143000 h 1143000"/>
              <a:gd name="connsiteX15" fmla="*/ 190504 w 2743200"/>
              <a:gd name="connsiteY15" fmla="*/ 1143000 h 1143000"/>
              <a:gd name="connsiteX16" fmla="*/ 0 w 2743200"/>
              <a:gd name="connsiteY16" fmla="*/ 952496 h 1143000"/>
              <a:gd name="connsiteX17" fmla="*/ 0 w 2743200"/>
              <a:gd name="connsiteY17" fmla="*/ 952500 h 1143000"/>
              <a:gd name="connsiteX18" fmla="*/ 0 w 2743200"/>
              <a:gd name="connsiteY18" fmla="*/ 666750 h 1143000"/>
              <a:gd name="connsiteX19" fmla="*/ 0 w 2743200"/>
              <a:gd name="connsiteY19" fmla="*/ 666750 h 1143000"/>
              <a:gd name="connsiteX20" fmla="*/ 0 w 2743200"/>
              <a:gd name="connsiteY20" fmla="*/ 190504 h 1143000"/>
              <a:gd name="connsiteX0" fmla="*/ 0 w 4084652"/>
              <a:gd name="connsiteY0" fmla="*/ 190504 h 1143000"/>
              <a:gd name="connsiteX1" fmla="*/ 190504 w 4084652"/>
              <a:gd name="connsiteY1" fmla="*/ 0 h 1143000"/>
              <a:gd name="connsiteX2" fmla="*/ 1600200 w 4084652"/>
              <a:gd name="connsiteY2" fmla="*/ 0 h 1143000"/>
              <a:gd name="connsiteX3" fmla="*/ 1600200 w 4084652"/>
              <a:gd name="connsiteY3" fmla="*/ 0 h 1143000"/>
              <a:gd name="connsiteX4" fmla="*/ 2286000 w 4084652"/>
              <a:gd name="connsiteY4" fmla="*/ 0 h 1143000"/>
              <a:gd name="connsiteX5" fmla="*/ 2552696 w 4084652"/>
              <a:gd name="connsiteY5" fmla="*/ 0 h 1143000"/>
              <a:gd name="connsiteX6" fmla="*/ 2743200 w 4084652"/>
              <a:gd name="connsiteY6" fmla="*/ 190504 h 1143000"/>
              <a:gd name="connsiteX7" fmla="*/ 2743200 w 4084652"/>
              <a:gd name="connsiteY7" fmla="*/ 666750 h 1143000"/>
              <a:gd name="connsiteX8" fmla="*/ 2750127 w 4084652"/>
              <a:gd name="connsiteY8" fmla="*/ 356062 h 1143000"/>
              <a:gd name="connsiteX9" fmla="*/ 4084652 w 4084652"/>
              <a:gd name="connsiteY9" fmla="*/ 845306 h 1143000"/>
              <a:gd name="connsiteX10" fmla="*/ 2743200 w 4084652"/>
              <a:gd name="connsiteY10" fmla="*/ 952500 h 1143000"/>
              <a:gd name="connsiteX11" fmla="*/ 2743200 w 4084652"/>
              <a:gd name="connsiteY11" fmla="*/ 952496 h 1143000"/>
              <a:gd name="connsiteX12" fmla="*/ 2552696 w 4084652"/>
              <a:gd name="connsiteY12" fmla="*/ 1143000 h 1143000"/>
              <a:gd name="connsiteX13" fmla="*/ 2286000 w 4084652"/>
              <a:gd name="connsiteY13" fmla="*/ 1143000 h 1143000"/>
              <a:gd name="connsiteX14" fmla="*/ 1600200 w 4084652"/>
              <a:gd name="connsiteY14" fmla="*/ 1143000 h 1143000"/>
              <a:gd name="connsiteX15" fmla="*/ 1600200 w 4084652"/>
              <a:gd name="connsiteY15" fmla="*/ 1143000 h 1143000"/>
              <a:gd name="connsiteX16" fmla="*/ 190504 w 4084652"/>
              <a:gd name="connsiteY16" fmla="*/ 1143000 h 1143000"/>
              <a:gd name="connsiteX17" fmla="*/ 0 w 4084652"/>
              <a:gd name="connsiteY17" fmla="*/ 952496 h 1143000"/>
              <a:gd name="connsiteX18" fmla="*/ 0 w 4084652"/>
              <a:gd name="connsiteY18" fmla="*/ 952500 h 1143000"/>
              <a:gd name="connsiteX19" fmla="*/ 0 w 4084652"/>
              <a:gd name="connsiteY19" fmla="*/ 666750 h 1143000"/>
              <a:gd name="connsiteX20" fmla="*/ 0 w 4084652"/>
              <a:gd name="connsiteY20" fmla="*/ 666750 h 1143000"/>
              <a:gd name="connsiteX21" fmla="*/ 0 w 4084652"/>
              <a:gd name="connsiteY21" fmla="*/ 190504 h 1143000"/>
              <a:gd name="connsiteX0" fmla="*/ 0 w 4084652"/>
              <a:gd name="connsiteY0" fmla="*/ 190504 h 1143000"/>
              <a:gd name="connsiteX1" fmla="*/ 190504 w 4084652"/>
              <a:gd name="connsiteY1" fmla="*/ 0 h 1143000"/>
              <a:gd name="connsiteX2" fmla="*/ 1600200 w 4084652"/>
              <a:gd name="connsiteY2" fmla="*/ 0 h 1143000"/>
              <a:gd name="connsiteX3" fmla="*/ 1600200 w 4084652"/>
              <a:gd name="connsiteY3" fmla="*/ 0 h 1143000"/>
              <a:gd name="connsiteX4" fmla="*/ 2286000 w 4084652"/>
              <a:gd name="connsiteY4" fmla="*/ 0 h 1143000"/>
              <a:gd name="connsiteX5" fmla="*/ 2552696 w 4084652"/>
              <a:gd name="connsiteY5" fmla="*/ 0 h 1143000"/>
              <a:gd name="connsiteX6" fmla="*/ 2743200 w 4084652"/>
              <a:gd name="connsiteY6" fmla="*/ 190504 h 1143000"/>
              <a:gd name="connsiteX7" fmla="*/ 2743200 w 4084652"/>
              <a:gd name="connsiteY7" fmla="*/ 666750 h 1143000"/>
              <a:gd name="connsiteX8" fmla="*/ 2766753 w 4084652"/>
              <a:gd name="connsiteY8" fmla="*/ 788324 h 1143000"/>
              <a:gd name="connsiteX9" fmla="*/ 4084652 w 4084652"/>
              <a:gd name="connsiteY9" fmla="*/ 845306 h 1143000"/>
              <a:gd name="connsiteX10" fmla="*/ 2743200 w 4084652"/>
              <a:gd name="connsiteY10" fmla="*/ 952500 h 1143000"/>
              <a:gd name="connsiteX11" fmla="*/ 2743200 w 4084652"/>
              <a:gd name="connsiteY11" fmla="*/ 952496 h 1143000"/>
              <a:gd name="connsiteX12" fmla="*/ 2552696 w 4084652"/>
              <a:gd name="connsiteY12" fmla="*/ 1143000 h 1143000"/>
              <a:gd name="connsiteX13" fmla="*/ 2286000 w 4084652"/>
              <a:gd name="connsiteY13" fmla="*/ 1143000 h 1143000"/>
              <a:gd name="connsiteX14" fmla="*/ 1600200 w 4084652"/>
              <a:gd name="connsiteY14" fmla="*/ 1143000 h 1143000"/>
              <a:gd name="connsiteX15" fmla="*/ 1600200 w 4084652"/>
              <a:gd name="connsiteY15" fmla="*/ 1143000 h 1143000"/>
              <a:gd name="connsiteX16" fmla="*/ 190504 w 4084652"/>
              <a:gd name="connsiteY16" fmla="*/ 1143000 h 1143000"/>
              <a:gd name="connsiteX17" fmla="*/ 0 w 4084652"/>
              <a:gd name="connsiteY17" fmla="*/ 952496 h 1143000"/>
              <a:gd name="connsiteX18" fmla="*/ 0 w 4084652"/>
              <a:gd name="connsiteY18" fmla="*/ 952500 h 1143000"/>
              <a:gd name="connsiteX19" fmla="*/ 0 w 4084652"/>
              <a:gd name="connsiteY19" fmla="*/ 666750 h 1143000"/>
              <a:gd name="connsiteX20" fmla="*/ 0 w 4084652"/>
              <a:gd name="connsiteY20" fmla="*/ 666750 h 1143000"/>
              <a:gd name="connsiteX21" fmla="*/ 0 w 4084652"/>
              <a:gd name="connsiteY21" fmla="*/ 190504 h 1143000"/>
              <a:gd name="connsiteX0" fmla="*/ 0 w 4084652"/>
              <a:gd name="connsiteY0" fmla="*/ 190504 h 1143000"/>
              <a:gd name="connsiteX1" fmla="*/ 190504 w 4084652"/>
              <a:gd name="connsiteY1" fmla="*/ 0 h 1143000"/>
              <a:gd name="connsiteX2" fmla="*/ 1600200 w 4084652"/>
              <a:gd name="connsiteY2" fmla="*/ 0 h 1143000"/>
              <a:gd name="connsiteX3" fmla="*/ 1600200 w 4084652"/>
              <a:gd name="connsiteY3" fmla="*/ 0 h 1143000"/>
              <a:gd name="connsiteX4" fmla="*/ 2286000 w 4084652"/>
              <a:gd name="connsiteY4" fmla="*/ 0 h 1143000"/>
              <a:gd name="connsiteX5" fmla="*/ 2552696 w 4084652"/>
              <a:gd name="connsiteY5" fmla="*/ 0 h 1143000"/>
              <a:gd name="connsiteX6" fmla="*/ 2743200 w 4084652"/>
              <a:gd name="connsiteY6" fmla="*/ 190504 h 1143000"/>
              <a:gd name="connsiteX7" fmla="*/ 2743200 w 4084652"/>
              <a:gd name="connsiteY7" fmla="*/ 666750 h 1143000"/>
              <a:gd name="connsiteX8" fmla="*/ 2766753 w 4084652"/>
              <a:gd name="connsiteY8" fmla="*/ 788324 h 1143000"/>
              <a:gd name="connsiteX9" fmla="*/ 4084652 w 4084652"/>
              <a:gd name="connsiteY9" fmla="*/ 845306 h 1143000"/>
              <a:gd name="connsiteX10" fmla="*/ 2743200 w 4084652"/>
              <a:gd name="connsiteY10" fmla="*/ 952500 h 1143000"/>
              <a:gd name="connsiteX11" fmla="*/ 2743200 w 4084652"/>
              <a:gd name="connsiteY11" fmla="*/ 952496 h 1143000"/>
              <a:gd name="connsiteX12" fmla="*/ 2552696 w 4084652"/>
              <a:gd name="connsiteY12" fmla="*/ 1143000 h 1143000"/>
              <a:gd name="connsiteX13" fmla="*/ 2286000 w 4084652"/>
              <a:gd name="connsiteY13" fmla="*/ 1143000 h 1143000"/>
              <a:gd name="connsiteX14" fmla="*/ 1600200 w 4084652"/>
              <a:gd name="connsiteY14" fmla="*/ 1143000 h 1143000"/>
              <a:gd name="connsiteX15" fmla="*/ 1600200 w 4084652"/>
              <a:gd name="connsiteY15" fmla="*/ 1143000 h 1143000"/>
              <a:gd name="connsiteX16" fmla="*/ 190504 w 4084652"/>
              <a:gd name="connsiteY16" fmla="*/ 1143000 h 1143000"/>
              <a:gd name="connsiteX17" fmla="*/ 0 w 4084652"/>
              <a:gd name="connsiteY17" fmla="*/ 952496 h 1143000"/>
              <a:gd name="connsiteX18" fmla="*/ 0 w 4084652"/>
              <a:gd name="connsiteY18" fmla="*/ 952500 h 1143000"/>
              <a:gd name="connsiteX19" fmla="*/ 0 w 4084652"/>
              <a:gd name="connsiteY19" fmla="*/ 666750 h 1143000"/>
              <a:gd name="connsiteX20" fmla="*/ 0 w 4084652"/>
              <a:gd name="connsiteY20" fmla="*/ 666750 h 1143000"/>
              <a:gd name="connsiteX21" fmla="*/ 0 w 4084652"/>
              <a:gd name="connsiteY21" fmla="*/ 190504 h 1143000"/>
              <a:gd name="connsiteX0" fmla="*/ 0 w 4084652"/>
              <a:gd name="connsiteY0" fmla="*/ 190504 h 1143000"/>
              <a:gd name="connsiteX1" fmla="*/ 190504 w 4084652"/>
              <a:gd name="connsiteY1" fmla="*/ 0 h 1143000"/>
              <a:gd name="connsiteX2" fmla="*/ 1600200 w 4084652"/>
              <a:gd name="connsiteY2" fmla="*/ 0 h 1143000"/>
              <a:gd name="connsiteX3" fmla="*/ 1600200 w 4084652"/>
              <a:gd name="connsiteY3" fmla="*/ 0 h 1143000"/>
              <a:gd name="connsiteX4" fmla="*/ 2286000 w 4084652"/>
              <a:gd name="connsiteY4" fmla="*/ 0 h 1143000"/>
              <a:gd name="connsiteX5" fmla="*/ 2552696 w 4084652"/>
              <a:gd name="connsiteY5" fmla="*/ 0 h 1143000"/>
              <a:gd name="connsiteX6" fmla="*/ 2743200 w 4084652"/>
              <a:gd name="connsiteY6" fmla="*/ 190504 h 1143000"/>
              <a:gd name="connsiteX7" fmla="*/ 2743200 w 4084652"/>
              <a:gd name="connsiteY7" fmla="*/ 666750 h 1143000"/>
              <a:gd name="connsiteX8" fmla="*/ 2716876 w 4084652"/>
              <a:gd name="connsiteY8" fmla="*/ 522316 h 1143000"/>
              <a:gd name="connsiteX9" fmla="*/ 2766753 w 4084652"/>
              <a:gd name="connsiteY9" fmla="*/ 788324 h 1143000"/>
              <a:gd name="connsiteX10" fmla="*/ 4084652 w 4084652"/>
              <a:gd name="connsiteY10" fmla="*/ 845306 h 1143000"/>
              <a:gd name="connsiteX11" fmla="*/ 2743200 w 4084652"/>
              <a:gd name="connsiteY11" fmla="*/ 952500 h 1143000"/>
              <a:gd name="connsiteX12" fmla="*/ 2743200 w 4084652"/>
              <a:gd name="connsiteY12" fmla="*/ 952496 h 1143000"/>
              <a:gd name="connsiteX13" fmla="*/ 2552696 w 4084652"/>
              <a:gd name="connsiteY13" fmla="*/ 1143000 h 1143000"/>
              <a:gd name="connsiteX14" fmla="*/ 2286000 w 4084652"/>
              <a:gd name="connsiteY14" fmla="*/ 1143000 h 1143000"/>
              <a:gd name="connsiteX15" fmla="*/ 1600200 w 4084652"/>
              <a:gd name="connsiteY15" fmla="*/ 1143000 h 1143000"/>
              <a:gd name="connsiteX16" fmla="*/ 1600200 w 4084652"/>
              <a:gd name="connsiteY16" fmla="*/ 1143000 h 1143000"/>
              <a:gd name="connsiteX17" fmla="*/ 190504 w 4084652"/>
              <a:gd name="connsiteY17" fmla="*/ 1143000 h 1143000"/>
              <a:gd name="connsiteX18" fmla="*/ 0 w 4084652"/>
              <a:gd name="connsiteY18" fmla="*/ 952496 h 1143000"/>
              <a:gd name="connsiteX19" fmla="*/ 0 w 4084652"/>
              <a:gd name="connsiteY19" fmla="*/ 952500 h 1143000"/>
              <a:gd name="connsiteX20" fmla="*/ 0 w 4084652"/>
              <a:gd name="connsiteY20" fmla="*/ 666750 h 1143000"/>
              <a:gd name="connsiteX21" fmla="*/ 0 w 4084652"/>
              <a:gd name="connsiteY21" fmla="*/ 666750 h 1143000"/>
              <a:gd name="connsiteX22" fmla="*/ 0 w 4084652"/>
              <a:gd name="connsiteY22" fmla="*/ 190504 h 1143000"/>
              <a:gd name="connsiteX0" fmla="*/ 0 w 4084652"/>
              <a:gd name="connsiteY0" fmla="*/ 190504 h 1143000"/>
              <a:gd name="connsiteX1" fmla="*/ 190504 w 4084652"/>
              <a:gd name="connsiteY1" fmla="*/ 0 h 1143000"/>
              <a:gd name="connsiteX2" fmla="*/ 1600200 w 4084652"/>
              <a:gd name="connsiteY2" fmla="*/ 0 h 1143000"/>
              <a:gd name="connsiteX3" fmla="*/ 1600200 w 4084652"/>
              <a:gd name="connsiteY3" fmla="*/ 0 h 1143000"/>
              <a:gd name="connsiteX4" fmla="*/ 2286000 w 4084652"/>
              <a:gd name="connsiteY4" fmla="*/ 0 h 1143000"/>
              <a:gd name="connsiteX5" fmla="*/ 2552696 w 4084652"/>
              <a:gd name="connsiteY5" fmla="*/ 0 h 1143000"/>
              <a:gd name="connsiteX6" fmla="*/ 2743200 w 4084652"/>
              <a:gd name="connsiteY6" fmla="*/ 190504 h 1143000"/>
              <a:gd name="connsiteX7" fmla="*/ 2743200 w 4084652"/>
              <a:gd name="connsiteY7" fmla="*/ 666750 h 1143000"/>
              <a:gd name="connsiteX8" fmla="*/ 3489960 w 4084652"/>
              <a:gd name="connsiteY8" fmla="*/ 331124 h 1143000"/>
              <a:gd name="connsiteX9" fmla="*/ 2766753 w 4084652"/>
              <a:gd name="connsiteY9" fmla="*/ 788324 h 1143000"/>
              <a:gd name="connsiteX10" fmla="*/ 4084652 w 4084652"/>
              <a:gd name="connsiteY10" fmla="*/ 845306 h 1143000"/>
              <a:gd name="connsiteX11" fmla="*/ 2743200 w 4084652"/>
              <a:gd name="connsiteY11" fmla="*/ 952500 h 1143000"/>
              <a:gd name="connsiteX12" fmla="*/ 2743200 w 4084652"/>
              <a:gd name="connsiteY12" fmla="*/ 952496 h 1143000"/>
              <a:gd name="connsiteX13" fmla="*/ 2552696 w 4084652"/>
              <a:gd name="connsiteY13" fmla="*/ 1143000 h 1143000"/>
              <a:gd name="connsiteX14" fmla="*/ 2286000 w 4084652"/>
              <a:gd name="connsiteY14" fmla="*/ 1143000 h 1143000"/>
              <a:gd name="connsiteX15" fmla="*/ 1600200 w 4084652"/>
              <a:gd name="connsiteY15" fmla="*/ 1143000 h 1143000"/>
              <a:gd name="connsiteX16" fmla="*/ 1600200 w 4084652"/>
              <a:gd name="connsiteY16" fmla="*/ 1143000 h 1143000"/>
              <a:gd name="connsiteX17" fmla="*/ 190504 w 4084652"/>
              <a:gd name="connsiteY17" fmla="*/ 1143000 h 1143000"/>
              <a:gd name="connsiteX18" fmla="*/ 0 w 4084652"/>
              <a:gd name="connsiteY18" fmla="*/ 952496 h 1143000"/>
              <a:gd name="connsiteX19" fmla="*/ 0 w 4084652"/>
              <a:gd name="connsiteY19" fmla="*/ 952500 h 1143000"/>
              <a:gd name="connsiteX20" fmla="*/ 0 w 4084652"/>
              <a:gd name="connsiteY20" fmla="*/ 666750 h 1143000"/>
              <a:gd name="connsiteX21" fmla="*/ 0 w 4084652"/>
              <a:gd name="connsiteY21" fmla="*/ 666750 h 1143000"/>
              <a:gd name="connsiteX22" fmla="*/ 0 w 4084652"/>
              <a:gd name="connsiteY22" fmla="*/ 190504 h 1143000"/>
              <a:gd name="connsiteX0" fmla="*/ 0 w 4084652"/>
              <a:gd name="connsiteY0" fmla="*/ 349831 h 1302327"/>
              <a:gd name="connsiteX1" fmla="*/ 190504 w 4084652"/>
              <a:gd name="connsiteY1" fmla="*/ 159327 h 1302327"/>
              <a:gd name="connsiteX2" fmla="*/ 1600200 w 4084652"/>
              <a:gd name="connsiteY2" fmla="*/ 159327 h 1302327"/>
              <a:gd name="connsiteX3" fmla="*/ 1600200 w 4084652"/>
              <a:gd name="connsiteY3" fmla="*/ 159327 h 1302327"/>
              <a:gd name="connsiteX4" fmla="*/ 2286000 w 4084652"/>
              <a:gd name="connsiteY4" fmla="*/ 159327 h 1302327"/>
              <a:gd name="connsiteX5" fmla="*/ 2552696 w 4084652"/>
              <a:gd name="connsiteY5" fmla="*/ 159327 h 1302327"/>
              <a:gd name="connsiteX6" fmla="*/ 2743200 w 4084652"/>
              <a:gd name="connsiteY6" fmla="*/ 349831 h 1302327"/>
              <a:gd name="connsiteX7" fmla="*/ 2743200 w 4084652"/>
              <a:gd name="connsiteY7" fmla="*/ 826077 h 1302327"/>
              <a:gd name="connsiteX8" fmla="*/ 3581400 w 4084652"/>
              <a:gd name="connsiteY8" fmla="*/ 0 h 1302327"/>
              <a:gd name="connsiteX9" fmla="*/ 2766753 w 4084652"/>
              <a:gd name="connsiteY9" fmla="*/ 947651 h 1302327"/>
              <a:gd name="connsiteX10" fmla="*/ 4084652 w 4084652"/>
              <a:gd name="connsiteY10" fmla="*/ 1004633 h 1302327"/>
              <a:gd name="connsiteX11" fmla="*/ 2743200 w 4084652"/>
              <a:gd name="connsiteY11" fmla="*/ 1111827 h 1302327"/>
              <a:gd name="connsiteX12" fmla="*/ 2743200 w 4084652"/>
              <a:gd name="connsiteY12" fmla="*/ 1111823 h 1302327"/>
              <a:gd name="connsiteX13" fmla="*/ 2552696 w 4084652"/>
              <a:gd name="connsiteY13" fmla="*/ 1302327 h 1302327"/>
              <a:gd name="connsiteX14" fmla="*/ 2286000 w 4084652"/>
              <a:gd name="connsiteY14" fmla="*/ 1302327 h 1302327"/>
              <a:gd name="connsiteX15" fmla="*/ 1600200 w 4084652"/>
              <a:gd name="connsiteY15" fmla="*/ 1302327 h 1302327"/>
              <a:gd name="connsiteX16" fmla="*/ 1600200 w 4084652"/>
              <a:gd name="connsiteY16" fmla="*/ 1302327 h 1302327"/>
              <a:gd name="connsiteX17" fmla="*/ 190504 w 4084652"/>
              <a:gd name="connsiteY17" fmla="*/ 1302327 h 1302327"/>
              <a:gd name="connsiteX18" fmla="*/ 0 w 4084652"/>
              <a:gd name="connsiteY18" fmla="*/ 1111823 h 1302327"/>
              <a:gd name="connsiteX19" fmla="*/ 0 w 4084652"/>
              <a:gd name="connsiteY19" fmla="*/ 1111827 h 1302327"/>
              <a:gd name="connsiteX20" fmla="*/ 0 w 4084652"/>
              <a:gd name="connsiteY20" fmla="*/ 826077 h 1302327"/>
              <a:gd name="connsiteX21" fmla="*/ 0 w 4084652"/>
              <a:gd name="connsiteY21" fmla="*/ 826077 h 1302327"/>
              <a:gd name="connsiteX22" fmla="*/ 0 w 4084652"/>
              <a:gd name="connsiteY22" fmla="*/ 349831 h 1302327"/>
              <a:gd name="connsiteX0" fmla="*/ 0 w 4084652"/>
              <a:gd name="connsiteY0" fmla="*/ 207759 h 1160255"/>
              <a:gd name="connsiteX1" fmla="*/ 190504 w 4084652"/>
              <a:gd name="connsiteY1" fmla="*/ 17255 h 1160255"/>
              <a:gd name="connsiteX2" fmla="*/ 1600200 w 4084652"/>
              <a:gd name="connsiteY2" fmla="*/ 17255 h 1160255"/>
              <a:gd name="connsiteX3" fmla="*/ 1600200 w 4084652"/>
              <a:gd name="connsiteY3" fmla="*/ 17255 h 1160255"/>
              <a:gd name="connsiteX4" fmla="*/ 2286000 w 4084652"/>
              <a:gd name="connsiteY4" fmla="*/ 17255 h 1160255"/>
              <a:gd name="connsiteX5" fmla="*/ 2552696 w 4084652"/>
              <a:gd name="connsiteY5" fmla="*/ 17255 h 1160255"/>
              <a:gd name="connsiteX6" fmla="*/ 2743200 w 4084652"/>
              <a:gd name="connsiteY6" fmla="*/ 207759 h 1160255"/>
              <a:gd name="connsiteX7" fmla="*/ 2743200 w 4084652"/>
              <a:gd name="connsiteY7" fmla="*/ 684005 h 1160255"/>
              <a:gd name="connsiteX8" fmla="*/ 3572595 w 4084652"/>
              <a:gd name="connsiteY8" fmla="*/ 0 h 1160255"/>
              <a:gd name="connsiteX9" fmla="*/ 2766753 w 4084652"/>
              <a:gd name="connsiteY9" fmla="*/ 805579 h 1160255"/>
              <a:gd name="connsiteX10" fmla="*/ 4084652 w 4084652"/>
              <a:gd name="connsiteY10" fmla="*/ 862561 h 1160255"/>
              <a:gd name="connsiteX11" fmla="*/ 2743200 w 4084652"/>
              <a:gd name="connsiteY11" fmla="*/ 969755 h 1160255"/>
              <a:gd name="connsiteX12" fmla="*/ 2743200 w 4084652"/>
              <a:gd name="connsiteY12" fmla="*/ 969751 h 1160255"/>
              <a:gd name="connsiteX13" fmla="*/ 2552696 w 4084652"/>
              <a:gd name="connsiteY13" fmla="*/ 1160255 h 1160255"/>
              <a:gd name="connsiteX14" fmla="*/ 2286000 w 4084652"/>
              <a:gd name="connsiteY14" fmla="*/ 1160255 h 1160255"/>
              <a:gd name="connsiteX15" fmla="*/ 1600200 w 4084652"/>
              <a:gd name="connsiteY15" fmla="*/ 1160255 h 1160255"/>
              <a:gd name="connsiteX16" fmla="*/ 1600200 w 4084652"/>
              <a:gd name="connsiteY16" fmla="*/ 1160255 h 1160255"/>
              <a:gd name="connsiteX17" fmla="*/ 190504 w 4084652"/>
              <a:gd name="connsiteY17" fmla="*/ 1160255 h 1160255"/>
              <a:gd name="connsiteX18" fmla="*/ 0 w 4084652"/>
              <a:gd name="connsiteY18" fmla="*/ 969751 h 1160255"/>
              <a:gd name="connsiteX19" fmla="*/ 0 w 4084652"/>
              <a:gd name="connsiteY19" fmla="*/ 969755 h 1160255"/>
              <a:gd name="connsiteX20" fmla="*/ 0 w 4084652"/>
              <a:gd name="connsiteY20" fmla="*/ 684005 h 1160255"/>
              <a:gd name="connsiteX21" fmla="*/ 0 w 4084652"/>
              <a:gd name="connsiteY21" fmla="*/ 684005 h 1160255"/>
              <a:gd name="connsiteX22" fmla="*/ 0 w 4084652"/>
              <a:gd name="connsiteY22" fmla="*/ 207759 h 116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84652" h="1160255">
                <a:moveTo>
                  <a:pt x="0" y="207759"/>
                </a:moveTo>
                <a:cubicBezTo>
                  <a:pt x="0" y="102547"/>
                  <a:pt x="85292" y="17255"/>
                  <a:pt x="190504" y="17255"/>
                </a:cubicBezTo>
                <a:lnTo>
                  <a:pt x="1600200" y="17255"/>
                </a:lnTo>
                <a:lnTo>
                  <a:pt x="1600200" y="17255"/>
                </a:lnTo>
                <a:lnTo>
                  <a:pt x="2286000" y="17255"/>
                </a:lnTo>
                <a:lnTo>
                  <a:pt x="2552696" y="17255"/>
                </a:lnTo>
                <a:cubicBezTo>
                  <a:pt x="2657908" y="17255"/>
                  <a:pt x="2743200" y="102547"/>
                  <a:pt x="2743200" y="207759"/>
                </a:cubicBezTo>
                <a:lnTo>
                  <a:pt x="2743200" y="684005"/>
                </a:lnTo>
                <a:lnTo>
                  <a:pt x="3572595" y="0"/>
                </a:lnTo>
                <a:lnTo>
                  <a:pt x="2766753" y="805579"/>
                </a:lnTo>
                <a:lnTo>
                  <a:pt x="4084652" y="862561"/>
                </a:lnTo>
                <a:lnTo>
                  <a:pt x="2743200" y="969755"/>
                </a:lnTo>
                <a:lnTo>
                  <a:pt x="2743200" y="969751"/>
                </a:lnTo>
                <a:cubicBezTo>
                  <a:pt x="2743200" y="1074963"/>
                  <a:pt x="2657908" y="1160255"/>
                  <a:pt x="2552696" y="1160255"/>
                </a:cubicBezTo>
                <a:lnTo>
                  <a:pt x="2286000" y="1160255"/>
                </a:lnTo>
                <a:lnTo>
                  <a:pt x="1600200" y="1160255"/>
                </a:lnTo>
                <a:lnTo>
                  <a:pt x="1600200" y="1160255"/>
                </a:lnTo>
                <a:lnTo>
                  <a:pt x="190504" y="1160255"/>
                </a:lnTo>
                <a:cubicBezTo>
                  <a:pt x="85292" y="1160255"/>
                  <a:pt x="0" y="1074963"/>
                  <a:pt x="0" y="969751"/>
                </a:cubicBezTo>
                <a:lnTo>
                  <a:pt x="0" y="969755"/>
                </a:lnTo>
                <a:lnTo>
                  <a:pt x="0" y="684005"/>
                </a:lnTo>
                <a:lnTo>
                  <a:pt x="0" y="684005"/>
                </a:lnTo>
                <a:lnTo>
                  <a:pt x="0" y="20775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Note use of label controls</a:t>
            </a:r>
            <a:br>
              <a:rPr lang="en-NZ" sz="1800" baseline="0" dirty="0">
                <a:solidFill>
                  <a:schemeClr val="tx1"/>
                </a:solidFill>
              </a:rPr>
            </a:br>
            <a:r>
              <a:rPr lang="en-NZ" sz="1800" baseline="0" dirty="0">
                <a:solidFill>
                  <a:schemeClr val="tx1"/>
                </a:solidFill>
              </a:rPr>
              <a:t>to be more explicit that</a:t>
            </a:r>
            <a:br>
              <a:rPr lang="en-NZ" sz="1800" baseline="0" dirty="0">
                <a:solidFill>
                  <a:schemeClr val="tx1"/>
                </a:solidFill>
              </a:rPr>
            </a:br>
            <a:r>
              <a:rPr lang="en-NZ" sz="1800" baseline="0" dirty="0">
                <a:solidFill>
                  <a:schemeClr val="tx1"/>
                </a:solidFill>
              </a:rPr>
              <a:t>the content serves as</a:t>
            </a:r>
            <a:br>
              <a:rPr lang="en-NZ" sz="1800" baseline="0" dirty="0">
                <a:solidFill>
                  <a:schemeClr val="tx1"/>
                </a:solidFill>
              </a:rPr>
            </a:br>
            <a:r>
              <a:rPr lang="en-NZ" sz="1800" baseline="0" dirty="0">
                <a:solidFill>
                  <a:schemeClr val="tx1"/>
                </a:solidFill>
              </a:rPr>
              <a:t>captions</a:t>
            </a:r>
          </a:p>
        </p:txBody>
      </p:sp>
      <p:sp>
        <p:nvSpPr>
          <p:cNvPr id="23560" name="Content Placeholder 2"/>
          <p:cNvSpPr txBox="1">
            <a:spLocks/>
          </p:cNvSpPr>
          <p:nvPr/>
        </p:nvSpPr>
        <p:spPr bwMode="auto">
          <a:xfrm>
            <a:off x="457200" y="4648200"/>
            <a:ext cx="2438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4888" indent="-228600">
              <a:spcBef>
                <a:spcPct val="20000"/>
              </a:spcBef>
              <a:buClr>
                <a:srgbClr val="08A1D9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79525" indent="-228600">
              <a:spcBef>
                <a:spcPct val="20000"/>
              </a:spcBef>
              <a:buClr>
                <a:srgbClr val="7C984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54163" indent="-228600">
              <a:spcBef>
                <a:spcPct val="20000"/>
              </a:spcBef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NZ" altLang="en-US" baseline="0"/>
              <a:t>In this case we set the value of </a:t>
            </a:r>
            <a:r>
              <a:rPr lang="en-NZ" altLang="en-US" sz="1800" baseline="0">
                <a:latin typeface="Courier New" panose="02070309020205020404" pitchFamily="49" charset="0"/>
                <a:cs typeface="Courier New" panose="02070309020205020404" pitchFamily="49" charset="0"/>
              </a:rPr>
              <a:t>radSize </a:t>
            </a:r>
            <a:r>
              <a:rPr lang="en-NZ" altLang="en-US" baseline="0"/>
              <a:t>to “small”, “medium” or “large”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Handling events</a:t>
            </a:r>
            <a:endParaRPr lang="en-NZ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NZ" altLang="en-US" dirty="0" smtClean="0"/>
              <a:t>You can give any button, including the submit input field of a form, an </a:t>
            </a:r>
            <a:r>
              <a:rPr lang="en-NZ" altLang="en-US" dirty="0" err="1" smtClean="0"/>
              <a:t>onclick</a:t>
            </a:r>
            <a:r>
              <a:rPr lang="en-NZ" altLang="en-US" dirty="0" smtClean="0"/>
              <a:t> value</a:t>
            </a:r>
          </a:p>
          <a:p>
            <a:pPr lvl="1"/>
            <a:r>
              <a:rPr lang="en-NZ" altLang="en-US" dirty="0" smtClean="0"/>
              <a:t>Name it to a JavaScript function you’ve declared higher in the HTML</a:t>
            </a:r>
          </a:p>
          <a:p>
            <a:pPr lvl="1"/>
            <a:r>
              <a:rPr lang="en-NZ" altLang="en-US" dirty="0" smtClean="0"/>
              <a:t>Can pass data to this event handler (e.g. pass ‘this’, the button itself)</a:t>
            </a:r>
          </a:p>
          <a:p>
            <a:endParaRPr lang="en-NZ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371B7B1F-7131-4C8B-B291-ACE58DA3DF0F}" type="slidenum">
              <a:rPr lang="en-US" altLang="en-US" sz="1800">
                <a:solidFill>
                  <a:srgbClr val="FFFFFF"/>
                </a:solidFill>
              </a:rPr>
              <a:pPr/>
              <a:t>34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3124200" y="3276600"/>
            <a:ext cx="5029200" cy="3375025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show_data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form=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element.form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button's form */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txt=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form.elements.namedItem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("name").value;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alert("The name is: "+txt);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type="submit"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show_data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(this)" value="Submit button"&gt;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04800" y="4191000"/>
            <a:ext cx="2514600" cy="1371600"/>
          </a:xfrm>
          <a:prstGeom prst="wedgeRoundRectCallout">
            <a:avLst>
              <a:gd name="adj1" fmla="val 64355"/>
              <a:gd name="adj2" fmla="val -196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Here we pull out the value of an input field (the one with name=“name”) from the form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Handling events (contd.)</a:t>
            </a:r>
            <a:endParaRPr lang="en-NZ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620000" cy="4800600"/>
          </a:xfrm>
        </p:spPr>
        <p:txBody>
          <a:bodyPr/>
          <a:lstStyle/>
          <a:p>
            <a:r>
              <a:rPr lang="en-NZ" altLang="en-US" dirty="0" smtClean="0"/>
              <a:t>Any button </a:t>
            </a:r>
            <a:r>
              <a:rPr lang="en-NZ" altLang="en-US" dirty="0" smtClean="0"/>
              <a:t>can invoke an event handler, and we can still use the DOM to find the</a:t>
            </a:r>
            <a:br>
              <a:rPr lang="en-NZ" altLang="en-US" dirty="0" smtClean="0"/>
            </a:br>
            <a:r>
              <a:rPr lang="en-NZ" altLang="en-US" dirty="0" smtClean="0"/>
              <a:t>values on </a:t>
            </a:r>
            <a:r>
              <a:rPr lang="en-NZ" altLang="en-US" dirty="0" smtClean="0"/>
              <a:t>the input</a:t>
            </a:r>
            <a:br>
              <a:rPr lang="en-NZ" altLang="en-US" dirty="0" smtClean="0"/>
            </a:br>
            <a:r>
              <a:rPr lang="en-NZ" altLang="en-US" dirty="0" smtClean="0"/>
              <a:t>controls</a:t>
            </a:r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sz="4000" dirty="0" smtClean="0"/>
          </a:p>
          <a:p>
            <a:r>
              <a:rPr lang="en-NZ" altLang="en-US" dirty="0" smtClean="0"/>
              <a:t>And there are other</a:t>
            </a:r>
            <a:br>
              <a:rPr lang="en-NZ" altLang="en-US" dirty="0" smtClean="0"/>
            </a:br>
            <a:r>
              <a:rPr lang="en-NZ" altLang="en-US" dirty="0" smtClean="0"/>
              <a:t>events than </a:t>
            </a:r>
            <a:r>
              <a:rPr lang="en-NZ" altLang="en-US" dirty="0" err="1" smtClean="0"/>
              <a:t>onclick</a:t>
            </a:r>
            <a:endParaRPr lang="en-NZ" altLang="en-US" dirty="0" smtClean="0"/>
          </a:p>
          <a:p>
            <a:pPr lvl="1"/>
            <a:r>
              <a:rPr lang="en-NZ" altLang="en-US" dirty="0" smtClean="0"/>
              <a:t>E.g. </a:t>
            </a:r>
            <a:r>
              <a:rPr lang="en-NZ" altLang="en-US" dirty="0" err="1" smtClean="0"/>
              <a:t>onmouseover</a:t>
            </a:r>
            <a:r>
              <a:rPr lang="en-NZ" altLang="en-US" dirty="0" smtClean="0"/>
              <a:t>,</a:t>
            </a:r>
            <a:br>
              <a:rPr lang="en-NZ" altLang="en-US" dirty="0" smtClean="0"/>
            </a:br>
            <a:r>
              <a:rPr lang="en-NZ" altLang="en-US" dirty="0" err="1" smtClean="0"/>
              <a:t>onmouseout</a:t>
            </a:r>
            <a:r>
              <a:rPr lang="en-NZ" altLang="en-US" dirty="0" smtClean="0"/>
              <a:t>,</a:t>
            </a:r>
            <a:br>
              <a:rPr lang="en-NZ" altLang="en-US" dirty="0" smtClean="0"/>
            </a:br>
            <a:r>
              <a:rPr lang="en-NZ" altLang="en-US" dirty="0" err="1" smtClean="0"/>
              <a:t>onblur</a:t>
            </a:r>
            <a:r>
              <a:rPr lang="en-NZ" altLang="en-US" dirty="0" smtClean="0"/>
              <a:t> (run when</a:t>
            </a:r>
            <a:br>
              <a:rPr lang="en-NZ" altLang="en-US" dirty="0" smtClean="0"/>
            </a:br>
            <a:r>
              <a:rPr lang="en-NZ" altLang="en-US" dirty="0" smtClean="0"/>
              <a:t>a control loses focus – great for immediate validation logic)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58D21DD2-64D9-4E00-A493-5FF082ECD82C}" type="slidenum">
              <a:rPr lang="en-US" altLang="en-US" sz="1800">
                <a:solidFill>
                  <a:srgbClr val="FFFFFF"/>
                </a:solidFill>
              </a:rPr>
              <a:pPr/>
              <a:t>35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3198813" y="1943227"/>
            <a:ext cx="5029200" cy="3673475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show_data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form=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txt=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form.elements.namedItem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("name").value;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alert("The name is: "+txt);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endParaRPr lang="en-NZ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NZ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id="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NZ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NZ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show_data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()"&gt;A button&lt;/button&gt;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Validating on submit</a:t>
            </a:r>
            <a:endParaRPr lang="en-NZ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620000" cy="4800600"/>
          </a:xfrm>
        </p:spPr>
        <p:txBody>
          <a:bodyPr/>
          <a:lstStyle/>
          <a:p>
            <a:r>
              <a:rPr lang="en-NZ" altLang="en-US" dirty="0" smtClean="0"/>
              <a:t>When you click a form’s submit button the JavaScript code in the form’s </a:t>
            </a:r>
            <a:r>
              <a:rPr lang="en-NZ" altLang="en-US" dirty="0" err="1" smtClean="0"/>
              <a:t>onsubmit</a:t>
            </a:r>
            <a:r>
              <a:rPr lang="en-NZ" altLang="en-US" dirty="0" smtClean="0"/>
              <a:t> attribute will be run </a:t>
            </a:r>
          </a:p>
          <a:p>
            <a:pPr lvl="1"/>
            <a:r>
              <a:rPr lang="en-NZ" altLang="en-US" dirty="0" smtClean="0"/>
              <a:t>If it returns false, the form isn’t sent; control remains with the browser on the current page</a:t>
            </a:r>
          </a:p>
          <a:p>
            <a:pPr lvl="1"/>
            <a:r>
              <a:rPr lang="en-NZ" altLang="en-US" dirty="0" smtClean="0"/>
              <a:t>We can use this in prototyping (without a server we won’t want to return true)</a:t>
            </a:r>
          </a:p>
          <a:p>
            <a:endParaRPr lang="en-NZ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371B7B1F-7131-4C8B-B291-ACE58DA3DF0F}" type="slidenum">
              <a:rPr lang="en-US" altLang="en-US" sz="1800">
                <a:solidFill>
                  <a:srgbClr val="FFFFFF"/>
                </a:solidFill>
              </a:rPr>
              <a:pPr/>
              <a:t>36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2895600" y="3276600"/>
            <a:ext cx="5486400" cy="3170099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validateForm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"].value;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== null || x == "") 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alert("Name must be filled out");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 name="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action="demo_form.asp"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</a:t>
            </a:r>
            <a:r>
              <a:rPr lang="en-NZ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validateForm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())" 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method="post"&gt;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&lt;input type="text" name="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type="submit" value="Submit"&gt;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3886200"/>
            <a:ext cx="2286000" cy="762000"/>
          </a:xfrm>
          <a:prstGeom prst="wedgeRoundRectCallout">
            <a:avLst>
              <a:gd name="adj1" fmla="val 65264"/>
              <a:gd name="adj2" fmla="val -1884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 smtClean="0">
                <a:solidFill>
                  <a:schemeClr val="tx1"/>
                </a:solidFill>
              </a:rPr>
              <a:t>Note alternative reference style using array indexing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200" y="4876800"/>
            <a:ext cx="2743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800" baseline="0" dirty="0" smtClean="0"/>
              <a:t>If you want to redirect to another page </a:t>
            </a:r>
            <a:r>
              <a:rPr lang="en-NZ" sz="1800" baseline="0" dirty="0"/>
              <a:t>just include  </a:t>
            </a:r>
            <a:r>
              <a:rPr lang="en-NZ" sz="1800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window.location</a:t>
            </a:r>
            <a:r>
              <a:rPr lang="en-NZ" sz="18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"mypage2";</a:t>
            </a:r>
            <a:r>
              <a:rPr lang="en-NZ" sz="1800" baseline="0" dirty="0" smtClean="0"/>
              <a:t> before the </a:t>
            </a:r>
            <a:r>
              <a:rPr lang="en-NZ" sz="18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  <a:endParaRPr lang="en-NZ" sz="18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Form alignment</a:t>
            </a:r>
            <a:endParaRPr lang="en-NZ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620000" cy="4800600"/>
          </a:xfrm>
        </p:spPr>
        <p:txBody>
          <a:bodyPr/>
          <a:lstStyle/>
          <a:p>
            <a:r>
              <a:rPr lang="en-NZ" altLang="en-US" dirty="0" smtClean="0"/>
              <a:t>Minimize irrelevant visual complexity by giving common alignment to a set of data entry controls and their captions</a:t>
            </a:r>
          </a:p>
          <a:p>
            <a:pPr lvl="1"/>
            <a:r>
              <a:rPr lang="en-NZ" altLang="en-US" dirty="0" smtClean="0"/>
              <a:t>The CSS display property can do the job here</a:t>
            </a:r>
          </a:p>
          <a:p>
            <a:endParaRPr lang="en-NZ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371B7B1F-7131-4C8B-B291-ACE58DA3DF0F}" type="slidenum">
              <a:rPr lang="en-US" altLang="en-US" sz="1800">
                <a:solidFill>
                  <a:srgbClr val="FFFFFF"/>
                </a:solidFill>
              </a:rPr>
              <a:pPr/>
              <a:t>37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2590800" y="3429000"/>
            <a:ext cx="5562600" cy="3375283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label 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display: inline-block;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width:150px;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margin-right:10px;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text-align: right;}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input[type=submit] 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width:150px;}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&lt;label&gt;Your Name:&lt;/label&gt;&lt;input type="text" name="name" required&gt;&lt;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&lt;label&gt;Date of Birth:&lt;/label&gt;&lt;input type="date" value="1980-01-01" name="dob"&gt;&lt;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type="submit" value="Submit button"&gt;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6200" y="2743200"/>
            <a:ext cx="2514600" cy="762000"/>
          </a:xfrm>
          <a:prstGeom prst="wedgeRoundRectCallout">
            <a:avLst>
              <a:gd name="adj1" fmla="val 63446"/>
              <a:gd name="adj2" fmla="val 1221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 smtClean="0">
                <a:solidFill>
                  <a:schemeClr val="tx1"/>
                </a:solidFill>
              </a:rPr>
              <a:t>There are many display options, including ones that emulate tables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3581400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3810000"/>
            <a:ext cx="2362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A1D9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84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baseline="0" dirty="0" smtClean="0"/>
              <a:t>If your data entry involves multiple columns, using an HTML table can be the clearest specification</a:t>
            </a:r>
          </a:p>
          <a:p>
            <a:endParaRPr lang="en-NZ" altLang="en-US" baseline="0" dirty="0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5715000" y="4267200"/>
            <a:ext cx="2514600" cy="762000"/>
          </a:xfrm>
          <a:prstGeom prst="wedgeRoundRectCallout">
            <a:avLst>
              <a:gd name="adj1" fmla="val -85190"/>
              <a:gd name="adj2" fmla="val 276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 smtClean="0">
                <a:solidFill>
                  <a:schemeClr val="tx1"/>
                </a:solidFill>
              </a:rPr>
              <a:t>Note type qualifier on selector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33400" y="4953000"/>
            <a:ext cx="6553200" cy="1733808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Your Name: &lt;input type="text" name="name" required&gt;&lt;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Email Address: &lt;input type="email" name="email" required placeholder="Enter a valid email address"&gt;&lt;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Age: &lt;input type="number" name="age" min="18" max="99" value="21"&gt;&lt;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type="submit" value="Submit" /&gt;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Validation messages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NZ" dirty="0" smtClean="0"/>
              <a:t>HTML5 provides default messages for the end user when they press Submit with invalid input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52" y="2286000"/>
            <a:ext cx="391477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3395663"/>
            <a:ext cx="460057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75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Custom validation messages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You can override the default validation messages and put in custom ones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3200400"/>
            <a:ext cx="7696200" cy="2964914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check(input) {  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input.validity.typeMismatch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input.setCustomValidity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("Dude '" +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input.value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"' is not a valid email. Enter something nice!!");  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 </a:t>
            </a:r>
            <a:r>
              <a:rPr lang="en-NZ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input.setCustomValidity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(""); 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  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Email Address: &lt;input type="email" name="email" required placeholder="Enter a valid email address"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oninvalid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="check(this)"&gt;&lt;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962400" y="2362200"/>
            <a:ext cx="3962400" cy="838200"/>
          </a:xfrm>
          <a:prstGeom prst="wedgeRoundRectCallout">
            <a:avLst>
              <a:gd name="adj1" fmla="val -57330"/>
              <a:gd name="adj2" fmla="val 11391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 smtClean="0">
                <a:solidFill>
                  <a:schemeClr val="tx1"/>
                </a:solidFill>
              </a:rPr>
              <a:t>Other types are </a:t>
            </a:r>
            <a:r>
              <a:rPr lang="en-NZ" sz="1800" baseline="0" dirty="0" err="1" smtClean="0">
                <a:solidFill>
                  <a:schemeClr val="tx1"/>
                </a:solidFill>
              </a:rPr>
              <a:t>valueMissing</a:t>
            </a:r>
            <a:r>
              <a:rPr lang="en-NZ" sz="1800" baseline="0" dirty="0" smtClean="0">
                <a:solidFill>
                  <a:schemeClr val="tx1"/>
                </a:solidFill>
              </a:rPr>
              <a:t>, </a:t>
            </a:r>
            <a:r>
              <a:rPr lang="en-NZ" sz="1800" baseline="0" dirty="0" err="1" smtClean="0">
                <a:solidFill>
                  <a:schemeClr val="tx1"/>
                </a:solidFill>
              </a:rPr>
              <a:t>patternMismatch</a:t>
            </a:r>
            <a:r>
              <a:rPr lang="en-NZ" sz="1800" baseline="0" dirty="0" smtClean="0">
                <a:solidFill>
                  <a:schemeClr val="tx1"/>
                </a:solidFill>
              </a:rPr>
              <a:t>, </a:t>
            </a:r>
            <a:r>
              <a:rPr lang="en-NZ" sz="1800" baseline="0" dirty="0" err="1" smtClean="0">
                <a:solidFill>
                  <a:schemeClr val="tx1"/>
                </a:solidFill>
              </a:rPr>
              <a:t>rangeUnderflow</a:t>
            </a:r>
            <a:r>
              <a:rPr lang="en-NZ" sz="1800" baseline="0" dirty="0" smtClean="0">
                <a:solidFill>
                  <a:schemeClr val="tx1"/>
                </a:solidFill>
              </a:rPr>
              <a:t> and </a:t>
            </a:r>
            <a:r>
              <a:rPr lang="en-NZ" sz="1800" baseline="0" dirty="0" err="1" smtClean="0">
                <a:solidFill>
                  <a:schemeClr val="tx1"/>
                </a:solidFill>
              </a:rPr>
              <a:t>rangeOverflow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4191000"/>
            <a:ext cx="2819400" cy="1143000"/>
          </a:xfrm>
          <a:prstGeom prst="wedgeRoundRectCallout">
            <a:avLst>
              <a:gd name="adj1" fmla="val -56176"/>
              <a:gd name="adj2" fmla="val -110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 smtClean="0">
                <a:solidFill>
                  <a:schemeClr val="tx1"/>
                </a:solidFill>
              </a:rPr>
              <a:t>Clear the customisation so default message comes through for other types of invalid input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Hypertext </a:t>
            </a:r>
            <a:r>
              <a:rPr lang="en-NZ" dirty="0" err="1" smtClean="0"/>
              <a:t>Markup</a:t>
            </a:r>
            <a:r>
              <a:rPr lang="en-NZ" dirty="0" smtClean="0"/>
              <a:t> Language (HTML)</a:t>
            </a:r>
            <a:endParaRPr lang="en-NZ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5029200"/>
          </a:xfrm>
        </p:spPr>
        <p:txBody>
          <a:bodyPr/>
          <a:lstStyle/>
          <a:p>
            <a:r>
              <a:rPr lang="en-NZ" altLang="en-US" dirty="0" smtClean="0"/>
              <a:t>The standard </a:t>
            </a:r>
            <a:r>
              <a:rPr lang="en-NZ" altLang="en-US" dirty="0" err="1" smtClean="0"/>
              <a:t>markup</a:t>
            </a:r>
            <a:r>
              <a:rPr lang="en-NZ" altLang="en-US" dirty="0" smtClean="0"/>
              <a:t> language used to create web pages</a:t>
            </a:r>
          </a:p>
          <a:p>
            <a:r>
              <a:rPr lang="en-NZ" altLang="en-US" dirty="0" smtClean="0"/>
              <a:t>Used along with CSS and JavaScript to create web pages, including user interfaces for mobile applications</a:t>
            </a:r>
          </a:p>
          <a:p>
            <a:r>
              <a:rPr lang="en-NZ" altLang="en-US" dirty="0" smtClean="0"/>
              <a:t>Web browsers read HTML files and render them into visible (or audible) Web pages</a:t>
            </a:r>
          </a:p>
          <a:p>
            <a:r>
              <a:rPr lang="en-NZ" altLang="en-US" dirty="0" smtClean="0"/>
              <a:t>HTML describes the structure of a website </a:t>
            </a:r>
            <a:r>
              <a:rPr lang="en-NZ" altLang="en-US" i="1" dirty="0" smtClean="0"/>
              <a:t>semantically</a:t>
            </a:r>
            <a:r>
              <a:rPr lang="en-NZ" altLang="en-US" dirty="0" smtClean="0"/>
              <a:t> along with cues for presentation</a:t>
            </a:r>
          </a:p>
          <a:p>
            <a:pPr lvl="1"/>
            <a:r>
              <a:rPr lang="en-NZ" altLang="en-US" dirty="0" smtClean="0"/>
              <a:t>It’s a </a:t>
            </a:r>
            <a:r>
              <a:rPr lang="en-NZ" altLang="en-US" dirty="0" err="1" smtClean="0"/>
              <a:t>markup</a:t>
            </a:r>
            <a:r>
              <a:rPr lang="en-NZ" altLang="en-US" dirty="0" smtClean="0"/>
              <a:t> language, rather than a programming language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6DD44AAB-B668-42CE-8A66-991DFBC511C5}" type="slidenum">
              <a:rPr lang="en-US" altLang="en-US" sz="1800">
                <a:solidFill>
                  <a:srgbClr val="FFFFFF"/>
                </a:solidFill>
              </a:rPr>
              <a:pPr/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5105400" y="1524000"/>
            <a:ext cx="3048000" cy="3540125"/>
          </a:xfrm>
          <a:prstGeom prst="rect">
            <a:avLst/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&lt;!DOCTYPE html&gt;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&lt;html&gt;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&lt;head&gt;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&lt;title&gt;My first webpage&lt;/title&gt;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&lt;/head&gt;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&lt;body&gt;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&lt;!-- This tag defines large headings --&gt;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&lt;h1&gt;Paragraph header&lt;/h1&gt;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&lt;!-- This tag defines paragraphs --&gt;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&lt;p&gt;My first paragraph&lt;/p&gt;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&lt;/body&gt;</a:t>
            </a:r>
          </a:p>
          <a:p>
            <a:r>
              <a:rPr lang="en-NZ" altLang="en-US" sz="2800">
                <a:latin typeface="Cordia New" panose="020B0304020202020204" pitchFamily="34" charset="-34"/>
                <a:cs typeface="Cordia New" panose="020B0304020202020204" pitchFamily="34" charset="-34"/>
              </a:rPr>
              <a:t>&lt;/html&gt;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sz="3600" dirty="0" smtClean="0"/>
              <a:t>Nasty but Handy JavaScript Dialogs</a:t>
            </a:r>
            <a:endParaRPr lang="en-NZ" sz="36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smtClean="0"/>
              <a:t>Three types</a:t>
            </a:r>
          </a:p>
          <a:p>
            <a:pPr lvl="1"/>
            <a:r>
              <a:rPr lang="en-NZ" altLang="en-US" smtClean="0"/>
              <a:t>Alert</a:t>
            </a:r>
          </a:p>
          <a:p>
            <a:pPr lvl="1"/>
            <a:r>
              <a:rPr lang="en-NZ" altLang="en-US" smtClean="0"/>
              <a:t>Confirm</a:t>
            </a:r>
          </a:p>
          <a:p>
            <a:pPr lvl="1"/>
            <a:r>
              <a:rPr lang="en-NZ" altLang="en-US" smtClean="0"/>
              <a:t>Prompt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AEC6B1DB-EF85-4D68-9FD8-113841B551BD}" type="slidenum">
              <a:rPr lang="en-US" altLang="en-US" sz="1800">
                <a:solidFill>
                  <a:srgbClr val="FFFFFF"/>
                </a:solidFill>
              </a:rPr>
              <a:pPr/>
              <a:t>40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2971800" y="2619375"/>
            <a:ext cx="5029200" cy="1528763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r=confirm("Press a button");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(r==true)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{x="You pressed OK!";}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{x="You pressed Cancel!";}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521075" y="1600200"/>
            <a:ext cx="2971800" cy="914400"/>
          </a:xfrm>
          <a:prstGeom prst="wedgeRoundRectCallout">
            <a:avLst>
              <a:gd name="adj1" fmla="val -29911"/>
              <a:gd name="adj2" fmla="val 948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It’s “</a:t>
            </a:r>
            <a:r>
              <a:rPr lang="en-NZ" sz="1800" baseline="0" dirty="0" err="1">
                <a:solidFill>
                  <a:schemeClr val="tx1"/>
                </a:solidFill>
              </a:rPr>
              <a:t>window.confirm</a:t>
            </a:r>
            <a:r>
              <a:rPr lang="en-NZ" sz="1800" baseline="0" dirty="0">
                <a:solidFill>
                  <a:schemeClr val="tx1"/>
                </a:solidFill>
              </a:rPr>
              <a:t>” but you can leave the window class off</a:t>
            </a:r>
          </a:p>
        </p:txBody>
      </p:sp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3990975"/>
            <a:ext cx="3810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sz="4400" dirty="0" smtClean="0"/>
              <a:t>Dynamically changing your page through the DOM</a:t>
            </a:r>
            <a:endParaRPr lang="en-NZ" sz="4400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543800" cy="4800600"/>
          </a:xfrm>
        </p:spPr>
        <p:txBody>
          <a:bodyPr/>
          <a:lstStyle/>
          <a:p>
            <a:r>
              <a:rPr lang="en-NZ" altLang="en-US" dirty="0" smtClean="0"/>
              <a:t>Simply change the </a:t>
            </a:r>
            <a:r>
              <a:rPr lang="en-NZ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dirty="0" smtClean="0"/>
              <a:t>through assignment in a script</a:t>
            </a:r>
          </a:p>
          <a:p>
            <a:endParaRPr lang="en-NZ" altLang="en-US" dirty="0"/>
          </a:p>
          <a:p>
            <a:endParaRPr lang="en-NZ" altLang="en-US" dirty="0" smtClean="0"/>
          </a:p>
          <a:p>
            <a:endParaRPr lang="en-NZ" altLang="en-US" dirty="0"/>
          </a:p>
          <a:p>
            <a:endParaRPr lang="en-NZ" altLang="en-US" dirty="0" smtClean="0"/>
          </a:p>
          <a:p>
            <a:endParaRPr lang="en-NZ" altLang="en-US" dirty="0"/>
          </a:p>
          <a:p>
            <a:endParaRPr lang="en-NZ" altLang="en-US" dirty="0"/>
          </a:p>
          <a:p>
            <a:endParaRPr lang="en-NZ" altLang="en-US" dirty="0"/>
          </a:p>
          <a:p>
            <a:r>
              <a:rPr lang="en-NZ" altLang="en-US" dirty="0" smtClean="0"/>
              <a:t>Note: putting user input directly into your DOM this way has some vulnerability to injection attack for production systems; </a:t>
            </a:r>
            <a:r>
              <a:rPr lang="en-NZ" altLang="en-US" dirty="0"/>
              <a:t>see discussion </a:t>
            </a:r>
            <a:r>
              <a:rPr lang="en-NZ" altLang="en-US" dirty="0">
                <a:hlinkClick r:id="rId2"/>
              </a:rPr>
              <a:t>http://</a:t>
            </a:r>
            <a:r>
              <a:rPr lang="en-NZ" altLang="en-US" dirty="0" smtClean="0">
                <a:hlinkClick r:id="rId2"/>
              </a:rPr>
              <a:t>stackoverflow.com/questions/1358810/how-do-i-change-the-text-of-a-span-element-in-javascript</a:t>
            </a:r>
            <a:endParaRPr lang="en-NZ" altLang="en-US" dirty="0" smtClean="0"/>
          </a:p>
          <a:p>
            <a:endParaRPr lang="en-NZ" alt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ACA2D9A4-1218-4788-8E68-9026974927D0}" type="slidenum">
              <a:rPr lang="en-US" altLang="en-US" sz="1800">
                <a:solidFill>
                  <a:srgbClr val="FFFFFF"/>
                </a:solidFill>
              </a:rPr>
              <a:pPr/>
              <a:t>41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2971800" y="2590800"/>
            <a:ext cx="5334000" cy="2144713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id="demo"&gt;&lt;/div&gt;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= prompt("Please enter your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name","Harry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Potter");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(person!=null)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{x = "Hello " + person + "!&lt;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How are you today?";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=x;}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410200" y="2362200"/>
            <a:ext cx="2971800" cy="457200"/>
          </a:xfrm>
          <a:prstGeom prst="wedgeRoundRectCallout">
            <a:avLst>
              <a:gd name="adj1" fmla="val 23516"/>
              <a:gd name="adj2" fmla="val 16395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Optional default value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81000" y="2935446"/>
            <a:ext cx="2209800" cy="1407954"/>
          </a:xfrm>
          <a:prstGeom prst="wedgeRoundRectCallout">
            <a:avLst>
              <a:gd name="adj1" fmla="val 73327"/>
              <a:gd name="adj2" fmla="val 523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Any piece of the HTML that you can get a handle on, you can change to something else!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NZ" dirty="0" smtClean="0"/>
              <a:t>Dynamically changing visibility</a:t>
            </a:r>
            <a:endParaRPr lang="en-NZ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4800600"/>
          </a:xfrm>
        </p:spPr>
        <p:txBody>
          <a:bodyPr/>
          <a:lstStyle/>
          <a:p>
            <a:r>
              <a:rPr lang="en-NZ" altLang="en-US" smtClean="0"/>
              <a:t>Visibility is a handy property for achieving interactive effects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D70DE7A0-35E1-4D41-88F6-8506986F9607}" type="slidenum">
              <a:rPr lang="en-US" altLang="en-US" sz="1800">
                <a:solidFill>
                  <a:srgbClr val="FFFFFF"/>
                </a:solidFill>
              </a:rPr>
              <a:pPr/>
              <a:t>42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1676400" y="1493838"/>
            <a:ext cx="6629400" cy="4606925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show_data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form=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txt=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form.elements.namedItem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("vis").value;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style.visibility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=txt;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id="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&lt;label&gt;Visibility:&lt;/label&gt;            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&lt;input type = "radio" name = "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vis"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id = 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visYes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 = "visible"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show_data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();"/&gt;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&lt;label for = 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visYes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"&gt;Yes&lt;/label&gt;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&lt;input type = "radio" name = "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vis"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id = 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visNo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 = "hidden"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checked = "checked"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show_data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();"/&gt;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&lt;label for = 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visNo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"&gt;No&lt;/label&gt;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id="demo" style="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visibility:hidden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"&gt;Boo!&lt;/div&gt;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991100" y="2895600"/>
            <a:ext cx="3086100" cy="762000"/>
          </a:xfrm>
          <a:prstGeom prst="wedgeRoundRectCallout">
            <a:avLst>
              <a:gd name="adj1" fmla="val 3262"/>
              <a:gd name="adj2" fmla="val 12031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Setting the form variable </a:t>
            </a:r>
            <a:r>
              <a:rPr lang="en-NZ" sz="1600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</a:t>
            </a:r>
            <a:r>
              <a:rPr lang="en-NZ" sz="14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800" baseline="0" dirty="0">
                <a:solidFill>
                  <a:schemeClr val="tx1"/>
                </a:solidFill>
              </a:rPr>
              <a:t>to actual value needed for DOM visibility property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6200" y="4191000"/>
            <a:ext cx="2209800" cy="914400"/>
          </a:xfrm>
          <a:prstGeom prst="wedgeRoundRectCallout">
            <a:avLst>
              <a:gd name="adj1" fmla="val 101080"/>
              <a:gd name="adj2" fmla="val -731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Using </a:t>
            </a:r>
            <a:r>
              <a:rPr lang="en-NZ" sz="1600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NZ" sz="1800" baseline="0" dirty="0">
                <a:solidFill>
                  <a:schemeClr val="tx1"/>
                </a:solidFill>
              </a:rPr>
              <a:t> event for immediate response</a:t>
            </a:r>
          </a:p>
        </p:txBody>
      </p:sp>
      <p:sp>
        <p:nvSpPr>
          <p:cNvPr id="28680" name="Content Placeholder 2"/>
          <p:cNvSpPr txBox="1">
            <a:spLocks/>
          </p:cNvSpPr>
          <p:nvPr/>
        </p:nvSpPr>
        <p:spPr bwMode="auto">
          <a:xfrm>
            <a:off x="228600" y="6172200"/>
            <a:ext cx="78486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4888" indent="-228600">
              <a:spcBef>
                <a:spcPct val="20000"/>
              </a:spcBef>
              <a:buClr>
                <a:srgbClr val="08A1D9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79525" indent="-228600">
              <a:spcBef>
                <a:spcPct val="20000"/>
              </a:spcBef>
              <a:buClr>
                <a:srgbClr val="7C984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54163" indent="-228600">
              <a:spcBef>
                <a:spcPct val="20000"/>
              </a:spcBef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NZ" altLang="en-US" sz="1800" baseline="0" dirty="0"/>
              <a:t>Even hidden elements get allocated space; also consider the </a:t>
            </a:r>
            <a:r>
              <a:rPr lang="en-NZ" alt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NZ" altLang="en-US" sz="1800" baseline="0" dirty="0"/>
              <a:t> property </a:t>
            </a:r>
            <a:r>
              <a:rPr lang="en-NZ" altLang="en-US" sz="1600" baseline="0" dirty="0">
                <a:hlinkClick r:id="rId2"/>
              </a:rPr>
              <a:t>http://www.w3schools.com/jsref/prop_style_display.asp</a:t>
            </a:r>
            <a:endParaRPr lang="en-NZ" altLang="en-US" sz="18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Making fields appear conditionally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Particularly useful when there’s an option that requires further details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5770" y="3002895"/>
            <a:ext cx="6781800" cy="3580467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explain(input) {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exdiv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("explanation");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input.value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=="other")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exdiv.style.display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="inline";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exdiv.style.display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="none";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="explain(this)" name="type"&gt;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 value="staff"&gt;Staff&lt;/option&gt;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 value="student"&gt;Student&lt;/option&gt;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 value="other"&gt;Other&lt;/option&gt;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id="explanation" style="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display:none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&lt;label&gt;What sort of other?: &lt;/label&gt;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name="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70" y="2148820"/>
            <a:ext cx="408622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ular Callout 6"/>
          <p:cNvSpPr/>
          <p:nvPr/>
        </p:nvSpPr>
        <p:spPr>
          <a:xfrm>
            <a:off x="5295900" y="4038600"/>
            <a:ext cx="3086100" cy="1752600"/>
          </a:xfrm>
          <a:prstGeom prst="wedgeRoundRectCallout">
            <a:avLst>
              <a:gd name="adj1" fmla="val -94145"/>
              <a:gd name="adj2" fmla="val -476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 smtClean="0">
                <a:solidFill>
                  <a:schemeClr val="tx1"/>
                </a:solidFill>
              </a:rPr>
              <a:t>Erases the explanation div again if we select something that’s not “other” (note the value is based on the option’s value attribute, not what’s displayed on the list)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Embedding data in a Web page</a:t>
            </a:r>
            <a:endParaRPr lang="en-NZ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NZ" altLang="en-US" smtClean="0"/>
              <a:t>User-defined attributes</a:t>
            </a:r>
          </a:p>
          <a:p>
            <a:pPr lvl="1"/>
            <a:r>
              <a:rPr lang="en-NZ" altLang="en-US" smtClean="0"/>
              <a:t>HTML5 endorses hidden data using custom attributes as long as you start your attribute names with ‘data-’</a:t>
            </a:r>
          </a:p>
          <a:p>
            <a:pPr lvl="1"/>
            <a:endParaRPr lang="en-NZ" altLang="en-US" smtClean="0"/>
          </a:p>
          <a:p>
            <a:pPr lvl="1"/>
            <a:endParaRPr lang="en-NZ" altLang="en-US" smtClean="0"/>
          </a:p>
          <a:p>
            <a:pPr lvl="1"/>
            <a:endParaRPr lang="en-NZ" altLang="en-US" smtClean="0"/>
          </a:p>
          <a:p>
            <a:pPr lvl="1"/>
            <a:endParaRPr lang="en-NZ" altLang="en-US" smtClean="0"/>
          </a:p>
          <a:p>
            <a:pPr lvl="1"/>
            <a:endParaRPr lang="en-NZ" altLang="en-US" smtClean="0"/>
          </a:p>
          <a:p>
            <a:pPr lvl="1"/>
            <a:endParaRPr lang="en-NZ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167309DF-2261-4E3A-A887-EA2BD7656DDB}" type="slidenum">
              <a:rPr lang="en-US" altLang="en-US" sz="1800">
                <a:solidFill>
                  <a:srgbClr val="FFFFFF"/>
                </a:solidFill>
              </a:rPr>
              <a:pPr/>
              <a:t>44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457200" y="2895600"/>
            <a:ext cx="7315200" cy="1528763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&lt;div id='strawberry-plant' data-fruit='12'&gt;&lt;/div&gt;</a:t>
            </a:r>
          </a:p>
          <a:p>
            <a:endParaRPr lang="en-NZ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NZ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var plant = document.getElementById('strawberry-plant');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var fruitCount = parseInt(plant.getAttribute('data-fruit'))-1;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plant.setAttribute('data-fruit',fruitCount.toString()); // Pesky birds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962400" y="4681538"/>
            <a:ext cx="4114800" cy="762000"/>
          </a:xfrm>
          <a:prstGeom prst="wedgeRoundRectCallout">
            <a:avLst>
              <a:gd name="adj1" fmla="val -23948"/>
              <a:gd name="adj2" fmla="val -874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Note use of </a:t>
            </a:r>
            <a:r>
              <a:rPr lang="en-NZ" sz="1600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NZ" sz="1800" baseline="0" dirty="0">
                <a:solidFill>
                  <a:schemeClr val="tx1"/>
                </a:solidFill>
              </a:rPr>
              <a:t> and </a:t>
            </a:r>
            <a:r>
              <a:rPr lang="en-NZ" sz="1600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NZ" sz="1600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800" baseline="0" dirty="0">
                <a:solidFill>
                  <a:schemeClr val="tx1"/>
                </a:solidFill>
              </a:rPr>
              <a:t>(or whatever you need, </a:t>
            </a:r>
            <a:r>
              <a:rPr lang="en-NZ" sz="1800" baseline="0" dirty="0" err="1">
                <a:solidFill>
                  <a:schemeClr val="tx1"/>
                </a:solidFill>
              </a:rPr>
              <a:t>eg</a:t>
            </a:r>
            <a:r>
              <a:rPr lang="en-NZ" sz="1800" baseline="0" dirty="0">
                <a:solidFill>
                  <a:schemeClr val="tx1"/>
                </a:solidFill>
              </a:rPr>
              <a:t> </a:t>
            </a:r>
            <a:r>
              <a:rPr lang="en-NZ" sz="1600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NZ" sz="1800" baseline="0" dirty="0">
                <a:solidFill>
                  <a:schemeClr val="tx1"/>
                </a:solidFill>
              </a:rPr>
              <a:t>) to move in and out of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Arrays of data from DOM</a:t>
            </a:r>
            <a:endParaRPr lang="en-NZ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err="1" smtClean="0"/>
              <a:t>getElementsByName</a:t>
            </a:r>
            <a:r>
              <a:rPr lang="en-NZ" altLang="en-US" dirty="0" smtClean="0"/>
              <a:t> returns an array of elements</a:t>
            </a:r>
          </a:p>
          <a:p>
            <a:pPr lvl="1"/>
            <a:r>
              <a:rPr lang="en-NZ" altLang="en-US" dirty="0" smtClean="0"/>
              <a:t>Handy for working with a conceptual array (or indeed table) of related hidden data items</a:t>
            </a:r>
          </a:p>
          <a:p>
            <a:endParaRPr lang="en-NZ" alt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578ECC81-AD8F-4EB6-91A8-1863B19FEA60}" type="slidenum">
              <a:rPr lang="en-US" altLang="en-US" sz="1800">
                <a:solidFill>
                  <a:srgbClr val="FFFFFF"/>
                </a:solidFill>
              </a:rPr>
              <a:pPr/>
              <a:t>45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57200" y="2895600"/>
            <a:ext cx="7315200" cy="1938338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&lt;div id='strawberry-plant1' name="plant" data-fruit='12'&gt;&lt;/div&gt;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&lt;div id='strawberry-plant2' name="plant" data-fruit='8'&gt;&lt;/div&gt;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&lt;div id='blackberry-plant1' name="plant" data-fruit='25'&gt;&lt;/div&gt;</a:t>
            </a:r>
          </a:p>
          <a:p>
            <a:endParaRPr lang="en-NZ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NZ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var plants=document.getElementsByName("plant");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alert(plants.length);</a:t>
            </a:r>
          </a:p>
          <a:p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alert(plants[2].getAttribute('data-fruit'));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886200" y="3798888"/>
            <a:ext cx="1981200" cy="392112"/>
          </a:xfrm>
          <a:prstGeom prst="wedgeRoundRectCallout">
            <a:avLst>
              <a:gd name="adj1" fmla="val -62277"/>
              <a:gd name="adj2" fmla="val 599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Returns an array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57800" y="4724400"/>
            <a:ext cx="685800" cy="925513"/>
          </a:xfrm>
          <a:prstGeom prst="wedgeRoundRectCallout">
            <a:avLst>
              <a:gd name="adj1" fmla="val -47592"/>
              <a:gd name="adj2" fmla="val -612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endParaRPr lang="en-NZ" sz="1800" baseline="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924800" cy="4800600"/>
          </a:xfrm>
        </p:spPr>
        <p:txBody>
          <a:bodyPr/>
          <a:lstStyle/>
          <a:p>
            <a:r>
              <a:rPr lang="en-NZ" altLang="en-US" sz="2400" smtClean="0"/>
              <a:t>HTML5 Web Storage provides two new objects for storing data on the client</a:t>
            </a:r>
          </a:p>
          <a:p>
            <a:pPr lvl="1"/>
            <a:r>
              <a:rPr lang="en-NZ" altLang="en-US" sz="2400" smtClean="0"/>
              <a:t>window.localStorage - stores data with no expiration date</a:t>
            </a:r>
          </a:p>
          <a:p>
            <a:pPr lvl="1"/>
            <a:r>
              <a:rPr lang="en-NZ" altLang="en-US" sz="2400" smtClean="0"/>
              <a:t>code.sessionStorage - stores data for one session (data is lost when the tab is closed)</a:t>
            </a:r>
          </a:p>
          <a:p>
            <a:r>
              <a:rPr lang="en-NZ" altLang="en-US" sz="2600" smtClean="0"/>
              <a:t>Faster and larger data limit than old method, ‘cookies’</a:t>
            </a:r>
          </a:p>
          <a:p>
            <a:pPr lvl="1"/>
            <a:r>
              <a:rPr lang="en-NZ" altLang="en-US" sz="2400" smtClean="0">
                <a:hlinkClick r:id="rId2"/>
              </a:rPr>
              <a:t>http://www.w3schools.com/html/html5_webstorage.asp</a:t>
            </a:r>
            <a:endParaRPr lang="en-NZ" altLang="en-US" smtClean="0"/>
          </a:p>
        </p:txBody>
      </p:sp>
      <p:sp>
        <p:nvSpPr>
          <p:cNvPr id="33796" name="Slide Number Placeholder 3"/>
          <p:cNvSpPr>
            <a:spLocks/>
          </p:cNvSpPr>
          <p:nvPr/>
        </p:nvSpPr>
        <p:spPr bwMode="auto">
          <a:xfrm>
            <a:off x="8594725" y="56229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fld id="{B637B4BF-2727-4EA6-A09F-0805B26305F0}" type="slidenum">
              <a:rPr lang="en-US" altLang="en-US" sz="1800">
                <a:solidFill>
                  <a:srgbClr val="FFFFFF"/>
                </a:solidFill>
              </a:rPr>
              <a:pPr algn="ctr"/>
              <a:t>46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Web Storage example</a:t>
            </a:r>
            <a:endParaRPr lang="en-NZ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NZ" altLang="en-US" smtClean="0"/>
              <a:t>sessionStorage has setItem and getItem methods</a:t>
            </a:r>
          </a:p>
          <a:p>
            <a:pPr lvl="1"/>
            <a:r>
              <a:rPr lang="en-NZ" altLang="en-US" smtClean="0"/>
              <a:t>Give items whatever name you like (first parameter)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50AAB9CF-8747-4A54-9DE9-BE16B410F1B8}" type="slidenum">
              <a:rPr lang="en-US" altLang="en-US" sz="1800">
                <a:solidFill>
                  <a:srgbClr val="FFFFFF"/>
                </a:solidFill>
              </a:rPr>
              <a:pPr/>
              <a:t>47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609600" y="2377281"/>
            <a:ext cx="7315200" cy="3580467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id="names"&gt;&lt;/div&gt;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Store value on the browser for duration of the session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[];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names[0] = prompt("New member name?");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names[1] = prompt("Another new member name?");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sessionStorage.setItem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("name_store",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(names));</a:t>
            </a:r>
          </a:p>
          <a:p>
            <a:endParaRPr lang="en-NZ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Retrieve value (persists until tab is closed)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namediv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("names");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retr_names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retr_names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sessionStorage.getItem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name_store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namediv.innerHTML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="Name 1: "+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retr_names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[0]+"&lt;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&gt;Name 2: "+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retr_names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24000" y="4038600"/>
            <a:ext cx="6858000" cy="381000"/>
          </a:xfrm>
          <a:prstGeom prst="wedgeRoundRectCallout">
            <a:avLst>
              <a:gd name="adj1" fmla="val 4099"/>
              <a:gd name="adj2" fmla="val -797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Note these JSON helper methods to push an array in and out of 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Drag &amp; drop</a:t>
            </a:r>
            <a:endParaRPr lang="en-NZ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pPr eaLnBrk="1" hangingPunct="1"/>
            <a:r>
              <a:rPr lang="en-NZ" altLang="en-US" sz="2400" dirty="0" smtClean="0"/>
              <a:t>A key feature of ‘direct manipulation’ interfaces popularised by the Macintosh</a:t>
            </a:r>
          </a:p>
          <a:p>
            <a:pPr eaLnBrk="1" hangingPunct="1"/>
            <a:r>
              <a:rPr lang="en-NZ" altLang="en-US" sz="2400" dirty="0" smtClean="0"/>
              <a:t>Part of HTML5 standard; to use it, define:</a:t>
            </a:r>
          </a:p>
          <a:p>
            <a:pPr lvl="1" eaLnBrk="1" hangingPunct="1"/>
            <a:r>
              <a:rPr lang="en-NZ" altLang="en-US" sz="2400" dirty="0" smtClean="0"/>
              <a:t>Something as </a:t>
            </a:r>
            <a:r>
              <a:rPr lang="en-NZ" altLang="en-US" sz="2400" dirty="0" err="1" smtClean="0"/>
              <a:t>draggable</a:t>
            </a:r>
            <a:endParaRPr lang="en-NZ" altLang="en-US" sz="2400" dirty="0" smtClean="0"/>
          </a:p>
          <a:p>
            <a:pPr lvl="1" eaLnBrk="1" hangingPunct="1"/>
            <a:r>
              <a:rPr lang="en-NZ" altLang="en-US" sz="2400" dirty="0" smtClean="0"/>
              <a:t>What data to pick up for drag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E4AE58A-6841-4F29-98F2-EF01A0BE21B8}" type="slidenum">
              <a:rPr lang="en-US" altLang="en-US" sz="1800">
                <a:solidFill>
                  <a:srgbClr val="FFFFFF"/>
                </a:solidFill>
              </a:rPr>
              <a:pPr/>
              <a:t>48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68775"/>
            <a:ext cx="6762750" cy="246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846" name="Content Placeholder 2"/>
          <p:cNvSpPr txBox="1">
            <a:spLocks/>
          </p:cNvSpPr>
          <p:nvPr/>
        </p:nvSpPr>
        <p:spPr bwMode="auto">
          <a:xfrm>
            <a:off x="4495800" y="2590800"/>
            <a:ext cx="449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4888" indent="-228600">
              <a:spcBef>
                <a:spcPct val="20000"/>
              </a:spcBef>
              <a:buClr>
                <a:srgbClr val="08A1D9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79525" indent="-228600">
              <a:spcBef>
                <a:spcPct val="20000"/>
              </a:spcBef>
              <a:buClr>
                <a:srgbClr val="7C984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54163" indent="-228600">
              <a:spcBef>
                <a:spcPct val="20000"/>
              </a:spcBef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lang="en-NZ" altLang="en-US" sz="2400" baseline="0"/>
              <a:t>What can receive a drop</a:t>
            </a:r>
          </a:p>
          <a:p>
            <a:pPr lvl="1" eaLnBrk="1" hangingPunct="1"/>
            <a:r>
              <a:rPr lang="en-NZ" altLang="en-US" sz="2400" baseline="0"/>
              <a:t>How to process the drop</a:t>
            </a:r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1295400" y="3657600"/>
            <a:ext cx="541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dirty="0"/>
              <a:t>http://www.w3schools.com/html/html5_draganddrop.asp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NZ" dirty="0" err="1" smtClean="0"/>
              <a:t>Drap</a:t>
            </a:r>
            <a:r>
              <a:rPr lang="en-NZ" dirty="0" smtClean="0"/>
              <a:t> &amp; drop code</a:t>
            </a:r>
            <a:endParaRPr lang="en-NZ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023402EB-EC35-4B52-A38A-6F0018958592}" type="slidenum">
              <a:rPr lang="en-US" altLang="en-US" sz="1800">
                <a:solidFill>
                  <a:srgbClr val="FFFFFF"/>
                </a:solidFill>
              </a:rPr>
              <a:pPr/>
              <a:t>49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7315200" cy="5632450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 type="text/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div.abox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{float:left;width:250px;height:70px;padding:10px;border:2px solid #303030;margin:5px}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allowDrop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ev.preventDefault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drag(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ev.dataTransfer.setData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n-NZ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ev.target.id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drop(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ev.preventDefault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data=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ev.dataTransfer.getData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("payload");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ev.target.appendChild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(data)); 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&lt;/head&gt;&lt;body&gt;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&lt;p&gt;Drag the W3Schools image into the rectangle:&lt;/p&gt;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id="div1" class="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abox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ondrop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="drop(event)"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ondragover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allowDrop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(event)"&gt;&lt;/div&gt;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id="div2" class="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abox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style="background-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:#c0c0c0;"&gt;&lt;/div&gt;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id="div3" class="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abox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style="background-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:#c0c0c0;"&gt;&lt;/div&gt;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clear:both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id="drag1"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="http://www.w3schools.com/html/img_logo.gif"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draggable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ondragstart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="drag(event)"&gt;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57600" y="1752600"/>
            <a:ext cx="3276600" cy="533400"/>
          </a:xfrm>
          <a:prstGeom prst="wedgeRoundRectCallout">
            <a:avLst>
              <a:gd name="adj1" fmla="val -35745"/>
              <a:gd name="adj2" fmla="val -822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Define a style for a class of div called ‘</a:t>
            </a:r>
            <a:r>
              <a:rPr lang="en-NZ" sz="1800" baseline="0" dirty="0" err="1">
                <a:solidFill>
                  <a:schemeClr val="tx1"/>
                </a:solidFill>
              </a:rPr>
              <a:t>abox</a:t>
            </a:r>
            <a:r>
              <a:rPr lang="en-NZ" sz="1800" baseline="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867400" y="2438400"/>
            <a:ext cx="1752600" cy="1444625"/>
          </a:xfrm>
          <a:prstGeom prst="wedgeRoundRectCallout">
            <a:avLst>
              <a:gd name="adj1" fmla="val -69123"/>
              <a:gd name="adj2" fmla="val 61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Define event handlers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248400" y="3965575"/>
            <a:ext cx="2133600" cy="1444625"/>
          </a:xfrm>
          <a:prstGeom prst="wedgeRoundRectCallout">
            <a:avLst>
              <a:gd name="adj1" fmla="val -66662"/>
              <a:gd name="adj2" fmla="val 3226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Make 3 boxes, the first set to receive a drop, the others grey; define a </a:t>
            </a:r>
            <a:r>
              <a:rPr lang="en-NZ" sz="1800" baseline="0" dirty="0" err="1">
                <a:solidFill>
                  <a:schemeClr val="tx1"/>
                </a:solidFill>
              </a:rPr>
              <a:t>draggable</a:t>
            </a:r>
            <a:r>
              <a:rPr lang="en-NZ" sz="1800" baseline="0" dirty="0">
                <a:solidFill>
                  <a:schemeClr val="tx1"/>
                </a:solidFill>
              </a:rPr>
              <a:t>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HTML elements and tags</a:t>
            </a:r>
            <a:endParaRPr lang="en-NZ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smtClean="0"/>
              <a:t>HTML elements are written with a start tag, an end tag (sometimes optional), and with the content in between (also potentially optional in some cases)</a:t>
            </a:r>
          </a:p>
          <a:p>
            <a:pPr marL="411163" lvl="1" indent="0">
              <a:buNone/>
            </a:pPr>
            <a:r>
              <a:rPr lang="en-NZ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NZ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&gt;content&lt;/</a:t>
            </a:r>
            <a:r>
              <a:rPr lang="en-NZ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NZ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dirty="0" smtClean="0"/>
              <a:t>The HTML element is everything from the start tag to the end tag</a:t>
            </a:r>
          </a:p>
          <a:p>
            <a:pPr marL="411163" lvl="1" indent="0">
              <a:buNone/>
            </a:pPr>
            <a:r>
              <a:rPr lang="en-NZ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&lt;p&gt;My first HTML paragraph.&lt;/p&gt;</a:t>
            </a:r>
          </a:p>
          <a:p>
            <a:r>
              <a:rPr lang="en-NZ" altLang="en-US" dirty="0" smtClean="0"/>
              <a:t>Elements may have other elements nested inside them</a:t>
            </a:r>
          </a:p>
          <a:p>
            <a:pPr lvl="1"/>
            <a:r>
              <a:rPr lang="en-NZ" altLang="en-US" dirty="0" smtClean="0"/>
              <a:t>E.g. a body inside an</a:t>
            </a:r>
            <a:br>
              <a:rPr lang="en-NZ" altLang="en-US" dirty="0" smtClean="0"/>
            </a:br>
            <a:r>
              <a:rPr lang="en-NZ" altLang="en-US" dirty="0" smtClean="0"/>
              <a:t>html element, and</a:t>
            </a:r>
            <a:br>
              <a:rPr lang="en-NZ" altLang="en-US" dirty="0" smtClean="0"/>
            </a:br>
            <a:r>
              <a:rPr lang="en-NZ" altLang="en-US" dirty="0" smtClean="0"/>
              <a:t>heading 1 and paragraph</a:t>
            </a:r>
            <a:br>
              <a:rPr lang="en-NZ" altLang="en-US" dirty="0" smtClean="0"/>
            </a:br>
            <a:r>
              <a:rPr lang="en-NZ" altLang="en-US" dirty="0" smtClean="0"/>
              <a:t>elements inside the</a:t>
            </a:r>
            <a:br>
              <a:rPr lang="en-NZ" altLang="en-US" dirty="0" smtClean="0"/>
            </a:br>
            <a:r>
              <a:rPr lang="en-NZ" altLang="en-US" dirty="0" smtClean="0"/>
              <a:t>body element</a:t>
            </a:r>
          </a:p>
          <a:p>
            <a:endParaRPr lang="en-NZ" alt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234AAF90-AE0B-4A99-A2E6-81BD45EFC89C}" type="slidenum">
              <a:rPr lang="en-US" altLang="en-US" sz="1800">
                <a:solidFill>
                  <a:srgbClr val="FFFFFF"/>
                </a:solidFill>
              </a:rPr>
              <a:pPr/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86200" y="4648200"/>
            <a:ext cx="4038600" cy="1733808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NZ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&lt;h1&gt;My First Heading&lt;/h1&gt;</a:t>
            </a:r>
          </a:p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&lt;p&gt;My first paragraph.&lt;/p&gt;</a:t>
            </a:r>
          </a:p>
          <a:p>
            <a:endParaRPr lang="en-NZ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Drag &amp; drop functions in order</a:t>
            </a:r>
            <a:endParaRPr lang="en-NZ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924800" cy="4800600"/>
          </a:xfrm>
        </p:spPr>
        <p:txBody>
          <a:bodyPr/>
          <a:lstStyle/>
          <a:p>
            <a:r>
              <a:rPr lang="en-NZ" altLang="en-US" dirty="0" smtClean="0"/>
              <a:t>By default, elements don’t allow things to be dropped on them</a:t>
            </a:r>
          </a:p>
          <a:p>
            <a:pPr lvl="1"/>
            <a:r>
              <a:rPr lang="en-NZ" altLang="en-US" dirty="0" smtClean="0"/>
              <a:t>To allow a drop, the </a:t>
            </a:r>
            <a:r>
              <a:rPr lang="en-NZ" altLang="en-US" dirty="0" err="1" smtClean="0"/>
              <a:t>ondragover</a:t>
            </a:r>
            <a:r>
              <a:rPr lang="en-NZ" altLang="en-US" dirty="0" smtClean="0"/>
              <a:t> handler for the receiving object calls </a:t>
            </a:r>
            <a:r>
              <a:rPr lang="en-NZ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ev.preventDefault</a:t>
            </a:r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NZ" altLang="en-US" dirty="0" smtClean="0"/>
              <a:t>We set the handler for the </a:t>
            </a:r>
            <a:r>
              <a:rPr lang="en-NZ" altLang="en-US" dirty="0" err="1" smtClean="0"/>
              <a:t>ondragstart</a:t>
            </a:r>
            <a:r>
              <a:rPr lang="en-NZ" altLang="en-US" dirty="0" smtClean="0"/>
              <a:t> event to define what data will be passed when we make the drop, in this case the id of the dragged object</a:t>
            </a:r>
          </a:p>
          <a:p>
            <a:pPr lvl="1"/>
            <a:r>
              <a:rPr lang="en-NZ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ev.dataTransfer.setData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n-NZ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",ev.target.id</a:t>
            </a:r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dirty="0" smtClean="0"/>
              <a:t>The </a:t>
            </a:r>
            <a:r>
              <a:rPr lang="en-NZ" altLang="en-US" dirty="0" err="1" smtClean="0"/>
              <a:t>ondrop</a:t>
            </a:r>
            <a:r>
              <a:rPr lang="en-NZ" altLang="en-US" dirty="0" smtClean="0"/>
              <a:t> handler of the receiving object </a:t>
            </a:r>
            <a:r>
              <a:rPr lang="en-NZ" altLang="en-US" dirty="0"/>
              <a:t>i</a:t>
            </a:r>
            <a:r>
              <a:rPr lang="en-NZ" altLang="en-US" dirty="0" smtClean="0"/>
              <a:t>s:</a:t>
            </a:r>
          </a:p>
          <a:p>
            <a:pPr marL="776288" lvl="2" indent="0">
              <a:buFont typeface="Arial" panose="020B0604020202020204" pitchFamily="34" charset="0"/>
              <a:buNone/>
            </a:pPr>
            <a:r>
              <a:rPr lang="en-NZ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ev.preventDefault</a:t>
            </a:r>
            <a:r>
              <a:rPr lang="en-NZ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776288" lvl="2" indent="0">
              <a:buFont typeface="Arial" panose="020B0604020202020204" pitchFamily="34" charset="0"/>
              <a:buNone/>
            </a:pPr>
            <a:r>
              <a:rPr lang="en-NZ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data=</a:t>
            </a:r>
            <a:r>
              <a:rPr lang="en-NZ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ev.dataTransfer.getData</a:t>
            </a:r>
            <a:r>
              <a:rPr lang="en-NZ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("payload");</a:t>
            </a:r>
          </a:p>
          <a:p>
            <a:pPr marL="776288" lvl="2" indent="0">
              <a:buFont typeface="Arial" panose="020B0604020202020204" pitchFamily="34" charset="0"/>
              <a:buNone/>
            </a:pPr>
            <a:r>
              <a:rPr lang="en-NZ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ev.target.appendChild</a:t>
            </a:r>
            <a:r>
              <a:rPr lang="en-NZ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(data));</a:t>
            </a:r>
          </a:p>
          <a:p>
            <a:pPr lvl="1"/>
            <a:r>
              <a:rPr lang="en-NZ" altLang="en-US" dirty="0" smtClean="0"/>
              <a:t>This prevents default behaviour; gets out the data that we transferred into the event </a:t>
            </a:r>
            <a:r>
              <a:rPr lang="en-NZ" altLang="en-US" dirty="0" err="1" smtClean="0"/>
              <a:t>ondragstart</a:t>
            </a:r>
            <a:r>
              <a:rPr lang="en-NZ" altLang="en-US" dirty="0" smtClean="0"/>
              <a:t> (the id of the dragged image); and appends the identified object into the target of the drop</a:t>
            </a:r>
          </a:p>
          <a:p>
            <a:endParaRPr lang="en-NZ" alt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A2548E78-D39B-4982-9BF4-83B17DDEB8D9}" type="slidenum">
              <a:rPr lang="en-US" altLang="en-US" sz="1800">
                <a:solidFill>
                  <a:srgbClr val="FFFFFF"/>
                </a:solidFill>
              </a:rPr>
              <a:pPr/>
              <a:t>50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990600" y="6172200"/>
            <a:ext cx="525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dirty="0"/>
              <a:t>http://www.w3schools.com/jsref/met_node_appendchild.asp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Creating action with CSS</a:t>
            </a:r>
            <a:endParaRPr lang="en-NZ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NZ" altLang="en-US" dirty="0" smtClean="0"/>
              <a:t>Can use ‘transition’ to specify a change in a property should unfold over a period of time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89A7D0B7-BBC6-4E0B-8AC2-5F3EE1A89DE1}" type="slidenum">
              <a:rPr lang="en-US" altLang="en-US" sz="1800">
                <a:solidFill>
                  <a:srgbClr val="FFFFFF"/>
                </a:solidFill>
              </a:rPr>
              <a:pPr/>
              <a:t>51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3124200" y="3048000"/>
            <a:ext cx="5029200" cy="2965450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div.first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width: 80px;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border: solid 1px black;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transition:background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2s;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div.first:hover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background:#A0A0FF;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class="first"&gt;Please hover here&lt;/div&gt;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6200" y="2286000"/>
            <a:ext cx="2743200" cy="1143000"/>
          </a:xfrm>
          <a:prstGeom prst="wedgeRoundRectCallout">
            <a:avLst>
              <a:gd name="adj1" fmla="val 63143"/>
              <a:gd name="adj2" fmla="val 1228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Here we say that when the background changes, it takes 2 seconds</a:t>
            </a:r>
          </a:p>
        </p:txBody>
      </p:sp>
      <p:pic>
        <p:nvPicPr>
          <p:cNvPr id="389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334000"/>
            <a:ext cx="885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343525"/>
            <a:ext cx="857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447800" y="55626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114300" y="3959225"/>
            <a:ext cx="2743200" cy="1143000"/>
          </a:xfrm>
          <a:prstGeom prst="wedgeRoundRectCallout">
            <a:avLst>
              <a:gd name="adj1" fmla="val 61325"/>
              <a:gd name="adj2" fmla="val 144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Here we say that on hover (mouse cursor on the division) the background goes to a bluish-grey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33400" y="6172200"/>
            <a:ext cx="7620000" cy="412750"/>
          </a:xfrm>
          <a:prstGeom prst="wedgeRoundRectCallout">
            <a:avLst>
              <a:gd name="adj1" fmla="val -29722"/>
              <a:gd name="adj2" fmla="val -1303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Takes 2s to turn blue-grey, and 2s to turn back to white when mouse moves off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181600" y="2209800"/>
            <a:ext cx="2743200" cy="1143000"/>
          </a:xfrm>
          <a:prstGeom prst="wedgeRoundRectCallout">
            <a:avLst>
              <a:gd name="adj1" fmla="val -30494"/>
              <a:gd name="adj2" fmla="val 123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Can get a more subtle effect by making this something like 200ms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Flying objects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327660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create a named animation [this one’s called ‘</a:t>
            </a:r>
            <a:r>
              <a:rPr lang="en-US" altLang="en-US" dirty="0" err="1" smtClean="0"/>
              <a:t>ani_trial</a:t>
            </a:r>
            <a:r>
              <a:rPr lang="en-US" altLang="en-US" dirty="0" smtClean="0"/>
              <a:t>’]</a:t>
            </a:r>
          </a:p>
          <a:p>
            <a:pPr lvl="1" eaLnBrk="1" hangingPunct="1"/>
            <a:r>
              <a:rPr lang="en-US" altLang="en-US" dirty="0" smtClean="0"/>
              <a:t>Transitions any numeric properties (e.g. position, size, even </a:t>
            </a:r>
            <a:r>
              <a:rPr lang="en-US" altLang="en-US" dirty="0" err="1" smtClean="0"/>
              <a:t>colour</a:t>
            </a:r>
            <a:r>
              <a:rPr lang="en-US" altLang="en-US" dirty="0" smtClean="0"/>
              <a:t>) from one value to another over the specified time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E214448-B9B3-4890-B6E4-27B2279F601F}" type="slidenum">
              <a:rPr lang="en-US" altLang="en-US" sz="1800">
                <a:solidFill>
                  <a:srgbClr val="FFFFFF"/>
                </a:solidFill>
              </a:rPr>
              <a:pPr/>
              <a:t>52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3657600" y="1295400"/>
            <a:ext cx="4648200" cy="4196020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ani_area</a:t>
            </a:r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animation: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ani_trial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5s;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left:200px;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width:500px;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NZ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ani_trial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{left:10px;width:50px;}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{left:200px;width:500px;}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ani_area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NZ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="Ok-icon.png" alt="Big checkmark"&gt;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304800"/>
            <a:ext cx="2895600" cy="1143000"/>
          </a:xfrm>
          <a:prstGeom prst="wedgeRoundRectCallout">
            <a:avLst>
              <a:gd name="adj1" fmla="val -22169"/>
              <a:gd name="adj2" fmla="val 133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 smtClean="0">
                <a:solidFill>
                  <a:schemeClr val="tx1"/>
                </a:solidFill>
              </a:rPr>
              <a:t>Specify the name of the animation (‘</a:t>
            </a:r>
            <a:r>
              <a:rPr lang="en-NZ" sz="1800" baseline="0" dirty="0" err="1" smtClean="0">
                <a:solidFill>
                  <a:schemeClr val="tx1"/>
                </a:solidFill>
              </a:rPr>
              <a:t>ani_trial</a:t>
            </a:r>
            <a:r>
              <a:rPr lang="en-NZ" sz="1800" baseline="0" dirty="0" smtClean="0">
                <a:solidFill>
                  <a:schemeClr val="tx1"/>
                </a:solidFill>
              </a:rPr>
              <a:t>’) and the time to play it in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705600" y="2778124"/>
            <a:ext cx="1981200" cy="1717675"/>
          </a:xfrm>
          <a:prstGeom prst="wedgeRoundRectCallout">
            <a:avLst>
              <a:gd name="adj1" fmla="val -128098"/>
              <a:gd name="adj2" fmla="val -430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Set the normal values identical to the ‘to’ state of the </a:t>
            </a:r>
            <a:r>
              <a:rPr lang="en-NZ" sz="1800" baseline="0" dirty="0" smtClean="0">
                <a:solidFill>
                  <a:schemeClr val="tx1"/>
                </a:solidFill>
              </a:rPr>
              <a:t>animation, so it comes to rest there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72440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Animation options</a:t>
            </a:r>
            <a:endParaRPr lang="en-NZ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/>
          <a:lstStyle/>
          <a:p>
            <a:r>
              <a:rPr lang="en-NZ" altLang="en-US" dirty="0" smtClean="0"/>
              <a:t>You can specify</a:t>
            </a:r>
          </a:p>
          <a:p>
            <a:pPr lvl="1"/>
            <a:r>
              <a:rPr lang="en-NZ" altLang="en-US" dirty="0" smtClean="0"/>
              <a:t>Multiple destinations for the animation as percentages of the total journey</a:t>
            </a:r>
          </a:p>
          <a:p>
            <a:pPr lvl="1"/>
            <a:r>
              <a:rPr lang="en-NZ" altLang="en-US" dirty="0" smtClean="0"/>
              <a:t>A number of repeats (including infinite)</a:t>
            </a:r>
          </a:p>
          <a:p>
            <a:pPr lvl="1"/>
            <a:r>
              <a:rPr lang="en-NZ" altLang="en-US" dirty="0" smtClean="0"/>
              <a:t>A delay before the animation begins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564F50A7-88B1-4E6F-9C84-81A9E9FD49EB}" type="slidenum">
              <a:rPr lang="en-US" altLang="en-US" sz="1800">
                <a:solidFill>
                  <a:srgbClr val="FFFFFF"/>
                </a:solidFill>
              </a:rPr>
              <a:pPr/>
              <a:t>53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53390" y="3048000"/>
            <a:ext cx="5410200" cy="3600986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 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100px;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height: 100px;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position: relative;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animation-name: example;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animation-duration: 4s</a:t>
            </a:r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NZ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 {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0%   {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background-color:red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left:0px; top:0px;}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25%  {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background-color:yellow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left:200px; top:0px;}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50%  {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left:200px; top:200px;}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75%  {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background-color:green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left:0px; top:200px;}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100% {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background-color:red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left:0px; top:0px;}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</a:t>
            </a:r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Z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&lt;p&gt;&lt;b&gt;Note:&lt;/b&gt; This example does not work in Internet Explorer 9 and earlier versions.&lt;/p&gt;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&lt;div&gt;&lt;/div&gt;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96000" y="3933984"/>
            <a:ext cx="2819400" cy="1143000"/>
          </a:xfrm>
          <a:prstGeom prst="wedgeRoundRectCallout">
            <a:avLst>
              <a:gd name="adj1" fmla="val -70443"/>
              <a:gd name="adj2" fmla="val 284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>
                <a:solidFill>
                  <a:schemeClr val="tx1"/>
                </a:solidFill>
              </a:rPr>
              <a:t>This animation moves the class to which it’s applied along a square route and through bold colours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A little bit 3-D</a:t>
            </a:r>
            <a:endParaRPr lang="en-NZ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smtClean="0"/>
              <a:t>Use the 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NZ" altLang="en-US" dirty="0" smtClean="0"/>
              <a:t> CSS attribute to set the priority of an object for overlapping others</a:t>
            </a:r>
          </a:p>
          <a:p>
            <a:r>
              <a:rPr lang="en-NZ" altLang="en-US" dirty="0" smtClean="0"/>
              <a:t>Can combine with</a:t>
            </a:r>
            <a:br>
              <a:rPr lang="en-NZ" altLang="en-US" dirty="0" smtClean="0"/>
            </a:br>
            <a:r>
              <a:rPr lang="en-NZ" altLang="en-US" dirty="0" smtClean="0"/>
              <a:t>use of the 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opacity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attribute to make</a:t>
            </a:r>
            <a:br>
              <a:rPr lang="en-NZ" altLang="en-US" dirty="0" smtClean="0"/>
            </a:br>
            <a:r>
              <a:rPr lang="en-NZ" altLang="en-US" dirty="0" smtClean="0"/>
              <a:t>shapes partially see-</a:t>
            </a:r>
            <a:br>
              <a:rPr lang="en-NZ" altLang="en-US" dirty="0" smtClean="0"/>
            </a:br>
            <a:r>
              <a:rPr lang="en-NZ" altLang="en-US" dirty="0" smtClean="0"/>
              <a:t>through</a:t>
            </a:r>
          </a:p>
          <a:p>
            <a:r>
              <a:rPr lang="en-NZ" altLang="en-US" dirty="0" smtClean="0"/>
              <a:t>Use </a:t>
            </a:r>
            <a:r>
              <a:rPr lang="en-NZ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z-index: -1</a:t>
            </a:r>
            <a:r>
              <a:rPr lang="en-NZ" altLang="en-US" sz="2000" dirty="0"/>
              <a:t> </a:t>
            </a:r>
            <a:r>
              <a:rPr lang="en-NZ" altLang="en-US" dirty="0" smtClean="0"/>
              <a:t>to</a:t>
            </a:r>
            <a:br>
              <a:rPr lang="en-NZ" altLang="en-US" dirty="0" smtClean="0"/>
            </a:br>
            <a:r>
              <a:rPr lang="en-NZ" altLang="en-US" dirty="0" smtClean="0"/>
              <a:t>put</a:t>
            </a:r>
            <a:r>
              <a:rPr lang="en-NZ" altLang="en-US" dirty="0"/>
              <a:t> </a:t>
            </a:r>
            <a:r>
              <a:rPr lang="en-NZ" altLang="en-US" dirty="0" smtClean="0"/>
              <a:t>something behind</a:t>
            </a:r>
            <a:br>
              <a:rPr lang="en-NZ" altLang="en-US" dirty="0" smtClean="0"/>
            </a:br>
            <a:r>
              <a:rPr lang="en-NZ" altLang="en-US" dirty="0" smtClean="0"/>
              <a:t>the</a:t>
            </a:r>
            <a:r>
              <a:rPr lang="en-NZ" altLang="en-US" dirty="0"/>
              <a:t> </a:t>
            </a:r>
            <a:r>
              <a:rPr lang="en-NZ" altLang="en-US" dirty="0" smtClean="0"/>
              <a:t>default</a:t>
            </a:r>
            <a:br>
              <a:rPr lang="en-NZ" altLang="en-US" dirty="0" smtClean="0"/>
            </a:br>
            <a:r>
              <a:rPr lang="en-NZ" altLang="en-US" dirty="0" smtClean="0"/>
              <a:t>plane</a:t>
            </a:r>
            <a:r>
              <a:rPr lang="en-NZ" altLang="en-US" dirty="0"/>
              <a:t> </a:t>
            </a:r>
            <a:r>
              <a:rPr lang="en-NZ" altLang="en-US" dirty="0" smtClean="0"/>
              <a:t>of text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1EA268E7-0674-47A6-A1D5-9D300330F0FF}" type="slidenum">
              <a:rPr lang="en-US" altLang="en-US" sz="1800">
                <a:solidFill>
                  <a:srgbClr val="FFFFFF"/>
                </a:solidFill>
              </a:rPr>
              <a:pPr/>
              <a:t>54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1"/>
          <a:stretch/>
        </p:blipFill>
        <p:spPr bwMode="auto">
          <a:xfrm>
            <a:off x="3676650" y="2133600"/>
            <a:ext cx="43243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803458"/>
            <a:ext cx="525780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5982652" y="4264342"/>
            <a:ext cx="2819400" cy="1143000"/>
          </a:xfrm>
          <a:prstGeom prst="wedgeRoundRectCallout">
            <a:avLst>
              <a:gd name="adj1" fmla="val -69632"/>
              <a:gd name="adj2" fmla="val 974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 smtClean="0">
                <a:solidFill>
                  <a:schemeClr val="tx1"/>
                </a:solidFill>
              </a:rPr>
              <a:t>Of course, just because this is possible doesn’t mean it’s a good idea in terms of readability!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Z-index for dialog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4648200" cy="1477962"/>
          </a:xfrm>
        </p:spPr>
        <p:txBody>
          <a:bodyPr/>
          <a:lstStyle/>
          <a:p>
            <a:r>
              <a:rPr lang="en-NZ" dirty="0" smtClean="0"/>
              <a:t>A division with dynamic visibility can serve as a dialog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2971800"/>
            <a:ext cx="4804410" cy="3600986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&lt;p&gt;Click on the button to open a modal dialog:&lt;/p&gt;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myOpener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()"&gt;Try it&lt;/button&gt;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myScreen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 id="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&lt;p&gt;Hi there!&lt;/p&gt;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&lt;button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myCloser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()"&gt;Bye&lt;/button&gt;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NZ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myOpener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myScreen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x.style.visibility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'visible';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myCloser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myScreen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x.style.visibility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'hidden';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05400" y="274638"/>
            <a:ext cx="3280410" cy="4339650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myScreen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visibility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hidden;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height: 100%;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100%;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position: fixed; 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left: 0;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top: 0;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z-index: 2;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(0,0,0,0.55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60%;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height: 50%;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text-align: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z-index: 3;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position: absolute;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top: 30px;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left: 30px;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padding-top: 40px;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85410" y="4690488"/>
            <a:ext cx="3196590" cy="18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A1D9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84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AD8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baseline="0" dirty="0" smtClean="0"/>
              <a:t>Use a semi-transparent parent for the dialog with positive z-index to make a ‘screen’ for the dialog if you want it modal</a:t>
            </a:r>
          </a:p>
        </p:txBody>
      </p:sp>
    </p:spTree>
    <p:extLst>
      <p:ext uri="{BB962C8B-B14F-4D97-AF65-F5344CB8AC3E}">
        <p14:creationId xmlns:p14="http://schemas.microsoft.com/office/powerpoint/2010/main" val="19656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JavaScript-based libraries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Guess what? People have already compiled massive libraries of useful JavaScript functions and associated CSS</a:t>
            </a:r>
          </a:p>
          <a:p>
            <a:pPr lvl="1"/>
            <a:r>
              <a:rPr lang="en-NZ" dirty="0" smtClean="0"/>
              <a:t>jQuery</a:t>
            </a:r>
          </a:p>
          <a:p>
            <a:pPr lvl="1"/>
            <a:r>
              <a:rPr lang="en-NZ" dirty="0" smtClean="0"/>
              <a:t>Bootstrap</a:t>
            </a:r>
          </a:p>
          <a:p>
            <a:pPr lvl="1"/>
            <a:r>
              <a:rPr lang="en-NZ" dirty="0" smtClean="0"/>
              <a:t>AngularJS</a:t>
            </a:r>
          </a:p>
          <a:p>
            <a:r>
              <a:rPr lang="en-NZ" dirty="0" smtClean="0"/>
              <a:t>To use Bootstrap components in your Web page include the following 3 file references</a:t>
            </a: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" y="4242137"/>
            <a:ext cx="8610601" cy="1015663"/>
          </a:xfrm>
          <a:prstGeom prst="rect">
            <a:avLst/>
          </a:prstGeom>
          <a:solidFill>
            <a:srgbClr val="FFFFA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NZ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/bootstrap.css"/&gt;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="https://ajax.googleapis.com/ajax/libs/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/1.11.3/jquery.min.js"&gt;&lt;/script&gt;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/bootstrap.js"&gt;&lt;/script&gt;</a:t>
            </a:r>
          </a:p>
          <a:p>
            <a:r>
              <a:rPr lang="en-NZ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14400" y="5410200"/>
            <a:ext cx="2895600" cy="1143000"/>
          </a:xfrm>
          <a:prstGeom prst="wedgeRoundRectCallout">
            <a:avLst>
              <a:gd name="adj1" fmla="val -26659"/>
              <a:gd name="adj2" fmla="val -765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800" baseline="0" dirty="0" smtClean="0">
                <a:solidFill>
                  <a:schemeClr val="tx1"/>
                </a:solidFill>
              </a:rPr>
              <a:t>Relative directory reference from the HTML page itself, dependent on your subdirectory structure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NZ" dirty="0" smtClean="0"/>
              <a:t>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/>
          <a:lstStyle/>
          <a:p>
            <a:r>
              <a:rPr lang="en-NZ" dirty="0" smtClean="0"/>
              <a:t>Most popular JavaScript library on the Web</a:t>
            </a:r>
          </a:p>
          <a:p>
            <a:pPr lvl="1"/>
            <a:r>
              <a:rPr lang="en-NZ" dirty="0" smtClean="0"/>
              <a:t>Encourages separation of JavaScript and HTML</a:t>
            </a:r>
          </a:p>
          <a:p>
            <a:pPr lvl="1"/>
            <a:r>
              <a:rPr lang="en-NZ" dirty="0" smtClean="0"/>
              <a:t>Facilitates DOM element selection and event handling</a:t>
            </a:r>
          </a:p>
          <a:p>
            <a:pPr lvl="1"/>
            <a:r>
              <a:rPr lang="en-NZ" dirty="0" smtClean="0"/>
              <a:t>Extended with further ‘plugins’</a:t>
            </a:r>
          </a:p>
          <a:p>
            <a:r>
              <a:rPr lang="en-NZ" dirty="0" smtClean="0"/>
              <a:t>Uses the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NZ" dirty="0" smtClean="0"/>
              <a:t> function which is a factory method for the jQuery object</a:t>
            </a:r>
          </a:p>
          <a:p>
            <a:pPr lvl="1"/>
            <a:r>
              <a:rPr lang="en-NZ" dirty="0"/>
              <a:t> </a:t>
            </a:r>
            <a:r>
              <a:rPr lang="en-NZ" dirty="0" smtClean="0"/>
              <a:t>e.g., 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div.test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NZ" dirty="0" smtClean="0"/>
              <a:t> </a:t>
            </a:r>
            <a:r>
              <a:rPr lang="en-NZ" dirty="0"/>
              <a:t>returns a jQuery object with all the div elements of class </a:t>
            </a:r>
            <a:r>
              <a:rPr lang="en-NZ" dirty="0" smtClean="0"/>
              <a:t>test</a:t>
            </a:r>
          </a:p>
          <a:p>
            <a:pPr lvl="1"/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(){$("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p").click(function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(){$(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this).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hide);});}); </a:t>
            </a:r>
            <a:r>
              <a:rPr lang="en-NZ" dirty="0" smtClean="0"/>
              <a:t>adds a handler to every &lt;p&gt; to disappear when clicked</a:t>
            </a:r>
            <a:endParaRPr lang="en-NZ" dirty="0"/>
          </a:p>
          <a:p>
            <a:r>
              <a:rPr lang="en-NZ" dirty="0" smtClean="0"/>
              <a:t>Popular Validate plugin used in Microsoft ASP.NET MVC for client-side ‘unobtrusive’ validation</a:t>
            </a:r>
          </a:p>
          <a:p>
            <a:pPr lvl="1"/>
            <a:r>
              <a:rPr lang="en-NZ" dirty="0" smtClean="0"/>
              <a:t>e.g. 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type="text" name="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data-rule-required="true" 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NZ" dirty="0" smtClean="0"/>
              <a:t> will make the 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en-NZ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-required</a:t>
            </a:r>
            <a:r>
              <a:rPr lang="en-NZ" dirty="0" smtClean="0"/>
              <a:t> value visible if the required field isn’t filled in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114800" y="3810000"/>
            <a:ext cx="3124200" cy="304800"/>
          </a:xfrm>
          <a:prstGeom prst="wedgeRoundRectCallout">
            <a:avLst>
              <a:gd name="adj1" fmla="val -69098"/>
              <a:gd name="adj2" fmla="val 621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60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en-NZ" sz="1800" baseline="0" dirty="0" smtClean="0">
                <a:solidFill>
                  <a:schemeClr val="tx1"/>
                </a:solidFill>
              </a:rPr>
              <a:t> is run after DOM loads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NZ" dirty="0" smtClean="0"/>
              <a:t>Bootstrap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/>
          <a:lstStyle/>
          <a:p>
            <a:r>
              <a:rPr lang="en-NZ" dirty="0" smtClean="0"/>
              <a:t>A popular set of tools for HTML development</a:t>
            </a:r>
          </a:p>
          <a:p>
            <a:pPr lvl="1"/>
            <a:r>
              <a:rPr lang="en-NZ" dirty="0" smtClean="0"/>
              <a:t>Mainly delivered as CSS libraries (actually written in another language, LESS, which compiles to CSS)</a:t>
            </a:r>
          </a:p>
          <a:p>
            <a:r>
              <a:rPr lang="en-NZ" dirty="0" smtClean="0"/>
              <a:t>Currently in version 3 (version 4 under development and out n alpha)</a:t>
            </a:r>
          </a:p>
          <a:p>
            <a:pPr lvl="1"/>
            <a:r>
              <a:rPr lang="en-NZ" dirty="0" smtClean="0"/>
              <a:t>Since v2, known for responsive Web design, taking into account characteristics of the display devices and being well-suited to mobile displays (more on this in a later lecture) </a:t>
            </a:r>
          </a:p>
          <a:p>
            <a:r>
              <a:rPr lang="en-NZ" dirty="0" smtClean="0"/>
              <a:t>Handy for nicely-honed components</a:t>
            </a:r>
          </a:p>
          <a:p>
            <a:pPr lvl="1"/>
            <a:r>
              <a:rPr lang="en-NZ" dirty="0"/>
              <a:t>e.g. &lt;button type="button" class="</a:t>
            </a:r>
            <a:r>
              <a:rPr lang="en-NZ" dirty="0" err="1"/>
              <a:t>btn</a:t>
            </a:r>
            <a:r>
              <a:rPr lang="en-NZ" dirty="0"/>
              <a:t> </a:t>
            </a:r>
            <a:r>
              <a:rPr lang="en-NZ" dirty="0" err="1"/>
              <a:t>btn-lg</a:t>
            </a:r>
            <a:r>
              <a:rPr lang="en-NZ" dirty="0"/>
              <a:t>"&gt;Large button&lt;/button</a:t>
            </a:r>
            <a:r>
              <a:rPr lang="en-NZ" dirty="0" smtClean="0"/>
              <a:t>&gt;</a:t>
            </a:r>
          </a:p>
          <a:p>
            <a:pPr lvl="1"/>
            <a:r>
              <a:rPr lang="en-NZ" dirty="0"/>
              <a:t>See </a:t>
            </a:r>
            <a:r>
              <a:rPr lang="en-NZ" dirty="0">
                <a:hlinkClick r:id="rId2"/>
              </a:rPr>
              <a:t>http://getbootstrap.com/css/#</a:t>
            </a:r>
            <a:r>
              <a:rPr lang="en-NZ" dirty="0" smtClean="0">
                <a:hlinkClick r:id="rId2"/>
              </a:rPr>
              <a:t>buttons</a:t>
            </a:r>
            <a:endParaRPr lang="en-NZ" dirty="0" smtClean="0"/>
          </a:p>
          <a:p>
            <a:pPr lvl="1"/>
            <a:r>
              <a:rPr lang="en-NZ" dirty="0" smtClean="0"/>
              <a:t>And by the ‘cascading’ nature of CSS you can further customise </a:t>
            </a:r>
            <a:r>
              <a:rPr lang="en-NZ" dirty="0"/>
              <a:t>Bootstrap </a:t>
            </a:r>
            <a:r>
              <a:rPr lang="en-NZ" dirty="0" smtClean="0"/>
              <a:t>components with your own style:</a:t>
            </a:r>
            <a:br>
              <a:rPr lang="en-NZ" dirty="0" smtClean="0"/>
            </a:b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btn-lg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#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5C2D91;</a:t>
            </a:r>
            <a:b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#FFFFFF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  <p:pic>
        <p:nvPicPr>
          <p:cNvPr id="2050" name="Picture 2" descr="bs-modified-bt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5998210"/>
            <a:ext cx="11144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s-bt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4419600"/>
            <a:ext cx="1123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180012" y="3955414"/>
            <a:ext cx="3201987" cy="311785"/>
          </a:xfrm>
          <a:prstGeom prst="wedgeRoundRectCallout">
            <a:avLst>
              <a:gd name="adj1" fmla="val -47512"/>
              <a:gd name="adj2" fmla="val 1146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sz="16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Belongs to class </a:t>
            </a:r>
            <a:r>
              <a:rPr lang="en-NZ" sz="1600" baseline="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btn</a:t>
            </a:r>
            <a:r>
              <a:rPr lang="en-NZ" sz="16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and class </a:t>
            </a:r>
            <a:r>
              <a:rPr lang="en-NZ" sz="1600" baseline="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btn-lg</a:t>
            </a:r>
            <a:endParaRPr lang="en-NZ" sz="18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AngularJS (and others)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NZ" dirty="0" smtClean="0"/>
              <a:t>AngularJS</a:t>
            </a:r>
          </a:p>
          <a:p>
            <a:pPr lvl="1"/>
            <a:r>
              <a:rPr lang="en-NZ" dirty="0" smtClean="0"/>
              <a:t>Open toolkit (mainly developed by Google) to facilitate development of dynamic webpage based application</a:t>
            </a:r>
          </a:p>
          <a:p>
            <a:r>
              <a:rPr lang="en-NZ" dirty="0" smtClean="0"/>
              <a:t>Uses two-way data binding of underlying data model and the view on the browser</a:t>
            </a:r>
          </a:p>
          <a:p>
            <a:pPr lvl="1"/>
            <a:r>
              <a:rPr lang="en-NZ" dirty="0" smtClean="0"/>
              <a:t>Denoted with double curly brace notation {{ }}</a:t>
            </a:r>
          </a:p>
          <a:p>
            <a:pPr lvl="1"/>
            <a:r>
              <a:rPr lang="en-NZ" dirty="0" smtClean="0"/>
              <a:t>Implemented as in-built event listeners to reduce the programmer’s burden</a:t>
            </a:r>
          </a:p>
          <a:p>
            <a:r>
              <a:rPr lang="en-NZ" dirty="0" smtClean="0"/>
              <a:t>Awesome, but a bit more than we want to take on as a part of an HCI course</a:t>
            </a:r>
          </a:p>
          <a:p>
            <a:pPr lvl="1"/>
            <a:r>
              <a:rPr lang="en-NZ" dirty="0" smtClean="0"/>
              <a:t>But, well-suited if progressing straight from prototype to production (e.g. Agile development all the way)</a:t>
            </a:r>
          </a:p>
          <a:p>
            <a:pPr lvl="1"/>
            <a:endParaRPr lang="en-NZ" sz="1400" dirty="0"/>
          </a:p>
          <a:p>
            <a:r>
              <a:rPr lang="en-NZ" dirty="0" smtClean="0"/>
              <a:t>And new awesome tools and libraries come on the scene (and almost as frequently fade away) all the time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Some common HTML tags</a:t>
            </a:r>
            <a:endParaRPr lang="en-NZ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244967"/>
              </p:ext>
            </p:extLst>
          </p:nvPr>
        </p:nvGraphicFramePr>
        <p:xfrm>
          <a:off x="457200" y="1600200"/>
          <a:ext cx="76200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Tag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mtClean="0"/>
                        <a:t>Description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&lt;</a:t>
                      </a:r>
                      <a:r>
                        <a:rPr lang="en-NZ" dirty="0" err="1" smtClean="0"/>
                        <a:t>h</a:t>
                      </a:r>
                      <a:r>
                        <a:rPr lang="en-NZ" i="1" dirty="0" err="1" smtClean="0"/>
                        <a:t>n</a:t>
                      </a:r>
                      <a:r>
                        <a:rPr lang="en-NZ" dirty="0" smtClean="0"/>
                        <a:t>&gt;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Headings from level</a:t>
                      </a:r>
                      <a:r>
                        <a:rPr lang="en-NZ" baseline="0" dirty="0" smtClean="0"/>
                        <a:t> 1 (most important) to level 6 (least important)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&lt;</a:t>
                      </a:r>
                      <a:r>
                        <a:rPr lang="en-NZ" dirty="0" err="1" smtClean="0"/>
                        <a:t>ul</a:t>
                      </a:r>
                      <a:r>
                        <a:rPr lang="en-NZ" dirty="0" smtClean="0"/>
                        <a:t>&gt;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An</a:t>
                      </a:r>
                      <a:r>
                        <a:rPr lang="en-NZ" baseline="0" dirty="0" smtClean="0"/>
                        <a:t> unnumbered list.  Will nest &lt;li&gt; (list item) elements and/or further &lt;</a:t>
                      </a:r>
                      <a:r>
                        <a:rPr lang="en-NZ" baseline="0" dirty="0" err="1" smtClean="0"/>
                        <a:t>ul</a:t>
                      </a:r>
                      <a:r>
                        <a:rPr lang="en-NZ" baseline="0" dirty="0" smtClean="0"/>
                        <a:t>&gt; elements (next level indented sub-lists)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&lt;table&gt;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 table of data. Will nest &lt;</a:t>
                      </a:r>
                      <a:r>
                        <a:rPr lang="en-NZ" dirty="0" err="1" smtClean="0"/>
                        <a:t>tr</a:t>
                      </a:r>
                      <a:r>
                        <a:rPr lang="en-NZ" dirty="0" smtClean="0"/>
                        <a:t>&gt;</a:t>
                      </a:r>
                      <a:r>
                        <a:rPr lang="en-NZ" baseline="0" dirty="0" smtClean="0"/>
                        <a:t> (table row) elements that nest &lt;td&gt; (table data, i.e. cell) elements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&lt;form&gt;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</a:t>
                      </a:r>
                      <a:r>
                        <a:rPr lang="en-NZ" baseline="0" dirty="0" smtClean="0"/>
                        <a:t> data entry form. Will nest elements such as &lt;input&gt;, &lt;</a:t>
                      </a:r>
                      <a:r>
                        <a:rPr lang="en-NZ" baseline="0" dirty="0" err="1" smtClean="0"/>
                        <a:t>textarea</a:t>
                      </a:r>
                      <a:r>
                        <a:rPr lang="en-NZ" baseline="0" dirty="0" smtClean="0"/>
                        <a:t>&gt;, &lt;select&gt; and &lt;button&gt;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&lt;div&gt;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Along with &lt;span&gt;,</a:t>
                      </a:r>
                      <a:r>
                        <a:rPr lang="en-NZ" baseline="0" dirty="0" smtClean="0"/>
                        <a:t> has no specific meaning; just marks a portion of the document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&lt;a&gt;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‘Anchor’ – defines a hyperlink (with its ‘</a:t>
                      </a:r>
                      <a:r>
                        <a:rPr lang="en-NZ" dirty="0" err="1" smtClean="0"/>
                        <a:t>href</a:t>
                      </a:r>
                      <a:r>
                        <a:rPr lang="en-NZ" dirty="0" smtClean="0"/>
                        <a:t>’ attribute)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233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A3 is still a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Look over the marking criteria</a:t>
            </a:r>
          </a:p>
          <a:p>
            <a:r>
              <a:rPr lang="en-NZ" dirty="0" smtClean="0"/>
              <a:t>If you view A3 as a programming competition</a:t>
            </a:r>
          </a:p>
          <a:p>
            <a:pPr lvl="1"/>
            <a:r>
              <a:rPr lang="en-NZ" dirty="0" smtClean="0"/>
              <a:t>You’ll spend too much time on it</a:t>
            </a:r>
          </a:p>
          <a:p>
            <a:pPr lvl="1"/>
            <a:r>
              <a:rPr lang="en-NZ" dirty="0" smtClean="0"/>
              <a:t>You still might miss key sources of marks</a:t>
            </a:r>
          </a:p>
          <a:p>
            <a:pPr lvl="1"/>
            <a:endParaRPr lang="en-NZ" dirty="0"/>
          </a:p>
          <a:p>
            <a:r>
              <a:rPr lang="en-NZ" dirty="0" smtClean="0"/>
              <a:t>Imagine</a:t>
            </a:r>
          </a:p>
          <a:p>
            <a:pPr lvl="1"/>
            <a:r>
              <a:rPr lang="en-NZ" dirty="0" smtClean="0"/>
              <a:t>You have a big stake in the success of the product (salary bonus, or maybe you’re directly profit-sharing in the venture)</a:t>
            </a:r>
          </a:p>
          <a:p>
            <a:pPr lvl="1"/>
            <a:r>
              <a:rPr lang="en-NZ" dirty="0" smtClean="0"/>
              <a:t>You’re using the prototype to convince a panel of stakeholders (other design team members including end-user rep, management and the client and/or investors) that this is the design to go with</a:t>
            </a:r>
          </a:p>
          <a:p>
            <a:pPr lvl="1"/>
            <a:r>
              <a:rPr lang="en-NZ" dirty="0" smtClean="0"/>
              <a:t>A separate team will program the production application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3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600" dirty="0" smtClean="0"/>
              <a:t>A final word (for the real world much more than A3): Test, test, test, test, test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you’re serious about achieving a good user experience you’ll need to try your interface over</a:t>
            </a:r>
          </a:p>
          <a:p>
            <a:pPr lvl="1"/>
            <a:r>
              <a:rPr lang="en-NZ" dirty="0" smtClean="0"/>
              <a:t>A range of data (realistic, extreme and missing)</a:t>
            </a:r>
          </a:p>
          <a:p>
            <a:pPr lvl="1"/>
            <a:r>
              <a:rPr lang="en-NZ" dirty="0" smtClean="0"/>
              <a:t>A range of devices (screen sizes and browser models)</a:t>
            </a:r>
          </a:p>
          <a:p>
            <a:r>
              <a:rPr lang="en-NZ" dirty="0" smtClean="0"/>
              <a:t>If your interface prototype isn’t going to expand out to a production system directly you may go lighter on testing at this stage, or accept a few problems (but note them for the implementation programmers)</a:t>
            </a:r>
          </a:p>
          <a:p>
            <a:pPr lvl="1"/>
            <a:r>
              <a:rPr lang="en-NZ" dirty="0" smtClean="0"/>
              <a:t>But many of problems will carry through even when implementation technology changes, esp. if you stay with a browser based solution</a:t>
            </a:r>
          </a:p>
          <a:p>
            <a:pPr lvl="1"/>
            <a:r>
              <a:rPr lang="en-NZ" dirty="0" smtClean="0"/>
              <a:t>And testing can reveal opportunities for </a:t>
            </a:r>
            <a:r>
              <a:rPr lang="en-NZ" i="1" dirty="0" smtClean="0"/>
              <a:t>better</a:t>
            </a:r>
            <a:r>
              <a:rPr lang="en-NZ" dirty="0" smtClean="0"/>
              <a:t> solutions, not just bugs-to-fix per se</a:t>
            </a:r>
          </a:p>
          <a:p>
            <a:pPr lvl="2"/>
            <a:r>
              <a:rPr lang="en-NZ" dirty="0" smtClean="0"/>
              <a:t>Design changes at this stage are more expensive than changes on the paper prototype, but still much cheaper than changes made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8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800" dirty="0" smtClean="0"/>
              <a:t>Summary</a:t>
            </a:r>
            <a:endParaRPr lang="en-NZ" sz="6600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altLang="en-US" sz="3600" smtClean="0"/>
              <a:t>You can use DHTML methods to make sophisticated interaction on web pages</a:t>
            </a:r>
          </a:p>
          <a:p>
            <a:pPr eaLnBrk="1" hangingPunct="1"/>
            <a:r>
              <a:rPr lang="en-NZ" altLang="en-US" sz="3600" smtClean="0"/>
              <a:t>HTML5 is making these methods increasingly well standardised</a:t>
            </a:r>
          </a:p>
          <a:p>
            <a:pPr eaLnBrk="1" hangingPunct="1"/>
            <a:endParaRPr lang="en-NZ" altLang="en-US" sz="3600" smtClean="0"/>
          </a:p>
          <a:p>
            <a:pPr eaLnBrk="1" hangingPunct="1"/>
            <a:r>
              <a:rPr lang="en-NZ" altLang="en-US" sz="3600" smtClean="0"/>
              <a:t>P.S. Have fun, but remember to focus on creating a good user experience!</a:t>
            </a:r>
          </a:p>
          <a:p>
            <a:pPr eaLnBrk="1" hangingPunct="1"/>
            <a:endParaRPr lang="en-NZ" altLang="en-US" sz="3600" smtClean="0"/>
          </a:p>
          <a:p>
            <a:pPr eaLnBrk="1" hangingPunct="1"/>
            <a:endParaRPr lang="en-NZ" altLang="en-US" sz="360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536357F-AC21-4729-91A2-C838A9905DC1}" type="slidenum">
              <a:rPr lang="en-US" altLang="en-US" sz="1800">
                <a:solidFill>
                  <a:srgbClr val="FFFFFF"/>
                </a:solidFill>
              </a:rPr>
              <a:pPr/>
              <a:t>62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HTML attributes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NZ" dirty="0" smtClean="0"/>
              <a:t>HTML attributes provide additional information about an HTML element</a:t>
            </a:r>
          </a:p>
          <a:p>
            <a:pPr lvl="1"/>
            <a:r>
              <a:rPr lang="en-NZ" dirty="0" smtClean="0"/>
              <a:t>They appear inside the start tag of the element</a:t>
            </a:r>
          </a:p>
          <a:p>
            <a:pPr lvl="1"/>
            <a:r>
              <a:rPr lang="en-NZ" dirty="0" smtClean="0"/>
              <a:t>They are in name=“value” pairs</a:t>
            </a:r>
          </a:p>
          <a:p>
            <a:r>
              <a:rPr lang="en-NZ" dirty="0" smtClean="0"/>
              <a:t>Examples:</a:t>
            </a:r>
          </a:p>
          <a:p>
            <a:pPr lvl="1"/>
            <a:r>
              <a:rPr lang="en-NZ" dirty="0" smtClean="0"/>
              <a:t>A hyperlink to another Web page:</a:t>
            </a:r>
            <a:br>
              <a:rPr lang="en-NZ" dirty="0" smtClean="0"/>
            </a:b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NZ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="http://www.cs.auckland.ac.nz/~jim"&gt;Jim Warren&lt;/a&gt;</a:t>
            </a:r>
          </a:p>
          <a:p>
            <a:pPr lvl="1"/>
            <a:r>
              <a:rPr lang="en-NZ" dirty="0" smtClean="0"/>
              <a:t>Image attributes (alt lets a screen reader say about the image)</a:t>
            </a:r>
            <a:br>
              <a:rPr lang="en-NZ" dirty="0" smtClean="0"/>
            </a:b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="w3schools.jpg" alt="W3Schools.com" width="104" height="142"&gt;</a:t>
            </a:r>
            <a:endParaRPr lang="en-N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NZ" dirty="0" smtClean="0"/>
              <a:t>Classes (non-unique) and identifiers (unique)</a:t>
            </a:r>
            <a:br>
              <a:rPr lang="en-NZ" dirty="0" smtClean="0"/>
            </a:b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class="sidebar-box"&gt;</a:t>
            </a:r>
            <a:b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id="sidebar2"&gt;</a:t>
            </a:r>
            <a:b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dirty="0" smtClean="0"/>
              <a:t>(provide ‘hooks’ for CSS styling; also id can be used for hash value in URL, e.g. http://yourdomain.com#sidebar2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CE049DFD-B4B8-4DD7-9EE0-CD7AF0EE3EE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46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cs.auckland.ac.nz/courses/compsci345s1c/tutorials/Prototyping/img/webpage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55850"/>
            <a:ext cx="44196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HTML/CSS/JavaScript paradigm</a:t>
            </a:r>
            <a:endParaRPr lang="en-NZ" dirty="0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800600"/>
          </a:xfrm>
        </p:spPr>
        <p:txBody>
          <a:bodyPr/>
          <a:lstStyle/>
          <a:p>
            <a:r>
              <a:rPr lang="en-NZ" altLang="en-US" smtClean="0"/>
              <a:t>Division of areas of concern:</a:t>
            </a:r>
          </a:p>
          <a:p>
            <a:endParaRPr lang="en-NZ" altLang="en-US" smtClean="0"/>
          </a:p>
          <a:p>
            <a:endParaRPr lang="en-NZ" altLang="en-US" smtClean="0"/>
          </a:p>
          <a:p>
            <a:endParaRPr lang="en-NZ" altLang="en-US" smtClean="0"/>
          </a:p>
          <a:p>
            <a:endParaRPr lang="en-NZ" altLang="en-US" smtClean="0"/>
          </a:p>
          <a:p>
            <a:endParaRPr lang="en-NZ" altLang="en-US" smtClean="0"/>
          </a:p>
          <a:p>
            <a:endParaRPr lang="en-NZ" altLang="en-US" smtClean="0"/>
          </a:p>
          <a:p>
            <a:endParaRPr lang="en-NZ" altLang="en-US" smtClean="0"/>
          </a:p>
          <a:p>
            <a:r>
              <a:rPr lang="en-NZ" altLang="en-US" smtClean="0"/>
              <a:t>The World Wide Web Consortium (W3C) maintains HTML and the CSS standards</a:t>
            </a:r>
          </a:p>
          <a:p>
            <a:r>
              <a:rPr lang="en-NZ" altLang="en-US" smtClean="0"/>
              <a:t>W3C has encouraged the use of CSS over explicit presentational HTML since 1997</a:t>
            </a:r>
          </a:p>
          <a:p>
            <a:endParaRPr lang="en-NZ" altLang="en-US" smtClean="0"/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1-</a:t>
            </a:r>
            <a:fld id="{FABCEE13-899F-4274-B7D9-713BFEC8B786}" type="slidenum">
              <a:rPr lang="en-US" altLang="en-US" sz="1800">
                <a:solidFill>
                  <a:srgbClr val="FFFFFF"/>
                </a:solidFill>
              </a:rPr>
              <a:pPr/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400" smtClean="0"/>
              <a:t>the human 1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 rot="16200000">
            <a:off x="7551738" y="1646237"/>
            <a:ext cx="2438400" cy="3651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/>
            <a:fld id="{9031A3C4-269B-4FBA-A12E-B0B0F1258561}" type="slidenum">
              <a:rPr lang="en-GB" altLang="en-US" sz="1400"/>
              <a:pPr algn="l"/>
              <a:t>9</a:t>
            </a:fld>
            <a:endParaRPr lang="en-GB" alt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What is HTML5?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z="2400" smtClean="0"/>
              <a:t>Subsumes HTML 4, XHTML 1 and DOM Level 2 HTML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z="2400" smtClean="0"/>
              <a:t>Better handling for multimedia and graphical content to avoid resorting to proprietary plug-ins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mtClean="0"/>
              <a:t>Includes &lt;video&gt;, &lt;audio&gt; and &lt;canvas&gt; elements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mtClean="0"/>
              <a:t>Scalable vector graphics (SVG)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mtClean="0"/>
              <a:t>MathML (so formulae don’t have to be images)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mtClean="0"/>
              <a:t>Offers various APIs including drag-and-drop and Web storage (although technically the latter is now outside HTML5)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z="2400" smtClean="0"/>
              <a:t>Even defines some processing for invalid documents for greater uniformity in responses to syntax errors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z="2400" smtClean="0"/>
              <a:t>Adopted as standard formally in October 2014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mtClean="0"/>
              <a:t>But had been in development for 10 years and was widely supported well before 2014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NZ" altLang="en-US" smtClean="0"/>
              <a:t>Supplanted Abode Flash (with 2010 endorsement by Apple)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9545</TotalTime>
  <Words>6552</Words>
  <Application>Microsoft Office PowerPoint</Application>
  <PresentationFormat>On-screen Show (4:3)</PresentationFormat>
  <Paragraphs>1008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</vt:lpstr>
      <vt:lpstr>Consolas</vt:lpstr>
      <vt:lpstr>Cordia New</vt:lpstr>
      <vt:lpstr>Courier New</vt:lpstr>
      <vt:lpstr>Segoe UI</vt:lpstr>
      <vt:lpstr>Times</vt:lpstr>
      <vt:lpstr>Times New Roman</vt:lpstr>
      <vt:lpstr>Adjacency</vt:lpstr>
      <vt:lpstr>HTML for Prototyping</vt:lpstr>
      <vt:lpstr>Learning outcomes</vt:lpstr>
      <vt:lpstr>Resources</vt:lpstr>
      <vt:lpstr>Hypertext Markup Language (HTML)</vt:lpstr>
      <vt:lpstr>HTML elements and tags</vt:lpstr>
      <vt:lpstr>Some common HTML tags</vt:lpstr>
      <vt:lpstr>HTML attributes</vt:lpstr>
      <vt:lpstr>HTML/CSS/JavaScript paradigm</vt:lpstr>
      <vt:lpstr>What is HTML5?</vt:lpstr>
      <vt:lpstr>What is DHTML?</vt:lpstr>
      <vt:lpstr>Why is DHTML/HTML5 such a useful approach?</vt:lpstr>
      <vt:lpstr>The Document Object Model (DOM)</vt:lpstr>
      <vt:lpstr>JavaScript</vt:lpstr>
      <vt:lpstr>JavaScript uses</vt:lpstr>
      <vt:lpstr>JavaScript language example</vt:lpstr>
      <vt:lpstr>Cascading Style Sheets</vt:lpstr>
      <vt:lpstr>CSS rules</vt:lpstr>
      <vt:lpstr>Linking CSS to HTML</vt:lpstr>
      <vt:lpstr>CSS for layout</vt:lpstr>
      <vt:lpstr>CSS for layout (2)</vt:lpstr>
      <vt:lpstr>CSS for layout (3)</vt:lpstr>
      <vt:lpstr>CSS layout (4)</vt:lpstr>
      <vt:lpstr>JavaScript Variables</vt:lpstr>
      <vt:lpstr>JavaScript variable value examples</vt:lpstr>
      <vt:lpstr>JavaScript variables examples (2)</vt:lpstr>
      <vt:lpstr>JavaScript DOM reference examples (with thanks to Mano)</vt:lpstr>
      <vt:lpstr>JavaScript/DOM – Example #2</vt:lpstr>
      <vt:lpstr>JavaScript/DOM – Example #2a</vt:lpstr>
      <vt:lpstr>JavaScript/DOM – Example #3</vt:lpstr>
      <vt:lpstr>JavaScript/DOM – Example #4</vt:lpstr>
      <vt:lpstr>Forms and validation</vt:lpstr>
      <vt:lpstr>Form example (contd.)</vt:lpstr>
      <vt:lpstr>Another form control</vt:lpstr>
      <vt:lpstr>Handling events</vt:lpstr>
      <vt:lpstr>Handling events (contd.)</vt:lpstr>
      <vt:lpstr>Validating on submit</vt:lpstr>
      <vt:lpstr>Form alignment</vt:lpstr>
      <vt:lpstr>Validation messages</vt:lpstr>
      <vt:lpstr>Custom validation messages</vt:lpstr>
      <vt:lpstr>Nasty but Handy JavaScript Dialogs</vt:lpstr>
      <vt:lpstr>Dynamically changing your page through the DOM</vt:lpstr>
      <vt:lpstr>Dynamically changing visibility</vt:lpstr>
      <vt:lpstr>Making fields appear conditionally</vt:lpstr>
      <vt:lpstr>Embedding data in a Web page</vt:lpstr>
      <vt:lpstr>Arrays of data from DOM</vt:lpstr>
      <vt:lpstr>Web Storage</vt:lpstr>
      <vt:lpstr>Web Storage example</vt:lpstr>
      <vt:lpstr>Drag &amp; drop</vt:lpstr>
      <vt:lpstr>Drap &amp; drop code</vt:lpstr>
      <vt:lpstr>Drag &amp; drop functions in order</vt:lpstr>
      <vt:lpstr>Creating action with CSS</vt:lpstr>
      <vt:lpstr>Flying objects</vt:lpstr>
      <vt:lpstr>Animation options</vt:lpstr>
      <vt:lpstr>A little bit 3-D</vt:lpstr>
      <vt:lpstr>Z-index for dialog</vt:lpstr>
      <vt:lpstr>JavaScript-based libraries</vt:lpstr>
      <vt:lpstr>jQuery</vt:lpstr>
      <vt:lpstr>Bootstrap</vt:lpstr>
      <vt:lpstr>AngularJS (and others)</vt:lpstr>
      <vt:lpstr>A3 is still a design</vt:lpstr>
      <vt:lpstr>A final word (for the real world much more than A3): Test, test, test, test, test</vt:lpstr>
      <vt:lpstr>Summary</vt:lpstr>
    </vt:vector>
  </TitlesOfParts>
  <Company>cwp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Title</dc:title>
  <dc:subject>Chapter Title</dc:subject>
  <dc:creator>sh</dc:creator>
  <cp:lastModifiedBy>Jim Warren</cp:lastModifiedBy>
  <cp:revision>202</cp:revision>
  <cp:lastPrinted>2011-05-15T23:16:24Z</cp:lastPrinted>
  <dcterms:created xsi:type="dcterms:W3CDTF">2007-02-02T18:46:00Z</dcterms:created>
  <dcterms:modified xsi:type="dcterms:W3CDTF">2017-01-16T03:38:13Z</dcterms:modified>
</cp:coreProperties>
</file>