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c536ce27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c536ce27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c536ce27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c536ce27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c536ce27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c536ce27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c536ce27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c536ce27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c536ce27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c536ce27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c536ce27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c536ce27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c536ce27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c536ce27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c536ce27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c536ce27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c536ce27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c536ce27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c536ce27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c536ce27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c536ce27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c536ce27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c536ce2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c536ce2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c536ce27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c536ce27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c536ce27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c536ce27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c536ce27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c536ce27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c536ce27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c536ce27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c536ce27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c536ce27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c536ce27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c536ce27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png"/><Relationship Id="rId6"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22.png"/><Relationship Id="rId5" Type="http://schemas.openxmlformats.org/officeDocument/2006/relationships/image" Target="../media/image11.png"/><Relationship Id="rId6"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FRB Update #32</a:t>
            </a:r>
            <a:endParaRPr/>
          </a:p>
        </p:txBody>
      </p:sp>
      <p:sp>
        <p:nvSpPr>
          <p:cNvPr id="55" name="Google Shape;55;p13"/>
          <p:cNvSpPr txBox="1"/>
          <p:nvPr>
            <p:ph idx="1" type="subTitle"/>
          </p:nvPr>
        </p:nvSpPr>
        <p:spPr>
          <a:xfrm>
            <a:off x="311700" y="2834125"/>
            <a:ext cx="8520600" cy="15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William Huang</a:t>
            </a:r>
            <a:endParaRPr/>
          </a:p>
          <a:p>
            <a:pPr indent="0" lvl="0" marL="0" rtl="0" algn="ctr">
              <a:spcBef>
                <a:spcPts val="0"/>
              </a:spcBef>
              <a:spcAft>
                <a:spcPts val="0"/>
              </a:spcAft>
              <a:buNone/>
            </a:pPr>
            <a:r>
              <a:rPr lang="en"/>
              <a:t>(08/29/2021)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How many k values obtained by Kendall Tau are greater than raw fit?</a:t>
            </a:r>
            <a:endParaRPr/>
          </a:p>
        </p:txBody>
      </p:sp>
      <p:sp>
        <p:nvSpPr>
          <p:cNvPr id="116" name="Google Shape;116;p22"/>
          <p:cNvSpPr txBox="1"/>
          <p:nvPr>
            <p:ph idx="1" type="body"/>
          </p:nvPr>
        </p:nvSpPr>
        <p:spPr>
          <a:xfrm>
            <a:off x="467600" y="1513725"/>
            <a:ext cx="7725000" cy="29601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a:t>For k=4:</a:t>
            </a:r>
            <a:endParaRPr/>
          </a:p>
          <a:p>
            <a:pPr indent="0" lvl="0" marL="0" marR="0" rtl="0" algn="l">
              <a:lnSpc>
                <a:spcPct val="115000"/>
              </a:lnSpc>
              <a:spcBef>
                <a:spcPts val="1200"/>
              </a:spcBef>
              <a:spcAft>
                <a:spcPts val="0"/>
              </a:spcAft>
              <a:buNone/>
            </a:pPr>
            <a:r>
              <a:rPr lang="en"/>
              <a:t>sample size 100: 2/10</a:t>
            </a:r>
            <a:endParaRPr/>
          </a:p>
          <a:p>
            <a:pPr indent="0" lvl="0" marL="0" marR="0" rtl="0" algn="l">
              <a:lnSpc>
                <a:spcPct val="115000"/>
              </a:lnSpc>
              <a:spcBef>
                <a:spcPts val="1200"/>
              </a:spcBef>
              <a:spcAft>
                <a:spcPts val="0"/>
              </a:spcAft>
              <a:buNone/>
            </a:pPr>
            <a:r>
              <a:rPr lang="en"/>
              <a:t>sample size 200: 3/10</a:t>
            </a:r>
            <a:endParaRPr/>
          </a:p>
          <a:p>
            <a:pPr indent="0" lvl="0" marL="0" marR="0" rtl="0" algn="l">
              <a:lnSpc>
                <a:spcPct val="115000"/>
              </a:lnSpc>
              <a:spcBef>
                <a:spcPts val="1200"/>
              </a:spcBef>
              <a:spcAft>
                <a:spcPts val="0"/>
              </a:spcAft>
              <a:buNone/>
            </a:pPr>
            <a:r>
              <a:rPr lang="en"/>
              <a:t>sample size 500: 0/10</a:t>
            </a:r>
            <a:endParaRPr/>
          </a:p>
          <a:p>
            <a:pPr indent="0" lvl="0" marL="0" marR="0" rtl="0" algn="l">
              <a:lnSpc>
                <a:spcPct val="115000"/>
              </a:lnSpc>
              <a:spcBef>
                <a:spcPts val="1200"/>
              </a:spcBef>
              <a:spcAft>
                <a:spcPts val="1200"/>
              </a:spcAft>
              <a:buNone/>
            </a:pPr>
            <a:r>
              <a:rPr lang="en"/>
              <a:t>sample size 1000: 0/10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88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20"/>
              <a:t>2. Assuming a lower fluence threshold, when does the result become unacceptable?</a:t>
            </a:r>
            <a:endParaRPr sz="1720"/>
          </a:p>
        </p:txBody>
      </p:sp>
      <p:sp>
        <p:nvSpPr>
          <p:cNvPr id="122" name="Google Shape;122;p23"/>
          <p:cNvSpPr txBox="1"/>
          <p:nvPr>
            <p:ph idx="1" type="body"/>
          </p:nvPr>
        </p:nvSpPr>
        <p:spPr>
          <a:xfrm>
            <a:off x="361050" y="546850"/>
            <a:ext cx="2420700" cy="4271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For k=4: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sample size, the threshold was varied to see the variation in k. Generally, higher fluence thresholds than the true value preserve k but lower values result in increasing k, becoming unreasonable at around 1.5 Jy ms.</a:t>
            </a:r>
            <a:endParaRPr/>
          </a:p>
        </p:txBody>
      </p:sp>
      <p:pic>
        <p:nvPicPr>
          <p:cNvPr id="123" name="Google Shape;123;p23"/>
          <p:cNvPicPr preferRelativeResize="0"/>
          <p:nvPr/>
        </p:nvPicPr>
        <p:blipFill rotWithShape="1">
          <a:blip r:embed="rId3">
            <a:alphaModFix/>
          </a:blip>
          <a:srcRect b="0" l="0" r="6916" t="0"/>
          <a:stretch/>
        </p:blipFill>
        <p:spPr>
          <a:xfrm>
            <a:off x="5511725" y="2511625"/>
            <a:ext cx="3564175" cy="2552024"/>
          </a:xfrm>
          <a:prstGeom prst="rect">
            <a:avLst/>
          </a:prstGeom>
          <a:noFill/>
          <a:ln>
            <a:noFill/>
          </a:ln>
        </p:spPr>
      </p:pic>
      <p:pic>
        <p:nvPicPr>
          <p:cNvPr id="124" name="Google Shape;124;p23"/>
          <p:cNvPicPr preferRelativeResize="0"/>
          <p:nvPr/>
        </p:nvPicPr>
        <p:blipFill>
          <a:blip r:embed="rId4">
            <a:alphaModFix/>
          </a:blip>
          <a:stretch>
            <a:fillRect/>
          </a:stretch>
        </p:blipFill>
        <p:spPr>
          <a:xfrm>
            <a:off x="2385375" y="2544813"/>
            <a:ext cx="3729398" cy="2485651"/>
          </a:xfrm>
          <a:prstGeom prst="rect">
            <a:avLst/>
          </a:prstGeom>
          <a:noFill/>
          <a:ln>
            <a:noFill/>
          </a:ln>
        </p:spPr>
      </p:pic>
      <p:pic>
        <p:nvPicPr>
          <p:cNvPr id="125" name="Google Shape;125;p23"/>
          <p:cNvPicPr preferRelativeResize="0"/>
          <p:nvPr/>
        </p:nvPicPr>
        <p:blipFill rotWithShape="1">
          <a:blip r:embed="rId5">
            <a:alphaModFix/>
          </a:blip>
          <a:srcRect b="0" l="0" r="6785" t="0"/>
          <a:stretch/>
        </p:blipFill>
        <p:spPr>
          <a:xfrm>
            <a:off x="5639525" y="289975"/>
            <a:ext cx="3393725" cy="2426499"/>
          </a:xfrm>
          <a:prstGeom prst="rect">
            <a:avLst/>
          </a:prstGeom>
          <a:noFill/>
          <a:ln>
            <a:noFill/>
          </a:ln>
        </p:spPr>
      </p:pic>
      <p:pic>
        <p:nvPicPr>
          <p:cNvPr id="126" name="Google Shape;126;p23"/>
          <p:cNvPicPr preferRelativeResize="0"/>
          <p:nvPr/>
        </p:nvPicPr>
        <p:blipFill>
          <a:blip r:embed="rId6">
            <a:alphaModFix/>
          </a:blip>
          <a:stretch>
            <a:fillRect/>
          </a:stretch>
        </p:blipFill>
        <p:spPr>
          <a:xfrm>
            <a:off x="2474126" y="289975"/>
            <a:ext cx="3640648" cy="2426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How does calculated z, E distributions compare?</a:t>
            </a:r>
            <a:endParaRPr/>
          </a:p>
        </p:txBody>
      </p:sp>
      <p:sp>
        <p:nvSpPr>
          <p:cNvPr id="132" name="Google Shape;132;p24"/>
          <p:cNvSpPr txBox="1"/>
          <p:nvPr>
            <p:ph idx="1" type="body"/>
          </p:nvPr>
        </p:nvSpPr>
        <p:spPr>
          <a:xfrm>
            <a:off x="311700" y="1152475"/>
            <a:ext cx="8520600" cy="1251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Here, one sample of 500 original data points was further analyzed to determine the z and E distributions. Below, the z distribution is pretty similar in shape, and only different in scale (the calculated distribution predicts significantly less total points than the true distribution).</a:t>
            </a:r>
            <a:endParaRPr/>
          </a:p>
        </p:txBody>
      </p:sp>
      <p:pic>
        <p:nvPicPr>
          <p:cNvPr id="133" name="Google Shape;133;p24"/>
          <p:cNvPicPr preferRelativeResize="0"/>
          <p:nvPr/>
        </p:nvPicPr>
        <p:blipFill>
          <a:blip r:embed="rId3">
            <a:alphaModFix/>
          </a:blip>
          <a:stretch>
            <a:fillRect/>
          </a:stretch>
        </p:blipFill>
        <p:spPr>
          <a:xfrm>
            <a:off x="365250" y="2118375"/>
            <a:ext cx="4538798" cy="3025127"/>
          </a:xfrm>
          <a:prstGeom prst="rect">
            <a:avLst/>
          </a:prstGeom>
          <a:noFill/>
          <a:ln>
            <a:noFill/>
          </a:ln>
        </p:spPr>
      </p:pic>
      <p:pic>
        <p:nvPicPr>
          <p:cNvPr id="134" name="Google Shape;134;p24"/>
          <p:cNvPicPr preferRelativeResize="0"/>
          <p:nvPr/>
        </p:nvPicPr>
        <p:blipFill>
          <a:blip r:embed="rId4">
            <a:alphaModFix/>
          </a:blip>
          <a:stretch>
            <a:fillRect/>
          </a:stretch>
        </p:blipFill>
        <p:spPr>
          <a:xfrm>
            <a:off x="4404535" y="2118375"/>
            <a:ext cx="4427766" cy="29510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140" name="Google Shape;140;p25"/>
          <p:cNvSpPr txBox="1"/>
          <p:nvPr>
            <p:ph idx="1" type="body"/>
          </p:nvPr>
        </p:nvSpPr>
        <p:spPr>
          <a:xfrm>
            <a:off x="311700" y="1152475"/>
            <a:ext cx="3595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Phi(E’) is shown on the right. The cumulative E’ distribution is approximately a straight line when E’ is shown in logspace, which is to be expected, as the E distribution was a random distribution in log E.</a:t>
            </a:r>
            <a:endParaRPr/>
          </a:p>
        </p:txBody>
      </p:sp>
      <p:pic>
        <p:nvPicPr>
          <p:cNvPr id="141" name="Google Shape;141;p25"/>
          <p:cNvPicPr preferRelativeResize="0"/>
          <p:nvPr/>
        </p:nvPicPr>
        <p:blipFill>
          <a:blip r:embed="rId3">
            <a:alphaModFix/>
          </a:blip>
          <a:stretch>
            <a:fillRect/>
          </a:stretch>
        </p:blipFill>
        <p:spPr>
          <a:xfrm>
            <a:off x="3947994" y="919325"/>
            <a:ext cx="4958479" cy="33048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1106125"/>
            <a:ext cx="8520600" cy="196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7200"/>
              <a:t>k=5 data</a:t>
            </a:r>
            <a:endParaRPr b="1" sz="7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k=5 samples</a:t>
            </a:r>
            <a:endParaRPr/>
          </a:p>
        </p:txBody>
      </p:sp>
      <p:sp>
        <p:nvSpPr>
          <p:cNvPr id="152" name="Google Shape;152;p27"/>
          <p:cNvSpPr txBox="1"/>
          <p:nvPr>
            <p:ph idx="1" type="body"/>
          </p:nvPr>
        </p:nvSpPr>
        <p:spPr>
          <a:xfrm>
            <a:off x="311700" y="1152475"/>
            <a:ext cx="3756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set of 10 random samples were run with lognormal distributions in z, and log random distributions in E, for original number of data points 100, 200, 500, and 1000. The resultant k values compared to true values are shown on the right. </a:t>
            </a:r>
            <a:endParaRPr/>
          </a:p>
        </p:txBody>
      </p:sp>
      <p:pic>
        <p:nvPicPr>
          <p:cNvPr id="153" name="Google Shape;153;p27"/>
          <p:cNvPicPr preferRelativeResize="0"/>
          <p:nvPr/>
        </p:nvPicPr>
        <p:blipFill>
          <a:blip r:embed="rId3">
            <a:alphaModFix/>
          </a:blip>
          <a:stretch>
            <a:fillRect/>
          </a:stretch>
        </p:blipFill>
        <p:spPr>
          <a:xfrm>
            <a:off x="4221000" y="1170125"/>
            <a:ext cx="4770601" cy="31796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How many k values obtained by Kendall Tau are greater than raw fit?</a:t>
            </a:r>
            <a:endParaRPr/>
          </a:p>
        </p:txBody>
      </p:sp>
      <p:sp>
        <p:nvSpPr>
          <p:cNvPr id="159" name="Google Shape;159;p28"/>
          <p:cNvSpPr txBox="1"/>
          <p:nvPr>
            <p:ph idx="1" type="body"/>
          </p:nvPr>
        </p:nvSpPr>
        <p:spPr>
          <a:xfrm>
            <a:off x="467600" y="1513725"/>
            <a:ext cx="7725000" cy="29601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a:t>For k=5:</a:t>
            </a:r>
            <a:endParaRPr/>
          </a:p>
          <a:p>
            <a:pPr indent="0" lvl="0" marL="0" marR="0" rtl="0" algn="l">
              <a:lnSpc>
                <a:spcPct val="115000"/>
              </a:lnSpc>
              <a:spcBef>
                <a:spcPts val="1200"/>
              </a:spcBef>
              <a:spcAft>
                <a:spcPts val="0"/>
              </a:spcAft>
              <a:buNone/>
            </a:pPr>
            <a:r>
              <a:rPr lang="en"/>
              <a:t>sample size 100: 3/10 </a:t>
            </a:r>
            <a:endParaRPr/>
          </a:p>
          <a:p>
            <a:pPr indent="0" lvl="0" marL="0" marR="0" rtl="0" algn="l">
              <a:lnSpc>
                <a:spcPct val="115000"/>
              </a:lnSpc>
              <a:spcBef>
                <a:spcPts val="1200"/>
              </a:spcBef>
              <a:spcAft>
                <a:spcPts val="0"/>
              </a:spcAft>
              <a:buNone/>
            </a:pPr>
            <a:r>
              <a:rPr lang="en"/>
              <a:t>sample size 200: 1/10 </a:t>
            </a:r>
            <a:endParaRPr/>
          </a:p>
          <a:p>
            <a:pPr indent="0" lvl="0" marL="0" marR="0" rtl="0" algn="l">
              <a:lnSpc>
                <a:spcPct val="115000"/>
              </a:lnSpc>
              <a:spcBef>
                <a:spcPts val="1200"/>
              </a:spcBef>
              <a:spcAft>
                <a:spcPts val="0"/>
              </a:spcAft>
              <a:buNone/>
            </a:pPr>
            <a:r>
              <a:rPr lang="en"/>
              <a:t>sample size 500: 3/10 </a:t>
            </a:r>
            <a:endParaRPr/>
          </a:p>
          <a:p>
            <a:pPr indent="0" lvl="0" marL="0" marR="0" rtl="0" algn="l">
              <a:lnSpc>
                <a:spcPct val="115000"/>
              </a:lnSpc>
              <a:spcBef>
                <a:spcPts val="1200"/>
              </a:spcBef>
              <a:spcAft>
                <a:spcPts val="1200"/>
              </a:spcAft>
              <a:buNone/>
            </a:pPr>
            <a:r>
              <a:rPr lang="en"/>
              <a:t>sample size 1000: 2/10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88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20"/>
              <a:t>2. Assuming a lower fluence threshold, when does the result become unacceptable?</a:t>
            </a:r>
            <a:endParaRPr sz="1720"/>
          </a:p>
        </p:txBody>
      </p:sp>
      <p:sp>
        <p:nvSpPr>
          <p:cNvPr id="165" name="Google Shape;165;p29"/>
          <p:cNvSpPr txBox="1"/>
          <p:nvPr>
            <p:ph idx="1" type="body"/>
          </p:nvPr>
        </p:nvSpPr>
        <p:spPr>
          <a:xfrm>
            <a:off x="361050" y="546850"/>
            <a:ext cx="2420700" cy="4271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For k=5: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sample size, the threshold was varied to see the variation in k. Generally, higher fluence thresholds than the true value preserve k but lower values result in increasing k, becoming unreasonable at around 1.5 Jy ms.</a:t>
            </a:r>
            <a:endParaRPr/>
          </a:p>
        </p:txBody>
      </p:sp>
      <p:pic>
        <p:nvPicPr>
          <p:cNvPr id="166" name="Google Shape;166;p29"/>
          <p:cNvPicPr preferRelativeResize="0"/>
          <p:nvPr/>
        </p:nvPicPr>
        <p:blipFill rotWithShape="1">
          <a:blip r:embed="rId3">
            <a:alphaModFix/>
          </a:blip>
          <a:srcRect b="0" l="0" r="6340" t="0"/>
          <a:stretch/>
        </p:blipFill>
        <p:spPr>
          <a:xfrm>
            <a:off x="5486150" y="2540375"/>
            <a:ext cx="3657851" cy="2603127"/>
          </a:xfrm>
          <a:prstGeom prst="rect">
            <a:avLst/>
          </a:prstGeom>
          <a:noFill/>
          <a:ln>
            <a:noFill/>
          </a:ln>
        </p:spPr>
      </p:pic>
      <p:pic>
        <p:nvPicPr>
          <p:cNvPr id="167" name="Google Shape;167;p29"/>
          <p:cNvPicPr preferRelativeResize="0"/>
          <p:nvPr/>
        </p:nvPicPr>
        <p:blipFill>
          <a:blip r:embed="rId4">
            <a:alphaModFix/>
          </a:blip>
          <a:stretch>
            <a:fillRect/>
          </a:stretch>
        </p:blipFill>
        <p:spPr>
          <a:xfrm>
            <a:off x="2274820" y="2600250"/>
            <a:ext cx="3725978" cy="2483375"/>
          </a:xfrm>
          <a:prstGeom prst="rect">
            <a:avLst/>
          </a:prstGeom>
          <a:noFill/>
          <a:ln>
            <a:noFill/>
          </a:ln>
        </p:spPr>
      </p:pic>
      <p:pic>
        <p:nvPicPr>
          <p:cNvPr id="168" name="Google Shape;168;p29"/>
          <p:cNvPicPr preferRelativeResize="0"/>
          <p:nvPr/>
        </p:nvPicPr>
        <p:blipFill rotWithShape="1">
          <a:blip r:embed="rId5">
            <a:alphaModFix/>
          </a:blip>
          <a:srcRect b="0" l="0" r="5873" t="0"/>
          <a:stretch/>
        </p:blipFill>
        <p:spPr>
          <a:xfrm>
            <a:off x="5561536" y="267425"/>
            <a:ext cx="3507087" cy="2483375"/>
          </a:xfrm>
          <a:prstGeom prst="rect">
            <a:avLst/>
          </a:prstGeom>
          <a:noFill/>
          <a:ln>
            <a:noFill/>
          </a:ln>
        </p:spPr>
      </p:pic>
      <p:pic>
        <p:nvPicPr>
          <p:cNvPr id="169" name="Google Shape;169;p29"/>
          <p:cNvPicPr preferRelativeResize="0"/>
          <p:nvPr/>
        </p:nvPicPr>
        <p:blipFill>
          <a:blip r:embed="rId6">
            <a:alphaModFix/>
          </a:blip>
          <a:stretch>
            <a:fillRect/>
          </a:stretch>
        </p:blipFill>
        <p:spPr>
          <a:xfrm>
            <a:off x="2459650" y="311978"/>
            <a:ext cx="3592248" cy="239424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How does calculated z, E distributions compare?</a:t>
            </a:r>
            <a:endParaRPr/>
          </a:p>
        </p:txBody>
      </p:sp>
      <p:sp>
        <p:nvSpPr>
          <p:cNvPr id="175" name="Google Shape;175;p30"/>
          <p:cNvSpPr txBox="1"/>
          <p:nvPr>
            <p:ph idx="1" type="body"/>
          </p:nvPr>
        </p:nvSpPr>
        <p:spPr>
          <a:xfrm>
            <a:off x="311700" y="1152475"/>
            <a:ext cx="8520600" cy="1251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Here, one sample of 500 original data points was further analyzed to determine the z and E distributions. Below, the z distribution is pretty similar in shape, and only different in scale (the calculated distribution predicts significantly less total points than the true distribution).</a:t>
            </a:r>
            <a:endParaRPr/>
          </a:p>
        </p:txBody>
      </p:sp>
      <p:pic>
        <p:nvPicPr>
          <p:cNvPr id="176" name="Google Shape;176;p30"/>
          <p:cNvPicPr preferRelativeResize="0"/>
          <p:nvPr/>
        </p:nvPicPr>
        <p:blipFill>
          <a:blip r:embed="rId3">
            <a:alphaModFix/>
          </a:blip>
          <a:stretch>
            <a:fillRect/>
          </a:stretch>
        </p:blipFill>
        <p:spPr>
          <a:xfrm>
            <a:off x="229874" y="2066100"/>
            <a:ext cx="4470226" cy="2979426"/>
          </a:xfrm>
          <a:prstGeom prst="rect">
            <a:avLst/>
          </a:prstGeom>
          <a:noFill/>
          <a:ln>
            <a:noFill/>
          </a:ln>
        </p:spPr>
      </p:pic>
      <p:pic>
        <p:nvPicPr>
          <p:cNvPr id="177" name="Google Shape;177;p30"/>
          <p:cNvPicPr preferRelativeResize="0"/>
          <p:nvPr/>
        </p:nvPicPr>
        <p:blipFill>
          <a:blip r:embed="rId4">
            <a:alphaModFix/>
          </a:blip>
          <a:stretch>
            <a:fillRect/>
          </a:stretch>
        </p:blipFill>
        <p:spPr>
          <a:xfrm>
            <a:off x="4273450" y="2036563"/>
            <a:ext cx="4558848" cy="3038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183" name="Google Shape;183;p31"/>
          <p:cNvSpPr txBox="1"/>
          <p:nvPr>
            <p:ph idx="1" type="body"/>
          </p:nvPr>
        </p:nvSpPr>
        <p:spPr>
          <a:xfrm>
            <a:off x="311700" y="1152475"/>
            <a:ext cx="3595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Phi(E’) is shown on the right. The cumulative E’ distribution is approximately a straight line when E’ is shown in logspace, which is to be expected, as the E distribution was a random distribution in log E.</a:t>
            </a:r>
            <a:endParaRPr/>
          </a:p>
        </p:txBody>
      </p:sp>
      <p:pic>
        <p:nvPicPr>
          <p:cNvPr id="184" name="Google Shape;184;p31"/>
          <p:cNvPicPr preferRelativeResize="0"/>
          <p:nvPr/>
        </p:nvPicPr>
        <p:blipFill>
          <a:blip r:embed="rId3">
            <a:alphaModFix/>
          </a:blip>
          <a:stretch>
            <a:fillRect/>
          </a:stretch>
        </p:blipFill>
        <p:spPr>
          <a:xfrm>
            <a:off x="3948925" y="928150"/>
            <a:ext cx="4931999" cy="32871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106125"/>
            <a:ext cx="8520600" cy="196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7200"/>
              <a:t>k=3 data</a:t>
            </a:r>
            <a:endParaRPr b="1" sz="7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k=3 samples</a:t>
            </a:r>
            <a:endParaRPr/>
          </a:p>
        </p:txBody>
      </p:sp>
      <p:sp>
        <p:nvSpPr>
          <p:cNvPr id="66" name="Google Shape;66;p15"/>
          <p:cNvSpPr txBox="1"/>
          <p:nvPr>
            <p:ph idx="1" type="body"/>
          </p:nvPr>
        </p:nvSpPr>
        <p:spPr>
          <a:xfrm>
            <a:off x="311700" y="1152475"/>
            <a:ext cx="3756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set of 10 random samples were run with lognormal distributions in z, and log random </a:t>
            </a:r>
            <a:r>
              <a:rPr lang="en"/>
              <a:t>distributions in E, for original number of data points 100, 200, 500, and 1000. The resultant k values compared to true values are shown on the right.</a:t>
            </a:r>
            <a:r>
              <a:rPr lang="en"/>
              <a:t> </a:t>
            </a:r>
            <a:endParaRPr/>
          </a:p>
        </p:txBody>
      </p:sp>
      <p:pic>
        <p:nvPicPr>
          <p:cNvPr id="67" name="Google Shape;67;p15"/>
          <p:cNvPicPr preferRelativeResize="0"/>
          <p:nvPr/>
        </p:nvPicPr>
        <p:blipFill>
          <a:blip r:embed="rId3">
            <a:alphaModFix/>
          </a:blip>
          <a:stretch>
            <a:fillRect/>
          </a:stretch>
        </p:blipFill>
        <p:spPr>
          <a:xfrm>
            <a:off x="4068621" y="1294300"/>
            <a:ext cx="4700278" cy="3132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How many k values obtained by Kendall Tau are greater than raw fit?</a:t>
            </a:r>
            <a:endParaRPr/>
          </a:p>
        </p:txBody>
      </p:sp>
      <p:sp>
        <p:nvSpPr>
          <p:cNvPr id="73" name="Google Shape;73;p16"/>
          <p:cNvSpPr txBox="1"/>
          <p:nvPr>
            <p:ph idx="1" type="body"/>
          </p:nvPr>
        </p:nvSpPr>
        <p:spPr>
          <a:xfrm>
            <a:off x="467600" y="1513725"/>
            <a:ext cx="7725000" cy="29601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a:t>For k=3:</a:t>
            </a:r>
            <a:endParaRPr/>
          </a:p>
          <a:p>
            <a:pPr indent="0" lvl="0" marL="0" marR="0" rtl="0" algn="l">
              <a:lnSpc>
                <a:spcPct val="115000"/>
              </a:lnSpc>
              <a:spcBef>
                <a:spcPts val="1200"/>
              </a:spcBef>
              <a:spcAft>
                <a:spcPts val="0"/>
              </a:spcAft>
              <a:buNone/>
            </a:pPr>
            <a:r>
              <a:rPr lang="en"/>
              <a:t>sample size 100: 2/10</a:t>
            </a:r>
            <a:endParaRPr/>
          </a:p>
          <a:p>
            <a:pPr indent="0" lvl="0" marL="0" marR="0" rtl="0" algn="l">
              <a:lnSpc>
                <a:spcPct val="115000"/>
              </a:lnSpc>
              <a:spcBef>
                <a:spcPts val="1200"/>
              </a:spcBef>
              <a:spcAft>
                <a:spcPts val="0"/>
              </a:spcAft>
              <a:buNone/>
            </a:pPr>
            <a:r>
              <a:rPr lang="en"/>
              <a:t>sample size 200: 1/10</a:t>
            </a:r>
            <a:endParaRPr/>
          </a:p>
          <a:p>
            <a:pPr indent="0" lvl="0" marL="0" marR="0" rtl="0" algn="l">
              <a:lnSpc>
                <a:spcPct val="115000"/>
              </a:lnSpc>
              <a:spcBef>
                <a:spcPts val="1200"/>
              </a:spcBef>
              <a:spcAft>
                <a:spcPts val="0"/>
              </a:spcAft>
              <a:buNone/>
            </a:pPr>
            <a:r>
              <a:rPr lang="en"/>
              <a:t>sample size 500: 0/10</a:t>
            </a:r>
            <a:endParaRPr/>
          </a:p>
          <a:p>
            <a:pPr indent="0" lvl="0" marL="0" marR="0" rtl="0" algn="l">
              <a:lnSpc>
                <a:spcPct val="115000"/>
              </a:lnSpc>
              <a:spcBef>
                <a:spcPts val="1200"/>
              </a:spcBef>
              <a:spcAft>
                <a:spcPts val="1200"/>
              </a:spcAft>
              <a:buNone/>
            </a:pPr>
            <a:r>
              <a:rPr lang="en"/>
              <a:t>sample size 1000: 0/10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88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20"/>
              <a:t>2. Assuming a lower fluence threshold, when does the result become unacceptable?</a:t>
            </a:r>
            <a:endParaRPr sz="1720"/>
          </a:p>
        </p:txBody>
      </p:sp>
      <p:sp>
        <p:nvSpPr>
          <p:cNvPr id="79" name="Google Shape;79;p17"/>
          <p:cNvSpPr txBox="1"/>
          <p:nvPr>
            <p:ph idx="1" type="body"/>
          </p:nvPr>
        </p:nvSpPr>
        <p:spPr>
          <a:xfrm>
            <a:off x="361050" y="546850"/>
            <a:ext cx="2420700" cy="4271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For k=3: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sample size, the </a:t>
            </a:r>
            <a:r>
              <a:rPr lang="en"/>
              <a:t>threshold</a:t>
            </a:r>
            <a:r>
              <a:rPr lang="en"/>
              <a:t> was varied to see the variation in k. Generally, higher fluence </a:t>
            </a:r>
            <a:r>
              <a:rPr lang="en"/>
              <a:t>thresholds than the true value preserve k but lower values result in increasing k, becoming unreasonable at around 1.5 Jy ms.</a:t>
            </a:r>
            <a:endParaRPr/>
          </a:p>
        </p:txBody>
      </p:sp>
      <p:pic>
        <p:nvPicPr>
          <p:cNvPr id="80" name="Google Shape;80;p17"/>
          <p:cNvPicPr preferRelativeResize="0"/>
          <p:nvPr/>
        </p:nvPicPr>
        <p:blipFill>
          <a:blip r:embed="rId3">
            <a:alphaModFix/>
          </a:blip>
          <a:stretch>
            <a:fillRect/>
          </a:stretch>
        </p:blipFill>
        <p:spPr>
          <a:xfrm>
            <a:off x="2678725" y="418000"/>
            <a:ext cx="3580498" cy="2386399"/>
          </a:xfrm>
          <a:prstGeom prst="rect">
            <a:avLst/>
          </a:prstGeom>
          <a:noFill/>
          <a:ln>
            <a:noFill/>
          </a:ln>
        </p:spPr>
      </p:pic>
      <p:pic>
        <p:nvPicPr>
          <p:cNvPr id="81" name="Google Shape;81;p17"/>
          <p:cNvPicPr preferRelativeResize="0"/>
          <p:nvPr/>
        </p:nvPicPr>
        <p:blipFill rotWithShape="1">
          <a:blip r:embed="rId4">
            <a:alphaModFix/>
          </a:blip>
          <a:srcRect b="0" l="0" r="7252" t="0"/>
          <a:stretch/>
        </p:blipFill>
        <p:spPr>
          <a:xfrm>
            <a:off x="5729925" y="418000"/>
            <a:ext cx="3320724" cy="2386399"/>
          </a:xfrm>
          <a:prstGeom prst="rect">
            <a:avLst/>
          </a:prstGeom>
          <a:noFill/>
          <a:ln>
            <a:noFill/>
          </a:ln>
        </p:spPr>
      </p:pic>
      <p:pic>
        <p:nvPicPr>
          <p:cNvPr id="82" name="Google Shape;82;p17"/>
          <p:cNvPicPr preferRelativeResize="0"/>
          <p:nvPr/>
        </p:nvPicPr>
        <p:blipFill>
          <a:blip r:embed="rId5">
            <a:alphaModFix/>
          </a:blip>
          <a:stretch>
            <a:fillRect/>
          </a:stretch>
        </p:blipFill>
        <p:spPr>
          <a:xfrm>
            <a:off x="2743338" y="2749954"/>
            <a:ext cx="3451274" cy="2300295"/>
          </a:xfrm>
          <a:prstGeom prst="rect">
            <a:avLst/>
          </a:prstGeom>
          <a:noFill/>
          <a:ln>
            <a:noFill/>
          </a:ln>
        </p:spPr>
      </p:pic>
      <p:pic>
        <p:nvPicPr>
          <p:cNvPr id="83" name="Google Shape;83;p17"/>
          <p:cNvPicPr preferRelativeResize="0"/>
          <p:nvPr/>
        </p:nvPicPr>
        <p:blipFill rotWithShape="1">
          <a:blip r:embed="rId6">
            <a:alphaModFix/>
          </a:blip>
          <a:srcRect b="0" l="0" r="6498" t="0"/>
          <a:stretch/>
        </p:blipFill>
        <p:spPr>
          <a:xfrm>
            <a:off x="5753100" y="2733075"/>
            <a:ext cx="3274373" cy="23340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How does calculated z, E distributions compare?</a:t>
            </a:r>
            <a:endParaRPr/>
          </a:p>
        </p:txBody>
      </p:sp>
      <p:sp>
        <p:nvSpPr>
          <p:cNvPr id="89" name="Google Shape;89;p18"/>
          <p:cNvSpPr txBox="1"/>
          <p:nvPr>
            <p:ph idx="1" type="body"/>
          </p:nvPr>
        </p:nvSpPr>
        <p:spPr>
          <a:xfrm>
            <a:off x="311700" y="1152475"/>
            <a:ext cx="8520600" cy="1251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Here, one sample of 500 original data points was further analyzed to determine the z and E distributions. Below, the z distribution is pretty similar in shape, and only different in scale (the calculated distribution predicts less total points than the true distribution).</a:t>
            </a:r>
            <a:endParaRPr/>
          </a:p>
        </p:txBody>
      </p:sp>
      <p:pic>
        <p:nvPicPr>
          <p:cNvPr id="90" name="Google Shape;90;p18"/>
          <p:cNvPicPr preferRelativeResize="0"/>
          <p:nvPr/>
        </p:nvPicPr>
        <p:blipFill>
          <a:blip r:embed="rId3">
            <a:alphaModFix/>
          </a:blip>
          <a:stretch>
            <a:fillRect/>
          </a:stretch>
        </p:blipFill>
        <p:spPr>
          <a:xfrm>
            <a:off x="796525" y="2403325"/>
            <a:ext cx="3712952" cy="2474673"/>
          </a:xfrm>
          <a:prstGeom prst="rect">
            <a:avLst/>
          </a:prstGeom>
          <a:noFill/>
          <a:ln>
            <a:noFill/>
          </a:ln>
        </p:spPr>
      </p:pic>
      <p:pic>
        <p:nvPicPr>
          <p:cNvPr id="91" name="Google Shape;91;p18"/>
          <p:cNvPicPr preferRelativeResize="0"/>
          <p:nvPr/>
        </p:nvPicPr>
        <p:blipFill>
          <a:blip r:embed="rId4">
            <a:alphaModFix/>
          </a:blip>
          <a:stretch>
            <a:fillRect/>
          </a:stretch>
        </p:blipFill>
        <p:spPr>
          <a:xfrm>
            <a:off x="4635900" y="2265978"/>
            <a:ext cx="3919002" cy="26120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97" name="Google Shape;97;p19"/>
          <p:cNvSpPr txBox="1"/>
          <p:nvPr>
            <p:ph idx="1" type="body"/>
          </p:nvPr>
        </p:nvSpPr>
        <p:spPr>
          <a:xfrm>
            <a:off x="311700" y="1152475"/>
            <a:ext cx="3595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Phi(E’) is shown on the right. The cumulative E’ distribution is approximately a straight line when E’ is shown in logspace, which is to be expected, as the E distribution was a random distribution in log E.</a:t>
            </a:r>
            <a:endParaRPr/>
          </a:p>
        </p:txBody>
      </p:sp>
      <p:pic>
        <p:nvPicPr>
          <p:cNvPr id="98" name="Google Shape;98;p19"/>
          <p:cNvPicPr preferRelativeResize="0"/>
          <p:nvPr/>
        </p:nvPicPr>
        <p:blipFill>
          <a:blip r:embed="rId3">
            <a:alphaModFix/>
          </a:blip>
          <a:stretch>
            <a:fillRect/>
          </a:stretch>
        </p:blipFill>
        <p:spPr>
          <a:xfrm>
            <a:off x="4279623" y="1315375"/>
            <a:ext cx="4988549" cy="33248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1106125"/>
            <a:ext cx="8520600" cy="196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7200"/>
              <a:t>k=4 data</a:t>
            </a:r>
            <a:endParaRPr b="1" sz="7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k=4 samples</a:t>
            </a:r>
            <a:endParaRPr/>
          </a:p>
        </p:txBody>
      </p:sp>
      <p:sp>
        <p:nvSpPr>
          <p:cNvPr id="109" name="Google Shape;109;p21"/>
          <p:cNvSpPr txBox="1"/>
          <p:nvPr>
            <p:ph idx="1" type="body"/>
          </p:nvPr>
        </p:nvSpPr>
        <p:spPr>
          <a:xfrm>
            <a:off x="311700" y="1152475"/>
            <a:ext cx="3756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set of 10 random samples were run with lognormal distributions in z, and log random distributions in E, for original number of data points 100, 200, 500, and 1000. The resultant k values compared to true values are shown on the right. </a:t>
            </a:r>
            <a:endParaRPr/>
          </a:p>
        </p:txBody>
      </p:sp>
      <p:pic>
        <p:nvPicPr>
          <p:cNvPr id="110" name="Google Shape;110;p21"/>
          <p:cNvPicPr preferRelativeResize="0"/>
          <p:nvPr/>
        </p:nvPicPr>
        <p:blipFill>
          <a:blip r:embed="rId3">
            <a:alphaModFix/>
          </a:blip>
          <a:stretch>
            <a:fillRect/>
          </a:stretch>
        </p:blipFill>
        <p:spPr>
          <a:xfrm>
            <a:off x="4178450" y="1152475"/>
            <a:ext cx="4770601" cy="31796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