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cdb15a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cdb15a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cdb15a5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cdb15a5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cdb15a51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cdb15a5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cdb15a5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cdb15a5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cdb15a51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cdb15a51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FRB Update #23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William Huang</a:t>
            </a:r>
            <a:endParaRPr/>
          </a:p>
          <a:p>
            <a:pPr indent="0" lvl="0" marL="0" rtl="0" algn="ctr">
              <a:spcBef>
                <a:spcPts val="0"/>
              </a:spcBef>
              <a:spcAft>
                <a:spcPts val="0"/>
              </a:spcAft>
              <a:buNone/>
            </a:pPr>
            <a:r>
              <a:rPr lang="en"/>
              <a:t>(11/21/2020)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Parkes + CHIME</a:t>
            </a:r>
            <a:endParaRPr/>
          </a:p>
        </p:txBody>
      </p:sp>
      <p:sp>
        <p:nvSpPr>
          <p:cNvPr id="61" name="Google Shape;61;p14"/>
          <p:cNvSpPr txBox="1"/>
          <p:nvPr>
            <p:ph idx="1" type="body"/>
          </p:nvPr>
        </p:nvSpPr>
        <p:spPr>
          <a:xfrm>
            <a:off x="311700" y="1152475"/>
            <a:ext cx="4480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27 Parkes FRBs, 3 fall under the 0.30 Jy flux limit</a:t>
            </a:r>
            <a:endParaRPr/>
          </a:p>
          <a:p>
            <a:pPr indent="-342900" lvl="0" marL="457200" rtl="0" algn="l">
              <a:spcBef>
                <a:spcPts val="0"/>
              </a:spcBef>
              <a:spcAft>
                <a:spcPts val="0"/>
              </a:spcAft>
              <a:buSzPts val="1800"/>
              <a:buChar char="●"/>
            </a:pPr>
            <a:r>
              <a:rPr lang="en"/>
              <a:t>8 CHIME FRBs, all above flux limit</a:t>
            </a:r>
            <a:endParaRPr/>
          </a:p>
        </p:txBody>
      </p:sp>
      <p:pic>
        <p:nvPicPr>
          <p:cNvPr id="62" name="Google Shape;62;p14"/>
          <p:cNvPicPr preferRelativeResize="0"/>
          <p:nvPr/>
        </p:nvPicPr>
        <p:blipFill>
          <a:blip r:embed="rId3">
            <a:alphaModFix/>
          </a:blip>
          <a:stretch>
            <a:fillRect/>
          </a:stretch>
        </p:blipFill>
        <p:spPr>
          <a:xfrm>
            <a:off x="4791900" y="1152475"/>
            <a:ext cx="4307400" cy="302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Kendall Tau</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 = 4 for tau=0 using both methods</a:t>
            </a:r>
            <a:endParaRPr/>
          </a:p>
        </p:txBody>
      </p:sp>
      <p:pic>
        <p:nvPicPr>
          <p:cNvPr id="69" name="Google Shape;69;p15"/>
          <p:cNvPicPr preferRelativeResize="0"/>
          <p:nvPr/>
        </p:nvPicPr>
        <p:blipFill>
          <a:blip r:embed="rId3">
            <a:alphaModFix/>
          </a:blip>
          <a:stretch>
            <a:fillRect/>
          </a:stretch>
        </p:blipFill>
        <p:spPr>
          <a:xfrm>
            <a:off x="4571988" y="2068475"/>
            <a:ext cx="3876675" cy="2647950"/>
          </a:xfrm>
          <a:prstGeom prst="rect">
            <a:avLst/>
          </a:prstGeom>
          <a:noFill/>
          <a:ln>
            <a:noFill/>
          </a:ln>
        </p:spPr>
      </p:pic>
      <p:pic>
        <p:nvPicPr>
          <p:cNvPr id="70" name="Google Shape;70;p15"/>
          <p:cNvPicPr preferRelativeResize="0"/>
          <p:nvPr/>
        </p:nvPicPr>
        <p:blipFill>
          <a:blip r:embed="rId4">
            <a:alphaModFix/>
          </a:blip>
          <a:stretch>
            <a:fillRect/>
          </a:stretch>
        </p:blipFill>
        <p:spPr>
          <a:xfrm>
            <a:off x="551575" y="2068475"/>
            <a:ext cx="3810000" cy="26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sigma</a:t>
            </a:r>
            <a:endParaRPr/>
          </a:p>
        </p:txBody>
      </p:sp>
      <p:sp>
        <p:nvSpPr>
          <p:cNvPr id="76" name="Google Shape;76;p16"/>
          <p:cNvSpPr txBox="1"/>
          <p:nvPr>
            <p:ph idx="1" type="body"/>
          </p:nvPr>
        </p:nvSpPr>
        <p:spPr>
          <a:xfrm>
            <a:off x="311700" y="1152475"/>
            <a:ext cx="380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dot sigma for k=4 starts out below that of k=0 and k=2, but actually increases around log(1+z) = 0.4.</a:t>
            </a:r>
            <a:endParaRPr/>
          </a:p>
        </p:txBody>
      </p:sp>
      <p:pic>
        <p:nvPicPr>
          <p:cNvPr id="77" name="Google Shape;77;p16"/>
          <p:cNvPicPr preferRelativeResize="0"/>
          <p:nvPr/>
        </p:nvPicPr>
        <p:blipFill>
          <a:blip r:embed="rId3">
            <a:alphaModFix/>
          </a:blip>
          <a:stretch>
            <a:fillRect/>
          </a:stretch>
        </p:blipFill>
        <p:spPr>
          <a:xfrm>
            <a:off x="4116903" y="1017725"/>
            <a:ext cx="4793551" cy="342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 with Parkes + CHIME</a:t>
            </a:r>
            <a:endParaRPr/>
          </a:p>
        </p:txBody>
      </p:sp>
      <p:pic>
        <p:nvPicPr>
          <p:cNvPr id="83" name="Google Shape;83;p17"/>
          <p:cNvPicPr preferRelativeResize="0"/>
          <p:nvPr/>
        </p:nvPicPr>
        <p:blipFill>
          <a:blip r:embed="rId3">
            <a:alphaModFix/>
          </a:blip>
          <a:stretch>
            <a:fillRect/>
          </a:stretch>
        </p:blipFill>
        <p:spPr>
          <a:xfrm>
            <a:off x="1906888" y="1017725"/>
            <a:ext cx="5330225" cy="379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rho(z), with arbitrary units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 the left, the plot of dot rho and raw dot rho are for Parkes only. The right graph includes both Parkes and CHIME data. The star formation rate is taken from Madau and Dickinson 2014, scaled so that the graph occupies the same range.</a:t>
            </a:r>
            <a:endParaRPr/>
          </a:p>
        </p:txBody>
      </p:sp>
      <p:pic>
        <p:nvPicPr>
          <p:cNvPr id="90" name="Google Shape;90;p18"/>
          <p:cNvPicPr preferRelativeResize="0"/>
          <p:nvPr/>
        </p:nvPicPr>
        <p:blipFill>
          <a:blip r:embed="rId3">
            <a:alphaModFix/>
          </a:blip>
          <a:stretch>
            <a:fillRect/>
          </a:stretch>
        </p:blipFill>
        <p:spPr>
          <a:xfrm>
            <a:off x="311700" y="2242057"/>
            <a:ext cx="3989725" cy="2786793"/>
          </a:xfrm>
          <a:prstGeom prst="rect">
            <a:avLst/>
          </a:prstGeom>
          <a:noFill/>
          <a:ln>
            <a:noFill/>
          </a:ln>
        </p:spPr>
      </p:pic>
      <p:pic>
        <p:nvPicPr>
          <p:cNvPr id="91" name="Google Shape;91;p18"/>
          <p:cNvPicPr preferRelativeResize="0"/>
          <p:nvPr/>
        </p:nvPicPr>
        <p:blipFill>
          <a:blip r:embed="rId4">
            <a:alphaModFix/>
          </a:blip>
          <a:stretch>
            <a:fillRect/>
          </a:stretch>
        </p:blipFill>
        <p:spPr>
          <a:xfrm>
            <a:off x="4478575" y="2171375"/>
            <a:ext cx="4192100" cy="29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