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d9d78958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d9d7895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dd9d78958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dd9d78958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dd9d789584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dd9d78958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dd9d78958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dd9d78958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d9d789584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d9d78958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d9d789584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d9d78958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d9d789584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d9d78958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d9d789584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d9d78958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FRB Update #25</a:t>
            </a:r>
            <a:endParaRPr/>
          </a:p>
        </p:txBody>
      </p:sp>
      <p:sp>
        <p:nvSpPr>
          <p:cNvPr id="55" name="Google Shape;55;p13"/>
          <p:cNvSpPr txBox="1">
            <a:spLocks noGrp="1"/>
          </p:cNvSpPr>
          <p:nvPr>
            <p:ph type="subTitle" idx="1"/>
          </p:nvPr>
        </p:nvSpPr>
        <p:spPr>
          <a:xfrm>
            <a:off x="311700" y="2834125"/>
            <a:ext cx="8520600" cy="1170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William Huang</a:t>
            </a:r>
            <a:endParaRPr/>
          </a:p>
          <a:p>
            <a:pPr marL="0" lvl="0" indent="0" algn="ctr" rtl="0">
              <a:spcBef>
                <a:spcPts val="0"/>
              </a:spcBef>
              <a:spcAft>
                <a:spcPts val="0"/>
              </a:spcAft>
              <a:buNone/>
            </a:pPr>
            <a:r>
              <a:rPr lang="en"/>
              <a:t>(06/13/2021)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Brief Overview of Arcus Model</a:t>
            </a:r>
            <a:endParaRPr/>
          </a:p>
        </p:txBody>
      </p:sp>
      <p:sp>
        <p:nvSpPr>
          <p:cNvPr id="61" name="Google Shape;61;p14"/>
          <p:cNvSpPr txBox="1">
            <a:spLocks noGrp="1"/>
          </p:cNvSpPr>
          <p:nvPr>
            <p:ph type="body" idx="1"/>
          </p:nvPr>
        </p:nvSpPr>
        <p:spPr>
          <a:xfrm>
            <a:off x="311700" y="1017725"/>
            <a:ext cx="8520600" cy="3971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The key equation of Arcus et al.’s model is the following:</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The first portion is related to how many events are per unit volume, which should increase as redshift increases, since there is more volume at larger distances.</a:t>
            </a:r>
            <a:endParaRPr/>
          </a:p>
          <a:p>
            <a:pPr marL="0" lvl="0" indent="0" algn="l" rtl="0">
              <a:spcBef>
                <a:spcPts val="1200"/>
              </a:spcBef>
              <a:spcAft>
                <a:spcPts val="0"/>
              </a:spcAft>
              <a:buNone/>
            </a:pPr>
            <a:r>
              <a:rPr lang="en"/>
              <a:t>The second portion, \psi_n(x), shows the proportionality to a certain power of the star formation rate.</a:t>
            </a:r>
            <a:endParaRPr/>
          </a:p>
          <a:p>
            <a:pPr marL="0" lvl="0" indent="0" algn="l" rtl="0">
              <a:spcBef>
                <a:spcPts val="1200"/>
              </a:spcBef>
              <a:spcAft>
                <a:spcPts val="1200"/>
              </a:spcAft>
              <a:buNone/>
            </a:pPr>
            <a:r>
              <a:rPr lang="en"/>
              <a:t>The last portion, the cases of F_0 &gt;= F_max, implements the observational limit: F_0 is the minimum fluence of the telescope, and F_max and F_min are the limits of the intrinsic FRB distribution.</a:t>
            </a:r>
            <a:endParaRPr/>
          </a:p>
        </p:txBody>
      </p:sp>
      <p:pic>
        <p:nvPicPr>
          <p:cNvPr id="62" name="Google Shape;62;p14"/>
          <p:cNvPicPr preferRelativeResize="0"/>
          <p:nvPr/>
        </p:nvPicPr>
        <p:blipFill rotWithShape="1">
          <a:blip r:embed="rId3">
            <a:alphaModFix/>
          </a:blip>
          <a:srcRect t="6348" b="6929"/>
          <a:stretch/>
        </p:blipFill>
        <p:spPr>
          <a:xfrm>
            <a:off x="275238" y="1407475"/>
            <a:ext cx="8593526" cy="1233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(continued)</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They then convert this to the dispersion measure through the equation:</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Which assumes a one-to-one relation of DM with z:</a:t>
            </a:r>
            <a:endParaRPr/>
          </a:p>
        </p:txBody>
      </p:sp>
      <p:pic>
        <p:nvPicPr>
          <p:cNvPr id="69" name="Google Shape;69;p15"/>
          <p:cNvPicPr preferRelativeResize="0"/>
          <p:nvPr/>
        </p:nvPicPr>
        <p:blipFill>
          <a:blip r:embed="rId3">
            <a:alphaModFix/>
          </a:blip>
          <a:stretch>
            <a:fillRect/>
          </a:stretch>
        </p:blipFill>
        <p:spPr>
          <a:xfrm>
            <a:off x="788763" y="1718527"/>
            <a:ext cx="7566476" cy="732900"/>
          </a:xfrm>
          <a:prstGeom prst="rect">
            <a:avLst/>
          </a:prstGeom>
          <a:noFill/>
          <a:ln>
            <a:noFill/>
          </a:ln>
        </p:spPr>
      </p:pic>
      <p:pic>
        <p:nvPicPr>
          <p:cNvPr id="70" name="Google Shape;70;p15"/>
          <p:cNvPicPr preferRelativeResize="0"/>
          <p:nvPr/>
        </p:nvPicPr>
        <p:blipFill>
          <a:blip r:embed="rId4">
            <a:alphaModFix/>
          </a:blip>
          <a:stretch>
            <a:fillRect/>
          </a:stretch>
        </p:blipFill>
        <p:spPr>
          <a:xfrm>
            <a:off x="1548263" y="3090549"/>
            <a:ext cx="6047499" cy="93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(continued)</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Finally, the Arcus model multiplies the event rate dR/dDM, with the telescope efficiency in order to fit their model with the observed FRB counts. The efficiency is modelled as: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Note that the efficiency is averaged over different pulse widths assuming a log-normal distribution:</a:t>
            </a:r>
            <a:endParaRPr/>
          </a:p>
        </p:txBody>
      </p:sp>
      <p:pic>
        <p:nvPicPr>
          <p:cNvPr id="77" name="Google Shape;77;p16"/>
          <p:cNvPicPr preferRelativeResize="0"/>
          <p:nvPr/>
        </p:nvPicPr>
        <p:blipFill>
          <a:blip r:embed="rId3">
            <a:alphaModFix/>
          </a:blip>
          <a:stretch>
            <a:fillRect/>
          </a:stretch>
        </p:blipFill>
        <p:spPr>
          <a:xfrm>
            <a:off x="2047925" y="2169225"/>
            <a:ext cx="5048149" cy="938700"/>
          </a:xfrm>
          <a:prstGeom prst="rect">
            <a:avLst/>
          </a:prstGeom>
          <a:noFill/>
          <a:ln>
            <a:noFill/>
          </a:ln>
        </p:spPr>
      </p:pic>
      <p:pic>
        <p:nvPicPr>
          <p:cNvPr id="78" name="Google Shape;78;p16"/>
          <p:cNvPicPr preferRelativeResize="0"/>
          <p:nvPr/>
        </p:nvPicPr>
        <p:blipFill>
          <a:blip r:embed="rId4">
            <a:alphaModFix/>
          </a:blip>
          <a:stretch>
            <a:fillRect/>
          </a:stretch>
        </p:blipFill>
        <p:spPr>
          <a:xfrm>
            <a:off x="1312992" y="4047848"/>
            <a:ext cx="6518026" cy="802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(continued)</a:t>
            </a:r>
            <a:endParaRPr/>
          </a:p>
        </p:txBody>
      </p:sp>
      <p:sp>
        <p:nvSpPr>
          <p:cNvPr id="84" name="Google Shape;84;p17"/>
          <p:cNvSpPr txBox="1">
            <a:spLocks noGrp="1"/>
          </p:cNvSpPr>
          <p:nvPr>
            <p:ph type="body" idx="1"/>
          </p:nvPr>
        </p:nvSpPr>
        <p:spPr>
          <a:xfrm>
            <a:off x="311700" y="1152475"/>
            <a:ext cx="8520600" cy="25953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The main variables in the model are:</a:t>
            </a:r>
            <a:endParaRPr/>
          </a:p>
          <a:p>
            <a:pPr marL="0" lvl="0" indent="0" algn="l" rtl="0">
              <a:spcBef>
                <a:spcPts val="1200"/>
              </a:spcBef>
              <a:spcAft>
                <a:spcPts val="0"/>
              </a:spcAft>
              <a:buNone/>
            </a:pPr>
            <a:r>
              <a:rPr lang="en"/>
              <a:t>Alpha, the spectral index:</a:t>
            </a:r>
            <a:endParaRPr/>
          </a:p>
          <a:p>
            <a:pPr marL="0" lvl="0" indent="0" algn="l" rtl="0">
              <a:spcBef>
                <a:spcPts val="1200"/>
              </a:spcBef>
              <a:spcAft>
                <a:spcPts val="0"/>
              </a:spcAft>
              <a:buNone/>
            </a:pPr>
            <a:r>
              <a:rPr lang="en"/>
              <a:t>Gamma, the energy power law index.</a:t>
            </a:r>
            <a:endParaRPr/>
          </a:p>
          <a:p>
            <a:pPr marL="0" lvl="0" indent="0" algn="l" rtl="0">
              <a:spcBef>
                <a:spcPts val="1200"/>
              </a:spcBef>
              <a:spcAft>
                <a:spcPts val="0"/>
              </a:spcAft>
              <a:buNone/>
            </a:pPr>
            <a:r>
              <a:rPr lang="en"/>
              <a:t>n, the exponent for how FRB rate is related to star formation rate</a:t>
            </a:r>
            <a:endParaRPr/>
          </a:p>
          <a:p>
            <a:pPr marL="0" lvl="0" indent="0" algn="l" rtl="0">
              <a:spcBef>
                <a:spcPts val="1200"/>
              </a:spcBef>
              <a:spcAft>
                <a:spcPts val="0"/>
              </a:spcAft>
              <a:buNone/>
            </a:pPr>
            <a:r>
              <a:rPr lang="en"/>
              <a:t>F_0, the limiting fluence of the telescope.</a:t>
            </a:r>
            <a:br>
              <a:rPr lang="en"/>
            </a:br>
            <a:endParaRPr/>
          </a:p>
          <a:p>
            <a:pPr marL="0" lvl="0" indent="0" algn="l" rtl="0">
              <a:spcBef>
                <a:spcPts val="1200"/>
              </a:spcBef>
              <a:spcAft>
                <a:spcPts val="1200"/>
              </a:spcAft>
              <a:buNone/>
            </a:pPr>
            <a:r>
              <a:rPr lang="en"/>
              <a:t>Alpha, Gamma, and F_0 affect only the orange boxed term, whereas n affects only the blue box.</a:t>
            </a:r>
            <a:endParaRPr/>
          </a:p>
        </p:txBody>
      </p:sp>
      <p:pic>
        <p:nvPicPr>
          <p:cNvPr id="85" name="Google Shape;85;p17"/>
          <p:cNvPicPr preferRelativeResize="0"/>
          <p:nvPr/>
        </p:nvPicPr>
        <p:blipFill rotWithShape="1">
          <a:blip r:embed="rId3">
            <a:alphaModFix/>
          </a:blip>
          <a:srcRect t="6348" b="6929"/>
          <a:stretch/>
        </p:blipFill>
        <p:spPr>
          <a:xfrm>
            <a:off x="275238" y="3882525"/>
            <a:ext cx="8593526" cy="1233625"/>
          </a:xfrm>
          <a:prstGeom prst="rect">
            <a:avLst/>
          </a:prstGeom>
          <a:noFill/>
          <a:ln>
            <a:noFill/>
          </a:ln>
        </p:spPr>
      </p:pic>
      <p:sp>
        <p:nvSpPr>
          <p:cNvPr id="86" name="Google Shape;86;p17"/>
          <p:cNvSpPr/>
          <p:nvPr/>
        </p:nvSpPr>
        <p:spPr>
          <a:xfrm>
            <a:off x="5850500" y="4069525"/>
            <a:ext cx="1038900" cy="616800"/>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 name="Google Shape;87;p17"/>
          <p:cNvPicPr preferRelativeResize="0"/>
          <p:nvPr/>
        </p:nvPicPr>
        <p:blipFill>
          <a:blip r:embed="rId4">
            <a:alphaModFix/>
          </a:blip>
          <a:stretch>
            <a:fillRect/>
          </a:stretch>
        </p:blipFill>
        <p:spPr>
          <a:xfrm>
            <a:off x="3094026" y="1622275"/>
            <a:ext cx="1169725" cy="465725"/>
          </a:xfrm>
          <a:prstGeom prst="rect">
            <a:avLst/>
          </a:prstGeom>
          <a:noFill/>
          <a:ln>
            <a:noFill/>
          </a:ln>
        </p:spPr>
      </p:pic>
      <p:sp>
        <p:nvSpPr>
          <p:cNvPr id="88" name="Google Shape;88;p17"/>
          <p:cNvSpPr/>
          <p:nvPr/>
        </p:nvSpPr>
        <p:spPr>
          <a:xfrm>
            <a:off x="4671875" y="4265225"/>
            <a:ext cx="414300" cy="4212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My Implementation</a:t>
            </a:r>
            <a:endParaRPr/>
          </a:p>
        </p:txBody>
      </p:sp>
      <p:sp>
        <p:nvSpPr>
          <p:cNvPr id="94" name="Google Shape;94;p18"/>
          <p:cNvSpPr txBox="1">
            <a:spLocks noGrp="1"/>
          </p:cNvSpPr>
          <p:nvPr>
            <p:ph type="body" idx="1"/>
          </p:nvPr>
        </p:nvSpPr>
        <p:spPr>
          <a:xfrm>
            <a:off x="2932725" y="1152475"/>
            <a:ext cx="3344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 used the constants on the left in my implementation, as well as the equations on the right to determine the inherent fluence limits of the FRB distribution based on the energy distribution. J_yms is the conversion factor between W/m^2 Hz and Jy ms.</a:t>
            </a:r>
            <a:endParaRPr/>
          </a:p>
        </p:txBody>
      </p:sp>
      <p:pic>
        <p:nvPicPr>
          <p:cNvPr id="95" name="Google Shape;95;p18"/>
          <p:cNvPicPr preferRelativeResize="0"/>
          <p:nvPr/>
        </p:nvPicPr>
        <p:blipFill>
          <a:blip r:embed="rId3">
            <a:alphaModFix/>
          </a:blip>
          <a:stretch>
            <a:fillRect/>
          </a:stretch>
        </p:blipFill>
        <p:spPr>
          <a:xfrm>
            <a:off x="311700" y="1114900"/>
            <a:ext cx="2319251" cy="3491549"/>
          </a:xfrm>
          <a:prstGeom prst="rect">
            <a:avLst/>
          </a:prstGeom>
          <a:noFill/>
          <a:ln>
            <a:noFill/>
          </a:ln>
        </p:spPr>
      </p:pic>
      <p:pic>
        <p:nvPicPr>
          <p:cNvPr id="96" name="Google Shape;96;p18"/>
          <p:cNvPicPr preferRelativeResize="0"/>
          <p:nvPr/>
        </p:nvPicPr>
        <p:blipFill>
          <a:blip r:embed="rId4">
            <a:alphaModFix/>
          </a:blip>
          <a:stretch>
            <a:fillRect/>
          </a:stretch>
        </p:blipFill>
        <p:spPr>
          <a:xfrm>
            <a:off x="6590050" y="2024325"/>
            <a:ext cx="2242250" cy="158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Exploration of Parameter Space</a:t>
            </a:r>
            <a:endParaRPr/>
          </a:p>
        </p:txBody>
      </p:sp>
      <p:sp>
        <p:nvSpPr>
          <p:cNvPr id="102" name="Google Shape;102;p19"/>
          <p:cNvSpPr txBox="1">
            <a:spLocks noGrp="1"/>
          </p:cNvSpPr>
          <p:nvPr>
            <p:ph type="body" idx="1"/>
          </p:nvPr>
        </p:nvSpPr>
        <p:spPr>
          <a:xfrm>
            <a:off x="311700" y="1152475"/>
            <a:ext cx="8520600" cy="1289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n"/>
              <a:t>When increasing alpha (left), the distribution gets narrower and peaks at lower DM, which matches with the paper. Similarly, when increasing gamma (right), the distribution narrows and sharply increases. Since increasing both parameters corresponds to having fewer high energy FRBs, this makes sense.</a:t>
            </a:r>
            <a:endParaRPr/>
          </a:p>
        </p:txBody>
      </p:sp>
      <p:pic>
        <p:nvPicPr>
          <p:cNvPr id="103" name="Google Shape;103;p19"/>
          <p:cNvPicPr preferRelativeResize="0"/>
          <p:nvPr/>
        </p:nvPicPr>
        <p:blipFill>
          <a:blip r:embed="rId3">
            <a:alphaModFix/>
          </a:blip>
          <a:stretch>
            <a:fillRect/>
          </a:stretch>
        </p:blipFill>
        <p:spPr>
          <a:xfrm>
            <a:off x="504400" y="2571750"/>
            <a:ext cx="3534700" cy="2434975"/>
          </a:xfrm>
          <a:prstGeom prst="rect">
            <a:avLst/>
          </a:prstGeom>
          <a:noFill/>
          <a:ln>
            <a:noFill/>
          </a:ln>
        </p:spPr>
      </p:pic>
      <p:pic>
        <p:nvPicPr>
          <p:cNvPr id="104" name="Google Shape;104;p19"/>
          <p:cNvPicPr preferRelativeResize="0"/>
          <p:nvPr/>
        </p:nvPicPr>
        <p:blipFill>
          <a:blip r:embed="rId4">
            <a:alphaModFix/>
          </a:blip>
          <a:stretch>
            <a:fillRect/>
          </a:stretch>
        </p:blipFill>
        <p:spPr>
          <a:xfrm>
            <a:off x="4967124" y="2664149"/>
            <a:ext cx="3400500" cy="2342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with Fluence Limits</a:t>
            </a:r>
            <a:endParaRPr/>
          </a:p>
        </p:txBody>
      </p:sp>
      <p:sp>
        <p:nvSpPr>
          <p:cNvPr id="110" name="Google Shape;110;p20"/>
          <p:cNvSpPr txBox="1">
            <a:spLocks noGrp="1"/>
          </p:cNvSpPr>
          <p:nvPr>
            <p:ph type="body" idx="1"/>
          </p:nvPr>
        </p:nvSpPr>
        <p:spPr>
          <a:xfrm>
            <a:off x="311700" y="1152475"/>
            <a:ext cx="8520600" cy="1104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 problem with my implementation is that for F0 ~ 3 to 30 Jy ms, the distribution should decrease sharply at around 2000 DM (like in the data on the right and in the paper). I am working on fixing the implementation.</a:t>
            </a:r>
            <a:endParaRPr/>
          </a:p>
        </p:txBody>
      </p:sp>
      <p:pic>
        <p:nvPicPr>
          <p:cNvPr id="111" name="Google Shape;111;p20"/>
          <p:cNvPicPr preferRelativeResize="0"/>
          <p:nvPr/>
        </p:nvPicPr>
        <p:blipFill>
          <a:blip r:embed="rId3">
            <a:alphaModFix/>
          </a:blip>
          <a:stretch>
            <a:fillRect/>
          </a:stretch>
        </p:blipFill>
        <p:spPr>
          <a:xfrm>
            <a:off x="4752200" y="2113125"/>
            <a:ext cx="3733800" cy="2705100"/>
          </a:xfrm>
          <a:prstGeom prst="rect">
            <a:avLst/>
          </a:prstGeom>
          <a:noFill/>
          <a:ln>
            <a:noFill/>
          </a:ln>
        </p:spPr>
      </p:pic>
      <p:pic>
        <p:nvPicPr>
          <p:cNvPr id="112" name="Google Shape;112;p20"/>
          <p:cNvPicPr preferRelativeResize="0"/>
          <p:nvPr/>
        </p:nvPicPr>
        <p:blipFill>
          <a:blip r:embed="rId4">
            <a:alphaModFix/>
          </a:blip>
          <a:stretch>
            <a:fillRect/>
          </a:stretch>
        </p:blipFill>
        <p:spPr>
          <a:xfrm>
            <a:off x="527813" y="2136925"/>
            <a:ext cx="3857625" cy="2657475"/>
          </a:xfrm>
          <a:prstGeom prst="rect">
            <a:avLst/>
          </a:prstGeom>
          <a:noFill/>
          <a:ln>
            <a:noFill/>
          </a:ln>
        </p:spPr>
      </p:pic>
      <p:sp>
        <p:nvSpPr>
          <p:cNvPr id="113" name="Google Shape;113;p20"/>
          <p:cNvSpPr txBox="1">
            <a:spLocks noGrp="1"/>
          </p:cNvSpPr>
          <p:nvPr>
            <p:ph type="body" idx="1"/>
          </p:nvPr>
        </p:nvSpPr>
        <p:spPr>
          <a:xfrm>
            <a:off x="5581400" y="4683000"/>
            <a:ext cx="2513100" cy="460500"/>
          </a:xfrm>
          <a:prstGeom prst="rect">
            <a:avLst/>
          </a:prstGeom>
        </p:spPr>
        <p:txBody>
          <a:bodyPr spcFirstLastPara="1" wrap="square" lIns="91425" tIns="91425" rIns="91425" bIns="91425" anchor="t" anchorCtr="0">
            <a:normAutofit fontScale="77500"/>
          </a:bodyPr>
          <a:lstStyle/>
          <a:p>
            <a:pPr marL="0" lvl="0" indent="0" algn="l" rtl="0">
              <a:spcBef>
                <a:spcPts val="0"/>
              </a:spcBef>
              <a:spcAft>
                <a:spcPts val="1200"/>
              </a:spcAft>
              <a:buNone/>
            </a:pPr>
            <a:r>
              <a:rPr lang="en"/>
              <a:t>FRB data for each telescope</a:t>
            </a:r>
            <a:endParaRPr/>
          </a:p>
        </p:txBody>
      </p:sp>
      <p:sp>
        <p:nvSpPr>
          <p:cNvPr id="114" name="Google Shape;114;p20"/>
          <p:cNvSpPr txBox="1">
            <a:spLocks noGrp="1"/>
          </p:cNvSpPr>
          <p:nvPr>
            <p:ph type="body" idx="1"/>
          </p:nvPr>
        </p:nvSpPr>
        <p:spPr>
          <a:xfrm>
            <a:off x="1091100" y="4597025"/>
            <a:ext cx="3123600" cy="460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440"/>
              <a:buNone/>
            </a:pPr>
            <a:r>
              <a:rPr lang="en" sz="1212"/>
              <a:t>Model should decrease sharply after 2000 DM, but doesn’t</a:t>
            </a:r>
            <a:endParaRPr sz="1212"/>
          </a:p>
        </p:txBody>
      </p:sp>
      <p:cxnSp>
        <p:nvCxnSpPr>
          <p:cNvPr id="115" name="Google Shape;115;p20"/>
          <p:cNvCxnSpPr/>
          <p:nvPr/>
        </p:nvCxnSpPr>
        <p:spPr>
          <a:xfrm>
            <a:off x="2215200" y="2351750"/>
            <a:ext cx="30300" cy="2070900"/>
          </a:xfrm>
          <a:prstGeom prst="straightConnector1">
            <a:avLst/>
          </a:prstGeom>
          <a:noFill/>
          <a:ln w="28575" cap="flat" cmpd="sng">
            <a:solidFill>
              <a:srgbClr val="00FF00"/>
            </a:solidFill>
            <a:prstDash val="solid"/>
            <a:round/>
            <a:headEnd type="none" w="med" len="med"/>
            <a:tailEnd type="none" w="med" len="med"/>
          </a:ln>
        </p:spPr>
      </p:cxnSp>
      <p:cxnSp>
        <p:nvCxnSpPr>
          <p:cNvPr id="116" name="Google Shape;116;p20"/>
          <p:cNvCxnSpPr/>
          <p:nvPr/>
        </p:nvCxnSpPr>
        <p:spPr>
          <a:xfrm>
            <a:off x="7450400" y="2321400"/>
            <a:ext cx="30300" cy="2070900"/>
          </a:xfrm>
          <a:prstGeom prst="straightConnector1">
            <a:avLst/>
          </a:prstGeom>
          <a:noFill/>
          <a:ln w="28575" cap="flat" cmpd="sng">
            <a:solidFill>
              <a:srgbClr val="00FF00"/>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a:t>
            </a:r>
            <a:endParaRPr/>
          </a:p>
        </p:txBody>
      </p:sp>
      <p:sp>
        <p:nvSpPr>
          <p:cNvPr id="122" name="Google Shape;122;p21"/>
          <p:cNvSpPr txBox="1">
            <a:spLocks noGrp="1"/>
          </p:cNvSpPr>
          <p:nvPr>
            <p:ph type="body" idx="1"/>
          </p:nvPr>
        </p:nvSpPr>
        <p:spPr>
          <a:xfrm>
            <a:off x="311700" y="1152475"/>
            <a:ext cx="8520600" cy="3781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After investigating the Arcus model in depth, I have reached the following conclusions as to which features </a:t>
            </a:r>
            <a:r>
              <a:rPr lang="en"/>
              <a:t>are important:</a:t>
            </a:r>
            <a:endParaRPr dirty="0"/>
          </a:p>
          <a:p>
            <a:pPr marL="457200" lvl="0" indent="-342900" algn="l" rtl="0">
              <a:spcBef>
                <a:spcPts val="1200"/>
              </a:spcBef>
              <a:spcAft>
                <a:spcPts val="0"/>
              </a:spcAft>
              <a:buSzPts val="1800"/>
              <a:buChar char="●"/>
            </a:pPr>
            <a:r>
              <a:rPr lang="en" dirty="0"/>
              <a:t>The efficiency of the telescope as a function of DM, as modelled by Arcus, does not have a significant effect on the shape of the distribution, so it should be able to be safely disregarded.</a:t>
            </a:r>
            <a:endParaRPr dirty="0"/>
          </a:p>
          <a:p>
            <a:pPr marL="457200" lvl="0" indent="-342900" algn="l" rtl="0">
              <a:spcBef>
                <a:spcPts val="0"/>
              </a:spcBef>
              <a:spcAft>
                <a:spcPts val="0"/>
              </a:spcAft>
              <a:buSzPts val="1800"/>
              <a:buChar char="●"/>
            </a:pPr>
            <a:r>
              <a:rPr lang="en" dirty="0"/>
              <a:t>Using fluences and the DM(z) relation was very powerful in allowing the usage of more data.</a:t>
            </a:r>
            <a:endParaRPr dirty="0"/>
          </a:p>
          <a:p>
            <a:pPr marL="457200" lvl="0" indent="-342900" algn="l" rtl="0">
              <a:spcBef>
                <a:spcPts val="0"/>
              </a:spcBef>
              <a:spcAft>
                <a:spcPts val="0"/>
              </a:spcAft>
              <a:buSzPts val="1800"/>
              <a:buChar char="●"/>
            </a:pPr>
            <a:r>
              <a:rPr lang="en" dirty="0"/>
              <a:t>Factors about the FRB energy distribution, like alpha and gamma, are influential in determining the FRB distribution.</a:t>
            </a:r>
            <a:endParaRPr dirty="0"/>
          </a:p>
          <a:p>
            <a:pPr marL="0" lvl="0" indent="0" algn="l" rtl="0">
              <a:spcBef>
                <a:spcPts val="1200"/>
              </a:spcBef>
              <a:spcAft>
                <a:spcPts val="1200"/>
              </a:spcAft>
              <a:buNone/>
            </a:pPr>
            <a:r>
              <a:rPr lang="en" dirty="0"/>
              <a:t>I will continue debugging the Arcus model to see where it went wrong for the F_0 dependence, and additionally compare it to the Zhang et al. 2020 model for more insight.</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596</Words>
  <Application>Microsoft Macintosh PowerPoint</Application>
  <PresentationFormat>On-screen Show (16:9)</PresentationFormat>
  <Paragraphs>42</Paragraphs>
  <Slides>9</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FRB Update #25</vt:lpstr>
      <vt:lpstr>Brief Overview of Arcus Model</vt:lpstr>
      <vt:lpstr>(continued)</vt:lpstr>
      <vt:lpstr>(continued)</vt:lpstr>
      <vt:lpstr>(continued)</vt:lpstr>
      <vt:lpstr>My Implementation</vt:lpstr>
      <vt:lpstr>Exploration of Parameter Space</vt:lpstr>
      <vt:lpstr>Problem with Fluence Limits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FRB Update #25</dc:title>
  <cp:lastModifiedBy>William Huang</cp:lastModifiedBy>
  <cp:revision>1</cp:revision>
  <dcterms:modified xsi:type="dcterms:W3CDTF">2021-06-14T07:00:22Z</dcterms:modified>
</cp:coreProperties>
</file>