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80" r:id="rId7"/>
    <p:sldId id="279" r:id="rId8"/>
    <p:sldId id="281" r:id="rId9"/>
    <p:sldId id="282" r:id="rId10"/>
    <p:sldId id="283" r:id="rId11"/>
    <p:sldId id="285" r:id="rId12"/>
    <p:sldId id="286" r:id="rId13"/>
    <p:sldId id="284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58" r:id="rId35"/>
    <p:sldId id="261" r:id="rId36"/>
    <p:sldId id="260" r:id="rId37"/>
    <p:sldId id="259" r:id="rId38"/>
    <p:sldId id="270" r:id="rId39"/>
    <p:sldId id="263" r:id="rId40"/>
    <p:sldId id="26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641" autoAdjust="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will09/readingnotes.gi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mailto:git@github.com:will09/readingnote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三种方法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help &lt;verb&gt;</a:t>
            </a:r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&lt;verb&gt; --help</a:t>
            </a:r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man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-&lt;verb&gt;</a:t>
            </a:r>
          </a:p>
          <a:p>
            <a:r>
              <a:rPr lang="zh-CN" altLang="en-US" dirty="0" smtClean="0"/>
              <a:t>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命令如何使用：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help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取得项目的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新建仓库，从当前目录初始化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init</a:t>
            </a:r>
          </a:p>
          <a:p>
            <a:pPr lvl="2"/>
            <a:r>
              <a:rPr lang="zh-CN" altLang="en-US" dirty="0" smtClean="0"/>
              <a:t>后续可使用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添加需要跟踪的文件。</a:t>
            </a:r>
            <a:endParaRPr lang="en-US" altLang="zh-CN" dirty="0" smtClean="0"/>
          </a:p>
          <a:p>
            <a:r>
              <a:rPr lang="zh-CN" altLang="en-US" dirty="0" smtClean="0"/>
              <a:t>从现有仓库克隆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clone [</a:t>
            </a:r>
            <a:r>
              <a:rPr lang="en-US" altLang="zh-CN" b="1" dirty="0" err="1" smtClean="0">
                <a:solidFill>
                  <a:srgbClr val="00B0F0"/>
                </a:solidFill>
              </a:rPr>
              <a:t>url</a:t>
            </a:r>
            <a:r>
              <a:rPr lang="en-US" altLang="zh-CN" b="1" dirty="0" smtClean="0">
                <a:solidFill>
                  <a:srgbClr val="00B0F0"/>
                </a:solidFill>
              </a:rPr>
              <a:t>]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clone git://github.com/schacon/grit.git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clone git://github.com/schacon/grit.git </a:t>
            </a:r>
            <a:r>
              <a:rPr lang="en-US" altLang="zh-CN" dirty="0" err="1" smtClean="0">
                <a:solidFill>
                  <a:srgbClr val="00B0F0"/>
                </a:solidFill>
              </a:rPr>
              <a:t>mygrit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支持的传输协议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://</a:t>
            </a:r>
          </a:p>
          <a:p>
            <a:pPr lvl="2"/>
            <a:r>
              <a:rPr lang="en-US" altLang="zh-CN" dirty="0" smtClean="0"/>
              <a:t>http(s)://</a:t>
            </a:r>
          </a:p>
          <a:p>
            <a:pPr lvl="2"/>
            <a:r>
              <a:rPr lang="en-US" altLang="zh-CN" dirty="0" err="1" smtClean="0"/>
              <a:t>user@server</a:t>
            </a:r>
            <a:r>
              <a:rPr lang="en-US" altLang="zh-CN" dirty="0" smtClean="0"/>
              <a:t>:/path.git</a:t>
            </a:r>
            <a:r>
              <a:rPr lang="zh-CN" altLang="en-US" dirty="0" smtClean="0"/>
              <a:t>（此为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1-</a:t>
            </a:r>
            <a:r>
              <a:rPr lang="zh-CN" altLang="en-US" dirty="0" smtClean="0"/>
              <a:t>检查当前文件状态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status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3267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3438" y="2214554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表示工作目录干净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没有任何文件在上次提交后更改过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143248"/>
            <a:ext cx="5648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5000636"/>
            <a:ext cx="4833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修改某文件后，再次运行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>
              <a:buFontTx/>
              <a:buChar char="-"/>
            </a:pPr>
            <a:r>
              <a:rPr lang="zh-CN" altLang="en-US" dirty="0" smtClean="0"/>
              <a:t> 显示有</a:t>
            </a:r>
            <a:r>
              <a:rPr lang="en-US" altLang="zh-CN" dirty="0" smtClean="0"/>
              <a:t>untracked files</a:t>
            </a:r>
          </a:p>
          <a:p>
            <a:pPr>
              <a:buFontTx/>
              <a:buChar char="-"/>
            </a:pPr>
            <a:r>
              <a:rPr lang="en-US" altLang="zh-CN" dirty="0" smtClean="0"/>
              <a:t> </a:t>
            </a:r>
            <a:r>
              <a:rPr lang="zh-CN" altLang="en-US" dirty="0" smtClean="0"/>
              <a:t>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不会自动将</a:t>
            </a:r>
            <a:r>
              <a:rPr lang="en-US" altLang="zh-CN" dirty="0" smtClean="0"/>
              <a:t>untracked files</a:t>
            </a:r>
            <a:r>
              <a:rPr lang="zh-CN" altLang="en-US" dirty="0" smtClean="0"/>
              <a:t>纳入版本控制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 需使用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将变更纳入版本控制，然后提交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214414" y="4000504"/>
            <a:ext cx="121444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文件状态变化周期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三种基本文件状态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Committed</a:t>
            </a:r>
          </a:p>
          <a:p>
            <a:pPr lvl="1"/>
            <a:r>
              <a:rPr lang="en-US" altLang="zh-CN" dirty="0" smtClean="0"/>
              <a:t>Modified</a:t>
            </a:r>
          </a:p>
          <a:p>
            <a:pPr lvl="1"/>
            <a:r>
              <a:rPr lang="en-US" altLang="zh-CN" dirty="0" smtClean="0"/>
              <a:t>Staged</a:t>
            </a:r>
          </a:p>
          <a:p>
            <a:r>
              <a:rPr lang="zh-CN" altLang="en-US" dirty="0" smtClean="0"/>
              <a:t>文件状态变化周期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Untracked</a:t>
            </a:r>
            <a:r>
              <a:rPr lang="zh-CN" altLang="en-US" dirty="0" smtClean="0"/>
              <a:t>（未跟踪，未被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Unmodified</a:t>
            </a:r>
            <a:r>
              <a:rPr lang="zh-CN" altLang="en-US" dirty="0" smtClean="0"/>
              <a:t>（已经</a:t>
            </a:r>
            <a:r>
              <a:rPr lang="en-US" altLang="zh-CN" dirty="0" err="1" smtClean="0"/>
              <a:t>commited</a:t>
            </a:r>
            <a:r>
              <a:rPr lang="zh-CN" altLang="en-US" dirty="0" smtClean="0"/>
              <a:t>过的和未被修改过的）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Modified</a:t>
            </a:r>
            <a:r>
              <a:rPr lang="zh-CN" altLang="en-US" dirty="0" smtClean="0"/>
              <a:t>（已被修改的）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Staged</a:t>
            </a:r>
            <a:r>
              <a:rPr lang="zh-CN" altLang="en-US" dirty="0" smtClean="0"/>
              <a:t>（已暂存的）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357298"/>
            <a:ext cx="4500594" cy="282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2-</a:t>
            </a:r>
            <a:r>
              <a:rPr lang="zh-CN" altLang="en-US" dirty="0" smtClean="0"/>
              <a:t>跟踪新文件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add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add [</a:t>
            </a:r>
            <a:r>
              <a:rPr lang="zh-CN" altLang="en-US" b="1" dirty="0" smtClean="0">
                <a:solidFill>
                  <a:srgbClr val="00B0F0"/>
                </a:solidFill>
              </a:rPr>
              <a:t>文件</a:t>
            </a:r>
            <a:r>
              <a:rPr lang="en-US" altLang="zh-CN" b="1" dirty="0" smtClean="0">
                <a:solidFill>
                  <a:srgbClr val="00B0F0"/>
                </a:solidFill>
              </a:rPr>
              <a:t>/</a:t>
            </a:r>
            <a:r>
              <a:rPr lang="zh-CN" altLang="en-US" b="1" dirty="0" smtClean="0">
                <a:solidFill>
                  <a:srgbClr val="00B0F0"/>
                </a:solidFill>
              </a:rPr>
              <a:t>目录</a:t>
            </a:r>
            <a:r>
              <a:rPr lang="en-US" altLang="zh-CN" b="1" dirty="0" smtClean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zh-CN" altLang="en-US" dirty="0" smtClean="0"/>
              <a:t>例：如需跟踪新文件 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，运行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README</a:t>
            </a:r>
          </a:p>
          <a:p>
            <a:pPr lvl="1"/>
            <a:r>
              <a:rPr lang="zh-CN" altLang="en-US" dirty="0" smtClean="0"/>
              <a:t>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，可看到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已被跟踪，并处于暂存状态</a:t>
            </a:r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633800"/>
            <a:ext cx="352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5286388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- </a:t>
            </a:r>
            <a:r>
              <a:rPr lang="zh-CN" altLang="en-US" dirty="0" smtClean="0"/>
              <a:t>只要在</a:t>
            </a:r>
            <a:r>
              <a:rPr lang="en-US" altLang="zh-CN" dirty="0" smtClean="0"/>
              <a:t>Changes to be committed</a:t>
            </a:r>
            <a:r>
              <a:rPr lang="zh-CN" altLang="en-US" dirty="0" smtClean="0"/>
              <a:t>下面的，就说明是暂存状态，提交时将会包含此时此刻的版本。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[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]</a:t>
            </a:r>
            <a:r>
              <a:rPr lang="zh-CN" altLang="en-US" dirty="0" smtClean="0"/>
              <a:t>会递归跟踪所有该目录下的文件 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500430" y="4348180"/>
            <a:ext cx="185738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571868" y="5062560"/>
            <a:ext cx="135732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3-</a:t>
            </a:r>
            <a:r>
              <a:rPr lang="zh-CN" altLang="en-US" dirty="0" smtClean="0"/>
              <a:t>暂存已修改文件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add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修改已跟踪文件</a:t>
            </a:r>
            <a:r>
              <a:rPr lang="en-US" altLang="zh-CN" dirty="0" err="1" smtClean="0"/>
              <a:t>benchmarks.rb</a:t>
            </a:r>
            <a:r>
              <a:rPr lang="zh-CN" altLang="en-US" dirty="0" smtClean="0"/>
              <a:t>后，再次运行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命令，结果如下：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46672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43570" y="2714620"/>
            <a:ext cx="3286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400" dirty="0" err="1" smtClean="0"/>
              <a:t>Benchmarks.rb</a:t>
            </a:r>
            <a:r>
              <a:rPr lang="zh-CN" altLang="en-US" sz="1400" dirty="0" smtClean="0"/>
              <a:t>出现在</a:t>
            </a:r>
            <a:r>
              <a:rPr lang="en-US" altLang="zh-CN" sz="1400" dirty="0" smtClean="0"/>
              <a:t>Changed but not updated</a:t>
            </a:r>
            <a:r>
              <a:rPr lang="zh-CN" altLang="en-US" sz="1400" dirty="0" smtClean="0"/>
              <a:t>下面，说明已跟踪文件内容已变化，但并未存放至暂存区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add</a:t>
            </a:r>
            <a:r>
              <a:rPr lang="zh-CN" altLang="en-US" sz="1400" dirty="0" smtClean="0"/>
              <a:t>命令将本次文件变更放到暂存区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/>
              <a:t>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：在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add</a:t>
            </a:r>
            <a:r>
              <a:rPr lang="zh-CN" altLang="en-US" sz="1400" dirty="0" smtClean="0"/>
              <a:t>之后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之前若再次修改过文件则需重新执行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add</a:t>
            </a:r>
            <a:r>
              <a:rPr lang="zh-CN" altLang="en-US" sz="1400" dirty="0" smtClean="0"/>
              <a:t>，否则暂存的还是上一次的变更</a:t>
            </a:r>
            <a:endParaRPr lang="zh-CN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4572008"/>
            <a:ext cx="3357586" cy="2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1071538" y="3357562"/>
            <a:ext cx="171451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71538" y="4500570"/>
            <a:ext cx="171451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4-</a:t>
            </a:r>
            <a:r>
              <a:rPr lang="zh-CN" altLang="en-US" dirty="0" smtClean="0"/>
              <a:t>忽略某些文件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b="1" dirty="0" smtClean="0">
                <a:solidFill>
                  <a:srgbClr val="00B0F0"/>
                </a:solidFill>
              </a:rPr>
              <a:t>.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gitignore</a:t>
            </a:r>
            <a:r>
              <a:rPr lang="zh-CN" altLang="en-US" dirty="0" smtClean="0"/>
              <a:t>文件，列出要忽略的文件模式，用于忽略跟踪某些文件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的格式规范如下：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所有空地或以注释符号</a:t>
            </a:r>
            <a:r>
              <a:rPr lang="en-US" altLang="zh-CN" dirty="0" smtClean="0"/>
              <a:t>#</a:t>
            </a:r>
            <a:r>
              <a:rPr lang="zh-CN" altLang="en-US" dirty="0" smtClean="0"/>
              <a:t>开头的行都会被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忽略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可以使用标准的</a:t>
            </a:r>
            <a:r>
              <a:rPr lang="en-US" altLang="zh-CN" dirty="0" smtClean="0"/>
              <a:t>glob</a:t>
            </a:r>
            <a:r>
              <a:rPr lang="zh-CN" altLang="en-US" dirty="0" smtClean="0"/>
              <a:t>模式匹配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匹配模式最后跟反斜杠（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）说明要忽略的是目录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76524"/>
            <a:ext cx="1247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00298" y="2643182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第一行：忽略所有以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 </a:t>
            </a:r>
            <a:endParaRPr lang="en-US" altLang="zh-CN" dirty="0" smtClean="0"/>
          </a:p>
          <a:p>
            <a:r>
              <a:rPr lang="zh-CN" altLang="en-US" dirty="0" smtClean="0"/>
              <a:t>第二行：忽略所有以波浪符（</a:t>
            </a:r>
            <a:r>
              <a:rPr lang="en-US" altLang="zh-CN" dirty="0" smtClean="0"/>
              <a:t>~</a:t>
            </a:r>
            <a:r>
              <a:rPr lang="zh-CN" altLang="en-US" dirty="0" smtClean="0"/>
              <a:t>）结尾的文件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205" y="5372123"/>
            <a:ext cx="4810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5-</a:t>
            </a:r>
            <a:r>
              <a:rPr lang="zh-CN" altLang="en-US" dirty="0" smtClean="0"/>
              <a:t>查看已暂存和未暂存的更新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status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仅仅列出修改过的文件，查看具体修改了什么地方需使用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diff</a:t>
            </a:r>
          </a:p>
          <a:p>
            <a:pPr lvl="1"/>
            <a:r>
              <a:rPr lang="zh-CN" altLang="en-US" dirty="0" smtClean="0"/>
              <a:t>首先修改文件，先</a:t>
            </a:r>
            <a:r>
              <a:rPr lang="zh-CN" altLang="en-US" b="1" dirty="0" smtClean="0"/>
              <a:t>不要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去暂存文件 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查看文件状态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查看上一步尚未暂存的文件更新了哪些部分，不加参数直接输入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</a:p>
          <a:p>
            <a:pPr lvl="2"/>
            <a:r>
              <a:rPr lang="zh-CN" altLang="en-US" dirty="0" smtClean="0"/>
              <a:t>此命令比较的是</a:t>
            </a:r>
            <a:r>
              <a:rPr lang="zh-CN" altLang="en-US" b="1" dirty="0" smtClean="0">
                <a:solidFill>
                  <a:srgbClr val="00B0F0"/>
                </a:solidFill>
              </a:rPr>
              <a:t>工作目录中当前文件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B0F0"/>
                </a:solidFill>
              </a:rPr>
              <a:t>暂存区域快照</a:t>
            </a:r>
            <a:r>
              <a:rPr lang="zh-CN" altLang="en-US" dirty="0" smtClean="0"/>
              <a:t>之间的差异，也就是修改之后还没暂存起来的变化内容。</a:t>
            </a:r>
            <a:endParaRPr lang="en-US" altLang="zh-CN" dirty="0" smtClean="0"/>
          </a:p>
          <a:p>
            <a:pPr lvl="3"/>
            <a:r>
              <a:rPr lang="zh-CN" altLang="en-US" b="1" dirty="0" smtClean="0">
                <a:solidFill>
                  <a:srgbClr val="FF0000"/>
                </a:solidFill>
              </a:rPr>
              <a:t>注：</a:t>
            </a:r>
            <a:r>
              <a:rPr lang="zh-CN" altLang="en-US" dirty="0" smtClean="0"/>
              <a:t>单单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仅显示还没有暂存起来的改动，而不是这次工作和上次提交之间的差异，所以，如果你暂存了所有更新过的文件，运行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后却什么也看不到。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en-US" altLang="zh-CN" b="1" dirty="0" smtClean="0"/>
              <a:t>--cached</a:t>
            </a:r>
            <a:r>
              <a:rPr lang="zh-CN" altLang="en-US" dirty="0" smtClean="0"/>
              <a:t>：查看</a:t>
            </a:r>
            <a:r>
              <a:rPr lang="zh-CN" altLang="en-US" b="1" dirty="0" smtClean="0">
                <a:solidFill>
                  <a:srgbClr val="00B0F0"/>
                </a:solidFill>
              </a:rPr>
              <a:t>已经暂存</a:t>
            </a:r>
            <a:r>
              <a:rPr lang="zh-CN" altLang="en-US" dirty="0" smtClean="0"/>
              <a:t>起来的文件和</a:t>
            </a:r>
            <a:r>
              <a:rPr lang="zh-CN" altLang="en-US" b="1" dirty="0" smtClean="0">
                <a:solidFill>
                  <a:srgbClr val="00B0F0"/>
                </a:solidFill>
              </a:rPr>
              <a:t>上次提交时的快照</a:t>
            </a:r>
            <a:r>
              <a:rPr lang="zh-CN" altLang="en-US" dirty="0" smtClean="0"/>
              <a:t>之间的差异。（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1.6.1</a:t>
            </a:r>
            <a:r>
              <a:rPr lang="zh-CN" altLang="en-US" dirty="0" smtClean="0"/>
              <a:t>及更高版本还允许使用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diff --staged</a:t>
            </a:r>
            <a:r>
              <a:rPr lang="zh-CN" altLang="en-US" dirty="0" smtClean="0"/>
              <a:t>，效果相同）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6-</a:t>
            </a:r>
            <a:r>
              <a:rPr lang="zh-CN" altLang="en-US" dirty="0" smtClean="0"/>
              <a:t>提交更新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commit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首先请确认新建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修改的文件是否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过，否则提交时不会记录这些还没暂存起来的变化。</a:t>
            </a:r>
            <a:endParaRPr lang="en-US" altLang="zh-CN" dirty="0" smtClean="0"/>
          </a:p>
          <a:p>
            <a:r>
              <a:rPr lang="zh-CN" altLang="en-US" dirty="0" smtClean="0"/>
              <a:t>操作步骤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：查看有哪些变更没有被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过。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：将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列出来的所需的变更暂存起来，准备提交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commit</a:t>
            </a:r>
            <a:r>
              <a:rPr lang="zh-CN" altLang="en-US" dirty="0" smtClean="0"/>
              <a:t>：提交（使用方法见以下说明）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</a:t>
            </a:r>
            <a:r>
              <a:rPr lang="zh-CN" altLang="en-US" dirty="0" smtClean="0"/>
              <a:t>会启动文本编辑器以便输入本次提交的说明，一般是</a:t>
            </a:r>
            <a:r>
              <a:rPr lang="en-US" altLang="zh-CN" dirty="0" smtClean="0"/>
              <a:t>vim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，如需设定你喜欢的编辑软件，使用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core.editor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使用</a:t>
            </a:r>
            <a:r>
              <a:rPr lang="en-US" altLang="zh-CN" b="1" dirty="0" smtClean="0">
                <a:solidFill>
                  <a:srgbClr val="FFC000"/>
                </a:solidFill>
              </a:rPr>
              <a:t>-m</a:t>
            </a:r>
            <a:r>
              <a:rPr lang="zh-CN" altLang="en-US" b="1" dirty="0" smtClean="0"/>
              <a:t>参数</a:t>
            </a:r>
            <a:r>
              <a:rPr lang="zh-CN" altLang="en-US" dirty="0" smtClean="0"/>
              <a:t>：在一行命令中提交，不会启动本文编辑器。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commit -m “This is my commits</a:t>
            </a:r>
            <a:r>
              <a:rPr lang="en-US" altLang="zh-CN" dirty="0" smtClean="0"/>
              <a:t>”</a:t>
            </a:r>
          </a:p>
          <a:p>
            <a:pPr lvl="1"/>
            <a:r>
              <a:rPr lang="zh-CN" altLang="en-US" b="1" dirty="0" smtClean="0"/>
              <a:t>使用</a:t>
            </a:r>
            <a:r>
              <a:rPr lang="en-US" altLang="zh-CN" b="1" dirty="0" smtClean="0">
                <a:solidFill>
                  <a:srgbClr val="FFC000"/>
                </a:solidFill>
              </a:rPr>
              <a:t>-a</a:t>
            </a:r>
            <a:r>
              <a:rPr lang="zh-CN" altLang="en-US" b="1" dirty="0" smtClean="0"/>
              <a:t>参数（</a:t>
            </a:r>
            <a:r>
              <a:rPr lang="zh-CN" altLang="en-US" b="1" dirty="0" smtClean="0">
                <a:solidFill>
                  <a:srgbClr val="FF0000"/>
                </a:solidFill>
              </a:rPr>
              <a:t>慎用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：省略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commit -a -m “description”</a:t>
            </a: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 smtClean="0"/>
              <a:t>此方式会将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跟踪到的本地所有改动全部加入本次提交，小心使用，以免带进不必要的改动。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7-</a:t>
            </a:r>
            <a:r>
              <a:rPr lang="zh-CN" altLang="en-US" dirty="0" smtClean="0"/>
              <a:t>移除文件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rm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中移除文件的步骤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rm</a:t>
            </a:r>
            <a:r>
              <a:rPr lang="en-US" altLang="zh-CN" b="1" dirty="0" smtClean="0">
                <a:solidFill>
                  <a:srgbClr val="00B0F0"/>
                </a:solidFill>
              </a:rPr>
              <a:t> &lt;</a:t>
            </a:r>
            <a:r>
              <a:rPr lang="zh-CN" altLang="en-US" b="1" dirty="0" smtClean="0">
                <a:solidFill>
                  <a:srgbClr val="00B0F0"/>
                </a:solidFill>
              </a:rPr>
              <a:t>文件名</a:t>
            </a:r>
            <a:r>
              <a:rPr lang="en-US" altLang="zh-CN" b="1" dirty="0" smtClean="0">
                <a:solidFill>
                  <a:srgbClr val="00B0F0"/>
                </a:solidFill>
              </a:rPr>
              <a:t>&gt;</a:t>
            </a:r>
            <a:r>
              <a:rPr lang="zh-CN" altLang="en-US" dirty="0" smtClean="0"/>
              <a:t>将文件从已跟踪列表中移除，即从暂存区域移除，此命令会连带将文件从工作目录中删除。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删除操作仍需要提交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</a:p>
          <a:p>
            <a:r>
              <a:rPr lang="zh-CN" altLang="en-US" dirty="0" smtClean="0"/>
              <a:t>删除操作的各种情况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手工从工作目录中删除了文件，在运行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时，文件还会出现在</a:t>
            </a:r>
            <a:r>
              <a:rPr lang="en-US" altLang="zh-CN" dirty="0" smtClean="0"/>
              <a:t>”Changed but not updated”</a:t>
            </a:r>
            <a:r>
              <a:rPr lang="zh-CN" altLang="en-US" dirty="0" smtClean="0"/>
              <a:t>列表中，仍需运行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记录此次移除文件的操作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如果删除之前修改过并且已经放到暂存区域的话，需使用强制删除选项</a:t>
            </a:r>
            <a:r>
              <a:rPr lang="en-US" altLang="zh-CN" b="1" dirty="0" smtClean="0"/>
              <a:t>-f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仓库中删除（亦即从暂存区域移除），但仍需保留在当前工作目录中（即移除跟踪但不删除文件），使用</a:t>
            </a:r>
            <a:r>
              <a:rPr lang="en-US" altLang="zh-CN" dirty="0" smtClean="0"/>
              <a:t>--cached</a:t>
            </a:r>
            <a:r>
              <a:rPr lang="zh-CN" altLang="en-US" dirty="0" smtClean="0"/>
              <a:t>选项：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--cached &lt;filename&gt;</a:t>
            </a:r>
          </a:p>
          <a:p>
            <a:r>
              <a:rPr lang="zh-CN" altLang="en-US" dirty="0" smtClean="0"/>
              <a:t>删除支持</a:t>
            </a:r>
            <a:r>
              <a:rPr lang="en-US" altLang="zh-CN" dirty="0" smtClean="0"/>
              <a:t>glob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log/\*.log </a:t>
            </a:r>
            <a:r>
              <a:rPr lang="zh-CN" altLang="en-US" dirty="0" smtClean="0"/>
              <a:t>（此命令删除所有</a:t>
            </a:r>
            <a:r>
              <a:rPr lang="en-US" altLang="zh-CN" dirty="0" smtClean="0"/>
              <a:t>log/</a:t>
            </a:r>
            <a:r>
              <a:rPr lang="zh-CN" altLang="en-US" dirty="0" smtClean="0"/>
              <a:t>目录下扩展名为</a:t>
            </a:r>
            <a:r>
              <a:rPr lang="en-US" altLang="zh-CN" dirty="0" smtClean="0"/>
              <a:t>.log</a:t>
            </a:r>
            <a:r>
              <a:rPr lang="zh-CN" altLang="en-US" dirty="0" smtClean="0"/>
              <a:t>的文件 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\*~ </a:t>
            </a:r>
            <a:r>
              <a:rPr lang="zh-CN" altLang="en-US" dirty="0" smtClean="0"/>
              <a:t>（递归删除当前目录及其子目录中所有</a:t>
            </a:r>
            <a:r>
              <a:rPr lang="en-US" altLang="zh-CN" dirty="0" smtClean="0"/>
              <a:t>~</a:t>
            </a:r>
            <a:r>
              <a:rPr lang="zh-CN" altLang="en-US" dirty="0" smtClean="0"/>
              <a:t>结尾的文件 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概念理解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增量（∆）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快照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9" y="2071678"/>
            <a:ext cx="430346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429132"/>
            <a:ext cx="4438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记录每次更新到仓库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8-</a:t>
            </a:r>
            <a:r>
              <a:rPr lang="zh-CN" altLang="en-US" dirty="0" smtClean="0"/>
              <a:t>移动文件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mv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中对文件改名：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mv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file_from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file_to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mv</a:t>
            </a:r>
            <a:r>
              <a:rPr lang="zh-CN" altLang="en-US" dirty="0" smtClean="0"/>
              <a:t>相当于运行了下面三条命令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</a:t>
            </a:r>
            <a:r>
              <a:rPr lang="en-US" altLang="zh-CN" dirty="0" err="1" smtClean="0"/>
              <a:t>v</a:t>
            </a:r>
            <a:r>
              <a:rPr lang="en-US" altLang="zh-CN" dirty="0" smtClean="0"/>
              <a:t> README.txt README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README.txt</a:t>
            </a:r>
          </a:p>
          <a:p>
            <a:pPr lvl="2"/>
            <a:r>
              <a:rPr lang="en-US" altLang="zh-CN" dirty="0" err="1" smtClean="0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add README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zh-CN" altLang="en-US" dirty="0" smtClean="0"/>
              <a:t>并不跟踪文件移动操作，查看状态时为重命名。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如果用其他批处理改名，记得在</a:t>
            </a:r>
            <a:r>
              <a:rPr lang="zh-CN" altLang="en-US" b="1" u="sng" dirty="0" smtClean="0"/>
              <a:t>提交前删除老的文件名，再添加新的文件名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查看提交历史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log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log</a:t>
            </a:r>
            <a:r>
              <a:rPr lang="zh-CN" altLang="en-US" dirty="0" smtClean="0"/>
              <a:t>不加任何参数时，会按提交时间列出所有的更新，最近的更新排在最上面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-</a:t>
            </a:r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r>
              <a:rPr lang="zh-CN" altLang="en-US" dirty="0" smtClean="0"/>
              <a:t>选项：展开</a:t>
            </a:r>
            <a:r>
              <a:rPr lang="zh-CN" altLang="en-US" b="1" dirty="0" smtClean="0">
                <a:solidFill>
                  <a:srgbClr val="00B0F0"/>
                </a:solidFill>
              </a:rPr>
              <a:t>显示每次提交的内容差异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-2</a:t>
            </a:r>
            <a:r>
              <a:rPr lang="zh-CN" altLang="en-US" dirty="0" smtClean="0"/>
              <a:t>则仅显示最近的两次更新：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-p -2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--stat</a:t>
            </a:r>
            <a:r>
              <a:rPr lang="zh-CN" altLang="en-US" dirty="0" smtClean="0"/>
              <a:t>选项：仅显示简要的增改行数统计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--pretty</a:t>
            </a:r>
            <a:r>
              <a:rPr lang="zh-CN" altLang="en-US" dirty="0" smtClean="0"/>
              <a:t>选项：可指定使用完全不同于默认格式的方式展示提交历史。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比如用</a:t>
            </a:r>
            <a:r>
              <a:rPr lang="en-US" altLang="zh-CN" dirty="0" err="1" smtClean="0">
                <a:solidFill>
                  <a:srgbClr val="FFC000"/>
                </a:solidFill>
              </a:rPr>
              <a:t>oneline</a:t>
            </a:r>
            <a:r>
              <a:rPr lang="zh-CN" altLang="en-US" dirty="0" smtClean="0"/>
              <a:t>将每个提交放在一行显示，数据量大时非常有用：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其他如：</a:t>
            </a:r>
            <a:r>
              <a:rPr lang="en-US" altLang="zh-CN" dirty="0" smtClean="0">
                <a:solidFill>
                  <a:srgbClr val="FFC000"/>
                </a:solidFill>
              </a:rPr>
              <a:t>short, full, fuller</a:t>
            </a: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format</a:t>
            </a:r>
            <a:r>
              <a:rPr lang="zh-CN" altLang="en-US" dirty="0" smtClean="0"/>
              <a:t>选项：定制要显示的记录格式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log --pretty=format:”%h - %an, %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: %s”</a:t>
            </a:r>
          </a:p>
          <a:p>
            <a:pPr lvl="2"/>
            <a:r>
              <a:rPr lang="zh-CN" altLang="en-US" dirty="0" smtClean="0"/>
              <a:t>常用的格式点位符写法及代表意义如图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oneline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时结合</a:t>
            </a:r>
            <a:r>
              <a:rPr lang="en-US" altLang="zh-CN" dirty="0" smtClean="0">
                <a:solidFill>
                  <a:srgbClr val="FFC000"/>
                </a:solidFill>
              </a:rPr>
              <a:t>--graph</a:t>
            </a:r>
            <a:r>
              <a:rPr lang="zh-CN" altLang="en-US" dirty="0" smtClean="0"/>
              <a:t>选项，可以看到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的简单图形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767285"/>
            <a:ext cx="1582759" cy="94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564015"/>
            <a:ext cx="1928826" cy="115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常用选项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1947863"/>
            <a:ext cx="87915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限制输出长度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</a:p>
          <a:p>
            <a:pPr lvl="1"/>
            <a:r>
              <a:rPr lang="zh-CN" altLang="en-US" dirty="0" smtClean="0"/>
              <a:t>限制长度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-&lt;n&gt;</a:t>
            </a:r>
            <a:r>
              <a:rPr lang="zh-CN" altLang="en-US" dirty="0" smtClean="0"/>
              <a:t>选项：表示仅显示最近若干条提交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--since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--until</a:t>
            </a:r>
            <a:r>
              <a:rPr lang="zh-CN" altLang="en-US" dirty="0" smtClean="0"/>
              <a:t>选项：按照时间做限制的选项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--since=2.weeks</a:t>
            </a:r>
          </a:p>
          <a:p>
            <a:pPr lvl="1"/>
            <a:r>
              <a:rPr lang="zh-CN" altLang="en-US" dirty="0" smtClean="0"/>
              <a:t>搜索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--author</a:t>
            </a:r>
            <a:r>
              <a:rPr lang="zh-CN" altLang="en-US" dirty="0" smtClean="0"/>
              <a:t>选项：显示指定作者的提交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选项：报过提交说明中的关键字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如要得到同时满足这两个选项搜索条件的提交，使用</a:t>
            </a:r>
            <a:r>
              <a:rPr lang="en-US" altLang="zh-CN" dirty="0" smtClean="0"/>
              <a:t>--all-match</a:t>
            </a:r>
          </a:p>
          <a:p>
            <a:pPr lvl="2"/>
            <a:r>
              <a:rPr lang="zh-CN" altLang="en-US" dirty="0" smtClean="0"/>
              <a:t>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--pretty=“%h:%s” --author=</a:t>
            </a:r>
            <a:r>
              <a:rPr lang="en-US" altLang="zh-CN" dirty="0" err="1" smtClean="0"/>
              <a:t>gitster</a:t>
            </a:r>
            <a:r>
              <a:rPr lang="en-US" altLang="zh-CN" dirty="0" smtClean="0"/>
              <a:t> --since=“2008-10-01” --before=“2008-11-01” --no-merges – t/</a:t>
            </a:r>
          </a:p>
          <a:p>
            <a:pPr lvl="3"/>
            <a:r>
              <a:rPr lang="zh-CN" altLang="en-US" dirty="0" smtClean="0"/>
              <a:t>查看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月期间，某人提交的但未合并的测试脚本（位于项目</a:t>
            </a:r>
            <a:r>
              <a:rPr lang="en-US" altLang="zh-CN" dirty="0" smtClean="0"/>
              <a:t>t/</a:t>
            </a:r>
            <a:r>
              <a:rPr lang="zh-CN" altLang="en-US" dirty="0" smtClean="0"/>
              <a:t>目录下的文件）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572140"/>
            <a:ext cx="2976556" cy="124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撤消操作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1-</a:t>
            </a:r>
            <a:r>
              <a:rPr lang="zh-CN" altLang="en-US" dirty="0" smtClean="0"/>
              <a:t>修改最后一次提交</a:t>
            </a:r>
            <a:r>
              <a:rPr lang="en-US" altLang="zh-CN" b="1" dirty="0" smtClean="0">
                <a:solidFill>
                  <a:srgbClr val="00B0F0"/>
                </a:solidFill>
              </a:rPr>
              <a:t>--amend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不是所有操作都可以撤消，请谨慎。</a:t>
            </a:r>
            <a:endParaRPr lang="en-US" altLang="zh-CN" dirty="0" smtClean="0"/>
          </a:p>
          <a:p>
            <a:r>
              <a:rPr lang="zh-CN" altLang="en-US" dirty="0" smtClean="0"/>
              <a:t>提交完发现漏掉文件没加，或提交信息写错了，可使用</a:t>
            </a:r>
            <a:r>
              <a:rPr lang="en-US" altLang="zh-CN" dirty="0" smtClean="0"/>
              <a:t>--amend</a:t>
            </a:r>
            <a:r>
              <a:rPr lang="zh-CN" altLang="en-US" dirty="0" smtClean="0"/>
              <a:t>重新提交：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提交说明写错时，直接使用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--amend</a:t>
            </a:r>
            <a:r>
              <a:rPr lang="zh-CN" altLang="en-US" dirty="0" smtClean="0"/>
              <a:t>，会启动文本编辑器直接修改。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如果忘记暂存某些悠，可先补上暂存操作，再运行</a:t>
            </a:r>
            <a:r>
              <a:rPr lang="en-US" altLang="zh-CN" dirty="0" smtClean="0"/>
              <a:t>--amend</a:t>
            </a:r>
            <a:r>
              <a:rPr lang="zh-CN" altLang="en-US" dirty="0" smtClean="0"/>
              <a:t>提交。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‘initial commit’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en-US" altLang="zh-CN" dirty="0" err="1" smtClean="0"/>
              <a:t>forgotten_file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commit --amend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撤消操作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000" dirty="0" smtClean="0"/>
              <a:t>1-</a:t>
            </a:r>
            <a:r>
              <a:rPr lang="zh-CN" altLang="en-US" sz="4000" dirty="0" smtClean="0"/>
              <a:t>取消已暂存的文件</a:t>
            </a:r>
            <a:r>
              <a:rPr lang="en-US" altLang="zh-CN" sz="4000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sz="4000" b="1" dirty="0" smtClean="0">
                <a:solidFill>
                  <a:srgbClr val="00B0F0"/>
                </a:solidFill>
              </a:rPr>
              <a:t> reset HEAD &lt;file&gt;</a:t>
            </a:r>
            <a:endParaRPr lang="zh-CN" altLang="en-US" sz="4000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例：有两个修改过的文件，我们想要分开提交，但不小心用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add *</a:t>
            </a:r>
            <a:r>
              <a:rPr lang="zh-CN" altLang="en-US" sz="2000" dirty="0" smtClean="0"/>
              <a:t>全部加到暂存区域了，如何撤消暂存其中的一个文件呢？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status</a:t>
            </a:r>
            <a:r>
              <a:rPr lang="zh-CN" altLang="en-US" sz="1800" dirty="0" smtClean="0"/>
              <a:t>查看到已暂存两个文件</a:t>
            </a:r>
            <a:endParaRPr lang="en-US" altLang="zh-CN" sz="1800" dirty="0" smtClean="0"/>
          </a:p>
          <a:p>
            <a:pPr lvl="1"/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reset HEAD &lt;file&gt;…</a:t>
            </a:r>
            <a:r>
              <a:rPr lang="zh-CN" altLang="en-US" sz="1800" dirty="0" smtClean="0"/>
              <a:t>方式取消暂存</a:t>
            </a:r>
            <a:endParaRPr lang="en-US" altLang="zh-CN" sz="18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2571744"/>
            <a:ext cx="322849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500570"/>
            <a:ext cx="4267246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0" y="5286388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benchmarks.rb</a:t>
            </a:r>
            <a:r>
              <a:rPr lang="zh-CN" altLang="en-US" dirty="0" smtClean="0"/>
              <a:t>回到了之前已修改未暂存的状态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85918" y="3786190"/>
            <a:ext cx="185738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6572248"/>
            <a:ext cx="157163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43042" y="5643578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撤消操作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300" dirty="0" smtClean="0"/>
              <a:t>2-</a:t>
            </a:r>
            <a:r>
              <a:rPr lang="zh-CN" altLang="en-US" sz="3300" dirty="0" smtClean="0"/>
              <a:t>取消对未暂存文件的修改</a:t>
            </a:r>
            <a:r>
              <a:rPr lang="en-US" altLang="zh-CN" sz="3300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sz="3300" b="1" dirty="0" smtClean="0">
                <a:solidFill>
                  <a:srgbClr val="00B0F0"/>
                </a:solidFill>
              </a:rPr>
              <a:t> checkout -- &lt;file&gt;</a:t>
            </a:r>
            <a:endParaRPr lang="zh-CN" altLang="en-US" sz="3300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取消已修改但未暂存的文件，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同样提示了具体的撤消方法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68103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143380"/>
            <a:ext cx="42100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1357290" y="3500438"/>
            <a:ext cx="62865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42976" y="4429132"/>
            <a:ext cx="257176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818" y="4143380"/>
            <a:ext cx="3786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-- </a:t>
            </a:r>
            <a:r>
              <a:rPr lang="en-US" altLang="zh-CN" sz="1600" dirty="0" err="1" smtClean="0"/>
              <a:t>benchmarks.rb</a:t>
            </a:r>
            <a:endParaRPr lang="en-US" altLang="zh-CN" sz="16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风险</a:t>
            </a:r>
            <a:r>
              <a:rPr lang="zh-CN" altLang="en-US" sz="1600" dirty="0" smtClean="0"/>
              <a:t>：文件的改动会被全部覆盖</a:t>
            </a:r>
            <a:endParaRPr lang="en-US" altLang="zh-CN" sz="1600" dirty="0" smtClean="0"/>
          </a:p>
          <a:p>
            <a:r>
              <a:rPr lang="zh-CN" altLang="en-US" sz="1600" b="1" dirty="0" smtClean="0"/>
              <a:t>更保险的方案</a:t>
            </a:r>
            <a:r>
              <a:rPr lang="zh-CN" altLang="en-US" sz="1600" dirty="0" smtClean="0"/>
              <a:t>：如果只想回退版本，并同时保留刚才的修改以便 将来继续工作，可使用</a:t>
            </a:r>
            <a:r>
              <a:rPr lang="en-US" altLang="zh-CN" sz="1600" dirty="0" smtClean="0"/>
              <a:t>stashing</a:t>
            </a:r>
            <a:r>
              <a:rPr lang="zh-CN" altLang="en-US" sz="1600" dirty="0" smtClean="0"/>
              <a:t>或分支来处理</a:t>
            </a:r>
            <a:endParaRPr lang="en-US" altLang="zh-C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57818" y="5534585"/>
            <a:ext cx="3786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注意</a:t>
            </a:r>
            <a:r>
              <a:rPr lang="zh-CN" altLang="en-US" sz="1600" dirty="0" smtClean="0"/>
              <a:t>：任何已提交到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的都可以被恢复，即便在已经删除的分支中的提交，或用</a:t>
            </a:r>
            <a:r>
              <a:rPr lang="en-US" altLang="zh-CN" sz="1600" dirty="0" smtClean="0"/>
              <a:t>--amend</a:t>
            </a:r>
            <a:r>
              <a:rPr lang="zh-CN" altLang="en-US" sz="1600" dirty="0" smtClean="0"/>
              <a:t>重新改写的提交，都可以被恢复。所以，你可能失去的数据，仅限于没有提交过的。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 smtClean="0"/>
              <a:t>查看远程仓库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克隆完某项目后，使用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remote -v</a:t>
            </a:r>
            <a:r>
              <a:rPr lang="zh-CN" altLang="en-US" dirty="0" smtClean="0"/>
              <a:t>查看远程仓库，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来标识克隆的原始仓库</a:t>
            </a:r>
            <a:endParaRPr lang="en-US" altLang="zh-CN" dirty="0" smtClean="0"/>
          </a:p>
          <a:p>
            <a:r>
              <a:rPr lang="zh-CN" altLang="en-US" b="1" dirty="0" smtClean="0"/>
              <a:t>添加远程仓库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remote add  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git@github.com:will09/readingnotes.git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意即使用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来指代对应的仓库地址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要取得该仓库内容，使用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en-US" altLang="zh-CN" dirty="0" err="1" smtClean="0"/>
              <a:t>rn</a:t>
            </a:r>
            <a:endParaRPr lang="en-US" altLang="zh-CN" dirty="0" smtClean="0"/>
          </a:p>
          <a:p>
            <a:r>
              <a:rPr lang="zh-CN" altLang="en-US" b="1" dirty="0" smtClean="0"/>
              <a:t>从远程仓库抓取数据</a:t>
            </a:r>
            <a:endParaRPr lang="en-US" altLang="zh-CN" b="1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fetch [remote-name]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  <a:r>
              <a:rPr lang="zh-CN" altLang="en-US" dirty="0" smtClean="0"/>
              <a:t>只将远端数据拉到本地仓库，</a:t>
            </a:r>
            <a:r>
              <a:rPr lang="zh-CN" altLang="en-US" b="1" dirty="0" smtClean="0">
                <a:solidFill>
                  <a:srgbClr val="00B0F0"/>
                </a:solidFill>
              </a:rPr>
              <a:t>并不自动合并</a:t>
            </a:r>
            <a:r>
              <a:rPr lang="zh-CN" altLang="en-US" dirty="0" smtClean="0"/>
              <a:t>到当前工作分支，只能手工合并。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pull</a:t>
            </a:r>
            <a:r>
              <a:rPr lang="zh-CN" altLang="en-US" dirty="0" smtClean="0"/>
              <a:t>：如果设置了某分支用于跟踪某个远端仓库的分支，可使用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命令自动抓取数据下来，然后将远端分支</a:t>
            </a:r>
            <a:r>
              <a:rPr lang="zh-CN" altLang="en-US" b="1" dirty="0" smtClean="0">
                <a:solidFill>
                  <a:srgbClr val="00B0F0"/>
                </a:solidFill>
              </a:rPr>
              <a:t>自动合并</a:t>
            </a:r>
            <a:r>
              <a:rPr lang="zh-CN" altLang="en-US" dirty="0" smtClean="0"/>
              <a:t>到本地仓库中的当前分支。</a:t>
            </a:r>
            <a:endParaRPr lang="en-US" altLang="zh-CN" dirty="0" smtClean="0"/>
          </a:p>
          <a:p>
            <a:r>
              <a:rPr lang="zh-CN" altLang="en-US" b="1" dirty="0" smtClean="0"/>
              <a:t>推</a:t>
            </a:r>
            <a:r>
              <a:rPr lang="zh-CN" altLang="en-US" b="1" dirty="0" smtClean="0"/>
              <a:t>送数据到远程仓库</a:t>
            </a:r>
            <a:endParaRPr lang="en-US" altLang="zh-CN" b="1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push [remote-name] [branch-name]</a:t>
            </a:r>
            <a:r>
              <a:rPr lang="zh-CN" altLang="en-US" dirty="0" smtClean="0"/>
              <a:t>，推送前请先抓取最新更新。</a:t>
            </a:r>
            <a:endParaRPr lang="en-US" altLang="zh-CN" dirty="0" smtClean="0"/>
          </a:p>
          <a:p>
            <a:r>
              <a:rPr lang="zh-CN" altLang="en-US" b="1" dirty="0" smtClean="0"/>
              <a:t>查看远程仓库信息</a:t>
            </a:r>
            <a:endParaRPr lang="en-US" altLang="zh-CN" b="1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remote show [remote-name]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show origin</a:t>
            </a:r>
          </a:p>
          <a:p>
            <a:r>
              <a:rPr lang="zh-CN" altLang="en-US" b="1" dirty="0" smtClean="0"/>
              <a:t>远程仓库的删除和重命名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remote rename</a:t>
            </a:r>
            <a:r>
              <a:rPr lang="zh-CN" altLang="en-US" dirty="0" smtClean="0"/>
              <a:t>用于修改某个远程仓库的简短名称，例：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rename 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 test</a:t>
            </a:r>
          </a:p>
          <a:p>
            <a:pPr lvl="2"/>
            <a:r>
              <a:rPr lang="zh-CN" altLang="en-US" dirty="0" smtClean="0"/>
              <a:t>对远程仓库的重命名，也会使对应的分支名称发生变化。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移除远端仓库：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rn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</a:t>
            </a:r>
            <a:r>
              <a:rPr lang="zh-CN" altLang="en-US" dirty="0" smtClean="0"/>
              <a:t>标签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发布某个软件版本时用</a:t>
            </a:r>
            <a:endParaRPr lang="en-US" altLang="zh-CN" dirty="0" smtClean="0"/>
          </a:p>
          <a:p>
            <a:r>
              <a:rPr lang="zh-CN" altLang="en-US" dirty="0" smtClean="0"/>
              <a:t>显示已有标签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</a:p>
          <a:p>
            <a:pPr lvl="1"/>
            <a:r>
              <a:rPr lang="zh-CN" altLang="en-US" dirty="0" smtClean="0"/>
              <a:t>查看某系列的版本，例：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 -l ‘v1.4.2.*’</a:t>
            </a:r>
          </a:p>
          <a:p>
            <a:r>
              <a:rPr lang="zh-CN" altLang="en-US" dirty="0" smtClean="0"/>
              <a:t>新建标签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使用两种类型标签：轻量级的</a:t>
            </a:r>
            <a:r>
              <a:rPr lang="en-US" altLang="zh-CN" dirty="0" smtClean="0"/>
              <a:t>(lightweight)</a:t>
            </a:r>
            <a:r>
              <a:rPr lang="zh-CN" altLang="en-US" dirty="0" smtClean="0"/>
              <a:t>和含附注的</a:t>
            </a:r>
            <a:r>
              <a:rPr lang="en-US" altLang="zh-CN" dirty="0" smtClean="0"/>
              <a:t>(annotated)</a:t>
            </a:r>
          </a:p>
          <a:p>
            <a:pPr lvl="2"/>
            <a:r>
              <a:rPr lang="zh-CN" altLang="en-US" dirty="0" smtClean="0"/>
              <a:t>轻量级的（临时）：就是指向特定提交对象的引用。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含附注标签（推荐）：是存储在仓库中的一个独立对象，有自身的校验和信息，包含标签的名字、邮件地址、日期、标签说明，标签本身也允许使用</a:t>
            </a:r>
            <a:r>
              <a:rPr lang="en-US" altLang="zh-CN" dirty="0" smtClean="0"/>
              <a:t>GPG(GNU Privacy Guard)</a:t>
            </a:r>
            <a:r>
              <a:rPr lang="zh-CN" altLang="en-US" dirty="0" smtClean="0"/>
              <a:t>来签署或验证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打标签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创建含附注的标签</a:t>
            </a:r>
            <a:r>
              <a:rPr lang="en-US" altLang="zh-CN" dirty="0" smtClean="0"/>
              <a:t>-a</a:t>
            </a:r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tag -a </a:t>
            </a:r>
            <a:r>
              <a:rPr lang="en-US" altLang="zh-CN" dirty="0" smtClean="0"/>
              <a:t>v1.4 </a:t>
            </a:r>
            <a:r>
              <a:rPr lang="en-US" altLang="zh-CN" b="1" dirty="0" smtClean="0">
                <a:solidFill>
                  <a:srgbClr val="00B0F0"/>
                </a:solidFill>
              </a:rPr>
              <a:t>-m </a:t>
            </a:r>
            <a:r>
              <a:rPr lang="en-US" altLang="zh-CN" dirty="0" smtClean="0"/>
              <a:t>‘my version 1.4’ 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smtClean="0"/>
              <a:t>m</a:t>
            </a:r>
            <a:r>
              <a:rPr lang="zh-CN" altLang="en-US" dirty="0" smtClean="0"/>
              <a:t>选项：指定了对应的标签说明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show</a:t>
            </a:r>
            <a:r>
              <a:rPr lang="zh-CN" altLang="en-US" dirty="0" smtClean="0"/>
              <a:t>查看相应标签的版本信息：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v1.4</a:t>
            </a:r>
          </a:p>
          <a:p>
            <a:r>
              <a:rPr lang="zh-CN" altLang="en-US" dirty="0" smtClean="0"/>
              <a:t>签署标签</a:t>
            </a:r>
            <a:r>
              <a:rPr lang="en-US" altLang="zh-CN" dirty="0" smtClean="0"/>
              <a:t>-s</a:t>
            </a:r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tag-s </a:t>
            </a:r>
            <a:r>
              <a:rPr lang="en-US" altLang="zh-CN" dirty="0" smtClean="0"/>
              <a:t>v1.5 </a:t>
            </a:r>
            <a:r>
              <a:rPr lang="en-US" altLang="zh-CN" b="1" dirty="0" smtClean="0">
                <a:solidFill>
                  <a:srgbClr val="00B0F0"/>
                </a:solidFill>
              </a:rPr>
              <a:t>-m </a:t>
            </a:r>
            <a:r>
              <a:rPr lang="en-US" altLang="zh-CN" dirty="0" smtClean="0"/>
              <a:t>‘my signed 1.5 tag’</a:t>
            </a:r>
          </a:p>
          <a:p>
            <a:r>
              <a:rPr lang="zh-CN" altLang="en-US" dirty="0" smtClean="0"/>
              <a:t>创建轻量级标签，不用选项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tag </a:t>
            </a:r>
            <a:r>
              <a:rPr lang="en-US" altLang="zh-CN" dirty="0" smtClean="0"/>
              <a:t>v1.4-lw</a:t>
            </a:r>
          </a:p>
          <a:p>
            <a:r>
              <a:rPr lang="zh-CN" altLang="en-US" dirty="0" smtClean="0"/>
              <a:t>验证标签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tag -v </a:t>
            </a:r>
            <a:r>
              <a:rPr lang="en-US" altLang="zh-CN" dirty="0" smtClean="0"/>
              <a:t>[tag-name]</a:t>
            </a:r>
          </a:p>
          <a:p>
            <a:pPr lvl="1"/>
            <a:r>
              <a:rPr lang="zh-CN" altLang="en-US" dirty="0" smtClean="0"/>
              <a:t>此命令会调用</a:t>
            </a:r>
            <a:r>
              <a:rPr lang="en-US" altLang="zh-CN" dirty="0" smtClean="0"/>
              <a:t>GPG</a:t>
            </a:r>
            <a:r>
              <a:rPr lang="zh-CN" altLang="en-US" dirty="0" smtClean="0"/>
              <a:t>来验证签名，因此你需要有签署者的公钥，存放在</a:t>
            </a:r>
            <a:r>
              <a:rPr lang="en-US" altLang="zh-CN" dirty="0" err="1" smtClean="0"/>
              <a:t>keyring</a:t>
            </a:r>
            <a:r>
              <a:rPr lang="zh-CN" altLang="en-US" dirty="0" smtClean="0"/>
              <a:t>中才能验证，没有会报错：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-v v1.4.2.1</a:t>
            </a:r>
          </a:p>
          <a:p>
            <a:r>
              <a:rPr lang="zh-CN" altLang="en-US" dirty="0" smtClean="0"/>
              <a:t>后期加注标签，参数加上某次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的校验和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取得想要加标签的提交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打标签时，跟上对应提交对象的校验和（或前几位字符）即可：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 -a v1.2 9fceb02</a:t>
            </a:r>
          </a:p>
          <a:p>
            <a:r>
              <a:rPr lang="zh-CN" altLang="en-US" dirty="0" smtClean="0"/>
              <a:t>分享标签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不会把标签传送到远端服务器，需使用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push origin [</a:t>
            </a:r>
            <a:r>
              <a:rPr lang="en-US" altLang="zh-CN" b="1" dirty="0" err="1" smtClean="0">
                <a:solidFill>
                  <a:srgbClr val="00B0F0"/>
                </a:solidFill>
              </a:rPr>
              <a:t>tagname</a:t>
            </a:r>
            <a:r>
              <a:rPr lang="en-US" altLang="zh-CN" b="1" dirty="0" smtClean="0">
                <a:solidFill>
                  <a:srgbClr val="00B0F0"/>
                </a:solidFill>
              </a:rPr>
              <a:t>]</a:t>
            </a:r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v1.5</a:t>
            </a:r>
          </a:p>
          <a:p>
            <a:pPr lvl="2"/>
            <a:r>
              <a:rPr lang="zh-CN" altLang="en-US" dirty="0" smtClean="0"/>
              <a:t>一次推送所有（本地新增的标签），使</a:t>
            </a:r>
            <a:r>
              <a:rPr lang="zh-CN" altLang="en-US" dirty="0" smtClean="0"/>
              <a:t>用</a:t>
            </a:r>
            <a:r>
              <a:rPr lang="en-US" altLang="zh-CN" b="1" dirty="0" smtClean="0">
                <a:solidFill>
                  <a:srgbClr val="00B0F0"/>
                </a:solidFill>
              </a:rPr>
              <a:t>--tags</a:t>
            </a:r>
            <a:r>
              <a:rPr lang="zh-CN" altLang="en-US" dirty="0" smtClean="0"/>
              <a:t>选项：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--tags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与其他系统的差异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几乎所有操作都可本地执行（不用连网）</a:t>
            </a:r>
            <a:endParaRPr lang="en-US" altLang="zh-CN" dirty="0" smtClean="0"/>
          </a:p>
          <a:p>
            <a:r>
              <a:rPr lang="zh-CN" altLang="en-US" dirty="0" smtClean="0"/>
              <a:t>时刻保持数据完整性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所有数据在保存到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之前，都要进行内容的校验和</a:t>
            </a:r>
            <a:r>
              <a:rPr lang="en-US" altLang="zh-CN" dirty="0" smtClean="0"/>
              <a:t>(checksum)</a:t>
            </a:r>
            <a:r>
              <a:rPr lang="zh-CN" altLang="en-US" dirty="0" smtClean="0"/>
              <a:t>计算，并将此结果作为数据的唯一标识和索引。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SHA-1</a:t>
            </a:r>
            <a:r>
              <a:rPr lang="zh-CN" altLang="en-US" dirty="0" smtClean="0"/>
              <a:t>算法计算数据的校验和，通过对文件的内容或目录的结构计算出一个</a:t>
            </a:r>
            <a:r>
              <a:rPr lang="en-US" altLang="zh-CN" dirty="0" smtClean="0"/>
              <a:t>SHA-1</a:t>
            </a:r>
            <a:r>
              <a:rPr lang="zh-CN" altLang="en-US" dirty="0" smtClean="0"/>
              <a:t>哈希值，作为指纹字符串，该字符串由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个十六进制字符</a:t>
            </a:r>
            <a:r>
              <a:rPr lang="en-US" altLang="zh-CN" dirty="0" smtClean="0"/>
              <a:t>(0-9,a-f)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所有保存在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数据库中的东西都是用此哈希值来作索引的，而不是靠文件名。</a:t>
            </a:r>
            <a:endParaRPr lang="en-US" altLang="zh-CN" dirty="0" smtClean="0"/>
          </a:p>
          <a:p>
            <a:r>
              <a:rPr lang="zh-CN" altLang="en-US" dirty="0" smtClean="0"/>
              <a:t>多数操作仅添加数据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操作大多仅仅是把数据添加到数据库。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分支，本质上仅仅是个指向</a:t>
            </a:r>
            <a:r>
              <a:rPr lang="en-US" altLang="zh-CN" sz="2000" dirty="0" smtClean="0"/>
              <a:t>commit</a:t>
            </a:r>
            <a:r>
              <a:rPr lang="zh-CN" altLang="en-US" sz="2000" dirty="0" smtClean="0"/>
              <a:t>对象的可变指针，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作为分支的默认名字。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分支仅是一个包含所指对象校验和的文件（</a:t>
            </a:r>
            <a:r>
              <a:rPr lang="en-US" altLang="zh-CN" sz="1800" dirty="0" smtClean="0"/>
              <a:t>40</a:t>
            </a:r>
            <a:r>
              <a:rPr lang="zh-CN" altLang="en-US" sz="1800" dirty="0" smtClean="0"/>
              <a:t>个字符长度</a:t>
            </a:r>
            <a:r>
              <a:rPr lang="en-US" altLang="zh-CN" sz="1800" dirty="0" smtClean="0"/>
              <a:t>SHA-1</a:t>
            </a:r>
            <a:r>
              <a:rPr lang="zh-CN" altLang="en-US" sz="1800" dirty="0" smtClean="0"/>
              <a:t>字串）的文件，所以创建和销毁很容易。</a:t>
            </a:r>
            <a:endParaRPr lang="zh-CN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496"/>
            <a:ext cx="3539339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000348"/>
            <a:ext cx="3957628" cy="178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28662" y="4943291"/>
            <a:ext cx="3714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一个</a:t>
            </a:r>
            <a:r>
              <a:rPr lang="en-US" altLang="zh-CN" b="1" dirty="0" smtClean="0"/>
              <a:t>commit</a:t>
            </a:r>
            <a:r>
              <a:rPr lang="zh-CN" altLang="en-US" b="1" dirty="0" smtClean="0"/>
              <a:t>对象的结构</a:t>
            </a:r>
            <a:endParaRPr lang="en-US" altLang="zh-CN" b="1" dirty="0" smtClean="0"/>
          </a:p>
          <a:p>
            <a:r>
              <a:rPr lang="en-US" altLang="zh-CN" sz="1600" b="1" dirty="0" smtClean="0"/>
              <a:t>commit</a:t>
            </a:r>
            <a:r>
              <a:rPr lang="zh-CN" altLang="en-US" sz="1600" b="1" dirty="0" smtClean="0"/>
              <a:t>对象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包含指向</a:t>
            </a:r>
            <a:r>
              <a:rPr lang="en-US" altLang="zh-CN" sz="1600" dirty="0" smtClean="0"/>
              <a:t>tree</a:t>
            </a:r>
            <a:r>
              <a:rPr lang="zh-CN" altLang="en-US" sz="1600" dirty="0" smtClean="0"/>
              <a:t>对象（根目录）的索引和其他提交信息的元数据</a:t>
            </a:r>
            <a:endParaRPr lang="en-US" altLang="zh-CN" sz="1600" dirty="0" smtClean="0"/>
          </a:p>
          <a:p>
            <a:r>
              <a:rPr lang="en-US" altLang="zh-CN" sz="1600" b="1" dirty="0" smtClean="0"/>
              <a:t>tree</a:t>
            </a:r>
            <a:r>
              <a:rPr lang="zh-CN" altLang="en-US" sz="1600" b="1" dirty="0" smtClean="0"/>
              <a:t>对象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记录目录树内容及其中各文件对应</a:t>
            </a:r>
            <a:r>
              <a:rPr lang="en-US" altLang="zh-CN" sz="1600" dirty="0" smtClean="0"/>
              <a:t>blob</a:t>
            </a:r>
            <a:r>
              <a:rPr lang="zh-CN" altLang="en-US" sz="1600" dirty="0" smtClean="0"/>
              <a:t>对象的索引</a:t>
            </a:r>
            <a:endParaRPr lang="en-US" altLang="zh-CN" sz="1600" dirty="0" smtClean="0"/>
          </a:p>
          <a:p>
            <a:r>
              <a:rPr lang="en-US" altLang="zh-CN" sz="1600" b="1" dirty="0" smtClean="0"/>
              <a:t>blob</a:t>
            </a:r>
            <a:r>
              <a:rPr lang="zh-CN" altLang="en-US" sz="1600" b="1" dirty="0" smtClean="0"/>
              <a:t>对象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表示文件快照内容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14876" y="4786298"/>
            <a:ext cx="414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commit</a:t>
            </a:r>
            <a:r>
              <a:rPr lang="zh-CN" altLang="en-US" sz="1600" b="1" dirty="0" smtClean="0"/>
              <a:t>之后，这次提交对象会包含一个指向上次提交对象的指针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切换分支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857628"/>
            <a:ext cx="3552812" cy="275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353312"/>
            <a:ext cx="3352790" cy="178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428736"/>
            <a:ext cx="3176572" cy="163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3143248"/>
            <a:ext cx="32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缺省的</a:t>
            </a:r>
            <a:r>
              <a:rPr lang="en-US" altLang="zh-CN" sz="1600" b="1" dirty="0" smtClean="0"/>
              <a:t>master</a:t>
            </a:r>
            <a:r>
              <a:rPr lang="zh-CN" altLang="en-US" sz="1600" dirty="0" smtClean="0"/>
              <a:t>分支：创建分支即是创建一个指针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929190" y="3071810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创建分支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branch</a:t>
            </a:r>
            <a:r>
              <a:rPr lang="zh-CN" altLang="en-US" sz="1600" dirty="0" smtClean="0"/>
              <a:t>：创建一个名为</a:t>
            </a:r>
            <a:r>
              <a:rPr lang="en-US" altLang="zh-CN" sz="1600" b="1" dirty="0" smtClean="0"/>
              <a:t>testing</a:t>
            </a:r>
            <a:r>
              <a:rPr lang="zh-CN" altLang="en-US" sz="1600" dirty="0" smtClean="0"/>
              <a:t>的分支，即多了一个指针</a:t>
            </a:r>
            <a:endParaRPr lang="en-US" altLang="zh-CN" sz="1600" dirty="0" smtClean="0"/>
          </a:p>
          <a:p>
            <a:r>
              <a:rPr lang="en-US" altLang="zh-CN" sz="1600" b="1" dirty="0" smtClean="0"/>
              <a:t>$</a:t>
            </a:r>
            <a:r>
              <a:rPr lang="en-US" altLang="zh-CN" sz="1600" b="1" dirty="0" err="1" smtClean="0"/>
              <a:t>git</a:t>
            </a:r>
            <a:r>
              <a:rPr lang="en-US" altLang="zh-CN" sz="1600" b="1" dirty="0" smtClean="0"/>
              <a:t> branch testing</a:t>
            </a:r>
            <a:endParaRPr lang="zh-CN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4071942"/>
            <a:ext cx="4214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切换分支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checkout</a:t>
            </a:r>
            <a:r>
              <a:rPr lang="zh-CN" altLang="en-US" sz="1600" dirty="0" smtClean="0"/>
              <a:t>：即使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指针指向某个分支，此分支就成为了活动分支。</a:t>
            </a:r>
            <a:endParaRPr lang="en-US" altLang="zh-CN" sz="1600" dirty="0" smtClean="0"/>
          </a:p>
          <a:p>
            <a:pPr>
              <a:buFont typeface="Wingdings" pitchFamily="2" charset="2"/>
              <a:buChar char="n"/>
            </a:pPr>
            <a:r>
              <a:rPr lang="zh-CN" altLang="en-US" sz="1600" dirty="0" smtClean="0"/>
              <a:t>切换到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分支（如图）：</a:t>
            </a:r>
            <a:endParaRPr lang="en-US" altLang="zh-CN" sz="1600" dirty="0" smtClean="0"/>
          </a:p>
          <a:p>
            <a:r>
              <a:rPr lang="en-US" altLang="zh-CN" sz="1600" b="1" dirty="0" smtClean="0"/>
              <a:t>$</a:t>
            </a:r>
            <a:r>
              <a:rPr lang="en-US" altLang="zh-CN" sz="1600" b="1" dirty="0" err="1" smtClean="0"/>
              <a:t>git</a:t>
            </a:r>
            <a:r>
              <a:rPr lang="en-US" altLang="zh-CN" sz="1600" b="1" dirty="0" smtClean="0"/>
              <a:t> checkout master, 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master</a:t>
            </a:r>
            <a:endParaRPr lang="en-US" altLang="zh-CN" sz="1600" b="1" dirty="0" smtClean="0"/>
          </a:p>
          <a:p>
            <a:pPr>
              <a:buFont typeface="Wingdings" pitchFamily="2" charset="2"/>
              <a:buChar char="n"/>
            </a:pPr>
            <a:r>
              <a:rPr lang="zh-CN" altLang="en-US" sz="1600" dirty="0" smtClean="0"/>
              <a:t>切换到</a:t>
            </a:r>
            <a:r>
              <a:rPr lang="en-US" altLang="zh-CN" sz="1600" dirty="0" smtClean="0"/>
              <a:t>testing</a:t>
            </a:r>
            <a:r>
              <a:rPr lang="zh-CN" altLang="en-US" sz="1600" dirty="0" smtClean="0"/>
              <a:t>分支：</a:t>
            </a:r>
            <a:r>
              <a:rPr lang="en-US" altLang="zh-CN" sz="1600" dirty="0" smtClean="0"/>
              <a:t>$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testing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则会指向</a:t>
            </a:r>
            <a:r>
              <a:rPr lang="en-US" altLang="zh-CN" sz="1600" dirty="0" smtClean="0"/>
              <a:t>testing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2" y="5997379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注：一行命令创建并切换分支：</a:t>
            </a:r>
            <a:endParaRPr lang="en-US" altLang="zh-CN" sz="1200" b="1" dirty="0" smtClean="0"/>
          </a:p>
          <a:p>
            <a:r>
              <a:rPr lang="en-US" altLang="zh-CN" sz="1200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 checkout -b &lt;</a:t>
            </a:r>
            <a:r>
              <a:rPr lang="en-US" altLang="zh-CN" sz="1200" b="1" dirty="0" err="1" smtClean="0">
                <a:solidFill>
                  <a:srgbClr val="00B0F0"/>
                </a:solidFill>
              </a:rPr>
              <a:t>branch_name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&gt; </a:t>
            </a:r>
          </a:p>
          <a:p>
            <a:r>
              <a:rPr lang="en-US" altLang="zh-CN" sz="1200" dirty="0" smtClean="0"/>
              <a:t>=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branch &lt;</a:t>
            </a:r>
            <a:r>
              <a:rPr lang="en-US" altLang="zh-CN" sz="1200" dirty="0" err="1" smtClean="0"/>
              <a:t>branch_name</a:t>
            </a:r>
            <a:r>
              <a:rPr lang="en-US" altLang="zh-CN" sz="1200" dirty="0" smtClean="0"/>
              <a:t>&gt; +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checkout &lt;</a:t>
            </a:r>
            <a:r>
              <a:rPr lang="en-US" altLang="zh-CN" sz="1200" dirty="0" err="1" smtClean="0"/>
              <a:t>branch_name</a:t>
            </a:r>
            <a:r>
              <a:rPr lang="en-US" altLang="zh-CN" sz="1200" dirty="0" smtClean="0"/>
              <a:t>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23378"/>
            <a:ext cx="3795702" cy="329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797" y="1857364"/>
            <a:ext cx="3962359" cy="213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>
            <a:off x="4071934" y="2714620"/>
            <a:ext cx="785818" cy="50006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3473895"/>
            <a:ext cx="23574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master</a:t>
            </a:r>
            <a:r>
              <a:rPr lang="zh-CN" altLang="en-US" sz="1400" dirty="0" smtClean="0"/>
              <a:t>更新到</a:t>
            </a:r>
            <a:r>
              <a:rPr lang="en-US" altLang="zh-CN" sz="1400" dirty="0" smtClean="0"/>
              <a:t>C4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issue53</a:t>
            </a:r>
            <a:r>
              <a:rPr lang="zh-CN" altLang="en-US" sz="1400" dirty="0" smtClean="0"/>
              <a:t>分支更新到</a:t>
            </a:r>
            <a:r>
              <a:rPr lang="en-US" altLang="zh-CN" sz="1400" dirty="0" smtClean="0"/>
              <a:t>C5</a:t>
            </a:r>
            <a:r>
              <a:rPr lang="zh-CN" altLang="en-US" sz="1400" dirty="0" smtClean="0"/>
              <a:t>，将</a:t>
            </a:r>
            <a:r>
              <a:rPr lang="en-US" altLang="zh-CN" sz="1400" dirty="0" smtClean="0"/>
              <a:t>iss53</a:t>
            </a:r>
            <a:r>
              <a:rPr lang="zh-CN" altLang="en-US" sz="1400" dirty="0" smtClean="0"/>
              <a:t>分支合并到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1)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为分支合并自动识别出最佳的同源合并点</a:t>
            </a:r>
            <a:r>
              <a:rPr lang="en-US" altLang="zh-CN" sz="1400" dirty="0" smtClean="0"/>
              <a:t>c2</a:t>
            </a:r>
          </a:p>
          <a:p>
            <a:r>
              <a:rPr lang="en-US" altLang="zh-CN" sz="1400" dirty="0" smtClean="0"/>
              <a:t>2)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将三方合并的结果作一个新快照 ，并自动创建一个指向它的</a:t>
            </a:r>
            <a:r>
              <a:rPr lang="en-US" altLang="zh-CN" sz="1400" dirty="0" smtClean="0"/>
              <a:t>commit(C6)</a:t>
            </a:r>
            <a:r>
              <a:rPr lang="zh-CN" altLang="en-US" sz="1400" dirty="0" smtClean="0"/>
              <a:t>（右图所示），这个特殊的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称作合并提交，因为它的祖先不止一个。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86182" y="228599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将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iss53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分支合并到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master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3438" y="3929066"/>
            <a:ext cx="427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自动创建了一个包含了合并结果的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对象</a:t>
            </a:r>
            <a:r>
              <a:rPr lang="en-US" altLang="zh-CN" sz="1400" dirty="0" smtClean="0"/>
              <a:t>(C6)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8286776" y="2357430"/>
            <a:ext cx="714380" cy="571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43240" y="4800439"/>
            <a:ext cx="593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合并过程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1) </a:t>
            </a:r>
            <a:r>
              <a:rPr lang="zh-CN" altLang="en-US" dirty="0" smtClean="0"/>
              <a:t>切换到工作分支：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master</a:t>
            </a:r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选择要把哪个分支合并到当前工作分支：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iss53</a:t>
            </a:r>
          </a:p>
          <a:p>
            <a:r>
              <a:rPr lang="zh-CN" altLang="en-US" dirty="0" smtClean="0"/>
              <a:t>以上命令完成了把</a:t>
            </a:r>
            <a:r>
              <a:rPr lang="en-US" altLang="zh-CN" dirty="0" smtClean="0"/>
              <a:t>iss53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6072206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删除分支</a:t>
            </a:r>
            <a:r>
              <a:rPr lang="zh-CN" altLang="en-US" b="1" dirty="0" smtClean="0"/>
              <a:t>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master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冲突的合并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 smtClean="0"/>
              <a:t>冲突产生</a:t>
            </a:r>
            <a:r>
              <a:rPr lang="zh-CN" altLang="en-US" sz="1600" dirty="0" smtClean="0"/>
              <a:t>：修改了两个待合并分支里同一文件的同一部分，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无法干净地把两者合到一起，需人工合并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52" y="2500306"/>
            <a:ext cx="4343390" cy="80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2214554"/>
            <a:ext cx="369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例：运行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iss53</a:t>
            </a:r>
            <a:r>
              <a:rPr lang="zh-CN" altLang="en-US" sz="1600" dirty="0" smtClean="0"/>
              <a:t>产生如下冲突：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83759" y="3304760"/>
            <a:ext cx="381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查看产生冲突的是哪些文件</a:t>
            </a:r>
            <a:endParaRPr lang="zh-CN" altLang="en-US" sz="1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643314"/>
            <a:ext cx="487890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5162148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打开文件查看具体哪部分产生的冲突。</a:t>
            </a:r>
            <a:endParaRPr lang="zh-CN" altLang="en-US" sz="16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5465520"/>
            <a:ext cx="3357586" cy="12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357686" y="5500702"/>
            <a:ext cx="43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说明：由</a:t>
            </a:r>
            <a:r>
              <a:rPr lang="en-US" altLang="zh-CN" sz="1200" dirty="0" smtClean="0"/>
              <a:t>======= </a:t>
            </a:r>
            <a:r>
              <a:rPr lang="zh-CN" altLang="en-US" sz="1200" dirty="0" smtClean="0"/>
              <a:t>隔开的上半部分，是</a:t>
            </a:r>
            <a:r>
              <a:rPr lang="en-US" altLang="zh-CN" sz="1200" dirty="0" smtClean="0"/>
              <a:t>HEAD</a:t>
            </a:r>
            <a:r>
              <a:rPr lang="zh-CN" altLang="en-US" sz="1200" dirty="0" smtClean="0"/>
              <a:t>（即</a:t>
            </a:r>
            <a:r>
              <a:rPr lang="en-US" altLang="zh-CN" sz="1200" dirty="0" smtClean="0"/>
              <a:t>master </a:t>
            </a:r>
            <a:r>
              <a:rPr lang="zh-CN" altLang="en-US" sz="1200" dirty="0" smtClean="0"/>
              <a:t>分支，在运行</a:t>
            </a:r>
            <a:r>
              <a:rPr lang="en-US" altLang="zh-CN" sz="1200" dirty="0" smtClean="0"/>
              <a:t>merge </a:t>
            </a:r>
            <a:r>
              <a:rPr lang="zh-CN" altLang="en-US" sz="1200" dirty="0" smtClean="0"/>
              <a:t>命令</a:t>
            </a:r>
            <a:r>
              <a:rPr lang="zh-CN" altLang="en-US" sz="1200" dirty="0" smtClean="0"/>
              <a:t>时检出</a:t>
            </a:r>
            <a:r>
              <a:rPr lang="zh-CN" altLang="en-US" sz="1200" dirty="0" smtClean="0"/>
              <a:t>的分支）中的内容，下半部分是在</a:t>
            </a:r>
            <a:r>
              <a:rPr lang="en-US" altLang="zh-CN" sz="1200" dirty="0" smtClean="0"/>
              <a:t>iss53</a:t>
            </a:r>
            <a:r>
              <a:rPr lang="zh-CN" altLang="en-US" sz="1200" dirty="0" smtClean="0"/>
              <a:t>分支</a:t>
            </a:r>
            <a:r>
              <a:rPr lang="zh-CN" altLang="en-US" sz="1200" dirty="0" smtClean="0"/>
              <a:t>中的内容。解决冲突的</a:t>
            </a:r>
            <a:r>
              <a:rPr lang="zh-CN" altLang="en-US" sz="1200" dirty="0" smtClean="0"/>
              <a:t>办法是二者选</a:t>
            </a:r>
            <a:r>
              <a:rPr lang="zh-CN" altLang="en-US" sz="1200" dirty="0" smtClean="0"/>
              <a:t>其一</a:t>
            </a:r>
            <a:r>
              <a:rPr lang="zh-CN" altLang="en-US" sz="1200" dirty="0" smtClean="0"/>
              <a:t>或自行整合</a:t>
            </a:r>
            <a:r>
              <a:rPr lang="zh-CN" altLang="en-US" sz="1200" dirty="0" smtClean="0"/>
              <a:t>到一起。比如你可以通过把这段内容</a:t>
            </a:r>
            <a:r>
              <a:rPr lang="zh-CN" altLang="en-US" sz="1200" dirty="0" smtClean="0"/>
              <a:t>替换成如下来</a:t>
            </a:r>
            <a:r>
              <a:rPr lang="zh-CN" altLang="en-US" sz="1200" dirty="0" smtClean="0"/>
              <a:t>解决：</a:t>
            </a:r>
            <a:endParaRPr lang="zh-CN" altLang="en-US" sz="12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6286520"/>
            <a:ext cx="2743191" cy="5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929322" y="2500306"/>
            <a:ext cx="3143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解决冲突步骤：</a:t>
            </a:r>
            <a:endParaRPr lang="en-US" altLang="zh-CN" b="1" dirty="0" smtClean="0"/>
          </a:p>
          <a:p>
            <a:r>
              <a:rPr lang="en-US" altLang="zh-CN" dirty="0" smtClean="0"/>
              <a:t>1) </a:t>
            </a:r>
            <a:r>
              <a:rPr lang="zh-CN" altLang="en-US" dirty="0" smtClean="0"/>
              <a:t>手工解决冲突</a:t>
            </a:r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添加至暂存区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另外：可使用可视化合并工具，调用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mergetool</a:t>
            </a:r>
            <a:r>
              <a:rPr lang="zh-CN" altLang="en-US" dirty="0" smtClean="0"/>
              <a:t>选择合适的工具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创建远程仓库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创建本地仓库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切换到指定路径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g</a:t>
            </a:r>
            <a:r>
              <a:rPr lang="en-US" altLang="zh-CN" dirty="0" err="1" smtClean="0">
                <a:solidFill>
                  <a:srgbClr val="0070C0"/>
                </a:solidFill>
              </a:rPr>
              <a:t>it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init [project-name]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6072198" cy="125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429000"/>
            <a:ext cx="7443664" cy="11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5984" y="2500306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Github</a:t>
            </a:r>
            <a:r>
              <a:rPr lang="en-US" altLang="zh-CN" b="1" dirty="0" smtClean="0">
                <a:solidFill>
                  <a:srgbClr val="FF0000"/>
                </a:solidFill>
              </a:rPr>
              <a:t> [New repository]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240" y="3571876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Gitlab</a:t>
            </a:r>
            <a:r>
              <a:rPr lang="en-US" altLang="zh-CN" b="1" dirty="0" smtClean="0">
                <a:solidFill>
                  <a:srgbClr val="FF0000"/>
                </a:solidFill>
              </a:rPr>
              <a:t> [New Project]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0694" y="2500306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29520" y="4214818"/>
            <a:ext cx="8572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71934" y="2143116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Github</a:t>
            </a:r>
            <a:r>
              <a:rPr lang="zh-CN" altLang="en-US" sz="1600" b="1" dirty="0" smtClean="0"/>
              <a:t>中创建远程仓库</a:t>
            </a:r>
            <a:endParaRPr lang="zh-CN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6" y="3643314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Gitlab</a:t>
            </a:r>
            <a:r>
              <a:rPr lang="zh-CN" altLang="en-US" sz="1600" b="1" dirty="0" smtClean="0"/>
              <a:t>中创建远程仓库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Clone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repo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 smtClean="0"/>
              <a:t>两种方式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使用</a:t>
            </a:r>
            <a:r>
              <a:rPr lang="en-US" altLang="zh-CN" sz="1400" dirty="0" smtClean="0"/>
              <a:t>https</a:t>
            </a:r>
            <a:r>
              <a:rPr lang="zh-CN" altLang="en-US" sz="1400" dirty="0" smtClean="0"/>
              <a:t>方式</a:t>
            </a:r>
            <a:endParaRPr lang="en-US" altLang="zh-CN" sz="1400" dirty="0" smtClean="0"/>
          </a:p>
          <a:p>
            <a:pPr lvl="2"/>
            <a:r>
              <a:rPr lang="en-US" altLang="zh-CN" sz="1200" dirty="0" smtClean="0">
                <a:solidFill>
                  <a:srgbClr val="0070C0"/>
                </a:solidFill>
              </a:rPr>
              <a:t>$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git</a:t>
            </a:r>
            <a:r>
              <a:rPr lang="en-US" altLang="zh-CN" sz="1200" dirty="0" smtClean="0">
                <a:solidFill>
                  <a:srgbClr val="0070C0"/>
                </a:solidFill>
              </a:rPr>
              <a:t> clone https://github.com/will09/readingnotes.git</a:t>
            </a:r>
          </a:p>
          <a:p>
            <a:pPr lvl="1"/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ssh</a:t>
            </a:r>
            <a:r>
              <a:rPr lang="zh-CN" altLang="en-US" sz="1400" dirty="0" smtClean="0"/>
              <a:t>方式</a:t>
            </a:r>
            <a:endParaRPr lang="en-US" altLang="zh-CN" sz="1400" dirty="0" smtClean="0"/>
          </a:p>
          <a:p>
            <a:pPr lvl="2"/>
            <a:r>
              <a:rPr lang="en-US" altLang="zh-CN" sz="1200" dirty="0" smtClean="0">
                <a:solidFill>
                  <a:srgbClr val="0070C0"/>
                </a:solidFill>
              </a:rPr>
              <a:t>$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git</a:t>
            </a:r>
            <a:r>
              <a:rPr lang="en-US" altLang="zh-CN" sz="1200" dirty="0" smtClean="0">
                <a:solidFill>
                  <a:srgbClr val="0070C0"/>
                </a:solidFill>
              </a:rPr>
              <a:t> clone </a:t>
            </a:r>
            <a:r>
              <a:rPr lang="en-US" altLang="zh-CN" sz="1200" dirty="0" smtClean="0">
                <a:solidFill>
                  <a:srgbClr val="0070C0"/>
                </a:solidFill>
                <a:hlinkClick r:id="rId2"/>
              </a:rPr>
              <a:t>git@github.com:will09/readingnotes.git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/>
              <a:t>步骤：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切换到本地某路径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运行以上命令之一</a:t>
            </a:r>
            <a:endParaRPr lang="en-US" altLang="zh-CN" sz="1400" dirty="0" smtClean="0"/>
          </a:p>
          <a:p>
            <a:r>
              <a:rPr lang="en-US" altLang="zh-CN" sz="1600" dirty="0" err="1" smtClean="0"/>
              <a:t>Bitbucket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clone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repo</a:t>
            </a:r>
          </a:p>
          <a:p>
            <a:pPr lvl="1"/>
            <a:r>
              <a:rPr lang="zh-CN" altLang="en-US" sz="1400" dirty="0" smtClean="0"/>
              <a:t>切换到指定</a:t>
            </a:r>
            <a:r>
              <a:rPr lang="en-US" altLang="zh-CN" sz="1400" dirty="0" smtClean="0"/>
              <a:t>repo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Repositories-&gt;[Your repo]</a:t>
            </a:r>
          </a:p>
          <a:p>
            <a:pPr lvl="1"/>
            <a:r>
              <a:rPr lang="zh-CN" altLang="en-US" sz="1400" dirty="0" smtClean="0"/>
              <a:t>点击左侧第一个按钮，取得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repo</a:t>
            </a:r>
            <a:r>
              <a:rPr lang="zh-CN" altLang="en-US" sz="1400" dirty="0" smtClean="0"/>
              <a:t>地址</a:t>
            </a:r>
            <a:endParaRPr lang="zh-CN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500570"/>
            <a:ext cx="475969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500570"/>
            <a:ext cx="3143272" cy="223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643174" y="4500570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8926" y="5000636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57884" y="5072074"/>
            <a:ext cx="242889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方式</a:t>
            </a:r>
            <a:r>
              <a:rPr lang="zh-CN" altLang="en-US" dirty="0" smtClean="0"/>
              <a:t>克隆</a:t>
            </a:r>
            <a:r>
              <a:rPr lang="zh-CN" altLang="en-US" dirty="0" smtClean="0"/>
              <a:t>需生成</a:t>
            </a:r>
            <a:r>
              <a:rPr lang="en-US" altLang="zh-CN" dirty="0" smtClean="0"/>
              <a:t>SSH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查看是否已有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密钥：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cd</a:t>
            </a:r>
            <a:r>
              <a:rPr lang="en-US" altLang="zh-CN" dirty="0" smtClean="0">
                <a:solidFill>
                  <a:srgbClr val="0070C0"/>
                </a:solidFill>
              </a:rPr>
              <a:t> ~/.</a:t>
            </a:r>
            <a:r>
              <a:rPr lang="en-US" altLang="zh-CN" dirty="0" err="1" smtClean="0">
                <a:solidFill>
                  <a:srgbClr val="0070C0"/>
                </a:solidFill>
              </a:rPr>
              <a:t>ssh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生成密钥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ssh-keygen</a:t>
            </a:r>
            <a:r>
              <a:rPr lang="en-US" altLang="zh-CN" dirty="0" smtClean="0">
                <a:solidFill>
                  <a:srgbClr val="0070C0"/>
                </a:solidFill>
              </a:rPr>
              <a:t> –t </a:t>
            </a:r>
            <a:r>
              <a:rPr lang="en-US" altLang="zh-CN" dirty="0" err="1" smtClean="0">
                <a:solidFill>
                  <a:srgbClr val="0070C0"/>
                </a:solidFill>
              </a:rPr>
              <a:t>rsa</a:t>
            </a:r>
            <a:r>
              <a:rPr lang="en-US" altLang="zh-CN" dirty="0" smtClean="0">
                <a:solidFill>
                  <a:srgbClr val="0070C0"/>
                </a:solidFill>
              </a:rPr>
              <a:t> –C “wangweiww1@hfbank.com.cn”</a:t>
            </a:r>
          </a:p>
          <a:p>
            <a:pPr lvl="1"/>
            <a:r>
              <a:rPr lang="zh-CN" altLang="en-US" dirty="0" smtClean="0"/>
              <a:t>三次回车，即指纹密码为空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进入系统用户文件夹，找到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，打开复制到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settings-&gt;SSH Keys</a:t>
            </a:r>
            <a:r>
              <a:rPr lang="zh-CN" altLang="en-US" dirty="0" smtClean="0"/>
              <a:t>当中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SSH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中添加</a:t>
            </a:r>
            <a:r>
              <a:rPr lang="en-US" altLang="zh-CN" sz="2800" dirty="0" smtClean="0"/>
              <a:t>SSH keys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Personal profile -&gt; settings-&gt; SSH and GPG keys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中添加</a:t>
            </a:r>
            <a:r>
              <a:rPr lang="en-US" altLang="zh-CN" sz="2800" dirty="0" smtClean="0"/>
              <a:t>SSH keys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Profile settings -&gt; SSH Keys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571744"/>
            <a:ext cx="414479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033" y="4978618"/>
            <a:ext cx="4898352" cy="159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929190" y="2928934"/>
            <a:ext cx="50006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43570" y="5286388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SSH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Bitbucket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SSH keys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Project/Repository-&gt;Settings-&gt;</a:t>
            </a:r>
            <a:r>
              <a:rPr lang="en-US" altLang="zh-CN" dirty="0" err="1" smtClean="0"/>
              <a:t>Acccess</a:t>
            </a:r>
            <a:r>
              <a:rPr lang="en-US" altLang="zh-CN" dirty="0" smtClean="0"/>
              <a:t> Keys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14620"/>
            <a:ext cx="69786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典型操作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同步远程仓库变更至本地仓库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altLang="zh-CN" b="1" dirty="0" smtClean="0">
                <a:solidFill>
                  <a:srgbClr val="0070C0"/>
                </a:solidFill>
              </a:rPr>
              <a:t>$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</a:t>
            </a:r>
            <a:r>
              <a:rPr lang="en-US" altLang="zh-CN" b="1" dirty="0" smtClean="0">
                <a:solidFill>
                  <a:srgbClr val="0070C0"/>
                </a:solidFill>
              </a:rPr>
              <a:t> pull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本地创建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修改文件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提交已创建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修改的文件至本地仓库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 startAt="2"/>
            </a:pPr>
            <a:r>
              <a:rPr lang="en-US" altLang="zh-CN" sz="2900" b="1" dirty="0" smtClean="0">
                <a:solidFill>
                  <a:srgbClr val="0070C0"/>
                </a:solidFill>
              </a:rPr>
              <a:t>$ </a:t>
            </a:r>
            <a:r>
              <a:rPr lang="en-US" altLang="zh-CN" sz="2900" b="1" dirty="0" err="1" smtClean="0">
                <a:solidFill>
                  <a:srgbClr val="0070C0"/>
                </a:solidFill>
              </a:rPr>
              <a:t>git</a:t>
            </a:r>
            <a:r>
              <a:rPr lang="en-US" altLang="zh-CN" sz="2900" b="1" dirty="0" smtClean="0">
                <a:solidFill>
                  <a:srgbClr val="0070C0"/>
                </a:solidFill>
              </a:rPr>
              <a:t> status</a:t>
            </a:r>
          </a:p>
          <a:p>
            <a:pPr marL="1314450" lvl="2" indent="-514350"/>
            <a:r>
              <a:rPr lang="zh-CN" altLang="en-US" dirty="0" smtClean="0"/>
              <a:t>查看</a:t>
            </a:r>
            <a:r>
              <a:rPr lang="zh-CN" altLang="en-US" dirty="0" smtClean="0"/>
              <a:t>所有</a:t>
            </a:r>
            <a:r>
              <a:rPr lang="zh-CN" altLang="en-US" dirty="0" smtClean="0"/>
              <a:t>已变更文件 （包含新建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已修改的），这些文件可以被</a:t>
            </a:r>
            <a:r>
              <a:rPr lang="en-US" altLang="zh-CN" dirty="0" smtClean="0"/>
              <a:t>commit</a:t>
            </a:r>
          </a:p>
          <a:p>
            <a:pPr marL="914400" lvl="1" indent="-514350">
              <a:buFont typeface="+mj-lt"/>
              <a:buAutoNum type="alphaLcParenR" startAt="2"/>
            </a:pPr>
            <a:r>
              <a:rPr lang="en-US" altLang="zh-CN" b="1" dirty="0" smtClean="0">
                <a:solidFill>
                  <a:srgbClr val="0070C0"/>
                </a:solidFill>
              </a:rPr>
              <a:t>$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</a:t>
            </a:r>
            <a:r>
              <a:rPr lang="en-US" altLang="zh-CN" b="1" dirty="0" smtClean="0">
                <a:solidFill>
                  <a:srgbClr val="0070C0"/>
                </a:solidFill>
              </a:rPr>
              <a:t> add</a:t>
            </a:r>
          </a:p>
          <a:p>
            <a:pPr marL="1314450" lvl="2" indent="-514350"/>
            <a:r>
              <a:rPr lang="zh-CN" altLang="en-US" dirty="0" smtClean="0"/>
              <a:t>将变更添加</a:t>
            </a:r>
            <a:r>
              <a:rPr lang="zh-CN" altLang="en-US" dirty="0" smtClean="0"/>
              <a:t>至本次</a:t>
            </a:r>
            <a:r>
              <a:rPr lang="zh-CN" altLang="en-US" dirty="0" smtClean="0"/>
              <a:t>提交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得出的列表中选取将要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的变更来执行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 startAt="2"/>
            </a:pPr>
            <a:r>
              <a:rPr lang="en-US" altLang="zh-CN" b="1" dirty="0" smtClean="0">
                <a:solidFill>
                  <a:srgbClr val="0070C0"/>
                </a:solidFill>
              </a:rPr>
              <a:t>$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</a:t>
            </a:r>
            <a:r>
              <a:rPr lang="en-US" altLang="zh-CN" b="1" dirty="0" smtClean="0">
                <a:solidFill>
                  <a:srgbClr val="0070C0"/>
                </a:solidFill>
              </a:rPr>
              <a:t> commit -m “[</a:t>
            </a:r>
            <a:r>
              <a:rPr lang="zh-CN" altLang="en-US" b="1" dirty="0" smtClean="0">
                <a:solidFill>
                  <a:srgbClr val="0070C0"/>
                </a:solidFill>
              </a:rPr>
              <a:t>描述</a:t>
            </a:r>
            <a:r>
              <a:rPr lang="en-US" altLang="zh-CN" b="1" dirty="0" smtClean="0">
                <a:solidFill>
                  <a:srgbClr val="0070C0"/>
                </a:solidFill>
              </a:rPr>
              <a:t>]”</a:t>
            </a:r>
          </a:p>
          <a:p>
            <a:pPr marL="1314450" lvl="2" indent="-514350"/>
            <a:r>
              <a:rPr lang="zh-CN" altLang="en-US" dirty="0" smtClean="0"/>
              <a:t>提交至本地仓库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提交变更至远程仓库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 startAt="5"/>
            </a:pPr>
            <a:r>
              <a:rPr lang="en-US" altLang="zh-CN" b="1" dirty="0" smtClean="0">
                <a:solidFill>
                  <a:srgbClr val="0070C0"/>
                </a:solidFill>
              </a:rPr>
              <a:t>$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</a:t>
            </a:r>
            <a:r>
              <a:rPr lang="en-US" altLang="zh-CN" b="1" dirty="0" smtClean="0">
                <a:solidFill>
                  <a:srgbClr val="0070C0"/>
                </a:solidFill>
              </a:rPr>
              <a:t> pull --rebase</a:t>
            </a:r>
          </a:p>
          <a:p>
            <a:pPr marL="1314450" lvl="2" indent="-514350"/>
            <a:r>
              <a:rPr lang="zh-CN" altLang="en-US" dirty="0" smtClean="0"/>
              <a:t>由于工作过程中远程仓库可能已经更新，因此需要再次同步远程仓库变更至本地仓库，并解决冲突。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 startAt="5"/>
            </a:pPr>
            <a:r>
              <a:rPr lang="en-US" altLang="zh-CN" b="1" dirty="0" smtClean="0">
                <a:solidFill>
                  <a:srgbClr val="0070C0"/>
                </a:solidFill>
              </a:rPr>
              <a:t>$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</a:t>
            </a:r>
            <a:r>
              <a:rPr lang="en-US" altLang="zh-CN" b="1" dirty="0" smtClean="0">
                <a:solidFill>
                  <a:srgbClr val="0070C0"/>
                </a:solidFill>
              </a:rPr>
              <a:t> push </a:t>
            </a:r>
          </a:p>
          <a:p>
            <a:pPr marL="1314450" lvl="2" indent="-514350"/>
            <a:r>
              <a:rPr lang="zh-CN" altLang="en-US" dirty="0" smtClean="0"/>
              <a:t>提交至远程仓库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文件的三种状态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 smtClean="0"/>
              <a:t>三种区域，决定了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文件 的三种状态</a:t>
            </a:r>
            <a:endParaRPr lang="en-US" altLang="zh-CN" b="1" dirty="0" smtClean="0"/>
          </a:p>
          <a:p>
            <a:pPr lvl="1"/>
            <a:r>
              <a:rPr lang="en-US" altLang="zh-CN" b="1" dirty="0" err="1" smtClean="0">
                <a:solidFill>
                  <a:srgbClr val="0070C0"/>
                </a:solidFill>
              </a:rPr>
              <a:t>Git</a:t>
            </a:r>
            <a:r>
              <a:rPr lang="zh-CN" altLang="en-US" b="1" dirty="0" smtClean="0">
                <a:solidFill>
                  <a:srgbClr val="0070C0"/>
                </a:solidFill>
              </a:rPr>
              <a:t>目录</a:t>
            </a:r>
            <a:r>
              <a:rPr lang="en-US" altLang="zh-CN" b="1" dirty="0" smtClean="0"/>
              <a:t>(repository)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每个项目都有一个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用以保存元数据和对象数据库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Clone repo</a:t>
            </a:r>
            <a:r>
              <a:rPr lang="zh-CN" altLang="en-US" dirty="0" smtClean="0"/>
              <a:t>时，实际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的就是这个目录里面的数据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工作</a:t>
            </a:r>
            <a:r>
              <a:rPr lang="zh-CN" altLang="en-US" b="1" dirty="0" smtClean="0">
                <a:solidFill>
                  <a:srgbClr val="0070C0"/>
                </a:solidFill>
              </a:rPr>
              <a:t>目录</a:t>
            </a:r>
            <a:r>
              <a:rPr lang="en-US" altLang="zh-CN" b="1" dirty="0" smtClean="0"/>
              <a:t>(working directory)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从项目中取出某个版本的所有文件和目录，用以开始后续工作的叫做工作目录。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文件是从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目录中的压缩对象数据库中提取出来的。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暂存</a:t>
            </a:r>
            <a:r>
              <a:rPr lang="zh-CN" altLang="en-US" b="1" dirty="0" smtClean="0">
                <a:solidFill>
                  <a:srgbClr val="0070C0"/>
                </a:solidFill>
              </a:rPr>
              <a:t>区</a:t>
            </a:r>
            <a:r>
              <a:rPr lang="en-US" altLang="zh-CN" b="1" dirty="0" smtClean="0"/>
              <a:t>(staging area)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暂存区只是一个简单文件。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一般都放在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目录中。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基本工作流程</a:t>
            </a:r>
            <a:endParaRPr lang="en-US" altLang="zh-CN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在工作目录修改某些文件</a:t>
            </a:r>
            <a:endParaRPr lang="en-US" altLang="zh-CN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对这些修改了的文件作快照，并保存到暂存区域</a:t>
            </a:r>
            <a:endParaRPr lang="en-US" altLang="zh-CN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提交更新，将保存在暂存区域的文件快照转存到</a:t>
            </a:r>
            <a:r>
              <a:rPr lang="en-US" altLang="zh-CN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目录中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610" y="642918"/>
            <a:ext cx="2357422" cy="216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pPr lvl="1"/>
            <a:r>
              <a:rPr lang="zh-CN" altLang="en-US" dirty="0" smtClean="0"/>
              <a:t>功能：从远程仓库同步变更至本地仓库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如有冲突，会提示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可分开操作，使用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+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=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</a:p>
          <a:p>
            <a:pPr lvl="1"/>
            <a:r>
              <a:rPr lang="zh-CN" altLang="en-US" dirty="0" smtClean="0"/>
              <a:t>功能：将变更添加到下次提交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可使用通配符一次添加多个变更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注意：如果在执行完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之后再次修改文件，需要再次执行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，以便将此次</a:t>
            </a:r>
            <a:r>
              <a:rPr lang="zh-CN" altLang="en-US" smtClean="0"/>
              <a:t>的变更添加</a:t>
            </a:r>
            <a:r>
              <a:rPr lang="zh-CN" altLang="en-US" dirty="0" smtClean="0"/>
              <a:t>到下次提交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文件的三种状态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三</a:t>
            </a:r>
            <a:r>
              <a:rPr lang="zh-CN" altLang="en-US" b="1" dirty="0" smtClean="0"/>
              <a:t>种区域对应的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文件的三种状态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已</a:t>
            </a:r>
            <a:r>
              <a:rPr lang="zh-CN" altLang="en-US" b="1" dirty="0" smtClean="0"/>
              <a:t>提交</a:t>
            </a:r>
            <a:r>
              <a:rPr lang="en-US" altLang="zh-CN" b="1" dirty="0" smtClean="0">
                <a:solidFill>
                  <a:srgbClr val="0070C0"/>
                </a:solidFill>
              </a:rPr>
              <a:t>Committed</a:t>
            </a:r>
            <a:r>
              <a:rPr lang="en-US" altLang="zh-CN" b="1" dirty="0" smtClean="0"/>
              <a:t> (.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directory)</a:t>
            </a:r>
          </a:p>
          <a:p>
            <a:pPr lvl="2"/>
            <a:r>
              <a:rPr lang="zh-CN" altLang="en-US" dirty="0" smtClean="0"/>
              <a:t>表示数据安全的存在本地仓库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已修改</a:t>
            </a:r>
            <a:r>
              <a:rPr lang="en-US" altLang="zh-CN" b="1" dirty="0" smtClean="0">
                <a:solidFill>
                  <a:srgbClr val="0070C0"/>
                </a:solidFill>
              </a:rPr>
              <a:t>Modified</a:t>
            </a:r>
            <a:r>
              <a:rPr lang="en-US" altLang="zh-CN" b="1" dirty="0" smtClean="0"/>
              <a:t> (working directory)</a:t>
            </a:r>
          </a:p>
          <a:p>
            <a:pPr lvl="2"/>
            <a:r>
              <a:rPr lang="zh-CN" altLang="en-US" dirty="0" smtClean="0"/>
              <a:t>已经修改了的文件，但并未提交至数据库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已暂存</a:t>
            </a:r>
            <a:r>
              <a:rPr lang="en-US" altLang="zh-CN" b="1" dirty="0" smtClean="0">
                <a:solidFill>
                  <a:srgbClr val="0070C0"/>
                </a:solidFill>
              </a:rPr>
              <a:t>Staged</a:t>
            </a:r>
            <a:r>
              <a:rPr lang="en-US" altLang="zh-CN" b="1" dirty="0" smtClean="0"/>
              <a:t> (staging area)</a:t>
            </a:r>
          </a:p>
          <a:p>
            <a:pPr lvl="2"/>
            <a:r>
              <a:rPr lang="zh-CN" altLang="en-US" dirty="0" smtClean="0"/>
              <a:t>把已修改的文件放在下次提交时要保存的清单中。</a:t>
            </a:r>
            <a:endParaRPr lang="zh-CN" altLang="en-US" dirty="0"/>
          </a:p>
        </p:txBody>
      </p:sp>
      <p:pic>
        <p:nvPicPr>
          <p:cNvPr id="24578" name="Picture 2" descr="这里写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245" y="5000660"/>
            <a:ext cx="4821513" cy="1857364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7498" y="214290"/>
            <a:ext cx="2046534" cy="188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948371" y="513137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</a:t>
            </a:r>
            <a:r>
              <a:rPr lang="en-US" altLang="zh-CN" dirty="0" smtClean="0">
                <a:solidFill>
                  <a:srgbClr val="00B050"/>
                </a:solidFill>
              </a:rPr>
              <a:t>odified/unmodified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5653" y="5786454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staged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64172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committed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7356" y="6429396"/>
            <a:ext cx="128588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Remote repo</a:t>
            </a:r>
            <a:endParaRPr lang="zh-CN" altLang="en-US" sz="1600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>
            <a:off x="3214678" y="6572272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3955" y="6215082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文件状态变更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加上未被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跟踪的文件状态</a:t>
            </a:r>
            <a:r>
              <a:rPr lang="en-US" altLang="zh-CN" dirty="0" smtClean="0"/>
              <a:t>(untracked)</a:t>
            </a:r>
            <a:endParaRPr lang="zh-CN" altLang="en-US" dirty="0"/>
          </a:p>
        </p:txBody>
      </p:sp>
      <p:pic>
        <p:nvPicPr>
          <p:cNvPr id="27650" name="Picture 2" descr="这里写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71744"/>
            <a:ext cx="8826021" cy="40005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57620" y="6143644"/>
            <a:ext cx="3871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00CC"/>
                </a:solidFill>
              </a:rPr>
              <a:t>c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ommit</a:t>
            </a:r>
            <a:r>
              <a:rPr lang="zh-CN" altLang="en-US" sz="1400" b="1" dirty="0" smtClean="0">
                <a:solidFill>
                  <a:srgbClr val="0000CC"/>
                </a:solidFill>
              </a:rPr>
              <a:t>之后，文件已完全更新完成，</a:t>
            </a:r>
            <a:endParaRPr lang="en-US" altLang="zh-CN" sz="1400" b="1" dirty="0" smtClean="0">
              <a:solidFill>
                <a:srgbClr val="0000CC"/>
              </a:solidFill>
            </a:endParaRPr>
          </a:p>
          <a:p>
            <a:r>
              <a:rPr lang="zh-CN" altLang="en-US" sz="1400" b="1" dirty="0" smtClean="0">
                <a:solidFill>
                  <a:srgbClr val="0000CC"/>
                </a:solidFill>
              </a:rPr>
              <a:t>因此，文件状态重新变回未更改状态</a:t>
            </a:r>
            <a:r>
              <a:rPr lang="en-US" altLang="zh-CN" sz="1400" b="1" dirty="0" err="1" smtClean="0">
                <a:solidFill>
                  <a:srgbClr val="0000CC"/>
                </a:solidFill>
              </a:rPr>
              <a:t>unmodifed</a:t>
            </a:r>
            <a:endParaRPr lang="zh-CN" altLang="en-US" sz="14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4071942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CC"/>
                </a:solidFill>
              </a:rPr>
              <a:t>将</a:t>
            </a:r>
            <a:r>
              <a:rPr lang="en-US" altLang="zh-CN" sz="1400" b="1" dirty="0" err="1" smtClean="0">
                <a:solidFill>
                  <a:srgbClr val="0000CC"/>
                </a:solidFill>
              </a:rPr>
              <a:t>git</a:t>
            </a:r>
            <a:r>
              <a:rPr lang="zh-CN" altLang="en-US" sz="1400" b="1" dirty="0" smtClean="0">
                <a:solidFill>
                  <a:srgbClr val="0000CC"/>
                </a:solidFill>
              </a:rPr>
              <a:t>未跟踪文件添加至暂存区</a:t>
            </a:r>
            <a:endParaRPr lang="zh-CN" altLang="en-US" sz="14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5572140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CC"/>
                </a:solidFill>
              </a:rPr>
              <a:t>解除</a:t>
            </a:r>
            <a:r>
              <a:rPr lang="en-US" altLang="zh-CN" sz="1400" b="1" dirty="0" err="1" smtClean="0">
                <a:solidFill>
                  <a:srgbClr val="0000CC"/>
                </a:solidFill>
              </a:rPr>
              <a:t>git</a:t>
            </a:r>
            <a:r>
              <a:rPr lang="zh-CN" altLang="en-US" sz="1400" b="1" dirty="0" smtClean="0">
                <a:solidFill>
                  <a:srgbClr val="0000CC"/>
                </a:solidFill>
              </a:rPr>
              <a:t>跟踪某文件 </a:t>
            </a:r>
            <a:endParaRPr lang="zh-CN" altLang="en-US" sz="1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data transport 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662846" cy="54120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初次运行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前的配置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用来配置或读取相应的工作环境变量，这些变量可存放在三个不同的地方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70C0"/>
                </a:solidFill>
              </a:rPr>
              <a:t>/etc/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gitconfig</a:t>
            </a:r>
            <a:r>
              <a:rPr lang="zh-CN" altLang="en-US" b="1" dirty="0" smtClean="0">
                <a:solidFill>
                  <a:srgbClr val="0070C0"/>
                </a:solidFill>
              </a:rPr>
              <a:t>文件</a:t>
            </a:r>
            <a:r>
              <a:rPr lang="zh-CN" altLang="en-US" dirty="0" smtClean="0"/>
              <a:t>：系统中对所有用户都适用的配置，使用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b="1" dirty="0" smtClean="0">
                <a:solidFill>
                  <a:srgbClr val="00B0F0"/>
                </a:solidFill>
              </a:rPr>
              <a:t> --system</a:t>
            </a:r>
            <a:r>
              <a:rPr lang="zh-CN" altLang="en-US" dirty="0" smtClean="0"/>
              <a:t>读写此文件。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70C0"/>
                </a:solidFill>
              </a:rPr>
              <a:t>~/.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gitconfig</a:t>
            </a:r>
            <a:r>
              <a:rPr lang="zh-CN" altLang="en-US" b="1" dirty="0" smtClean="0">
                <a:solidFill>
                  <a:srgbClr val="0070C0"/>
                </a:solidFill>
              </a:rPr>
              <a:t>文件</a:t>
            </a:r>
            <a:r>
              <a:rPr lang="zh-CN" altLang="en-US" dirty="0" smtClean="0"/>
              <a:t>：用户目录下的配置文件只适用于该用户，使用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b="1" dirty="0" smtClean="0">
                <a:solidFill>
                  <a:srgbClr val="00B0F0"/>
                </a:solidFill>
              </a:rPr>
              <a:t> --global</a:t>
            </a:r>
            <a:r>
              <a:rPr lang="zh-CN" altLang="en-US" dirty="0" smtClean="0"/>
              <a:t>读写此文件。 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当前项目的</a:t>
            </a:r>
            <a:r>
              <a:rPr lang="en-US" altLang="zh-CN" b="1" dirty="0" err="1" smtClean="0">
                <a:solidFill>
                  <a:srgbClr val="0070C0"/>
                </a:solidFill>
              </a:rPr>
              <a:t>git</a:t>
            </a:r>
            <a:r>
              <a:rPr lang="zh-CN" altLang="en-US" b="1" dirty="0" smtClean="0">
                <a:solidFill>
                  <a:srgbClr val="0070C0"/>
                </a:solidFill>
              </a:rPr>
              <a:t>目录中的配置文件</a:t>
            </a:r>
            <a:r>
              <a:rPr lang="zh-CN" altLang="en-US" dirty="0" smtClean="0"/>
              <a:t>（也就是工作目录中的</a:t>
            </a:r>
            <a:r>
              <a:rPr lang="en-US" altLang="zh-CN" b="1" dirty="0" smtClean="0">
                <a:solidFill>
                  <a:srgbClr val="00B0F0"/>
                </a:solidFill>
              </a:rPr>
              <a:t>.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/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zh-CN" altLang="en-US" dirty="0" smtClean="0"/>
              <a:t>文件）：这里的配置仅仅针对当前项目有效。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注：</a:t>
            </a:r>
            <a:r>
              <a:rPr lang="zh-CN" altLang="en-US" dirty="0" smtClean="0"/>
              <a:t>每个级别的配置都会覆盖上层的相同配置，所以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里的配置会覆盖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gitconfig</a:t>
            </a:r>
            <a:r>
              <a:rPr lang="zh-CN" altLang="en-US" dirty="0" smtClean="0"/>
              <a:t>中的同名变量。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配置用户信息：个人用户名称和邮件地址。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提交时都会引用这两条信息，说明是谁提交了更新，这些信息会随更新内容一起被永久纳入历史记录。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b="1" dirty="0" smtClean="0">
                <a:solidFill>
                  <a:srgbClr val="00B0F0"/>
                </a:solidFill>
              </a:rPr>
              <a:t> --global user.name “John Doe”</a:t>
            </a:r>
          </a:p>
          <a:p>
            <a:pPr lvl="2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b="1" dirty="0" smtClean="0">
                <a:solidFill>
                  <a:srgbClr val="00B0F0"/>
                </a:solidFill>
              </a:rPr>
              <a:t> --global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user.email</a:t>
            </a:r>
            <a:r>
              <a:rPr lang="en-US" altLang="zh-CN" b="1" dirty="0" smtClean="0">
                <a:solidFill>
                  <a:srgbClr val="00B0F0"/>
                </a:solidFill>
              </a:rPr>
              <a:t> johndoe@example.com</a:t>
            </a:r>
          </a:p>
          <a:p>
            <a:r>
              <a:rPr lang="zh-CN" altLang="en-US" dirty="0" smtClean="0"/>
              <a:t>配置文本编辑</a:t>
            </a:r>
            <a:r>
              <a:rPr lang="zh-CN" altLang="en-US" dirty="0" smtClean="0"/>
              <a:t>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默认为</a:t>
            </a:r>
            <a:r>
              <a:rPr lang="en-US" altLang="zh-CN" dirty="0" smtClean="0"/>
              <a:t>Vi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Vim</a:t>
            </a:r>
          </a:p>
          <a:p>
            <a:pPr lvl="2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b="1" dirty="0" smtClean="0">
                <a:solidFill>
                  <a:srgbClr val="00B0F0"/>
                </a:solidFill>
              </a:rPr>
              <a:t> --global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core.editor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emacs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配置差异分析工具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在解决合并冲突时使用哪种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b="1" dirty="0" smtClean="0">
                <a:solidFill>
                  <a:srgbClr val="00B0F0"/>
                </a:solidFill>
              </a:rPr>
              <a:t> --global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merge.tool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vimdiff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可以理解</a:t>
            </a:r>
            <a:r>
              <a:rPr lang="en-US" altLang="zh-CN" dirty="0" smtClean="0"/>
              <a:t>kdiff3, </a:t>
            </a:r>
            <a:r>
              <a:rPr lang="en-US" altLang="zh-CN" dirty="0" err="1" smtClean="0"/>
              <a:t>tkdiff</a:t>
            </a:r>
            <a:r>
              <a:rPr lang="en-US" altLang="zh-CN" dirty="0" smtClean="0"/>
              <a:t>, meld, </a:t>
            </a:r>
            <a:r>
              <a:rPr lang="en-US" altLang="zh-CN" dirty="0" err="1" smtClean="0"/>
              <a:t>xxdiff</a:t>
            </a:r>
            <a:r>
              <a:rPr lang="en-US" altLang="zh-CN" dirty="0" smtClean="0"/>
              <a:t>, emerge, </a:t>
            </a:r>
            <a:r>
              <a:rPr lang="en-US" altLang="zh-CN" dirty="0" err="1" smtClean="0"/>
              <a:t>vimdiff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gvimdiff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ecmerge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opendiff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查看配置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如遇重复变量名则说明来自不同的配置文件，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采用的是最后一个。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b="1" dirty="0" smtClean="0">
                <a:solidFill>
                  <a:srgbClr val="00B0F0"/>
                </a:solidFill>
              </a:rPr>
              <a:t> --list</a:t>
            </a:r>
          </a:p>
          <a:p>
            <a:pPr lvl="1"/>
            <a:r>
              <a:rPr lang="zh-CN" altLang="en-US" dirty="0" smtClean="0"/>
              <a:t>直接查阅某个环境变量，则将特定的名字跟在后面即可。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b="1" dirty="0" smtClean="0">
                <a:solidFill>
                  <a:srgbClr val="00B0F0"/>
                </a:solidFill>
              </a:rPr>
              <a:t> user.name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3996</Words>
  <PresentationFormat>全屏显示(4:3)</PresentationFormat>
  <Paragraphs>380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GIT</vt:lpstr>
      <vt:lpstr>Git概念理解——文件存储</vt:lpstr>
      <vt:lpstr>Git与其他系统的差异</vt:lpstr>
      <vt:lpstr>git文件的三种状态</vt:lpstr>
      <vt:lpstr>git文件的三种状态</vt:lpstr>
      <vt:lpstr>Git文件状态变更</vt:lpstr>
      <vt:lpstr>git data transport commands</vt:lpstr>
      <vt:lpstr>初次运行git前的配置——git config</vt:lpstr>
      <vt:lpstr>配置信息</vt:lpstr>
      <vt:lpstr>获取帮助</vt:lpstr>
      <vt:lpstr>取得项目的Git仓库</vt:lpstr>
      <vt:lpstr>记录每次更新到仓库 1-检查当前文件状态git status</vt:lpstr>
      <vt:lpstr>记录每次更新到仓库 - 文件状态变化周期</vt:lpstr>
      <vt:lpstr>记录每次更新到仓库 2-跟踪新文件git add</vt:lpstr>
      <vt:lpstr>记录每次更新到仓库 3-暂存已修改文件git add</vt:lpstr>
      <vt:lpstr>记录每次更新到仓库 4-忽略某些文件.gitignore</vt:lpstr>
      <vt:lpstr>记录每次更新到仓库 5-查看已暂存和未暂存的更新</vt:lpstr>
      <vt:lpstr>记录每次更新到仓库 6-提交更新git commit</vt:lpstr>
      <vt:lpstr>记录每次更新到仓库 7-移除文件git rm</vt:lpstr>
      <vt:lpstr>记录每次更新到仓库 8-移动文件git mv</vt:lpstr>
      <vt:lpstr>查看提交历史git log</vt:lpstr>
      <vt:lpstr>git log常用选项</vt:lpstr>
      <vt:lpstr>git log限制输出长度</vt:lpstr>
      <vt:lpstr>撤消操作 1-修改最后一次提交--amend</vt:lpstr>
      <vt:lpstr>撤消操作 1-取消已暂存的文件git reset HEAD &lt;file&gt;</vt:lpstr>
      <vt:lpstr>撤消操作 2-取消对未暂存文件的修改git checkout -- &lt;file&gt;</vt:lpstr>
      <vt:lpstr>远程仓库的使用</vt:lpstr>
      <vt:lpstr>打标签git tag</vt:lpstr>
      <vt:lpstr>打标签git tag</vt:lpstr>
      <vt:lpstr>Git分支</vt:lpstr>
      <vt:lpstr>创建/切换分支</vt:lpstr>
      <vt:lpstr>合并分支git merge</vt:lpstr>
      <vt:lpstr>冲突的合并</vt:lpstr>
      <vt:lpstr>创建repository</vt:lpstr>
      <vt:lpstr>Clone git repo</vt:lpstr>
      <vt:lpstr>使用SSH方式克隆需生成SSH keys</vt:lpstr>
      <vt:lpstr>添加SSH keys</vt:lpstr>
      <vt:lpstr>添加SSH keys</vt:lpstr>
      <vt:lpstr>Git典型操作——创建/修改文件</vt:lpstr>
      <vt:lpstr>Git实践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hfbj</dc:creator>
  <cp:lastModifiedBy>hfbj</cp:lastModifiedBy>
  <cp:revision>491</cp:revision>
  <dcterms:created xsi:type="dcterms:W3CDTF">2016-12-22T01:53:25Z</dcterms:created>
  <dcterms:modified xsi:type="dcterms:W3CDTF">2017-02-14T08:47:27Z</dcterms:modified>
</cp:coreProperties>
</file>