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65" r:id="rId5"/>
    <p:sldId id="257" r:id="rId6"/>
    <p:sldId id="274" r:id="rId7"/>
    <p:sldId id="277" r:id="rId8"/>
    <p:sldId id="276" r:id="rId9"/>
    <p:sldId id="260" r:id="rId10"/>
    <p:sldId id="275" r:id="rId11"/>
    <p:sldId id="261" r:id="rId12"/>
    <p:sldId id="263" r:id="rId13"/>
    <p:sldId id="262" r:id="rId14"/>
    <p:sldId id="264" r:id="rId15"/>
    <p:sldId id="267" r:id="rId16"/>
    <p:sldId id="268" r:id="rId17"/>
    <p:sldId id="270" r:id="rId18"/>
    <p:sldId id="271" r:id="rId19"/>
    <p:sldId id="272" r:id="rId20"/>
    <p:sldId id="273" r:id="rId21"/>
    <p:sldId id="269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-576" y="-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177D-4D24-4D5B-9883-5FDB7C835FD3}" type="datetimeFigureOut">
              <a:rPr lang="zh-CN" altLang="en-US" smtClean="0"/>
              <a:pPr/>
              <a:t>2016/9/26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63BB-9E6D-4BF5-8B19-B02A97F6D1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943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177D-4D24-4D5B-9883-5FDB7C835FD3}" type="datetimeFigureOut">
              <a:rPr lang="zh-CN" altLang="en-US" smtClean="0"/>
              <a:pPr/>
              <a:t>2016/9/26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63BB-9E6D-4BF5-8B19-B02A97F6D1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90689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177D-4D24-4D5B-9883-5FDB7C835FD3}" type="datetimeFigureOut">
              <a:rPr lang="zh-CN" altLang="en-US" smtClean="0"/>
              <a:pPr/>
              <a:t>2016/9/26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63BB-9E6D-4BF5-8B19-B02A97F6D1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1147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177D-4D24-4D5B-9883-5FDB7C835FD3}" type="datetimeFigureOut">
              <a:rPr lang="zh-CN" altLang="en-US" smtClean="0"/>
              <a:pPr/>
              <a:t>2016/9/26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63BB-9E6D-4BF5-8B19-B02A97F6D1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59158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177D-4D24-4D5B-9883-5FDB7C835FD3}" type="datetimeFigureOut">
              <a:rPr lang="zh-CN" altLang="en-US" smtClean="0"/>
              <a:pPr/>
              <a:t>2016/9/26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63BB-9E6D-4BF5-8B19-B02A97F6D1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2949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177D-4D24-4D5B-9883-5FDB7C835FD3}" type="datetimeFigureOut">
              <a:rPr lang="zh-CN" altLang="en-US" smtClean="0"/>
              <a:pPr/>
              <a:t>2016/9/26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63BB-9E6D-4BF5-8B19-B02A97F6D1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79635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177D-4D24-4D5B-9883-5FDB7C835FD3}" type="datetimeFigureOut">
              <a:rPr lang="zh-CN" altLang="en-US" smtClean="0"/>
              <a:pPr/>
              <a:t>2016/9/26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63BB-9E6D-4BF5-8B19-B02A97F6D1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4570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177D-4D24-4D5B-9883-5FDB7C835FD3}" type="datetimeFigureOut">
              <a:rPr lang="zh-CN" altLang="en-US" smtClean="0"/>
              <a:pPr/>
              <a:t>2016/9/26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63BB-9E6D-4BF5-8B19-B02A97F6D1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30175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177D-4D24-4D5B-9883-5FDB7C835FD3}" type="datetimeFigureOut">
              <a:rPr lang="zh-CN" altLang="en-US" smtClean="0"/>
              <a:pPr/>
              <a:t>2016/9/26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63BB-9E6D-4BF5-8B19-B02A97F6D1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35505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177D-4D24-4D5B-9883-5FDB7C835FD3}" type="datetimeFigureOut">
              <a:rPr lang="zh-CN" altLang="en-US" smtClean="0"/>
              <a:pPr/>
              <a:t>2016/9/26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63BB-9E6D-4BF5-8B19-B02A97F6D1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7906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177D-4D24-4D5B-9883-5FDB7C835FD3}" type="datetimeFigureOut">
              <a:rPr lang="zh-CN" altLang="en-US" smtClean="0"/>
              <a:pPr/>
              <a:t>2016/9/26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63BB-9E6D-4BF5-8B19-B02A97F6D1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86777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4177D-4D24-4D5B-9883-5FDB7C835FD3}" type="datetimeFigureOut">
              <a:rPr lang="zh-CN" altLang="en-US" smtClean="0"/>
              <a:pPr/>
              <a:t>2016/9/26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C63BB-9E6D-4BF5-8B19-B02A97F6D1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13215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comparing-workflows/gitflow-workflow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持续集成</a:t>
            </a:r>
            <a:r>
              <a:rPr lang="en-US" altLang="zh-CN" dirty="0" smtClean="0"/>
              <a:t>/</a:t>
            </a:r>
            <a:r>
              <a:rPr lang="zh-CN" altLang="en-US" dirty="0" smtClean="0"/>
              <a:t>持续发布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53918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持续交付成熟度</a:t>
            </a:r>
            <a:r>
              <a:rPr lang="zh-CN" altLang="en-US" dirty="0" smtClean="0"/>
              <a:t>模型</a:t>
            </a:r>
            <a:r>
              <a:rPr lang="en-US" altLang="zh-CN" dirty="0" smtClean="0"/>
              <a:t>V1.2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七个维度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持续</a:t>
            </a:r>
            <a:r>
              <a:rPr lang="zh-CN" altLang="en-US" dirty="0" smtClean="0"/>
              <a:t>集成（</a:t>
            </a:r>
            <a:r>
              <a:rPr lang="en-US" altLang="zh-CN" dirty="0" smtClean="0"/>
              <a:t>Continuous Integration)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环境</a:t>
            </a:r>
            <a:r>
              <a:rPr lang="zh-CN" altLang="en-US" dirty="0" smtClean="0"/>
              <a:t>与部署（</a:t>
            </a:r>
            <a:r>
              <a:rPr lang="en-US" altLang="zh-CN" dirty="0" smtClean="0"/>
              <a:t>Environments and Deployments</a:t>
            </a:r>
            <a:r>
              <a:rPr lang="zh-CN" altLang="en-US" dirty="0" smtClean="0"/>
              <a:t>）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可视化</a:t>
            </a:r>
            <a:r>
              <a:rPr lang="zh-CN" altLang="en-US" dirty="0" smtClean="0"/>
              <a:t>与可追踪性（</a:t>
            </a:r>
            <a:r>
              <a:rPr lang="en-US" altLang="zh-CN" dirty="0" smtClean="0"/>
              <a:t>Visibility and Traceability</a:t>
            </a:r>
            <a:r>
              <a:rPr lang="zh-CN" altLang="en-US" dirty="0" smtClean="0"/>
              <a:t>）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测试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Testing</a:t>
            </a:r>
            <a:r>
              <a:rPr lang="zh-CN" altLang="en-US" dirty="0" smtClean="0"/>
              <a:t>）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数据管理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Data Management</a:t>
            </a:r>
            <a:r>
              <a:rPr lang="zh-CN" altLang="en-US" dirty="0" smtClean="0"/>
              <a:t>）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配置管理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Configuration Management</a:t>
            </a:r>
            <a:r>
              <a:rPr lang="zh-CN" altLang="en-US" dirty="0" smtClean="0"/>
              <a:t>）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组织</a:t>
            </a:r>
            <a:r>
              <a:rPr lang="zh-CN" altLang="en-US" dirty="0" smtClean="0"/>
              <a:t>协调性</a:t>
            </a:r>
            <a:r>
              <a:rPr lang="zh-CN" altLang="en-US" dirty="0" smtClean="0"/>
              <a:t>（</a:t>
            </a:r>
            <a:r>
              <a:rPr lang="en-US" altLang="zh-CN" dirty="0" smtClean="0"/>
              <a:t>Organizational </a:t>
            </a:r>
            <a:r>
              <a:rPr lang="en-US" altLang="zh-CN" dirty="0" smtClean="0"/>
              <a:t>Alignment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五个级别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一级：退化级（</a:t>
            </a:r>
            <a:r>
              <a:rPr lang="en-US" altLang="zh-CN" dirty="0" smtClean="0"/>
              <a:t>Regressive</a:t>
            </a:r>
            <a:r>
              <a:rPr lang="zh-CN" altLang="en-US" dirty="0" smtClean="0"/>
              <a:t>）</a:t>
            </a:r>
          </a:p>
          <a:p>
            <a:pPr lvl="1"/>
            <a:r>
              <a:rPr lang="zh-CN" altLang="en-US" dirty="0" smtClean="0"/>
              <a:t>二</a:t>
            </a:r>
            <a:r>
              <a:rPr lang="zh-CN" altLang="en-US" dirty="0" smtClean="0"/>
              <a:t>级：可重复级</a:t>
            </a:r>
            <a:r>
              <a:rPr lang="en-US" altLang="zh-CN" dirty="0" smtClean="0"/>
              <a:t>(Repeatable)</a:t>
            </a:r>
          </a:p>
          <a:p>
            <a:pPr lvl="1"/>
            <a:r>
              <a:rPr lang="zh-CN" altLang="en-US" dirty="0" smtClean="0"/>
              <a:t>三</a:t>
            </a:r>
            <a:r>
              <a:rPr lang="zh-CN" altLang="en-US" dirty="0" smtClean="0"/>
              <a:t>级：可定义级</a:t>
            </a:r>
          </a:p>
          <a:p>
            <a:pPr lvl="1"/>
            <a:r>
              <a:rPr lang="zh-CN" altLang="en-US" dirty="0" smtClean="0"/>
              <a:t>四</a:t>
            </a:r>
            <a:r>
              <a:rPr lang="zh-CN" altLang="en-US" dirty="0" smtClean="0"/>
              <a:t>级：可定量级（</a:t>
            </a:r>
            <a:r>
              <a:rPr lang="en-US" altLang="zh-CN" dirty="0" smtClean="0"/>
              <a:t>Quantitatively managed</a:t>
            </a:r>
            <a:r>
              <a:rPr lang="zh-CN" altLang="en-US" dirty="0" smtClean="0"/>
              <a:t>）</a:t>
            </a:r>
          </a:p>
          <a:p>
            <a:pPr lvl="1"/>
            <a:r>
              <a:rPr lang="zh-CN" altLang="en-US" dirty="0" smtClean="0"/>
              <a:t>五</a:t>
            </a:r>
            <a:r>
              <a:rPr lang="zh-CN" altLang="en-US" dirty="0" smtClean="0"/>
              <a:t>级：改进级（</a:t>
            </a:r>
            <a:r>
              <a:rPr lang="en-US" altLang="zh-CN" dirty="0" smtClean="0"/>
              <a:t>Optimizing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持续交付成熟度模型</a:t>
            </a:r>
            <a:r>
              <a:rPr lang="en-US" altLang="zh-CN" dirty="0" smtClean="0"/>
              <a:t>V1.2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t="9951" b="10557"/>
          <a:stretch>
            <a:fillRect/>
          </a:stretch>
        </p:blipFill>
        <p:spPr bwMode="auto">
          <a:xfrm>
            <a:off x="1264168" y="1315624"/>
            <a:ext cx="9872693" cy="5542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目标状态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61202" y="656062"/>
            <a:ext cx="6372225" cy="56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持续交付</a:t>
            </a:r>
            <a:r>
              <a:rPr lang="en-US" altLang="zh-CN" dirty="0" smtClean="0"/>
              <a:t>-</a:t>
            </a:r>
            <a:r>
              <a:rPr lang="zh-CN" altLang="en-US" dirty="0" smtClean="0"/>
              <a:t>组织架构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3754" y="1774106"/>
            <a:ext cx="931545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持续交付团队位置及成员角色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持续交附团队定位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持续交付方法的提供者和传播者。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持续交付服务的提供者。</a:t>
            </a:r>
            <a:endParaRPr lang="en-US" altLang="zh-CN" dirty="0" smtClean="0"/>
          </a:p>
          <a:p>
            <a:r>
              <a:rPr lang="zh-CN" altLang="en-US" dirty="0" smtClean="0"/>
              <a:t>持续交付团队成员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CD</a:t>
            </a:r>
            <a:r>
              <a:rPr lang="zh-CN" altLang="en-US" dirty="0" smtClean="0"/>
              <a:t>工程师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自动化构建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负责自动化构建系统的设计与建设、自动化脚本的设计与编写。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CD</a:t>
            </a:r>
            <a:r>
              <a:rPr lang="zh-CN" altLang="en-US" dirty="0" smtClean="0"/>
              <a:t>工程师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自动化测试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负责自动化测试系统的设计与建设、自动化测试用例与脚本的设计与编写。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CD</a:t>
            </a:r>
            <a:r>
              <a:rPr lang="zh-CN" altLang="en-US" dirty="0" smtClean="0"/>
              <a:t>工程师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自动化部署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负现自动化部署系统的设计与建设、自动化部署脚本的设计与编写。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版本控制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分支策略设计，版本定义，版本库</a:t>
            </a:r>
            <a:r>
              <a:rPr lang="zh-CN" altLang="en-US" dirty="0" smtClean="0"/>
              <a:t>管理。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必须实践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不允许在失败的构建上继续提交。</a:t>
            </a:r>
            <a:endParaRPr lang="en-US" altLang="zh-CN" dirty="0" smtClean="0"/>
          </a:p>
          <a:p>
            <a:r>
              <a:rPr lang="zh-CN" altLang="en-US" dirty="0" smtClean="0"/>
              <a:t>首先进行本地测试。</a:t>
            </a:r>
            <a:endParaRPr lang="en-US" altLang="zh-CN" dirty="0" smtClean="0"/>
          </a:p>
          <a:p>
            <a:r>
              <a:rPr lang="zh-CN" altLang="en-US" dirty="0" smtClean="0"/>
              <a:t>下个任务开始前需要等待提交测试。</a:t>
            </a:r>
            <a:endParaRPr lang="en-US" altLang="zh-CN" dirty="0" smtClean="0"/>
          </a:p>
          <a:p>
            <a:r>
              <a:rPr lang="zh-CN" altLang="en-US" dirty="0" smtClean="0"/>
              <a:t>结束工作前保证构建是成功的。</a:t>
            </a:r>
            <a:endParaRPr lang="en-US" altLang="zh-CN" dirty="0" smtClean="0"/>
          </a:p>
          <a:p>
            <a:r>
              <a:rPr lang="zh-CN" altLang="en-US" dirty="0" smtClean="0"/>
              <a:t>准备回退。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保持所有环境一致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测试到生产。</a:t>
            </a:r>
            <a:endParaRPr lang="en-US" altLang="zh-CN" dirty="0" smtClean="0"/>
          </a:p>
          <a:p>
            <a:r>
              <a:rPr lang="zh-CN" altLang="en-US" dirty="0" smtClean="0"/>
              <a:t>标准开发环境。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依赖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对外部库集中存储。</a:t>
            </a:r>
            <a:endParaRPr lang="en-US" altLang="zh-CN" dirty="0" smtClean="0"/>
          </a:p>
          <a:p>
            <a:r>
              <a:rPr lang="en-US" altLang="zh-CN" dirty="0" smtClean="0"/>
              <a:t>Manage our own NXG components.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管理应用、软件、环境。</a:t>
            </a:r>
            <a:endParaRPr lang="en-US" altLang="zh-CN" dirty="0" smtClean="0"/>
          </a:p>
          <a:p>
            <a:r>
              <a:rPr lang="zh-CN" altLang="en-US" dirty="0" smtClean="0"/>
              <a:t>在部署时处理</a:t>
            </a:r>
            <a:endParaRPr lang="en-US" altLang="zh-CN" dirty="0" smtClean="0"/>
          </a:p>
          <a:p>
            <a:r>
              <a:rPr lang="zh-CN" altLang="en-US" dirty="0" smtClean="0"/>
              <a:t>自动化</a:t>
            </a:r>
            <a:endParaRPr lang="en-US" altLang="zh-CN" dirty="0" smtClean="0"/>
          </a:p>
          <a:p>
            <a:r>
              <a:rPr lang="zh-CN" altLang="en-US" dirty="0" smtClean="0"/>
              <a:t>使用版本控制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部署到生产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与测试过程保持同样的流程。</a:t>
            </a:r>
            <a:endParaRPr lang="en-US" altLang="zh-CN" dirty="0" smtClean="0"/>
          </a:p>
          <a:p>
            <a:r>
              <a:rPr lang="zh-CN" altLang="en-US" dirty="0" smtClean="0"/>
              <a:t>频繁测试。</a:t>
            </a:r>
            <a:endParaRPr lang="en-US" altLang="zh-CN" dirty="0" smtClean="0"/>
          </a:p>
          <a:p>
            <a:r>
              <a:rPr lang="zh-CN" altLang="en-US" dirty="0" smtClean="0"/>
              <a:t>可控的。</a:t>
            </a:r>
            <a:endParaRPr lang="en-US" altLang="zh-CN" dirty="0" smtClean="0"/>
          </a:p>
          <a:p>
            <a:r>
              <a:rPr lang="zh-CN" altLang="en-US" dirty="0" smtClean="0"/>
              <a:t>能够撤消更改。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敏捷软件开发流程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2" y="1825625"/>
            <a:ext cx="8715375" cy="45910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907614" y="6428501"/>
            <a:ext cx="41184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reference: http://wiki.csdn.net/pages/viewpage.action?pageId=3014736</a:t>
            </a:r>
            <a:endParaRPr lang="zh-CN" altLang="en-US" sz="1000" dirty="0"/>
          </a:p>
        </p:txBody>
      </p:sp>
    </p:spTree>
    <p:extLst>
      <p:ext uri="{BB962C8B-B14F-4D97-AF65-F5344CB8AC3E}">
        <p14:creationId xmlns="" xmlns:p14="http://schemas.microsoft.com/office/powerpoint/2010/main" val="1635708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最佳实践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仅</a:t>
            </a:r>
            <a:r>
              <a:rPr lang="zh-CN" altLang="en-US" dirty="0" smtClean="0"/>
              <a:t>构建</a:t>
            </a:r>
            <a:r>
              <a:rPr lang="en-US" altLang="zh-CN" dirty="0" smtClean="0"/>
              <a:t>binaries</a:t>
            </a:r>
            <a:r>
              <a:rPr lang="zh-CN" altLang="en-US" dirty="0" smtClean="0"/>
              <a:t>一次。</a:t>
            </a:r>
            <a:endParaRPr lang="en-US" altLang="zh-CN" dirty="0" smtClean="0"/>
          </a:p>
          <a:p>
            <a:r>
              <a:rPr lang="zh-CN" altLang="en-US" dirty="0" smtClean="0"/>
              <a:t>每个环境使用同样的部署方式。</a:t>
            </a:r>
            <a:endParaRPr lang="en-US" altLang="zh-CN" dirty="0" smtClean="0"/>
          </a:p>
          <a:p>
            <a:r>
              <a:rPr lang="zh-CN" altLang="en-US" dirty="0" smtClean="0"/>
              <a:t>对部署进行冒烟测试。</a:t>
            </a:r>
            <a:endParaRPr lang="en-US" altLang="zh-CN" dirty="0" smtClean="0"/>
          </a:p>
          <a:p>
            <a:r>
              <a:rPr lang="zh-CN" altLang="en-US" dirty="0" smtClean="0"/>
              <a:t>部署</a:t>
            </a:r>
            <a:r>
              <a:rPr lang="zh-CN" altLang="en-US" dirty="0" smtClean="0"/>
              <a:t>到</a:t>
            </a:r>
            <a:r>
              <a:rPr lang="zh-CN" altLang="en-US" dirty="0" smtClean="0"/>
              <a:t>生产环境的附本中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每个更改需沿管道前进。</a:t>
            </a:r>
            <a:endParaRPr lang="en-US" altLang="zh-CN" dirty="0" smtClean="0"/>
          </a:p>
          <a:p>
            <a:r>
              <a:rPr lang="zh-CN" altLang="en-US" dirty="0" smtClean="0"/>
              <a:t>如有失败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停止。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配置管理元素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76449" y="1635512"/>
            <a:ext cx="7090936" cy="5152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CI</a:t>
            </a:r>
            <a:r>
              <a:rPr lang="zh-CN" altLang="en-US" dirty="0" smtClean="0"/>
              <a:t>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为发布软件创建可重复的、可靠的流程。</a:t>
            </a:r>
            <a:endParaRPr lang="en-US" altLang="zh-CN" dirty="0" smtClean="0"/>
          </a:p>
          <a:p>
            <a:r>
              <a:rPr lang="zh-CN" altLang="en-US" dirty="0" smtClean="0"/>
              <a:t>尽可能自动化每一件事。</a:t>
            </a:r>
            <a:endParaRPr lang="en-US" altLang="zh-CN" dirty="0" smtClean="0"/>
          </a:p>
          <a:p>
            <a:r>
              <a:rPr lang="zh-CN" altLang="en-US" dirty="0" smtClean="0"/>
              <a:t>保持一切事物版本控制。</a:t>
            </a:r>
            <a:endParaRPr lang="en-US" altLang="zh-CN" dirty="0" smtClean="0"/>
          </a:p>
          <a:p>
            <a:r>
              <a:rPr lang="zh-CN" altLang="en-US" dirty="0" smtClean="0"/>
              <a:t>有痛点则应更频繁的集成，将其提前展现出来。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r>
              <a:rPr lang="zh-CN" altLang="en-US" dirty="0" smtClean="0"/>
              <a:t>高质量构建。</a:t>
            </a:r>
            <a:endParaRPr lang="en-US" altLang="zh-CN" dirty="0" smtClean="0"/>
          </a:p>
          <a:p>
            <a:r>
              <a:rPr lang="zh-CN" altLang="en-US" dirty="0" smtClean="0"/>
              <a:t>完成：意味着已发布。</a:t>
            </a:r>
            <a:endParaRPr lang="en-US" altLang="zh-CN" dirty="0" smtClean="0"/>
          </a:p>
          <a:p>
            <a:r>
              <a:rPr lang="zh-CN" altLang="en-US" dirty="0" smtClean="0"/>
              <a:t>每个人都要对发布过程负责。</a:t>
            </a:r>
            <a:endParaRPr lang="en-US" altLang="zh-CN" dirty="0" smtClean="0"/>
          </a:p>
          <a:p>
            <a:r>
              <a:rPr lang="zh-CN" altLang="en-US" dirty="0" smtClean="0"/>
              <a:t>持续改进。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持续集成工具选择</a:t>
            </a:r>
            <a:r>
              <a:rPr lang="en-US" altLang="zh-CN" dirty="0" smtClean="0"/>
              <a:t>-</a:t>
            </a:r>
            <a:r>
              <a:rPr lang="zh-CN" altLang="en-US" dirty="0" smtClean="0"/>
              <a:t>敏捷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计划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敏捷管理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JIRA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版本控制：</a:t>
            </a:r>
            <a:r>
              <a:rPr lang="en-US" altLang="zh-CN" dirty="0" err="1" smtClean="0"/>
              <a:t>Git</a:t>
            </a:r>
            <a:r>
              <a:rPr lang="en-US" altLang="zh-CN" dirty="0" err="1" smtClean="0"/>
              <a:t>+Gerrit</a:t>
            </a:r>
            <a:r>
              <a:rPr lang="en-US" altLang="zh-CN" dirty="0" smtClean="0"/>
              <a:t> (</a:t>
            </a:r>
            <a:r>
              <a:rPr lang="zh-CN" altLang="en-US" dirty="0" smtClean="0"/>
              <a:t>分支策略</a:t>
            </a:r>
            <a:r>
              <a:rPr lang="zh-CN" altLang="en-US" dirty="0" smtClean="0"/>
              <a:t>，版本定义，</a:t>
            </a:r>
            <a:r>
              <a:rPr lang="en-US" altLang="zh-CN" dirty="0" err="1" smtClean="0"/>
              <a:t>Gerrit</a:t>
            </a:r>
            <a:r>
              <a:rPr lang="zh-CN" altLang="en-US" dirty="0" smtClean="0"/>
              <a:t>：代码审查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环境配置：</a:t>
            </a:r>
            <a:r>
              <a:rPr lang="en-US" altLang="zh-CN" dirty="0" smtClean="0"/>
              <a:t>Puppet </a:t>
            </a:r>
            <a:endParaRPr lang="en-US" altLang="zh-CN" dirty="0" smtClean="0"/>
          </a:p>
          <a:p>
            <a:r>
              <a:rPr lang="zh-CN" altLang="en-US" dirty="0" smtClean="0"/>
              <a:t>构建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例如：</a:t>
            </a:r>
            <a:r>
              <a:rPr lang="en-US" altLang="zh-CN" dirty="0" smtClean="0"/>
              <a:t>Maven</a:t>
            </a:r>
            <a:endParaRPr lang="en-US" altLang="zh-CN" dirty="0" smtClean="0"/>
          </a:p>
          <a:p>
            <a:r>
              <a:rPr lang="zh-CN" altLang="en-US" dirty="0" smtClean="0"/>
              <a:t>持续集成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Bamboo, Jenkins</a:t>
            </a:r>
            <a:endParaRPr lang="en-US" altLang="zh-CN" dirty="0" smtClean="0"/>
          </a:p>
          <a:p>
            <a:r>
              <a:rPr lang="zh-CN" altLang="en-US" dirty="0" smtClean="0"/>
              <a:t>部署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Docker</a:t>
            </a:r>
            <a:endParaRPr lang="en-US" altLang="zh-CN" dirty="0" smtClean="0"/>
          </a:p>
          <a:p>
            <a:r>
              <a:rPr lang="zh-CN" altLang="en-US" dirty="0" smtClean="0"/>
              <a:t>运营</a:t>
            </a:r>
            <a:r>
              <a:rPr lang="en-US" altLang="zh-CN" dirty="0" smtClean="0"/>
              <a:t>/</a:t>
            </a:r>
            <a:r>
              <a:rPr lang="zh-CN" altLang="en-US" dirty="0" smtClean="0"/>
              <a:t>生产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?</a:t>
            </a:r>
          </a:p>
          <a:p>
            <a:r>
              <a:rPr lang="zh-CN" altLang="en-US" dirty="0" smtClean="0"/>
              <a:t>反馈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HipChat</a:t>
            </a:r>
            <a:r>
              <a:rPr lang="en-US" altLang="zh-CN" dirty="0" smtClean="0"/>
              <a:t>, Email, …</a:t>
            </a:r>
          </a:p>
          <a:p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400478" y="1962611"/>
            <a:ext cx="1739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Issue_id</a:t>
            </a:r>
            <a:endParaRPr lang="en-US" altLang="zh-CN" dirty="0" smtClean="0"/>
          </a:p>
          <a:p>
            <a:r>
              <a:rPr lang="en-US" altLang="zh-CN" dirty="0" err="1" smtClean="0"/>
              <a:t>Changeset_id</a:t>
            </a:r>
            <a:endParaRPr lang="en-US" altLang="zh-CN" dirty="0" smtClean="0"/>
          </a:p>
          <a:p>
            <a:r>
              <a:rPr lang="en-US" altLang="zh-CN" dirty="0" smtClean="0"/>
              <a:t>Product version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持续集成过程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362" y="1825625"/>
            <a:ext cx="9439275" cy="46863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84145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版本控制模型（多团队）必须达成的目标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快速失败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代码冲突和集成问题应该可以被迅速发现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经常修复小问题要胜过不常修复大问题</a:t>
            </a:r>
            <a:endParaRPr lang="en-US" altLang="zh-CN" dirty="0" smtClean="0"/>
          </a:p>
          <a:p>
            <a:r>
              <a:rPr lang="zh-CN" altLang="en-US" dirty="0" smtClean="0"/>
              <a:t>一直可发布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即使经历了一个混乱的</a:t>
            </a:r>
            <a:r>
              <a:rPr lang="en-US" altLang="zh-CN" dirty="0" smtClean="0"/>
              <a:t>Sprint</a:t>
            </a:r>
            <a:r>
              <a:rPr lang="zh-CN" altLang="en-US" dirty="0" smtClean="0"/>
              <a:t>，也要保证至少有些可以发布的内容。</a:t>
            </a:r>
            <a:endParaRPr lang="en-US" altLang="zh-CN" dirty="0" smtClean="0"/>
          </a:p>
          <a:p>
            <a:r>
              <a:rPr lang="zh-CN" altLang="en-US" dirty="0" smtClean="0"/>
              <a:t>简单</a:t>
            </a:r>
            <a:endParaRPr lang="en-US" altLang="zh-CN" dirty="0" smtClean="0"/>
          </a:p>
          <a:p>
            <a:pPr lvl="1"/>
            <a:r>
              <a:rPr lang="zh-CN" altLang="en-US" smtClean="0"/>
              <a:t>所有的团队成员每天都会使用这些模式，所以相关规则和程序必须要简单明了。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版本控制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workflow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5653" y="2328334"/>
            <a:ext cx="5040960" cy="3920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54263" y="2358603"/>
            <a:ext cx="4429125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791478" y="1772816"/>
            <a:ext cx="3199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Centralized Workflow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38191" y="1729273"/>
            <a:ext cx="2688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Forking Workflow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版本控制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分支</a:t>
            </a:r>
            <a:r>
              <a:rPr lang="zh-CN" altLang="en-US" dirty="0" smtClean="0"/>
              <a:t>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Master</a:t>
            </a:r>
          </a:p>
          <a:p>
            <a:r>
              <a:rPr lang="en-US" altLang="zh-CN" dirty="0" smtClean="0"/>
              <a:t>Develop</a:t>
            </a:r>
          </a:p>
          <a:p>
            <a:r>
              <a:rPr lang="en-US" altLang="zh-CN" dirty="0" smtClean="0"/>
              <a:t>Feature</a:t>
            </a:r>
          </a:p>
          <a:p>
            <a:r>
              <a:rPr lang="en-US" altLang="zh-CN" dirty="0" smtClean="0"/>
              <a:t>Release</a:t>
            </a:r>
          </a:p>
          <a:p>
            <a:r>
              <a:rPr lang="en-US" altLang="zh-CN" dirty="0" err="1" smtClean="0"/>
              <a:t>Hotfix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38005" y="1312020"/>
            <a:ext cx="7653995" cy="5545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8525612" y="6353307"/>
            <a:ext cx="36663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>
                <a:hlinkClick r:id="rId3"/>
              </a:rPr>
              <a:t>https://</a:t>
            </a:r>
            <a:r>
              <a:rPr lang="en-US" altLang="zh-CN" sz="800" dirty="0" smtClean="0">
                <a:hlinkClick r:id="rId3"/>
              </a:rPr>
              <a:t>www.atlassian.com/git/tutorials/comparing-workflows/gitflow-workflow</a:t>
            </a:r>
            <a:endParaRPr lang="en-US" altLang="zh-CN" sz="8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持续发布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持续交付</a:t>
            </a:r>
            <a:endParaRPr lang="en-US" altLang="zh-CN" dirty="0"/>
          </a:p>
          <a:p>
            <a:pPr lvl="1"/>
            <a:r>
              <a:rPr lang="zh-CN" altLang="en-US" dirty="0"/>
              <a:t>软件一直处在可发布状态</a:t>
            </a:r>
            <a:endParaRPr lang="en-US" altLang="zh-CN" dirty="0"/>
          </a:p>
          <a:p>
            <a:r>
              <a:rPr lang="zh-CN" altLang="en-US" dirty="0"/>
              <a:t>发布周期</a:t>
            </a:r>
            <a:endParaRPr lang="en-US" altLang="zh-CN" dirty="0"/>
          </a:p>
          <a:p>
            <a:pPr lvl="1"/>
            <a:r>
              <a:rPr lang="zh-CN" altLang="en-US" dirty="0"/>
              <a:t>月</a:t>
            </a:r>
            <a:r>
              <a:rPr lang="en-US" altLang="zh-CN" dirty="0"/>
              <a:t>-</a:t>
            </a:r>
            <a:r>
              <a:rPr lang="zh-CN" altLang="en-US" dirty="0"/>
              <a:t>周</a:t>
            </a:r>
            <a:r>
              <a:rPr lang="en-US" altLang="zh-CN"/>
              <a:t>-</a:t>
            </a:r>
            <a:r>
              <a:rPr lang="zh-CN" altLang="en-US"/>
              <a:t>日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0" y="6027576"/>
            <a:ext cx="911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持续发布成熟度模型</a:t>
            </a:r>
            <a:r>
              <a:rPr lang="en-US" altLang="zh-CN" dirty="0" smtClean="0"/>
              <a:t>https://www.infoq.com/articles/Continuous-Delivery-Maturity-Model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45366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3040</TotalTime>
  <Words>621</Words>
  <Application>Microsoft Office PowerPoint</Application>
  <PresentationFormat>自定义</PresentationFormat>
  <Paragraphs>117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主题​​</vt:lpstr>
      <vt:lpstr>持续集成/持续发布</vt:lpstr>
      <vt:lpstr>敏捷软件开发流程</vt:lpstr>
      <vt:lpstr>CI策略</vt:lpstr>
      <vt:lpstr>持续集成工具选择-敏捷</vt:lpstr>
      <vt:lpstr>持续集成过程</vt:lpstr>
      <vt:lpstr>版本控制模型（多团队）必须达成的目标</vt:lpstr>
      <vt:lpstr>版本控制-Git workflow</vt:lpstr>
      <vt:lpstr>版本控制-分支策略</vt:lpstr>
      <vt:lpstr>持续发布</vt:lpstr>
      <vt:lpstr>持续交付成熟度模型V1.2</vt:lpstr>
      <vt:lpstr>持续交付成熟度模型V1.2</vt:lpstr>
      <vt:lpstr>目标状态</vt:lpstr>
      <vt:lpstr>持续交付-组织架构</vt:lpstr>
      <vt:lpstr>持续交付团队位置及成员角色</vt:lpstr>
      <vt:lpstr>必须实践</vt:lpstr>
      <vt:lpstr>环境</vt:lpstr>
      <vt:lpstr>依赖</vt:lpstr>
      <vt:lpstr>配置管理</vt:lpstr>
      <vt:lpstr>部署到生产</vt:lpstr>
      <vt:lpstr>最佳实践</vt:lpstr>
      <vt:lpstr>配置管理元素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</dc:title>
  <dc:creator>hfbj</dc:creator>
  <cp:lastModifiedBy>hfbj</cp:lastModifiedBy>
  <cp:revision>148</cp:revision>
  <dcterms:created xsi:type="dcterms:W3CDTF">2016-09-21T05:43:54Z</dcterms:created>
  <dcterms:modified xsi:type="dcterms:W3CDTF">2016-09-26T07:01:49Z</dcterms:modified>
</cp:coreProperties>
</file>