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316" r:id="rId20"/>
    <p:sldId id="294" r:id="rId21"/>
    <p:sldId id="295" r:id="rId22"/>
    <p:sldId id="297" r:id="rId23"/>
    <p:sldId id="296" r:id="rId24"/>
    <p:sldId id="299" r:id="rId25"/>
    <p:sldId id="301" r:id="rId26"/>
    <p:sldId id="298" r:id="rId27"/>
    <p:sldId id="300" r:id="rId28"/>
    <p:sldId id="317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8" r:id="rId43"/>
    <p:sldId id="315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277" r:id="rId52"/>
    <p:sldId id="326" r:id="rId53"/>
    <p:sldId id="327" r:id="rId54"/>
    <p:sldId id="27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6DA-795F-AD45-9B57-3793C79F83A5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EB0-1470-664B-95F1-98EC590AE01E}" type="datetime3">
              <a:rPr lang="en-US" smtClean="0"/>
              <a:t>2 February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C41CE5B-7F5A-C845-9AF6-C6BA5599FBFE}" type="datetime3">
              <a:rPr lang="en-US" smtClean="0"/>
              <a:t>2 February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</a:t>
            </a:r>
            <a:r>
              <a:rPr lang="en-US" dirty="0" smtClean="0">
                <a:solidFill>
                  <a:srgbClr val="666666"/>
                </a:solidFill>
              </a:rPr>
              <a:t>6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7ED0-A1EC-8547-90A1-9D9AB50518D6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month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day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year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month &lt;&lt; </a:t>
            </a:r>
            <a:r>
              <a:rPr lang="en-US" b="1" dirty="0" smtClean="0">
                <a:latin typeface="Consolas"/>
                <a:cs typeface="Consolas"/>
              </a:rPr>
              <a:t>" "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day &lt;&lt; ", </a:t>
            </a:r>
            <a:r>
              <a:rPr lang="en-US" b="1" dirty="0" smtClean="0">
                <a:latin typeface="Consolas"/>
                <a:cs typeface="Consolas"/>
              </a:rPr>
              <a:t>"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year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setYear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year)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lang="en-US" b="1" dirty="0">
                <a:latin typeface="Consolas"/>
                <a:cs typeface="Consolas"/>
              </a:rPr>
              <a:t>-&gt;year = year;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Making Your Own Member Functions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the function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function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Same as declaring any other function, but must be done within the class definition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2600" b="1" dirty="0">
                <a:latin typeface="Consolas"/>
                <a:cs typeface="Consolas"/>
              </a:rPr>
              <a:t> </a:t>
            </a:r>
            <a:r>
              <a:rPr lang="en-US" sz="2600" b="1" dirty="0" err="1">
                <a:latin typeface="Consolas"/>
                <a:cs typeface="Consolas"/>
              </a:rPr>
              <a:t>MyDate</a:t>
            </a:r>
            <a:endParaRPr lang="en-US" sz="2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sz="2600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string month;</a:t>
            </a: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</a:t>
            </a:r>
            <a:r>
              <a:rPr lang="en-US" sz="26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2600" b="1" dirty="0">
                <a:latin typeface="Consolas"/>
                <a:cs typeface="Consolas"/>
              </a:rPr>
              <a:t> day;</a:t>
            </a: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</a:t>
            </a:r>
            <a:r>
              <a:rPr lang="en-US" sz="26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2600" b="1" dirty="0">
                <a:latin typeface="Consolas"/>
                <a:cs typeface="Consolas"/>
              </a:rPr>
              <a:t> year;</a:t>
            </a:r>
          </a:p>
          <a:p>
            <a:pPr marL="0" indent="0">
              <a:buNone/>
            </a:pPr>
            <a:endParaRPr lang="en-US" sz="2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600" b="1" dirty="0">
                <a:latin typeface="Consolas"/>
                <a:cs typeface="Consolas"/>
              </a:rPr>
              <a:t> output(</a:t>
            </a:r>
            <a:r>
              <a:rPr lang="en-US" sz="2600" b="1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600" b="1" dirty="0">
                <a:latin typeface="Consolas"/>
                <a:cs typeface="Consolas"/>
              </a:rPr>
              <a:t> </a:t>
            </a:r>
            <a:r>
              <a:rPr lang="en-US" sz="2600" b="1" dirty="0" err="1">
                <a:latin typeface="Consolas"/>
                <a:cs typeface="Consolas"/>
              </a:rPr>
              <a:t>setYear</a:t>
            </a:r>
            <a:r>
              <a:rPr lang="en-US" sz="2600" b="1" dirty="0">
                <a:latin typeface="Consolas"/>
                <a:cs typeface="Consolas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2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600" b="1" dirty="0">
                <a:latin typeface="Consolas"/>
                <a:cs typeface="Consolas"/>
              </a:rPr>
              <a:t>year</a:t>
            </a:r>
            <a:r>
              <a:rPr lang="en-US" sz="2600" b="1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</a:t>
            </a:r>
            <a:r>
              <a:rPr lang="en-US" sz="2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2600" b="1" dirty="0" smtClean="0">
                <a:latin typeface="Consolas"/>
                <a:cs typeface="Consolas"/>
              </a:rPr>
              <a:t> </a:t>
            </a:r>
            <a:r>
              <a:rPr lang="en-US" sz="2600" b="1" dirty="0" err="1" smtClean="0">
                <a:latin typeface="Consolas"/>
                <a:cs typeface="Consolas"/>
              </a:rPr>
              <a:t>getCentury</a:t>
            </a:r>
            <a:r>
              <a:rPr lang="en-US" sz="2600" b="1" dirty="0" smtClean="0">
                <a:latin typeface="Consolas"/>
                <a:cs typeface="Consolas"/>
              </a:rPr>
              <a:t>();</a:t>
            </a:r>
            <a:endParaRPr lang="en-US" sz="2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nsolas"/>
                <a:cs typeface="Consolas"/>
              </a:rPr>
              <a:t>}</a:t>
            </a:r>
            <a:r>
              <a:rPr lang="en-US" sz="2600" b="1" dirty="0">
                <a:latin typeface="Consolas"/>
                <a:cs typeface="Consolas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regular functions, there are two options: define with declaration, or define separately</a:t>
            </a:r>
          </a:p>
          <a:p>
            <a:endParaRPr lang="en-US" dirty="0"/>
          </a:p>
          <a:p>
            <a:r>
              <a:rPr lang="en-US" dirty="0" smtClean="0"/>
              <a:t>There are good reasons to separate declaration from definition (we will cover some of these later)</a:t>
            </a:r>
          </a:p>
          <a:p>
            <a:endParaRPr lang="en-US" dirty="0"/>
          </a:p>
          <a:p>
            <a:r>
              <a:rPr lang="en-US" dirty="0" smtClean="0"/>
              <a:t>For this class you should always define separately, and remember to comment the declaration (as well as any inline comments you see fit in the definition)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MyDate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month;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day;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year;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month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     &lt;&lt; day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", "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     &lt;&lt; year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MyDate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month;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day;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year;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smtClean="0">
                <a:latin typeface="Consolas"/>
                <a:cs typeface="Consolas"/>
              </a:rPr>
              <a:t>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r>
              <a:rPr lang="en-US" b="1" dirty="0" smtClean="0">
                <a:latin typeface="Consolas"/>
                <a:cs typeface="Consolas"/>
              </a:rPr>
              <a:t>::output()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month &lt;&lt;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     &lt;&lt; day &lt;&lt;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", "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     &lt;&lt; year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Separate Member Function Definition</a:t>
            </a:r>
            <a:endParaRPr lang="en-US" sz="3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defining member functions, remember to preface the function name with the class name and </a:t>
            </a:r>
            <a:r>
              <a:rPr lang="en-US" i="1" dirty="0" smtClean="0"/>
              <a:t>scope resolution operator</a:t>
            </a:r>
            <a:r>
              <a:rPr lang="en-US" dirty="0" smtClean="0"/>
              <a:t> (</a:t>
            </a:r>
            <a:r>
              <a:rPr lang="en-US" b="1" dirty="0" smtClean="0">
                <a:latin typeface="Consolas"/>
                <a:cs typeface="Consolas"/>
              </a:rPr>
              <a:t>::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&lt;return&gt; &lt;class&gt;::&lt;function&gt;(&lt;</a:t>
            </a:r>
            <a:r>
              <a:rPr lang="en-US" b="1" dirty="0" err="1" smtClean="0">
                <a:latin typeface="Consolas"/>
                <a:cs typeface="Consolas"/>
              </a:rPr>
              <a:t>args</a:t>
            </a:r>
            <a:r>
              <a:rPr lang="en-US" b="1" dirty="0" smtClean="0">
                <a:latin typeface="Consolas"/>
                <a:cs typeface="Consolas"/>
              </a:rPr>
              <a:t>&gt;)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endParaRPr lang="en-US" b="1" dirty="0" smtClean="0">
              <a:latin typeface="Consolas"/>
              <a:cs typeface="Consolas"/>
            </a:endParaRPr>
          </a:p>
          <a:p>
            <a:pPr lvl="1"/>
            <a:endParaRPr lang="en-US" dirty="0"/>
          </a:p>
          <a:p>
            <a:r>
              <a:rPr lang="en-US" dirty="0" smtClean="0"/>
              <a:t>If you forget, C++ will attempt to define the function without any connection to the class </a:t>
            </a:r>
          </a:p>
          <a:p>
            <a:pPr lvl="1"/>
            <a:r>
              <a:rPr lang="en-US" dirty="0" smtClean="0"/>
              <a:t>May lead to errors if the function accessed member variables/functions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ikely to cause a linker error for </a:t>
            </a:r>
            <a:r>
              <a:rPr lang="en-US" i="1" dirty="0" smtClean="0"/>
              <a:t>undefined symbol</a:t>
            </a:r>
            <a:r>
              <a:rPr lang="en-US" dirty="0" smtClean="0"/>
              <a:t> when other code attempts to use the member function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Once a member function has been declared and defined, it can be used like member variables via the dot (.) operator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MyDate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bday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bday.month</a:t>
            </a:r>
            <a:r>
              <a:rPr lang="en-US" b="1" dirty="0" smtClean="0">
                <a:latin typeface="Consolas"/>
                <a:cs typeface="Consolas"/>
              </a:rPr>
              <a:t> = 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"March"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bday.day</a:t>
            </a:r>
            <a:r>
              <a:rPr lang="en-US" b="1" dirty="0" smtClean="0">
                <a:latin typeface="Consolas"/>
                <a:cs typeface="Consolas"/>
              </a:rPr>
              <a:t> = 15;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bday.year</a:t>
            </a:r>
            <a:r>
              <a:rPr lang="en-US" b="1" dirty="0" smtClean="0">
                <a:latin typeface="Consolas"/>
                <a:cs typeface="Consolas"/>
              </a:rPr>
              <a:t> = -44;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bday.output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 smtClean="0"/>
              <a:t>When dealing with object pointers, you can dereference and use the dot operator, or arrow shortcut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MyDate</a:t>
            </a:r>
            <a:r>
              <a:rPr lang="en-US" b="1" dirty="0" smtClean="0">
                <a:latin typeface="Consolas"/>
                <a:cs typeface="Consolas"/>
              </a:rPr>
              <a:t> *</a:t>
            </a:r>
            <a:r>
              <a:rPr lang="en-US" b="1" dirty="0" err="1" smtClean="0">
                <a:latin typeface="Consolas"/>
                <a:cs typeface="Consolas"/>
              </a:rPr>
              <a:t>d_p</a:t>
            </a:r>
            <a:r>
              <a:rPr lang="en-US" b="1" dirty="0" smtClean="0">
                <a:latin typeface="Consolas"/>
                <a:cs typeface="Consolas"/>
              </a:rPr>
              <a:t> = &amp;</a:t>
            </a:r>
            <a:r>
              <a:rPr lang="en-US" b="1" dirty="0" err="1" smtClean="0">
                <a:latin typeface="Consolas"/>
                <a:cs typeface="Consolas"/>
              </a:rPr>
              <a:t>bday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(*</a:t>
            </a:r>
            <a:r>
              <a:rPr lang="en-US" b="1" dirty="0" err="1" smtClean="0">
                <a:latin typeface="Consolas"/>
                <a:cs typeface="Consolas"/>
              </a:rPr>
              <a:t>d_p</a:t>
            </a:r>
            <a:r>
              <a:rPr lang="en-US" b="1" dirty="0" smtClean="0">
                <a:latin typeface="Consolas"/>
                <a:cs typeface="Consolas"/>
              </a:rPr>
              <a:t>).output();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d_p</a:t>
            </a:r>
            <a:r>
              <a:rPr lang="en-US" b="1" dirty="0" smtClean="0">
                <a:latin typeface="Consolas"/>
                <a:cs typeface="Consolas"/>
              </a:rPr>
              <a:t>-&gt;output();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a class representing a circle. Add a single member variable, </a:t>
            </a:r>
            <a:r>
              <a:rPr lang="en-US" b="1" dirty="0" smtClean="0">
                <a:latin typeface="Consolas"/>
                <a:cs typeface="Consolas"/>
              </a:rPr>
              <a:t>radius</a:t>
            </a:r>
            <a:r>
              <a:rPr lang="en-US" dirty="0" smtClean="0"/>
              <a:t>. Add two member functions to your circle class: </a:t>
            </a:r>
            <a:r>
              <a:rPr lang="en-US" b="1" dirty="0" smtClean="0">
                <a:latin typeface="Consolas"/>
                <a:cs typeface="Consolas"/>
              </a:rPr>
              <a:t>output()</a:t>
            </a:r>
            <a:r>
              <a:rPr lang="en-US" dirty="0" smtClean="0"/>
              <a:t> should print the value of the member variable, </a:t>
            </a:r>
            <a:r>
              <a:rPr lang="en-US" b="1" dirty="0" smtClean="0">
                <a:latin typeface="Consolas"/>
                <a:cs typeface="Consolas"/>
              </a:rPr>
              <a:t>area()</a:t>
            </a:r>
            <a:r>
              <a:rPr lang="en-US" dirty="0" smtClean="0"/>
              <a:t> should return the area of the circle. Write a </a:t>
            </a:r>
            <a:r>
              <a:rPr lang="en-US" b="1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function to test the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Circle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area();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Circle::output()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"Radius: "</a:t>
            </a:r>
            <a:r>
              <a:rPr lang="en-US" b="1" dirty="0">
                <a:latin typeface="Consolas"/>
                <a:cs typeface="Consolas"/>
              </a:rPr>
              <a:t> &lt;&lt;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Circle::area()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( 3.14159 * radius * radius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Circle c;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c.radius</a:t>
            </a:r>
            <a:r>
              <a:rPr lang="en-US" b="1" dirty="0">
                <a:latin typeface="Consolas"/>
                <a:cs typeface="Consolas"/>
              </a:rPr>
              <a:t> = 2.0;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c.output</a:t>
            </a:r>
            <a:r>
              <a:rPr lang="en-US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 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"Area: "</a:t>
            </a:r>
            <a:r>
              <a:rPr lang="en-US" b="1" dirty="0">
                <a:latin typeface="Consolas"/>
                <a:cs typeface="Consolas"/>
              </a:rPr>
              <a:t>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c.area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9" name="Content Placeholder 8" descr="danger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1" r="-903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lecture we talked about structures as tool to group </a:t>
            </a:r>
            <a:r>
              <a:rPr lang="en-US" i="1" dirty="0" smtClean="0"/>
              <a:t>variables</a:t>
            </a:r>
            <a:r>
              <a:rPr lang="en-US" dirty="0" smtClean="0"/>
              <a:t> into a single useful type</a:t>
            </a:r>
          </a:p>
          <a:p>
            <a:endParaRPr lang="en-US" dirty="0"/>
          </a:p>
          <a:p>
            <a:r>
              <a:rPr lang="en-US" dirty="0" smtClean="0"/>
              <a:t>Classes build on this idea (</a:t>
            </a:r>
            <a:r>
              <a:rPr lang="en-US" i="1" dirty="0" smtClean="0"/>
              <a:t>encapsulation</a:t>
            </a:r>
            <a:r>
              <a:rPr lang="en-US" dirty="0" smtClean="0"/>
              <a:t>), but with additional functionality</a:t>
            </a:r>
            <a:r>
              <a:rPr lang="en-US" b="1" baseline="30000" dirty="0" smtClean="0"/>
              <a:t>*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Control over variable </a:t>
            </a:r>
            <a:r>
              <a:rPr lang="en-US" i="1" dirty="0" smtClean="0"/>
              <a:t>visibility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previous example, there is nothing to prevent code from directly setting the radius member variable of the class to a negative value</a:t>
            </a:r>
          </a:p>
          <a:p>
            <a:endParaRPr lang="en-US" dirty="0"/>
          </a:p>
          <a:p>
            <a:r>
              <a:rPr lang="en-US" dirty="0" smtClean="0"/>
              <a:t>A central tenant of Object </a:t>
            </a:r>
            <a:r>
              <a:rPr lang="en-US" dirty="0"/>
              <a:t>O</a:t>
            </a:r>
            <a:r>
              <a:rPr lang="en-US" dirty="0" smtClean="0"/>
              <a:t>riented Programming (OOP) is </a:t>
            </a:r>
            <a:r>
              <a:rPr lang="en-US" i="1" dirty="0" smtClean="0"/>
              <a:t>information hiding</a:t>
            </a:r>
          </a:p>
          <a:p>
            <a:pPr lvl="1"/>
            <a:r>
              <a:rPr lang="en-US" dirty="0" smtClean="0"/>
              <a:t>Protects client code from unnecessarily accessing aspects of the system, especially those that may change over time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Member Access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support information hiding, C++ classifies every class member (variables and functions) into a fixed access level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dirty="0" smtClean="0"/>
              <a:t>: accessible by all code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dirty="0" smtClean="0"/>
              <a:t>: accessible by member functions of 	the class (and 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/>
              <a:t>, discussed later)</a:t>
            </a:r>
          </a:p>
          <a:p>
            <a:pPr lvl="1"/>
            <a:endParaRPr lang="en-US" dirty="0"/>
          </a:p>
          <a:p>
            <a:r>
              <a:rPr lang="en-US" dirty="0" smtClean="0"/>
              <a:t>Later in the course we will discuss </a:t>
            </a:r>
            <a:r>
              <a:rPr lang="en-US" i="1" dirty="0" smtClean="0"/>
              <a:t>inheritance</a:t>
            </a:r>
            <a:r>
              <a:rPr lang="en-US" dirty="0" smtClean="0"/>
              <a:t>, which will involve a third access level (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protected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By making members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dirty="0"/>
              <a:t>, you ensure </a:t>
            </a:r>
            <a:r>
              <a:rPr lang="en-US" dirty="0" smtClean="0"/>
              <a:t>they </a:t>
            </a:r>
            <a:r>
              <a:rPr lang="en-US" dirty="0"/>
              <a:t>are not used outside </a:t>
            </a:r>
            <a:r>
              <a:rPr lang="en-US" dirty="0" smtClean="0"/>
              <a:t>of </a:t>
            </a:r>
            <a:r>
              <a:rPr lang="en-US" dirty="0"/>
              <a:t>class member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This is typically </a:t>
            </a:r>
            <a:r>
              <a:rPr lang="en-US" dirty="0" smtClean="0"/>
              <a:t>done </a:t>
            </a:r>
            <a:r>
              <a:rPr lang="en-US" dirty="0"/>
              <a:t>for </a:t>
            </a:r>
            <a:r>
              <a:rPr lang="en-US" u="sng" dirty="0"/>
              <a:t>all variables</a:t>
            </a:r>
          </a:p>
          <a:p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are made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dirty="0"/>
              <a:t> if they are only used internally in the class, and should not be called by a programmer that is utilizing the class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dirty="0"/>
              <a:t> members are used to </a:t>
            </a:r>
            <a:r>
              <a:rPr lang="en-US" i="1" dirty="0"/>
              <a:t>hide</a:t>
            </a:r>
            <a:r>
              <a:rPr lang="en-US" dirty="0"/>
              <a:t> the implementation details of a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Member Access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5"/>
            <a:ext cx="8229600" cy="19688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By default, all members of a class are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</a:p>
          <a:p>
            <a:endParaRPr lang="en-US" dirty="0"/>
          </a:p>
          <a:p>
            <a:r>
              <a:rPr lang="en-US" dirty="0" smtClean="0"/>
              <a:t>You change the level for one or more members by placing the keyword above them with a colon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0709" y="3134780"/>
            <a:ext cx="6013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my_class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i;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 private variable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	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some_func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 public function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x;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 public variable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fun(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 private function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 private variable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y;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 public variable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317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 smtClean="0">
                <a:latin typeface="Consolas"/>
                <a:cs typeface="Consolas"/>
              </a:rPr>
              <a:t>&gt;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get();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::get()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s-IS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is-IS" b="1" dirty="0">
                <a:latin typeface="Consolas"/>
                <a:cs typeface="Consolas"/>
              </a:rPr>
              <a:t> main(</a:t>
            </a:r>
            <a:r>
              <a:rPr lang="is-IS" b="1" dirty="0" smtClean="0">
                <a:latin typeface="Consolas"/>
                <a:cs typeface="Consolas"/>
              </a:rPr>
              <a:t>)</a:t>
            </a: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is-I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NaturalNumber num;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num.set( 7 );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num.set( -1 );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num.set( 11 );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</a:t>
            </a:r>
            <a:r>
              <a:rPr lang="is-IS" b="1" dirty="0" smtClean="0">
                <a:latin typeface="Consolas"/>
                <a:cs typeface="Consolas"/>
              </a:rPr>
              <a:t>;</a:t>
            </a: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is-IS" b="1" dirty="0">
                <a:latin typeface="Consolas"/>
                <a:cs typeface="Consolas"/>
              </a:rPr>
              <a:t> 0</a:t>
            </a:r>
            <a:r>
              <a:rPr lang="is-IS" b="1" dirty="0" smtClean="0">
                <a:latin typeface="Consolas"/>
                <a:cs typeface="Consolas"/>
              </a:rPr>
              <a:t>;</a:t>
            </a: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64299" y="2186704"/>
            <a:ext cx="922501" cy="4844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7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64299" y="2787938"/>
            <a:ext cx="922501" cy="4844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7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64299" y="3386626"/>
            <a:ext cx="922501" cy="4844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11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071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should almost always be making variables private in your classes</a:t>
            </a:r>
          </a:p>
          <a:p>
            <a:endParaRPr lang="en-US" dirty="0"/>
          </a:p>
          <a:p>
            <a:r>
              <a:rPr lang="en-US" dirty="0" smtClean="0"/>
              <a:t>However, to be useful, client code will need at least indirect access to some of these variables</a:t>
            </a:r>
          </a:p>
          <a:p>
            <a:endParaRPr lang="en-US" dirty="0"/>
          </a:p>
          <a:p>
            <a:r>
              <a:rPr lang="en-US" dirty="0" smtClean="0"/>
              <a:t>Functions that allow </a:t>
            </a:r>
            <a:r>
              <a:rPr lang="en-US" i="1" dirty="0" smtClean="0"/>
              <a:t>read</a:t>
            </a:r>
            <a:r>
              <a:rPr lang="en-US" dirty="0" smtClean="0"/>
              <a:t> access are called </a:t>
            </a:r>
            <a:r>
              <a:rPr lang="en-US" i="1" dirty="0" err="1" smtClean="0"/>
              <a:t>accessor</a:t>
            </a:r>
            <a:r>
              <a:rPr lang="en-US" dirty="0" smtClean="0"/>
              <a:t> functions, sometimes </a:t>
            </a:r>
            <a:r>
              <a:rPr lang="en-US" i="1" dirty="0" smtClean="0"/>
              <a:t>getters</a:t>
            </a:r>
          </a:p>
          <a:p>
            <a:endParaRPr lang="en-US" i="1" dirty="0"/>
          </a:p>
          <a:p>
            <a:r>
              <a:rPr lang="en-US" dirty="0" smtClean="0"/>
              <a:t>Functions that allow </a:t>
            </a:r>
            <a:r>
              <a:rPr lang="en-US" i="1" dirty="0" smtClean="0"/>
              <a:t>write</a:t>
            </a:r>
            <a:r>
              <a:rPr lang="en-US" dirty="0" smtClean="0"/>
              <a:t> access are called </a:t>
            </a:r>
            <a:r>
              <a:rPr lang="en-US" i="1" dirty="0" err="1" smtClean="0"/>
              <a:t>mutator</a:t>
            </a:r>
            <a:r>
              <a:rPr lang="en-US" dirty="0" smtClean="0"/>
              <a:t> functions, sometimes </a:t>
            </a:r>
            <a:r>
              <a:rPr lang="en-US" i="1" dirty="0" smtClean="0"/>
              <a:t>setters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 the Circle!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class representing a circle. Add a single member variable, </a:t>
            </a:r>
            <a:r>
              <a:rPr lang="en-US" b="1" dirty="0">
                <a:latin typeface="Consolas"/>
                <a:cs typeface="Consolas"/>
              </a:rPr>
              <a:t>radius</a:t>
            </a:r>
            <a:r>
              <a:rPr lang="en-US" dirty="0"/>
              <a:t>. Add </a:t>
            </a:r>
            <a:r>
              <a:rPr lang="en-US" u="sng" dirty="0" smtClean="0"/>
              <a:t>three</a:t>
            </a:r>
            <a:r>
              <a:rPr lang="en-US" dirty="0" smtClean="0"/>
              <a:t> member </a:t>
            </a:r>
            <a:r>
              <a:rPr lang="en-US" dirty="0"/>
              <a:t>functions to your circle class: </a:t>
            </a:r>
            <a:r>
              <a:rPr lang="en-US" b="1" dirty="0">
                <a:latin typeface="Consolas"/>
                <a:cs typeface="Consolas"/>
              </a:rPr>
              <a:t>output()</a:t>
            </a:r>
            <a:r>
              <a:rPr lang="en-US" dirty="0"/>
              <a:t> should print the value of the member variable, </a:t>
            </a:r>
            <a:r>
              <a:rPr lang="en-US" b="1" dirty="0">
                <a:latin typeface="Consolas"/>
                <a:cs typeface="Consolas"/>
              </a:rPr>
              <a:t>area()</a:t>
            </a:r>
            <a:r>
              <a:rPr lang="en-US" dirty="0"/>
              <a:t> should return the area of the </a:t>
            </a:r>
            <a:r>
              <a:rPr lang="en-US" dirty="0" smtClean="0"/>
              <a:t>circle, and </a:t>
            </a:r>
            <a:r>
              <a:rPr lang="en-US" b="1" dirty="0" err="1" smtClean="0"/>
              <a:t>setRadius</a:t>
            </a:r>
            <a:r>
              <a:rPr lang="en-US" b="1" dirty="0" smtClean="0"/>
              <a:t>()</a:t>
            </a:r>
            <a:r>
              <a:rPr lang="en-US" dirty="0" smtClean="0"/>
              <a:t> should allow client code to set a valid radius (&gt;0). </a:t>
            </a:r>
            <a:r>
              <a:rPr lang="en-US" dirty="0"/>
              <a:t>Write a 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/>
              <a:t> function to test the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Circle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area();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Circle::output(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"Radius: "</a:t>
            </a:r>
            <a:r>
              <a:rPr lang="en-US" b="1" dirty="0">
                <a:latin typeface="Consolas"/>
                <a:cs typeface="Consolas"/>
              </a:rPr>
              <a:t> &lt;&lt; radius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Circle::area(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( 3.14159 * radius * radius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radius &gt;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this-&gt;radius = radius;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Circle c;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c.setRadius</a:t>
            </a:r>
            <a:r>
              <a:rPr lang="en-US" b="1" dirty="0">
                <a:latin typeface="Consolas"/>
                <a:cs typeface="Consolas"/>
              </a:rPr>
              <a:t>( 2.0 )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c.output</a:t>
            </a:r>
            <a:r>
              <a:rPr lang="en-US" b="1" dirty="0">
                <a:latin typeface="Consolas"/>
                <a:cs typeface="Consolas"/>
              </a:rPr>
              <a:t>()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 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"Area: "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</a:t>
            </a:r>
            <a:r>
              <a:rPr lang="en-US" b="1" dirty="0" err="1">
                <a:latin typeface="Consolas"/>
                <a:cs typeface="Consolas"/>
              </a:rPr>
              <a:t>c.area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c.setRadius</a:t>
            </a:r>
            <a:r>
              <a:rPr lang="en-US" b="1" dirty="0">
                <a:latin typeface="Consolas"/>
                <a:cs typeface="Consolas"/>
              </a:rPr>
              <a:t>( -7.0 )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c.output</a:t>
            </a:r>
            <a:r>
              <a:rPr lang="en-US" b="1" dirty="0">
                <a:latin typeface="Consolas"/>
                <a:cs typeface="Consolas"/>
              </a:rPr>
              <a:t>()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 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"Area: "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c.area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Danger!</a:t>
            </a:r>
            <a:endParaRPr lang="en-US" dirty="0"/>
          </a:p>
        </p:txBody>
      </p:sp>
      <p:pic>
        <p:nvPicPr>
          <p:cNvPr id="10" name="Content Placeholder 9" descr="danger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60" b="-5960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Danger!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previous example, there is nothing to stop client code from using an </a:t>
            </a:r>
            <a:r>
              <a:rPr lang="en-US" dirty="0" err="1" smtClean="0"/>
              <a:t>accessor</a:t>
            </a:r>
            <a:r>
              <a:rPr lang="en-US" dirty="0" smtClean="0"/>
              <a:t> function before the object is in a valid state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nsolas"/>
                <a:cs typeface="Consolas"/>
              </a:rPr>
              <a:t>Circle c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c.output</a:t>
            </a:r>
            <a:r>
              <a:rPr lang="en-US" b="1" dirty="0">
                <a:latin typeface="Consolas"/>
                <a:cs typeface="Consolas"/>
              </a:rPr>
              <a:t>()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garbage!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 smtClean="0">
                <a:latin typeface="Consolas"/>
                <a:cs typeface="Consolas"/>
              </a:rPr>
              <a:t>c.area</a:t>
            </a:r>
            <a:r>
              <a:rPr lang="en-US" b="1" dirty="0" smtClean="0">
                <a:latin typeface="Consolas"/>
                <a:cs typeface="Consolas"/>
              </a:rPr>
              <a:t>();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3.14159 * garbage</a:t>
            </a:r>
            <a:r>
              <a:rPr lang="en-US" b="1" baseline="30000" dirty="0" smtClean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lang="en-US" baseline="30000" dirty="0">
              <a:solidFill>
                <a:srgbClr val="008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Like a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dirty="0" smtClean="0"/>
              <a:t>, 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defines a data type</a:t>
            </a:r>
          </a:p>
          <a:p>
            <a:endParaRPr lang="en-US" dirty="0"/>
          </a:p>
          <a:p>
            <a:r>
              <a:rPr lang="en-US" dirty="0" smtClean="0"/>
              <a:t>A variable whose type is a class is called an </a:t>
            </a:r>
            <a:r>
              <a:rPr lang="en-US" i="1" dirty="0" smtClean="0"/>
              <a:t>object</a:t>
            </a:r>
            <a:r>
              <a:rPr lang="en-US" dirty="0" smtClean="0"/>
              <a:t> (sometimes referred to as an </a:t>
            </a:r>
            <a:r>
              <a:rPr lang="en-US" i="1" dirty="0" smtClean="0"/>
              <a:t>instance</a:t>
            </a:r>
            <a:r>
              <a:rPr lang="en-US" dirty="0" smtClean="0"/>
              <a:t> of the class)</a:t>
            </a:r>
          </a:p>
          <a:p>
            <a:endParaRPr lang="en-US" dirty="0" smtClean="0"/>
          </a:p>
          <a:p>
            <a:r>
              <a:rPr lang="en-US" dirty="0" smtClean="0"/>
              <a:t>We have worked a lot with 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 – each string variable is an object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string foo; </a:t>
            </a:r>
            <a:r>
              <a:rPr lang="en-US" sz="2200" b="1" dirty="0" smtClean="0">
                <a:solidFill>
                  <a:srgbClr val="008000"/>
                </a:solidFill>
                <a:latin typeface="Consolas"/>
                <a:cs typeface="Consolas"/>
              </a:rPr>
              <a:t>// declaring the foo object,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          </a:t>
            </a:r>
            <a:r>
              <a:rPr lang="en-US" sz="2200" b="1" dirty="0">
                <a:latin typeface="Consolas"/>
                <a:cs typeface="Consolas"/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  <a:latin typeface="Consolas"/>
                <a:cs typeface="Consolas"/>
              </a:rPr>
              <a:t>// an instance of the string class</a:t>
            </a:r>
            <a:endParaRPr lang="en-US" sz="22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Constructors are special member functions that are used for </a:t>
            </a:r>
            <a:r>
              <a:rPr lang="en-US" i="1" dirty="0" smtClean="0"/>
              <a:t>initialization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class can have multiple constructors that have different argument lists, but each object can only be initialized with one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The function name for a constructor is the same as the name of the </a:t>
            </a:r>
            <a:r>
              <a:rPr lang="en-US" dirty="0" smtClean="0"/>
              <a:t>class, there is no </a:t>
            </a:r>
            <a:r>
              <a:rPr lang="en-US" dirty="0"/>
              <a:t>return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r>
              <a:rPr lang="en-US" dirty="0"/>
              <a:t>Except under very special circumstances, constructors should always be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4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constructor is </a:t>
            </a:r>
            <a:r>
              <a:rPr lang="en-US" dirty="0"/>
              <a:t>called automatically when you declare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Also for dynamic allocation on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</a:p>
          <a:p>
            <a:endParaRPr lang="en-US" dirty="0" smtClean="0"/>
          </a:p>
          <a:p>
            <a:r>
              <a:rPr lang="en-US" dirty="0" smtClean="0"/>
              <a:t>No constructor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called after an object is </a:t>
            </a:r>
            <a:r>
              <a:rPr lang="en-US" dirty="0" smtClean="0"/>
              <a:t>declared</a:t>
            </a:r>
          </a:p>
          <a:p>
            <a:endParaRPr lang="en-US" dirty="0"/>
          </a:p>
          <a:p>
            <a:r>
              <a:rPr lang="en-US" dirty="0"/>
              <a:t>Only one constructor can be called per object, and one constructor is always </a:t>
            </a:r>
            <a:r>
              <a:rPr lang="en-US" dirty="0" smtClean="0"/>
              <a:t>called</a:t>
            </a:r>
          </a:p>
          <a:p>
            <a:endParaRPr lang="en-US" dirty="0"/>
          </a:p>
          <a:p>
            <a:r>
              <a:rPr lang="en-US" dirty="0"/>
              <a:t>You specify the arguments in parentheses after the variable name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get();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x);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::get()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x)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 smtClean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this-&gt;x = 0;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s-IS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is-I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is-IS" b="1" dirty="0" smtClean="0">
                <a:latin typeface="Consolas"/>
                <a:cs typeface="Consolas"/>
              </a:rPr>
              <a:t>{</a:t>
            </a: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NaturalNumber </a:t>
            </a:r>
            <a:r>
              <a:rPr lang="is-IS" b="1" dirty="0" smtClean="0">
                <a:latin typeface="Consolas"/>
                <a:cs typeface="Consolas"/>
              </a:rPr>
              <a:t>num( 3 );</a:t>
            </a: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 smtClean="0">
                <a:latin typeface="Consolas"/>
                <a:cs typeface="Consolas"/>
              </a:rPr>
              <a:t>	cout </a:t>
            </a:r>
            <a:r>
              <a:rPr lang="is-IS" b="1" dirty="0">
                <a:latin typeface="Consolas"/>
                <a:cs typeface="Consolas"/>
              </a:rPr>
              <a:t>&lt;&lt; num.get() &lt;&lt; endl</a:t>
            </a:r>
            <a:r>
              <a:rPr lang="is-IS" b="1" dirty="0" smtClean="0">
                <a:latin typeface="Consolas"/>
                <a:cs typeface="Consolas"/>
              </a:rPr>
              <a:t>;</a:t>
            </a: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 // 3</a:t>
            </a:r>
            <a:endParaRPr lang="is-I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num.set( 7 );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</a:t>
            </a:r>
            <a:r>
              <a:rPr lang="is-IS" b="1" dirty="0" smtClean="0">
                <a:latin typeface="Consolas"/>
                <a:cs typeface="Consolas"/>
              </a:rPr>
              <a:t>;</a:t>
            </a: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 // 7</a:t>
            </a:r>
            <a:endParaRPr lang="is-I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num.set( -1 );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</a:t>
            </a:r>
            <a:r>
              <a:rPr lang="is-IS" b="1" dirty="0" smtClean="0">
                <a:latin typeface="Consolas"/>
                <a:cs typeface="Consolas"/>
              </a:rPr>
              <a:t>;</a:t>
            </a: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 // 7</a:t>
            </a:r>
            <a:endParaRPr lang="is-I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num.set( 11 );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</a:t>
            </a:r>
            <a:r>
              <a:rPr lang="is-IS" b="1" dirty="0" smtClean="0">
                <a:latin typeface="Consolas"/>
                <a:cs typeface="Consolas"/>
              </a:rPr>
              <a:t>;</a:t>
            </a: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 // 7</a:t>
            </a:r>
            <a:endParaRPr lang="is-I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is-I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 the Circle! (2)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a class representing a circle. Add a single member variable, </a:t>
            </a:r>
            <a:r>
              <a:rPr lang="en-US" b="1" dirty="0">
                <a:latin typeface="Consolas"/>
                <a:cs typeface="Consolas"/>
              </a:rPr>
              <a:t>radius</a:t>
            </a:r>
            <a:r>
              <a:rPr lang="en-US" dirty="0"/>
              <a:t>. Add </a:t>
            </a:r>
            <a:r>
              <a:rPr lang="en-US" u="sng" dirty="0"/>
              <a:t>three</a:t>
            </a:r>
            <a:r>
              <a:rPr lang="en-US" dirty="0"/>
              <a:t> member functions to your circle class: </a:t>
            </a:r>
            <a:r>
              <a:rPr lang="en-US" b="1" dirty="0">
                <a:latin typeface="Consolas"/>
                <a:cs typeface="Consolas"/>
              </a:rPr>
              <a:t>output()</a:t>
            </a:r>
            <a:r>
              <a:rPr lang="en-US" dirty="0"/>
              <a:t> should print the value of the member variable, </a:t>
            </a:r>
            <a:r>
              <a:rPr lang="en-US" b="1" dirty="0">
                <a:latin typeface="Consolas"/>
                <a:cs typeface="Consolas"/>
              </a:rPr>
              <a:t>area()</a:t>
            </a:r>
            <a:r>
              <a:rPr lang="en-US" dirty="0"/>
              <a:t> should return the area of the circle, and </a:t>
            </a:r>
            <a:r>
              <a:rPr lang="en-US" b="1" dirty="0" err="1"/>
              <a:t>setRadius</a:t>
            </a:r>
            <a:r>
              <a:rPr lang="en-US" b="1" dirty="0"/>
              <a:t>()</a:t>
            </a:r>
            <a:r>
              <a:rPr lang="en-US" dirty="0"/>
              <a:t> should allow client code to set a valid radius (&gt;0). </a:t>
            </a:r>
            <a:r>
              <a:rPr lang="en-US" dirty="0" smtClean="0"/>
              <a:t>Add a constructor that takes as an argument the initial radius – if it isn’t valid, default to 1. Write </a:t>
            </a:r>
            <a:r>
              <a:rPr lang="en-US" dirty="0"/>
              <a:t>a 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/>
              <a:t> function to test the class.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Circle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area();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Circle(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 smtClean="0">
                <a:latin typeface="Consolas"/>
                <a:cs typeface="Consolas"/>
              </a:rPr>
              <a:t> radius);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Circle::output()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"Radius: "</a:t>
            </a:r>
            <a:r>
              <a:rPr lang="en-US" b="1" dirty="0">
                <a:latin typeface="Consolas"/>
                <a:cs typeface="Consolas"/>
              </a:rPr>
              <a:t> &lt;&lt;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Circle::area()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( 3.14159 * radius * radius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radius &gt;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this-&gt;radius = radius;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Circle::Circle(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 smtClean="0">
                <a:latin typeface="Consolas"/>
                <a:cs typeface="Consolas"/>
              </a:rPr>
              <a:t> radius)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	if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( radius &gt;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this-&gt;radius = radius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radius = 1;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Circle </a:t>
            </a:r>
            <a:r>
              <a:rPr lang="en-US" b="1" dirty="0" smtClean="0">
                <a:latin typeface="Consolas"/>
                <a:cs typeface="Consolas"/>
              </a:rPr>
              <a:t>c( 3 );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c.output</a:t>
            </a:r>
            <a:r>
              <a:rPr lang="en-US" b="1" dirty="0" smtClean="0">
                <a:latin typeface="Consolas"/>
                <a:cs typeface="Consolas"/>
              </a:rPr>
              <a:t>();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c.setRadius</a:t>
            </a:r>
            <a:r>
              <a:rPr lang="en-US" b="1" dirty="0">
                <a:latin typeface="Consolas"/>
                <a:cs typeface="Consolas"/>
              </a:rPr>
              <a:t>( 2.0 );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c.output</a:t>
            </a:r>
            <a:r>
              <a:rPr lang="en-US" b="1" dirty="0">
                <a:latin typeface="Consolas"/>
                <a:cs typeface="Consolas"/>
              </a:rPr>
              <a:t>()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2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c.setRadius</a:t>
            </a:r>
            <a:r>
              <a:rPr lang="en-US" b="1" dirty="0" smtClean="0">
                <a:latin typeface="Consolas"/>
                <a:cs typeface="Consolas"/>
              </a:rPr>
              <a:t>( -7.0 );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c.output</a:t>
            </a:r>
            <a:r>
              <a:rPr lang="en-US" b="1" dirty="0" smtClean="0">
                <a:latin typeface="Consolas"/>
                <a:cs typeface="Consolas"/>
              </a:rPr>
              <a:t>();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2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Constructors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define as many constructors as you want for each class, so long as they conform to the normal function </a:t>
            </a:r>
            <a:r>
              <a:rPr lang="en-US" dirty="0" smtClean="0"/>
              <a:t>overloading rules</a:t>
            </a:r>
          </a:p>
          <a:p>
            <a:endParaRPr lang="en-US" dirty="0"/>
          </a:p>
          <a:p>
            <a:r>
              <a:rPr lang="en-US" dirty="0"/>
              <a:t>The argument lists have to be different, meaning different types or different numbers of </a:t>
            </a:r>
            <a:r>
              <a:rPr lang="en-US" dirty="0" smtClean="0"/>
              <a:t>arguments</a:t>
            </a:r>
          </a:p>
          <a:p>
            <a:endParaRPr lang="en-US" dirty="0"/>
          </a:p>
          <a:p>
            <a:r>
              <a:rPr lang="en-US" dirty="0"/>
              <a:t>C++ automatically chooses the correct constructor based on the arguments provided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special constructor is the </a:t>
            </a:r>
            <a:r>
              <a:rPr lang="en-US" i="1" dirty="0"/>
              <a:t>default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This is the constructor used when no arguments are provided at object declaration</a:t>
            </a:r>
          </a:p>
          <a:p>
            <a:pPr lvl="1"/>
            <a:r>
              <a:rPr lang="en-US" dirty="0"/>
              <a:t>Example: </a:t>
            </a:r>
            <a:r>
              <a:rPr lang="en-US" b="1" dirty="0" smtClean="0">
                <a:latin typeface="Consolas"/>
                <a:cs typeface="Consolas"/>
              </a:rPr>
              <a:t>string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define no constructors for a class, the compiler automatically adds a default constructor that does </a:t>
            </a:r>
            <a:r>
              <a:rPr lang="en-US" dirty="0" smtClean="0"/>
              <a:t>nothing</a:t>
            </a:r>
          </a:p>
          <a:p>
            <a:endParaRPr lang="en-US" dirty="0"/>
          </a:p>
          <a:p>
            <a:r>
              <a:rPr lang="en-US" dirty="0"/>
              <a:t>If you define </a:t>
            </a:r>
            <a:r>
              <a:rPr lang="en-US" i="1" dirty="0"/>
              <a:t>any</a:t>
            </a:r>
            <a:r>
              <a:rPr lang="en-US" dirty="0"/>
              <a:t> constructors for a class (not necessarily a default constructor), the compiler does NOT add a blank default constructor for you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get();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x);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::get()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x = 0;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is-I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NaturalNumber num( 3 );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endl;</a:t>
            </a:r>
            <a:r>
              <a:rPr lang="is-IS" b="1" dirty="0">
                <a:solidFill>
                  <a:srgbClr val="008000"/>
                </a:solidFill>
                <a:latin typeface="Consolas"/>
                <a:cs typeface="Consolas"/>
              </a:rPr>
              <a:t> // </a:t>
            </a: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</a:p>
          <a:p>
            <a:pPr marL="0" indent="0">
              <a:buNone/>
            </a:pPr>
            <a:endParaRPr lang="is-I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is-IS" b="1" dirty="0">
                <a:latin typeface="Consolas"/>
                <a:cs typeface="Consolas"/>
              </a:rPr>
              <a:t>num.set( 7 );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cout &lt;&lt; num.get() &lt;&lt; endl;</a:t>
            </a:r>
            <a:r>
              <a:rPr lang="is-IS" b="1" dirty="0">
                <a:solidFill>
                  <a:srgbClr val="008000"/>
                </a:solidFill>
                <a:latin typeface="Consolas"/>
                <a:cs typeface="Consolas"/>
              </a:rPr>
              <a:t> // </a:t>
            </a: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endParaRPr lang="is-I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  <a:r>
              <a:rPr lang="is-IS" b="1" dirty="0" smtClean="0">
                <a:latin typeface="Consolas"/>
                <a:cs typeface="Consolas"/>
              </a:rPr>
              <a:t>NaturalNumber num2;</a:t>
            </a:r>
          </a:p>
          <a:p>
            <a:pPr marL="0" indent="0">
              <a:buNone/>
            </a:pPr>
            <a:r>
              <a:rPr lang="is-IS" b="1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is-IS" b="1" dirty="0">
                <a:latin typeface="Consolas"/>
                <a:cs typeface="Consolas"/>
              </a:rPr>
              <a:t>cout &lt;&lt; </a:t>
            </a:r>
            <a:r>
              <a:rPr lang="is-IS" b="1" dirty="0" smtClean="0">
                <a:latin typeface="Consolas"/>
                <a:cs typeface="Consolas"/>
              </a:rPr>
              <a:t>num2.</a:t>
            </a:r>
            <a:r>
              <a:rPr lang="is-IS" b="1" dirty="0">
                <a:latin typeface="Consolas"/>
                <a:cs typeface="Consolas"/>
              </a:rPr>
              <a:t>get() &lt;&lt; endl;</a:t>
            </a:r>
            <a:r>
              <a:rPr lang="is-IS" b="1" dirty="0">
                <a:solidFill>
                  <a:srgbClr val="008000"/>
                </a:solidFill>
                <a:latin typeface="Consolas"/>
                <a:cs typeface="Consolas"/>
              </a:rPr>
              <a:t> // 0	</a:t>
            </a:r>
          </a:p>
          <a:p>
            <a:pPr marL="0" indent="0">
              <a:buNone/>
            </a:pPr>
            <a:endParaRPr lang="is-I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s-IS" b="1" dirty="0">
                <a:latin typeface="Consolas"/>
                <a:cs typeface="Consolas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is-I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is-I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8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 the Circle! (3)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 class representing a circle. Add a single member variable, </a:t>
            </a:r>
            <a:r>
              <a:rPr lang="en-US" b="1" dirty="0">
                <a:latin typeface="Consolas"/>
                <a:cs typeface="Consolas"/>
              </a:rPr>
              <a:t>radius</a:t>
            </a:r>
            <a:r>
              <a:rPr lang="en-US" dirty="0"/>
              <a:t>. Add </a:t>
            </a:r>
            <a:r>
              <a:rPr lang="en-US" u="sng" dirty="0"/>
              <a:t>three</a:t>
            </a:r>
            <a:r>
              <a:rPr lang="en-US" dirty="0"/>
              <a:t> member functions to your circle class: </a:t>
            </a:r>
            <a:r>
              <a:rPr lang="en-US" b="1" dirty="0">
                <a:latin typeface="Consolas"/>
                <a:cs typeface="Consolas"/>
              </a:rPr>
              <a:t>output()</a:t>
            </a:r>
            <a:r>
              <a:rPr lang="en-US" dirty="0"/>
              <a:t> should print the value of the member variable, </a:t>
            </a:r>
            <a:r>
              <a:rPr lang="en-US" b="1" dirty="0">
                <a:latin typeface="Consolas"/>
                <a:cs typeface="Consolas"/>
              </a:rPr>
              <a:t>area()</a:t>
            </a:r>
            <a:r>
              <a:rPr lang="en-US" dirty="0"/>
              <a:t> should return the area of the circle, and </a:t>
            </a:r>
            <a:r>
              <a:rPr lang="en-US" b="1" dirty="0" err="1"/>
              <a:t>setRadius</a:t>
            </a:r>
            <a:r>
              <a:rPr lang="en-US" b="1" dirty="0"/>
              <a:t>()</a:t>
            </a:r>
            <a:r>
              <a:rPr lang="en-US" dirty="0"/>
              <a:t> should allow client code to set a valid radius (&gt;0). Add a constructor that takes as an argument the initial radius – if it isn’t valid, default to 1. </a:t>
            </a:r>
            <a:r>
              <a:rPr lang="en-US" dirty="0" smtClean="0"/>
              <a:t>Also add a default constructor that sets the radius to 1. Write </a:t>
            </a:r>
            <a:r>
              <a:rPr lang="en-US" dirty="0"/>
              <a:t>a 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/>
              <a:t> function to test the class.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099738"/>
            <a:ext cx="4038600" cy="51330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Circle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area();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Circle();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Circle(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Circle::output()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"Radius: "</a:t>
            </a:r>
            <a:r>
              <a:rPr lang="en-US" b="1" dirty="0">
                <a:latin typeface="Consolas"/>
                <a:cs typeface="Consolas"/>
              </a:rPr>
              <a:t> &lt;&lt;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Circle::area()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( 3.14159 * radius * radius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Circle::Circle()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radius = 1;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099738"/>
            <a:ext cx="4038600" cy="51330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radius &gt;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this-&gt;radius = radius;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Circle::Circle(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	if</a:t>
            </a:r>
            <a:r>
              <a:rPr lang="en-US" b="1" dirty="0">
                <a:latin typeface="Consolas"/>
                <a:cs typeface="Consolas"/>
              </a:rPr>
              <a:t> ( radius &gt;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this-&gt;radius =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radius = 1;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Circle c( 3 );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c.output</a:t>
            </a:r>
            <a:r>
              <a:rPr lang="en-US" b="1" dirty="0">
                <a:latin typeface="Consolas"/>
                <a:cs typeface="Consolas"/>
              </a:rPr>
              <a:t>();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r>
              <a:rPr lang="en-US" b="1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c.setRadius</a:t>
            </a:r>
            <a:r>
              <a:rPr lang="en-US" b="1" dirty="0">
                <a:latin typeface="Consolas"/>
                <a:cs typeface="Consolas"/>
              </a:rPr>
              <a:t>( 2.0 );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c.output</a:t>
            </a:r>
            <a:r>
              <a:rPr lang="en-US" b="1" dirty="0">
                <a:latin typeface="Consolas"/>
                <a:cs typeface="Consolas"/>
              </a:rPr>
              <a:t>();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2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Circle c2;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c2.</a:t>
            </a:r>
            <a:r>
              <a:rPr lang="en-US" b="1" dirty="0">
                <a:latin typeface="Consolas"/>
                <a:cs typeface="Consolas"/>
              </a:rPr>
              <a:t>output();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Encapsulating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Structures allowed us to group together data (in </a:t>
            </a:r>
            <a:r>
              <a:rPr lang="en-US" i="1" dirty="0" smtClean="0"/>
              <a:t>member variables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Classes have this ability, but also allow us to bundle code as </a:t>
            </a:r>
            <a:r>
              <a:rPr lang="en-US" i="1" dirty="0" smtClean="0"/>
              <a:t>member functions</a:t>
            </a:r>
          </a:p>
          <a:p>
            <a:endParaRPr lang="en-US" dirty="0"/>
          </a:p>
          <a:p>
            <a:r>
              <a:rPr lang="en-US" dirty="0" smtClean="0"/>
              <a:t>This encapsulation allows us to provide safe and useful functionality without others having to know how the class operates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str.length</a:t>
            </a:r>
            <a:r>
              <a:rPr lang="en-US" b="1" dirty="0" smtClean="0">
                <a:latin typeface="Consolas"/>
                <a:cs typeface="Consolas"/>
              </a:rPr>
              <a:t>()</a:t>
            </a:r>
            <a:r>
              <a:rPr lang="en-US" dirty="0" smtClean="0"/>
              <a:t> vs. </a:t>
            </a:r>
            <a:r>
              <a:rPr lang="en-US" b="1" dirty="0" err="1" smtClean="0">
                <a:latin typeface="Consolas"/>
                <a:cs typeface="Consolas"/>
              </a:rPr>
              <a:t>strlen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dirty="0" smtClean="0"/>
              <a:t> vs. ends in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'\0'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str.at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dirty="0" smtClean="0"/>
              <a:t> vs.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[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]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destructor is an </a:t>
            </a:r>
            <a:r>
              <a:rPr lang="en-US" i="1" dirty="0" smtClean="0"/>
              <a:t>optional</a:t>
            </a:r>
            <a:r>
              <a:rPr lang="en-US" dirty="0" smtClean="0"/>
              <a:t> member function that is called when a variable goes out of scope</a:t>
            </a:r>
          </a:p>
          <a:p>
            <a:pPr lvl="1"/>
            <a:r>
              <a:rPr lang="en-US" dirty="0" smtClean="0"/>
              <a:t>Also for dynamic allocation on </a:t>
            </a:r>
            <a:r>
              <a:rPr lang="en-US" b="1" dirty="0" smtClean="0">
                <a:latin typeface="Consolas"/>
                <a:cs typeface="Consolas"/>
              </a:rPr>
              <a:t>delete</a:t>
            </a:r>
          </a:p>
          <a:p>
            <a:pPr lvl="1"/>
            <a:endParaRPr lang="en-US" dirty="0" smtClean="0"/>
          </a:p>
          <a:p>
            <a:r>
              <a:rPr lang="en-US" dirty="0"/>
              <a:t>The function name for a constructor is the same as the name of the </a:t>
            </a:r>
            <a:r>
              <a:rPr lang="en-US" dirty="0" smtClean="0"/>
              <a:t>class, prefaced by the tilde (</a:t>
            </a:r>
            <a:r>
              <a:rPr lang="en-US" b="1" dirty="0" smtClean="0">
                <a:latin typeface="Consolas"/>
                <a:cs typeface="Consolas"/>
              </a:rPr>
              <a:t>~</a:t>
            </a:r>
            <a:r>
              <a:rPr lang="en-US" dirty="0" smtClean="0"/>
              <a:t>) symbol, </a:t>
            </a:r>
            <a:r>
              <a:rPr lang="en-US" dirty="0"/>
              <a:t>there is no return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r>
              <a:rPr lang="en-US" dirty="0" smtClean="0"/>
              <a:t>There can be up to one destructor, and it can take no arguments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to clean up after the class</a:t>
            </a:r>
          </a:p>
          <a:p>
            <a:pPr lvl="1"/>
            <a:r>
              <a:rPr lang="en-US" dirty="0" smtClean="0"/>
              <a:t>Especially useful to release any dynamically allocated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MemoryHog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MemoryHog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size);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~</a:t>
            </a:r>
            <a:r>
              <a:rPr lang="en-US" b="1" dirty="0" err="1">
                <a:latin typeface="Consolas"/>
                <a:cs typeface="Consolas"/>
              </a:rPr>
              <a:t>MemoryHog</a:t>
            </a:r>
            <a:r>
              <a:rPr lang="en-US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rivate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*array;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MemoryHog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MemoryHog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size)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array 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[ size 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lang="en-US" b="1" dirty="0">
                <a:latin typeface="Consolas"/>
                <a:cs typeface="Consolas"/>
              </a:rPr>
              <a:t>-&gt;size = size;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"Wasting "</a:t>
            </a:r>
            <a:r>
              <a:rPr lang="en-US" b="1" dirty="0">
                <a:latin typeface="Consolas"/>
                <a:cs typeface="Consolas"/>
              </a:rPr>
              <a:t> &lt;&lt; size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</a:t>
            </a:r>
            <a:r>
              <a:rPr lang="en-US" b="1" dirty="0" err="1">
                <a:solidFill>
                  <a:srgbClr val="953735"/>
                </a:solidFill>
                <a:latin typeface="Consolas"/>
                <a:cs typeface="Consolas"/>
              </a:rPr>
              <a:t>ints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!"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MemoryHog</a:t>
            </a:r>
            <a:r>
              <a:rPr lang="en-US" b="1" dirty="0">
                <a:latin typeface="Consolas"/>
                <a:cs typeface="Consolas"/>
              </a:rPr>
              <a:t>::~</a:t>
            </a:r>
            <a:r>
              <a:rPr lang="en-US" b="1" dirty="0" err="1">
                <a:latin typeface="Consolas"/>
                <a:cs typeface="Consolas"/>
              </a:rPr>
              <a:t>MemoryHog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lang="en-US" b="1" dirty="0">
                <a:latin typeface="Consolas"/>
                <a:cs typeface="Consolas"/>
              </a:rPr>
              <a:t>[] array;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"Gave back "</a:t>
            </a:r>
            <a:r>
              <a:rPr lang="en-US" b="1" dirty="0">
                <a:latin typeface="Consolas"/>
                <a:cs typeface="Consolas"/>
              </a:rPr>
              <a:t> &lt;&lt; size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</a:t>
            </a:r>
            <a:r>
              <a:rPr lang="en-US" b="1" dirty="0" err="1">
                <a:solidFill>
                  <a:srgbClr val="953735"/>
                </a:solidFill>
                <a:latin typeface="Consolas"/>
                <a:cs typeface="Consolas"/>
              </a:rPr>
              <a:t>ints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!"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hu-HU" b="1" dirty="0">
                <a:latin typeface="Consolas"/>
                <a:cs typeface="Consolas"/>
              </a:rPr>
              <a:t> main(</a:t>
            </a:r>
            <a:r>
              <a:rPr lang="hu-HU" b="1" dirty="0" smtClean="0">
                <a:latin typeface="Consolas"/>
                <a:cs typeface="Consolas"/>
              </a:rPr>
              <a:t>)</a:t>
            </a:r>
            <a:endParaRPr lang="hu-HU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hu-HU" b="1" dirty="0" smtClean="0">
                <a:latin typeface="Consolas"/>
                <a:cs typeface="Consolas"/>
              </a:rPr>
              <a:t>{</a:t>
            </a:r>
            <a:endParaRPr lang="hu-HU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MemoryHog hog1( 100 );</a:t>
            </a: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MemoryHog* hog2;</a:t>
            </a: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	MemoryHog hog3( 300 )</a:t>
            </a:r>
            <a:r>
              <a:rPr lang="hu-HU" b="1" dirty="0" smtClean="0">
                <a:latin typeface="Consolas"/>
                <a:cs typeface="Consolas"/>
              </a:rPr>
              <a:t>;</a:t>
            </a:r>
            <a:endParaRPr lang="hu-HU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	hog2 = </a:t>
            </a:r>
            <a:r>
              <a:rPr lang="hu-HU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hu-HU" b="1" dirty="0">
                <a:latin typeface="Consolas"/>
                <a:cs typeface="Consolas"/>
              </a:rPr>
              <a:t> MemoryHog( 200 );</a:t>
            </a: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</a:t>
            </a:r>
            <a:r>
              <a:rPr lang="hu-HU" b="1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lang="hu-HU" b="1" dirty="0">
                <a:latin typeface="Consolas"/>
                <a:cs typeface="Consolas"/>
              </a:rPr>
              <a:t> hog2</a:t>
            </a:r>
            <a:r>
              <a:rPr lang="hu-HU" b="1" dirty="0" smtClean="0">
                <a:latin typeface="Consolas"/>
                <a:cs typeface="Consolas"/>
              </a:rPr>
              <a:t>;</a:t>
            </a:r>
            <a:endParaRPr lang="hu-HU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hu-HU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	</a:t>
            </a:r>
            <a:r>
              <a:rPr lang="hu-HU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hu-HU" b="1" dirty="0">
                <a:latin typeface="Consolas"/>
                <a:cs typeface="Consolas"/>
              </a:rPr>
              <a:t> 0</a:t>
            </a:r>
            <a:r>
              <a:rPr lang="hu-HU" b="1" dirty="0" smtClean="0">
                <a:latin typeface="Consolas"/>
                <a:cs typeface="Consolas"/>
              </a:rPr>
              <a:t>;</a:t>
            </a:r>
            <a:endParaRPr lang="hu-HU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hu-HU" b="1" dirty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4150809"/>
            <a:ext cx="4038600" cy="18593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/>
                <a:cs typeface="Consolas"/>
              </a:rPr>
              <a:t>Wasting 100 </a:t>
            </a:r>
            <a:r>
              <a:rPr lang="en-US" b="1" dirty="0" err="1">
                <a:latin typeface="Consolas"/>
                <a:cs typeface="Consolas"/>
              </a:rPr>
              <a:t>ints</a:t>
            </a:r>
            <a:r>
              <a:rPr lang="en-US" b="1" dirty="0">
                <a:latin typeface="Consolas"/>
                <a:cs typeface="Consolas"/>
              </a:rPr>
              <a:t>!</a:t>
            </a:r>
          </a:p>
          <a:p>
            <a:r>
              <a:rPr lang="en-US" b="1" dirty="0">
                <a:latin typeface="Consolas"/>
                <a:cs typeface="Consolas"/>
              </a:rPr>
              <a:t>Wasting 300 </a:t>
            </a:r>
            <a:r>
              <a:rPr lang="en-US" b="1" dirty="0" err="1">
                <a:latin typeface="Consolas"/>
                <a:cs typeface="Consolas"/>
              </a:rPr>
              <a:t>ints</a:t>
            </a:r>
            <a:r>
              <a:rPr lang="en-US" b="1" dirty="0">
                <a:latin typeface="Consolas"/>
                <a:cs typeface="Consolas"/>
              </a:rPr>
              <a:t>!</a:t>
            </a:r>
          </a:p>
          <a:p>
            <a:r>
              <a:rPr lang="en-US" b="1" dirty="0">
                <a:latin typeface="Consolas"/>
                <a:cs typeface="Consolas"/>
              </a:rPr>
              <a:t>Wasting 200 </a:t>
            </a:r>
            <a:r>
              <a:rPr lang="en-US" b="1" dirty="0" err="1">
                <a:latin typeface="Consolas"/>
                <a:cs typeface="Consolas"/>
              </a:rPr>
              <a:t>ints</a:t>
            </a:r>
            <a:r>
              <a:rPr lang="en-US" b="1" dirty="0">
                <a:latin typeface="Consolas"/>
                <a:cs typeface="Consolas"/>
              </a:rPr>
              <a:t>!</a:t>
            </a:r>
          </a:p>
          <a:p>
            <a:r>
              <a:rPr lang="en-US" b="1" dirty="0">
                <a:latin typeface="Consolas"/>
                <a:cs typeface="Consolas"/>
              </a:rPr>
              <a:t>Gave back 300 </a:t>
            </a:r>
            <a:r>
              <a:rPr lang="en-US" b="1" dirty="0" err="1">
                <a:latin typeface="Consolas"/>
                <a:cs typeface="Consolas"/>
              </a:rPr>
              <a:t>ints</a:t>
            </a:r>
            <a:r>
              <a:rPr lang="en-US" b="1" dirty="0">
                <a:latin typeface="Consolas"/>
                <a:cs typeface="Consolas"/>
              </a:rPr>
              <a:t>!</a:t>
            </a:r>
          </a:p>
          <a:p>
            <a:r>
              <a:rPr lang="en-US" b="1" dirty="0">
                <a:latin typeface="Consolas"/>
                <a:cs typeface="Consolas"/>
              </a:rPr>
              <a:t>Gave back 200 </a:t>
            </a:r>
            <a:r>
              <a:rPr lang="en-US" b="1" dirty="0" err="1">
                <a:latin typeface="Consolas"/>
                <a:cs typeface="Consolas"/>
              </a:rPr>
              <a:t>ints</a:t>
            </a:r>
            <a:r>
              <a:rPr lang="en-US" b="1" dirty="0">
                <a:latin typeface="Consolas"/>
                <a:cs typeface="Consolas"/>
              </a:rPr>
              <a:t>!</a:t>
            </a:r>
          </a:p>
          <a:p>
            <a:r>
              <a:rPr lang="en-US" b="1" dirty="0">
                <a:latin typeface="Consolas"/>
                <a:cs typeface="Consolas"/>
              </a:rPr>
              <a:t>Gave back 100 </a:t>
            </a:r>
            <a:r>
              <a:rPr lang="en-US" b="1" dirty="0" err="1">
                <a:latin typeface="Consolas"/>
                <a:cs typeface="Consolas"/>
              </a:rPr>
              <a:t>ints</a:t>
            </a:r>
            <a:r>
              <a:rPr lang="en-US" b="1" dirty="0">
                <a:latin typeface="Consolas"/>
                <a:cs typeface="Consolas"/>
              </a:rPr>
              <a:t>!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327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Danger!</a:t>
            </a:r>
            <a:endParaRPr lang="en-US" dirty="0"/>
          </a:p>
        </p:txBody>
      </p:sp>
      <p:pic>
        <p:nvPicPr>
          <p:cNvPr id="9" name="Content Placeholder 8" descr="danger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3" b="-328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Danger!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previous lecture we learned how to pass classes/structures by reference, while protecting them from being changed</a:t>
            </a:r>
          </a:p>
          <a:p>
            <a:pPr marL="457200" lvl="1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type&amp; object</a:t>
            </a:r>
          </a:p>
          <a:p>
            <a:endParaRPr lang="en-US" dirty="0" smtClean="0"/>
          </a:p>
          <a:p>
            <a:r>
              <a:rPr lang="en-US" dirty="0" smtClean="0"/>
              <a:t>In order to adhere to this “contract” (i.e. will not change the object), C++ needs to know which member functions</a:t>
            </a:r>
            <a:r>
              <a:rPr lang="en-US" dirty="0"/>
              <a:t> </a:t>
            </a:r>
            <a:r>
              <a:rPr lang="en-US" dirty="0" smtClean="0"/>
              <a:t>do not change member variables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 (1)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get();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gotten;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::get()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gotten++;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changes this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x =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gotten = 0;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&amp;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num.get</a:t>
            </a:r>
            <a:r>
              <a:rPr lang="en-US" b="1" dirty="0" smtClean="0">
                <a:latin typeface="Consolas"/>
                <a:cs typeface="Consolas"/>
              </a:rPr>
              <a:t>()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get();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gotten;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::get()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gotten++;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changes this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x =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gotten = 0;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&amp;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num.get</a:t>
            </a:r>
            <a:r>
              <a:rPr lang="en-US" b="1" dirty="0" smtClean="0">
                <a:latin typeface="Consolas"/>
                <a:cs typeface="Consolas"/>
              </a:rPr>
              <a:t>()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45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260220" y="4334125"/>
            <a:ext cx="5426580" cy="1792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latin typeface="Arial"/>
                <a:cs typeface="Arial"/>
              </a:rPr>
              <a:t>Compile Error</a:t>
            </a:r>
          </a:p>
          <a:p>
            <a:endParaRPr lang="en-US" sz="1200" b="1" dirty="0">
              <a:latin typeface="Consolas"/>
              <a:cs typeface="Consolas"/>
            </a:endParaRPr>
          </a:p>
          <a:p>
            <a:r>
              <a:rPr lang="en-US" sz="1200" b="1" dirty="0" smtClean="0">
                <a:latin typeface="Consolas"/>
                <a:cs typeface="Consolas"/>
              </a:rPr>
              <a:t>In </a:t>
            </a:r>
            <a:r>
              <a:rPr lang="en-US" sz="1200" b="1" dirty="0">
                <a:latin typeface="Consolas"/>
                <a:cs typeface="Consolas"/>
              </a:rPr>
              <a:t>function 'void </a:t>
            </a:r>
            <a:r>
              <a:rPr lang="en-US" sz="1200" b="1" dirty="0" err="1">
                <a:latin typeface="Consolas"/>
                <a:cs typeface="Consolas"/>
              </a:rPr>
              <a:t>outputNumber</a:t>
            </a:r>
            <a:r>
              <a:rPr lang="en-US" sz="1200" b="1" dirty="0">
                <a:latin typeface="Consolas"/>
                <a:cs typeface="Consolas"/>
              </a:rPr>
              <a:t>(</a:t>
            </a:r>
            <a:r>
              <a:rPr lang="en-US" sz="1200" b="1" dirty="0" err="1">
                <a:latin typeface="Consolas"/>
                <a:cs typeface="Consolas"/>
              </a:rPr>
              <a:t>const</a:t>
            </a:r>
            <a:r>
              <a:rPr lang="en-US" sz="1200" b="1" dirty="0">
                <a:latin typeface="Consolas"/>
                <a:cs typeface="Consolas"/>
              </a:rPr>
              <a:t> </a:t>
            </a:r>
            <a:r>
              <a:rPr lang="en-US" sz="1200" b="1" dirty="0" err="1">
                <a:latin typeface="Consolas"/>
                <a:cs typeface="Consolas"/>
              </a:rPr>
              <a:t>NaturalNumber</a:t>
            </a:r>
            <a:r>
              <a:rPr lang="en-US" sz="1200" b="1" dirty="0">
                <a:latin typeface="Consolas"/>
                <a:cs typeface="Consolas"/>
              </a:rPr>
              <a:t>&amp;)'</a:t>
            </a:r>
            <a:r>
              <a:rPr lang="en-US" sz="1200" b="1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b="1" dirty="0">
                <a:latin typeface="Consolas"/>
                <a:cs typeface="Consolas"/>
              </a:rPr>
              <a:t>error: passing '</a:t>
            </a:r>
            <a:r>
              <a:rPr lang="en-US" sz="1200" b="1" dirty="0" err="1">
                <a:latin typeface="Consolas"/>
                <a:cs typeface="Consolas"/>
              </a:rPr>
              <a:t>const</a:t>
            </a:r>
            <a:r>
              <a:rPr lang="en-US" sz="1200" b="1" dirty="0">
                <a:latin typeface="Consolas"/>
                <a:cs typeface="Consolas"/>
              </a:rPr>
              <a:t> </a:t>
            </a:r>
            <a:r>
              <a:rPr lang="en-US" sz="1200" b="1" dirty="0" err="1">
                <a:latin typeface="Consolas"/>
                <a:cs typeface="Consolas"/>
              </a:rPr>
              <a:t>NaturalNumber</a:t>
            </a:r>
            <a:r>
              <a:rPr lang="en-US" sz="1200" b="1" dirty="0">
                <a:latin typeface="Consolas"/>
                <a:cs typeface="Consolas"/>
              </a:rPr>
              <a:t>' as 'this' argument of '</a:t>
            </a:r>
            <a:r>
              <a:rPr lang="en-US" sz="1200" b="1" dirty="0" err="1">
                <a:latin typeface="Consolas"/>
                <a:cs typeface="Consolas"/>
              </a:rPr>
              <a:t>int</a:t>
            </a:r>
            <a:r>
              <a:rPr lang="en-US" sz="1200" b="1" dirty="0">
                <a:latin typeface="Consolas"/>
                <a:cs typeface="Consolas"/>
              </a:rPr>
              <a:t> </a:t>
            </a:r>
            <a:r>
              <a:rPr lang="en-US" sz="1200" b="1" dirty="0" err="1">
                <a:latin typeface="Consolas"/>
                <a:cs typeface="Consolas"/>
              </a:rPr>
              <a:t>NaturalNumber</a:t>
            </a:r>
            <a:r>
              <a:rPr lang="en-US" sz="1200" b="1" dirty="0">
                <a:latin typeface="Consolas"/>
                <a:cs typeface="Consolas"/>
              </a:rPr>
              <a:t>::get()' discards qualifiers [-</a:t>
            </a:r>
            <a:r>
              <a:rPr lang="en-US" sz="1200" b="1" dirty="0" err="1">
                <a:latin typeface="Consolas"/>
                <a:cs typeface="Consolas"/>
              </a:rPr>
              <a:t>fpermissive</a:t>
            </a:r>
            <a:r>
              <a:rPr lang="en-US" sz="1200" b="1" dirty="0">
                <a:latin typeface="Consolas"/>
                <a:cs typeface="Consolas"/>
              </a:rPr>
              <a:t>]</a:t>
            </a:r>
          </a:p>
          <a:p>
            <a:r>
              <a:rPr lang="en-US" sz="1200" b="1" dirty="0">
                <a:latin typeface="Consolas"/>
                <a:cs typeface="Consolas"/>
              </a:rPr>
              <a:t>  </a:t>
            </a:r>
            <a:r>
              <a:rPr lang="en-US" sz="1200" b="1" dirty="0" err="1">
                <a:latin typeface="Consolas"/>
                <a:cs typeface="Consolas"/>
              </a:rPr>
              <a:t>cout</a:t>
            </a:r>
            <a:r>
              <a:rPr lang="en-US" sz="1200" b="1" dirty="0">
                <a:latin typeface="Consolas"/>
                <a:cs typeface="Consolas"/>
              </a:rPr>
              <a:t> &lt;&lt; </a:t>
            </a:r>
            <a:r>
              <a:rPr lang="en-US" sz="1200" b="1" dirty="0" err="1">
                <a:latin typeface="Consolas"/>
                <a:cs typeface="Consolas"/>
              </a:rPr>
              <a:t>num.get</a:t>
            </a:r>
            <a:r>
              <a:rPr lang="en-US" sz="1200" b="1" dirty="0">
                <a:latin typeface="Consolas"/>
                <a:cs typeface="Consolas"/>
              </a:rPr>
              <a:t>() &lt;&lt; </a:t>
            </a:r>
            <a:r>
              <a:rPr lang="en-US" sz="1200" b="1" dirty="0" err="1">
                <a:latin typeface="Consolas"/>
                <a:cs typeface="Consolas"/>
              </a:rPr>
              <a:t>endl</a:t>
            </a:r>
            <a:r>
              <a:rPr lang="en-US" sz="1200" b="1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923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dirty="0"/>
              <a:t> Modifier (take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modifier </a:t>
            </a:r>
            <a:r>
              <a:rPr lang="en-US" i="1" dirty="0" smtClean="0"/>
              <a:t>after</a:t>
            </a:r>
            <a:r>
              <a:rPr lang="en-US" dirty="0" smtClean="0"/>
              <a:t> the argument list in a member function declaration and definition in order to promise C++ that the function does not change </a:t>
            </a:r>
            <a:r>
              <a:rPr lang="en-US" i="1" dirty="0" smtClean="0"/>
              <a:t>any</a:t>
            </a:r>
            <a:r>
              <a:rPr lang="en-US" dirty="0" smtClean="0"/>
              <a:t> member variables</a:t>
            </a:r>
          </a:p>
          <a:p>
            <a:endParaRPr lang="en-US" dirty="0"/>
          </a:p>
          <a:p>
            <a:r>
              <a:rPr lang="en-US" dirty="0" smtClean="0"/>
              <a:t>The compiler will now raise errors if this promise is not kept, either directly or by calling other non-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member functions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get(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gotten;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::get(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gotten++;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changes this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x =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gotten = 0;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&amp;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num.get</a:t>
            </a:r>
            <a:r>
              <a:rPr lang="en-US" b="1" dirty="0" smtClean="0">
                <a:latin typeface="Consolas"/>
                <a:cs typeface="Consolas"/>
              </a:rPr>
              <a:t>()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47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260220" y="4334125"/>
            <a:ext cx="5426580" cy="1792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latin typeface="Arial"/>
                <a:cs typeface="Arial"/>
              </a:rPr>
              <a:t>Compile Error</a:t>
            </a:r>
          </a:p>
          <a:p>
            <a:endParaRPr lang="en-US" sz="1200" b="1" dirty="0">
              <a:latin typeface="Consolas"/>
              <a:cs typeface="Consolas"/>
            </a:endParaRPr>
          </a:p>
          <a:p>
            <a:r>
              <a:rPr lang="en-US" sz="1200" b="1" dirty="0">
                <a:latin typeface="Consolas"/>
                <a:cs typeface="Consolas"/>
              </a:rPr>
              <a:t>In member function '</a:t>
            </a:r>
            <a:r>
              <a:rPr lang="en-US" sz="1200" b="1" dirty="0" err="1">
                <a:latin typeface="Consolas"/>
                <a:cs typeface="Consolas"/>
              </a:rPr>
              <a:t>int</a:t>
            </a:r>
            <a:r>
              <a:rPr lang="en-US" sz="1200" b="1" dirty="0">
                <a:latin typeface="Consolas"/>
                <a:cs typeface="Consolas"/>
              </a:rPr>
              <a:t> </a:t>
            </a:r>
            <a:r>
              <a:rPr lang="en-US" sz="1200" b="1" dirty="0" err="1">
                <a:latin typeface="Consolas"/>
                <a:cs typeface="Consolas"/>
              </a:rPr>
              <a:t>NaturalNumber</a:t>
            </a:r>
            <a:r>
              <a:rPr lang="en-US" sz="1200" b="1" dirty="0">
                <a:latin typeface="Consolas"/>
                <a:cs typeface="Consolas"/>
              </a:rPr>
              <a:t>::get() </a:t>
            </a:r>
            <a:r>
              <a:rPr lang="en-US" sz="1200" b="1" dirty="0" err="1">
                <a:latin typeface="Consolas"/>
                <a:cs typeface="Consolas"/>
              </a:rPr>
              <a:t>const</a:t>
            </a:r>
            <a:r>
              <a:rPr lang="en-US" sz="1200" b="1" dirty="0">
                <a:latin typeface="Consolas"/>
                <a:cs typeface="Consolas"/>
              </a:rPr>
              <a:t>'</a:t>
            </a:r>
            <a:r>
              <a:rPr lang="en-US" sz="1200" b="1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b="1" dirty="0">
                <a:latin typeface="Consolas"/>
                <a:cs typeface="Consolas"/>
              </a:rPr>
              <a:t>error: increment of member '</a:t>
            </a:r>
            <a:r>
              <a:rPr lang="en-US" sz="1200" b="1" dirty="0" err="1">
                <a:latin typeface="Consolas"/>
                <a:cs typeface="Consolas"/>
              </a:rPr>
              <a:t>NaturalNumber</a:t>
            </a:r>
            <a:r>
              <a:rPr lang="en-US" sz="1200" b="1" dirty="0">
                <a:latin typeface="Consolas"/>
                <a:cs typeface="Consolas"/>
              </a:rPr>
              <a:t>::gotten' in read-only object</a:t>
            </a:r>
          </a:p>
          <a:p>
            <a:r>
              <a:rPr lang="en-US" sz="1200" b="1" dirty="0">
                <a:latin typeface="Consolas"/>
                <a:cs typeface="Consolas"/>
              </a:rPr>
              <a:t>  gotten++; // changes this</a:t>
            </a:r>
          </a:p>
        </p:txBody>
      </p:sp>
    </p:spTree>
    <p:extLst>
      <p:ext uri="{BB962C8B-B14F-4D97-AF65-F5344CB8AC3E}">
        <p14:creationId xmlns:p14="http://schemas.microsoft.com/office/powerpoint/2010/main" val="81850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 (4)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get(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gotten;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::set(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x &gt;=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::get(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::</a:t>
            </a:r>
            <a:r>
              <a:rPr lang="en-US" b="1" dirty="0" err="1">
                <a:latin typeface="Consolas"/>
                <a:cs typeface="Consolas"/>
              </a:rPr>
              <a:t>NaturalNumber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x =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gotten = 0;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&amp;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num.get</a:t>
            </a:r>
            <a:r>
              <a:rPr lang="en-US" b="1" dirty="0" smtClean="0">
                <a:latin typeface="Consolas"/>
                <a:cs typeface="Consolas"/>
              </a:rPr>
              <a:t>()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NaturalNumber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outputNumber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num</a:t>
            </a:r>
            <a:r>
              <a:rPr lang="en-US" b="1" dirty="0" smtClean="0">
                <a:latin typeface="Consolas"/>
                <a:cs typeface="Consolas"/>
              </a:rPr>
              <a:t> );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0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 the Circle! (4)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a class representing a circle. Add a single member variable, </a:t>
            </a:r>
            <a:r>
              <a:rPr lang="en-US" b="1" dirty="0">
                <a:latin typeface="Consolas"/>
                <a:cs typeface="Consolas"/>
              </a:rPr>
              <a:t>radius</a:t>
            </a:r>
            <a:r>
              <a:rPr lang="en-US" dirty="0"/>
              <a:t>. Add </a:t>
            </a:r>
            <a:r>
              <a:rPr lang="en-US" u="sng" dirty="0"/>
              <a:t>three</a:t>
            </a:r>
            <a:r>
              <a:rPr lang="en-US" dirty="0"/>
              <a:t> member functions to your circle class: </a:t>
            </a:r>
            <a:r>
              <a:rPr lang="en-US" b="1" dirty="0">
                <a:latin typeface="Consolas"/>
                <a:cs typeface="Consolas"/>
              </a:rPr>
              <a:t>output()</a:t>
            </a:r>
            <a:r>
              <a:rPr lang="en-US" dirty="0"/>
              <a:t> should print the value of the member variable, </a:t>
            </a:r>
            <a:r>
              <a:rPr lang="en-US" b="1" dirty="0">
                <a:latin typeface="Consolas"/>
                <a:cs typeface="Consolas"/>
              </a:rPr>
              <a:t>area()</a:t>
            </a:r>
            <a:r>
              <a:rPr lang="en-US" dirty="0"/>
              <a:t> should return the area of the circle, and </a:t>
            </a:r>
            <a:r>
              <a:rPr lang="en-US" b="1" dirty="0" err="1"/>
              <a:t>setRadius</a:t>
            </a:r>
            <a:r>
              <a:rPr lang="en-US" b="1" dirty="0"/>
              <a:t>()</a:t>
            </a:r>
            <a:r>
              <a:rPr lang="en-US" dirty="0"/>
              <a:t> should allow client code to set a valid radius (&gt;0). Add a constructor that takes as an argument the initial radius – if it isn’t valid, default to 1. Also add a default constructor that sets the radius to 1. Write a 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/>
              <a:t> function to test the class</a:t>
            </a:r>
            <a:r>
              <a:rPr lang="en-US" dirty="0" smtClean="0"/>
              <a:t>. Make sure the class satisfies </a:t>
            </a:r>
            <a:r>
              <a:rPr lang="en-US" i="1" dirty="0" err="1" smtClean="0"/>
              <a:t>const</a:t>
            </a:r>
            <a:r>
              <a:rPr lang="en-US" i="1" dirty="0" smtClean="0"/>
              <a:t> correctness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Member functions are like any other function, except:</a:t>
            </a:r>
          </a:p>
          <a:p>
            <a:r>
              <a:rPr lang="en-US" dirty="0" smtClean="0"/>
              <a:t>They are called with a specific object</a:t>
            </a:r>
            <a:endParaRPr lang="en-US" dirty="0"/>
          </a:p>
          <a:p>
            <a:r>
              <a:rPr lang="en-US" dirty="0" smtClean="0"/>
              <a:t>They have built-in access to the member variables/functions of that object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string foo( 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"Howdy!"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foo.length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2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099738"/>
            <a:ext cx="4038600" cy="51330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Circle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area(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Circle();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Circle(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Circle::output(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"Radius: "</a:t>
            </a:r>
            <a:r>
              <a:rPr lang="en-US" b="1" dirty="0">
                <a:latin typeface="Consolas"/>
                <a:cs typeface="Consolas"/>
              </a:rPr>
              <a:t> &lt;&lt;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Circle::area(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( 3.14159 * radius * radius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Circle::Circle()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radius = 1;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099738"/>
            <a:ext cx="4038600" cy="51330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Circle::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radius &gt;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this-&gt;radius =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Circle::Circle(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	if</a:t>
            </a:r>
            <a:r>
              <a:rPr lang="en-US" b="1" dirty="0">
                <a:latin typeface="Consolas"/>
                <a:cs typeface="Consolas"/>
              </a:rPr>
              <a:t> ( radius &gt;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this-&gt;radius =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radius = 1;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outputCircle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Circle&amp; c)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c.output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"Area: " &lt;&lt; </a:t>
            </a:r>
            <a:r>
              <a:rPr lang="en-US" b="1" dirty="0" err="1" smtClean="0">
                <a:latin typeface="Consolas"/>
                <a:cs typeface="Consolas"/>
              </a:rPr>
              <a:t>c.area</a:t>
            </a:r>
            <a:r>
              <a:rPr lang="en-US" b="1" dirty="0" smtClean="0">
                <a:latin typeface="Consolas"/>
                <a:cs typeface="Consolas"/>
              </a:rPr>
              <a:t>()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Circle c( 3 )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outputCircle</a:t>
            </a:r>
            <a:r>
              <a:rPr lang="en-US" b="1" dirty="0" smtClean="0">
                <a:latin typeface="Consolas"/>
                <a:cs typeface="Consolas"/>
              </a:rPr>
              <a:t>( c 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C++, a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actually 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with default access level of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</a:p>
          <a:p>
            <a:pPr lvl="1"/>
            <a:r>
              <a:rPr lang="en-US" dirty="0" smtClean="0"/>
              <a:t>Technically, you can use structures for any situation in which you can use a class</a:t>
            </a:r>
          </a:p>
          <a:p>
            <a:endParaRPr lang="en-US" dirty="0"/>
          </a:p>
          <a:p>
            <a:r>
              <a:rPr lang="en-US" dirty="0" smtClean="0"/>
              <a:t>In C, a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only has public member variables (like presented here)</a:t>
            </a:r>
          </a:p>
          <a:p>
            <a:endParaRPr lang="en-US" dirty="0"/>
          </a:p>
          <a:p>
            <a:r>
              <a:rPr lang="en-US" dirty="0" smtClean="0"/>
              <a:t>Thus, to avoid two keywords for a single concept, most programmers in C++ will use classes for OOP and only use structures if it is in the spirit of a C structure (i.e. a </a:t>
            </a:r>
            <a:r>
              <a:rPr lang="en-US" i="1" dirty="0" smtClean="0"/>
              <a:t>record</a:t>
            </a:r>
            <a:r>
              <a:rPr lang="en-US" dirty="0" smtClean="0"/>
              <a:t> of public fields)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a class representing a </a:t>
            </a:r>
            <a:r>
              <a:rPr lang="en-US" dirty="0" smtClean="0"/>
              <a:t>sphere. </a:t>
            </a:r>
            <a:r>
              <a:rPr lang="en-US" dirty="0"/>
              <a:t>Add a single member variable, </a:t>
            </a:r>
            <a:r>
              <a:rPr lang="en-US" b="1" dirty="0">
                <a:latin typeface="Consolas"/>
                <a:cs typeface="Consolas"/>
              </a:rPr>
              <a:t>radius</a:t>
            </a:r>
            <a:r>
              <a:rPr lang="en-US" dirty="0"/>
              <a:t>. Add </a:t>
            </a:r>
            <a:r>
              <a:rPr lang="en-US" u="sng" dirty="0" smtClean="0"/>
              <a:t>four</a:t>
            </a:r>
            <a:r>
              <a:rPr lang="en-US" dirty="0" smtClean="0"/>
              <a:t> </a:t>
            </a:r>
            <a:r>
              <a:rPr lang="en-US" dirty="0"/>
              <a:t>member functions to your circle class: </a:t>
            </a:r>
            <a:r>
              <a:rPr lang="en-US" b="1" dirty="0" err="1" smtClean="0">
                <a:latin typeface="Consolas"/>
                <a:cs typeface="Consolas"/>
              </a:rPr>
              <a:t>getRadius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dirty="0"/>
              <a:t> should </a:t>
            </a:r>
            <a:r>
              <a:rPr lang="en-US" dirty="0" smtClean="0"/>
              <a:t>return </a:t>
            </a:r>
            <a:r>
              <a:rPr lang="en-US" dirty="0"/>
              <a:t>the value of the member variable</a:t>
            </a:r>
            <a:r>
              <a:rPr lang="en-US" dirty="0" smtClean="0"/>
              <a:t>, </a:t>
            </a:r>
            <a:r>
              <a:rPr lang="en-US" b="1" dirty="0" err="1" smtClean="0">
                <a:latin typeface="Consolas"/>
                <a:cs typeface="Consolas"/>
              </a:rPr>
              <a:t>setRadius</a:t>
            </a:r>
            <a:r>
              <a:rPr lang="en-US" b="1" dirty="0" smtClean="0">
                <a:latin typeface="Consolas"/>
                <a:cs typeface="Consolas"/>
              </a:rPr>
              <a:t>()</a:t>
            </a:r>
            <a:r>
              <a:rPr lang="en-US" dirty="0" smtClean="0"/>
              <a:t> should allow client code to set a valid radius (&gt;0), </a:t>
            </a:r>
            <a:r>
              <a:rPr lang="en-US" b="1" dirty="0" err="1" smtClean="0">
                <a:latin typeface="Consolas"/>
                <a:cs typeface="Consolas"/>
              </a:rPr>
              <a:t>surfaceArea</a:t>
            </a:r>
            <a:r>
              <a:rPr lang="en-US" b="1" dirty="0">
                <a:latin typeface="Consolas"/>
                <a:cs typeface="Consolas"/>
              </a:rPr>
              <a:t>()</a:t>
            </a:r>
            <a:r>
              <a:rPr lang="en-US" dirty="0"/>
              <a:t> should return the </a:t>
            </a:r>
            <a:r>
              <a:rPr lang="en-US" dirty="0" smtClean="0"/>
              <a:t>surface area </a:t>
            </a:r>
            <a:r>
              <a:rPr lang="en-US" dirty="0"/>
              <a:t>of the </a:t>
            </a:r>
            <a:r>
              <a:rPr lang="en-US" dirty="0" smtClean="0"/>
              <a:t>sphere, </a:t>
            </a:r>
            <a:r>
              <a:rPr lang="en-US" dirty="0"/>
              <a:t>and </a:t>
            </a:r>
            <a:r>
              <a:rPr lang="en-US" b="1" dirty="0" smtClean="0"/>
              <a:t>volume(</a:t>
            </a:r>
            <a:r>
              <a:rPr lang="en-US" b="1" dirty="0"/>
              <a:t>)</a:t>
            </a:r>
            <a:r>
              <a:rPr lang="en-US" dirty="0"/>
              <a:t> should </a:t>
            </a:r>
            <a:r>
              <a:rPr lang="en-US" dirty="0" smtClean="0"/>
              <a:t>return the volume of the sphere. </a:t>
            </a:r>
            <a:r>
              <a:rPr lang="en-US" dirty="0"/>
              <a:t>Add a constructor that takes as an argument the initial radius – if it isn’t valid, default to 1. Also add a default constructor that sets the radius to 1. Write a 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/>
              <a:t> function to test the class. Make sure the class satisfies </a:t>
            </a:r>
            <a:r>
              <a:rPr lang="en-US" i="1" dirty="0" err="1"/>
              <a:t>const</a:t>
            </a:r>
            <a:r>
              <a:rPr lang="en-US" i="1" dirty="0"/>
              <a:t> correctness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Surface area: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Volume: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84" y="4767713"/>
            <a:ext cx="952500" cy="939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9" y="4255515"/>
            <a:ext cx="889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Sphere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getRadius</a:t>
            </a:r>
            <a:r>
              <a:rPr lang="en-US" b="1" dirty="0">
                <a:latin typeface="Consolas"/>
                <a:cs typeface="Consolas"/>
              </a:rPr>
              <a:t>()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surfaceArea</a:t>
            </a:r>
            <a:r>
              <a:rPr lang="en-US" b="1" dirty="0">
                <a:latin typeface="Consolas"/>
                <a:cs typeface="Consolas"/>
              </a:rPr>
              <a:t>()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volume()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(double radius)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Sphere()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Sphere(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Sphere::</a:t>
            </a:r>
            <a:r>
              <a:rPr lang="en-US" b="1" dirty="0" err="1">
                <a:latin typeface="Consolas"/>
                <a:cs typeface="Consolas"/>
              </a:rPr>
              <a:t>getRadius</a:t>
            </a:r>
            <a:r>
              <a:rPr lang="en-US" b="1" dirty="0">
                <a:latin typeface="Consolas"/>
                <a:cs typeface="Consolas"/>
              </a:rPr>
              <a:t>()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return radius;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Sphere::</a:t>
            </a:r>
            <a:r>
              <a:rPr lang="en-US" b="1" dirty="0" err="1">
                <a:latin typeface="Consolas"/>
                <a:cs typeface="Consolas"/>
              </a:rPr>
              <a:t>surfaceArea</a:t>
            </a:r>
            <a:r>
              <a:rPr lang="en-US" b="1" dirty="0">
                <a:latin typeface="Consolas"/>
                <a:cs typeface="Consolas"/>
              </a:rPr>
              <a:t>()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smtClean="0">
                <a:latin typeface="Consolas"/>
                <a:cs typeface="Consolas"/>
              </a:rPr>
              <a:t>4.0*3.14159*radius*radius 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Sphere::volume()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smtClean="0">
                <a:latin typeface="Consolas"/>
                <a:cs typeface="Consolas"/>
              </a:rPr>
              <a:t>(4.0/3.0)*3.14159*radius*radius*radius 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Sphere::</a:t>
            </a:r>
            <a:r>
              <a:rPr lang="en-US" b="1" dirty="0" err="1">
                <a:latin typeface="Consolas"/>
                <a:cs typeface="Consolas"/>
              </a:rPr>
              <a:t>setRadius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radius &gt; 0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lang="en-US" b="1" dirty="0">
                <a:latin typeface="Consolas"/>
                <a:cs typeface="Consolas"/>
              </a:rPr>
              <a:t>-&gt;radius = radius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Sphere::Sphere(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radius = 1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Sphere::Sphere(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radius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radius &gt; 0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lang="en-US" b="1" dirty="0">
                <a:latin typeface="Consolas"/>
                <a:cs typeface="Consolas"/>
              </a:rPr>
              <a:t>-&gt;radius = radius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radius = 1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outputSphere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Sphere&amp; s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"Radius: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s.getRadius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"Surface Area: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s.surfaceArea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"Volume: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s.volume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Sphere s( 4 )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outputSphere</a:t>
            </a:r>
            <a:r>
              <a:rPr lang="en-US" b="1" dirty="0">
                <a:latin typeface="Consolas"/>
                <a:cs typeface="Consolas"/>
              </a:rPr>
              <a:t>( s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dirty="0" smtClean="0"/>
              <a:t> defines a complex data type</a:t>
            </a:r>
          </a:p>
          <a:p>
            <a:pPr lvl="1"/>
            <a:r>
              <a:rPr lang="en-US" dirty="0" smtClean="0"/>
              <a:t>It </a:t>
            </a:r>
            <a:r>
              <a:rPr lang="en-US" i="1" dirty="0" smtClean="0"/>
              <a:t>encapsulates</a:t>
            </a:r>
            <a:r>
              <a:rPr lang="en-US" dirty="0" smtClean="0"/>
              <a:t> member variables and functions</a:t>
            </a:r>
          </a:p>
          <a:p>
            <a:pPr lvl="1"/>
            <a:r>
              <a:rPr lang="en-US" dirty="0" smtClean="0"/>
              <a:t>It abstracts away implementation from interface via member access levels</a:t>
            </a:r>
          </a:p>
          <a:p>
            <a:pPr lvl="1"/>
            <a:endParaRPr lang="en-US" dirty="0"/>
          </a:p>
          <a:p>
            <a:r>
              <a:rPr lang="en-US" dirty="0" smtClean="0"/>
              <a:t>Constructors are member functions that execute automatically to initialize an object</a:t>
            </a:r>
          </a:p>
          <a:p>
            <a:endParaRPr lang="en-US" dirty="0"/>
          </a:p>
          <a:p>
            <a:r>
              <a:rPr lang="en-US" dirty="0" smtClean="0"/>
              <a:t>Destructors are member functions that execute automatically to clean up after an object</a:t>
            </a:r>
          </a:p>
          <a:p>
            <a:endParaRPr lang="en-US" dirty="0"/>
          </a:p>
          <a:p>
            <a:r>
              <a:rPr lang="en-US" dirty="0" smtClean="0"/>
              <a:t>Use of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correctness can keep object state safe while simultaneously achieving efficient passing to as function arguments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A713-24D7-2B47-B69D-3A5B60C6BFFF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Comparison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Global variables/functions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sqrt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dirty="0" smtClean="0"/>
              <a:t>Arguments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a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b</a:t>
            </a:r>
          </a:p>
          <a:p>
            <a:r>
              <a:rPr lang="en-US" dirty="0" smtClean="0"/>
              <a:t>Local variable(s)</a:t>
            </a:r>
          </a:p>
          <a:p>
            <a:r>
              <a:rPr lang="en-US" dirty="0">
                <a:solidFill>
                  <a:schemeClr val="bg1"/>
                </a:solidFill>
              </a:rPr>
              <a:t>Member variables of </a:t>
            </a:r>
            <a:r>
              <a:rPr lang="en-US" b="1" dirty="0" err="1">
                <a:solidFill>
                  <a:schemeClr val="bg1"/>
                </a:solidFill>
                <a:latin typeface="Consolas"/>
                <a:cs typeface="Consolas"/>
              </a:rPr>
              <a:t>obj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</a:rPr>
              <a:t>Member functions of </a:t>
            </a:r>
            <a:r>
              <a:rPr lang="en-US" b="1" dirty="0" err="1">
                <a:solidFill>
                  <a:schemeClr val="bg1"/>
                </a:solidFill>
                <a:latin typeface="Consolas"/>
                <a:cs typeface="Consolas"/>
              </a:rPr>
              <a:t>obj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</a:rPr>
              <a:t>Pointer to </a:t>
            </a:r>
            <a:r>
              <a:rPr lang="en-US" b="1" dirty="0" err="1">
                <a:solidFill>
                  <a:schemeClr val="bg1"/>
                </a:solidFill>
                <a:latin typeface="Consolas"/>
                <a:cs typeface="Consolas"/>
              </a:rPr>
              <a:t>obj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this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Global variables/functions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sqrt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dirty="0" smtClean="0"/>
              <a:t>Arguments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a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b</a:t>
            </a:r>
          </a:p>
          <a:p>
            <a:r>
              <a:rPr lang="en-US" dirty="0" smtClean="0"/>
              <a:t>Local variable(s)</a:t>
            </a:r>
          </a:p>
          <a:p>
            <a:r>
              <a:rPr lang="en-US" dirty="0" smtClean="0"/>
              <a:t>Member variables of </a:t>
            </a:r>
            <a:r>
              <a:rPr lang="en-US" b="1" dirty="0" err="1" smtClean="0">
                <a:latin typeface="Consolas"/>
                <a:cs typeface="Consolas"/>
              </a:rPr>
              <a:t>obj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dirty="0" smtClean="0"/>
              <a:t>Member functions of </a:t>
            </a:r>
            <a:r>
              <a:rPr lang="en-US" b="1" dirty="0" err="1" smtClean="0">
                <a:latin typeface="Consolas"/>
                <a:cs typeface="Consolas"/>
              </a:rPr>
              <a:t>obj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dirty="0" smtClean="0"/>
              <a:t>Pointer to </a:t>
            </a:r>
            <a:r>
              <a:rPr lang="en-US" b="1" dirty="0" err="1" smtClean="0">
                <a:latin typeface="Consolas"/>
                <a:cs typeface="Consolas"/>
              </a:rPr>
              <a:t>obj</a:t>
            </a: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3761-8836-BE4A-8A4A-519655DBE01A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func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a, char b, …);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obj.func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a, char b, …);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893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latin typeface="Consolas"/>
                <a:cs typeface="Consolas"/>
              </a:rPr>
              <a:t>MyDate</a:t>
            </a: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string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month;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day;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year;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600" b="1" dirty="0" smtClean="0">
                <a:latin typeface="Consolas"/>
                <a:cs typeface="Consolas"/>
              </a:rPr>
              <a:t> output(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latin typeface="Consolas"/>
                <a:cs typeface="Consolas"/>
              </a:rPr>
              <a:t>MyDate</a:t>
            </a:r>
            <a:r>
              <a:rPr lang="en-US" sz="1600" b="1" dirty="0" smtClean="0">
                <a:latin typeface="Consolas"/>
                <a:cs typeface="Consolas"/>
              </a:rPr>
              <a:t>&amp; md)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latin typeface="Consolas"/>
                <a:cs typeface="Consolas"/>
              </a:rPr>
              <a:t>cout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err="1" smtClean="0">
                <a:latin typeface="Consolas"/>
                <a:cs typeface="Consolas"/>
              </a:rPr>
              <a:t>md.month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     &lt;&lt; </a:t>
            </a:r>
            <a:r>
              <a:rPr lang="en-US" sz="1600" b="1" dirty="0" err="1" smtClean="0">
                <a:latin typeface="Consolas"/>
                <a:cs typeface="Consolas"/>
              </a:rPr>
              <a:t>md.day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smtClean="0">
                <a:solidFill>
                  <a:srgbClr val="953735"/>
                </a:solidFill>
                <a:latin typeface="Consolas"/>
                <a:cs typeface="Consolas"/>
              </a:rPr>
              <a:t>",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     &lt;&lt; </a:t>
            </a:r>
            <a:r>
              <a:rPr lang="en-US" sz="1600" b="1" dirty="0" err="1" smtClean="0">
                <a:latin typeface="Consolas"/>
                <a:cs typeface="Consolas"/>
              </a:rPr>
              <a:t>md.year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err="1" smtClean="0">
                <a:latin typeface="Consolas"/>
                <a:cs typeface="Consolas"/>
              </a:rPr>
              <a:t>endl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output( </a:t>
            </a:r>
            <a:r>
              <a:rPr lang="en-US" sz="1600" b="1" dirty="0" err="1" smtClean="0">
                <a:latin typeface="Consolas"/>
                <a:cs typeface="Consolas"/>
              </a:rPr>
              <a:t>bday</a:t>
            </a:r>
            <a:r>
              <a:rPr lang="en-US" sz="1600" b="1" dirty="0" smtClean="0">
                <a:latin typeface="Consolas"/>
                <a:cs typeface="Consolas"/>
              </a:rPr>
              <a:t> );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latin typeface="Consolas"/>
                <a:cs typeface="Consolas"/>
              </a:rPr>
              <a:t>MyDate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string month;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latin typeface="Consolas"/>
                <a:cs typeface="Consolas"/>
              </a:rPr>
              <a:t> day;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latin typeface="Consolas"/>
                <a:cs typeface="Consolas"/>
              </a:rPr>
              <a:t> year;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600" b="1" dirty="0" smtClean="0">
                <a:latin typeface="Consolas"/>
                <a:cs typeface="Consolas"/>
              </a:rPr>
              <a:t> output()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latin typeface="Consolas"/>
                <a:cs typeface="Consolas"/>
              </a:rPr>
              <a:t>cout</a:t>
            </a:r>
            <a:r>
              <a:rPr lang="en-US" sz="1600" b="1" dirty="0" smtClean="0">
                <a:latin typeface="Consolas"/>
                <a:cs typeface="Consolas"/>
              </a:rPr>
              <a:t> &lt;&lt; month &lt;&lt; </a:t>
            </a:r>
            <a:r>
              <a:rPr lang="en-US" sz="1600" b="1" dirty="0" smtClean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     &lt;&lt; day &lt;&lt; </a:t>
            </a:r>
            <a:r>
              <a:rPr lang="en-US" sz="1600" b="1" dirty="0" smtClean="0">
                <a:solidFill>
                  <a:srgbClr val="953735"/>
                </a:solidFill>
                <a:latin typeface="Consolas"/>
                <a:cs typeface="Consolas"/>
              </a:rPr>
              <a:t>",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     &lt;&lt; year &lt;&lt; </a:t>
            </a:r>
            <a:r>
              <a:rPr lang="en-US" sz="1600" b="1" dirty="0" err="1" smtClean="0">
                <a:latin typeface="Consolas"/>
                <a:cs typeface="Consolas"/>
              </a:rPr>
              <a:t>endl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err="1">
                <a:latin typeface="Consolas"/>
                <a:cs typeface="Consolas"/>
              </a:rPr>
              <a:t>b</a:t>
            </a:r>
            <a:r>
              <a:rPr lang="en-US" sz="1600" b="1" dirty="0" err="1" smtClean="0">
                <a:latin typeface="Consolas"/>
                <a:cs typeface="Consolas"/>
              </a:rPr>
              <a:t>day.output</a:t>
            </a:r>
            <a:r>
              <a:rPr lang="en-US" sz="1600" b="1" dirty="0" smtClean="0">
                <a:latin typeface="Consolas"/>
                <a:cs typeface="Consolas"/>
              </a:rPr>
              <a:t>();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EB0-1470-664B-95F1-98EC590AE01E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3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(also valid)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latin typeface="Consolas"/>
                <a:cs typeface="Consolas"/>
              </a:rPr>
              <a:t>MyDate</a:t>
            </a: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string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month;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day;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year;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600" b="1" dirty="0" smtClean="0">
                <a:latin typeface="Consolas"/>
                <a:cs typeface="Consolas"/>
              </a:rPr>
              <a:t> output(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latin typeface="Consolas"/>
                <a:cs typeface="Consolas"/>
              </a:rPr>
              <a:t>MyDate</a:t>
            </a:r>
            <a:r>
              <a:rPr lang="en-US" sz="1600" b="1" dirty="0" smtClean="0">
                <a:latin typeface="Consolas"/>
                <a:cs typeface="Consolas"/>
              </a:rPr>
              <a:t>&amp; md)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latin typeface="Consolas"/>
                <a:cs typeface="Consolas"/>
              </a:rPr>
              <a:t>cout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err="1" smtClean="0">
                <a:latin typeface="Consolas"/>
                <a:cs typeface="Consolas"/>
              </a:rPr>
              <a:t>md.month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     &lt;&lt; </a:t>
            </a:r>
            <a:r>
              <a:rPr lang="en-US" sz="1600" b="1" dirty="0" err="1" smtClean="0">
                <a:latin typeface="Consolas"/>
                <a:cs typeface="Consolas"/>
              </a:rPr>
              <a:t>md.day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smtClean="0">
                <a:solidFill>
                  <a:srgbClr val="953735"/>
                </a:solidFill>
                <a:latin typeface="Consolas"/>
                <a:cs typeface="Consolas"/>
              </a:rPr>
              <a:t>",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     &lt;&lt; </a:t>
            </a:r>
            <a:r>
              <a:rPr lang="en-US" sz="1600" b="1" dirty="0" err="1" smtClean="0">
                <a:latin typeface="Consolas"/>
                <a:cs typeface="Consolas"/>
              </a:rPr>
              <a:t>md.year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err="1" smtClean="0">
                <a:latin typeface="Consolas"/>
                <a:cs typeface="Consolas"/>
              </a:rPr>
              <a:t>endl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output( </a:t>
            </a:r>
            <a:r>
              <a:rPr lang="en-US" sz="1600" b="1" dirty="0" err="1" smtClean="0">
                <a:latin typeface="Consolas"/>
                <a:cs typeface="Consolas"/>
              </a:rPr>
              <a:t>bday</a:t>
            </a:r>
            <a:r>
              <a:rPr lang="en-US" sz="1600" b="1" dirty="0" smtClean="0">
                <a:latin typeface="Consolas"/>
                <a:cs typeface="Consolas"/>
              </a:rPr>
              <a:t> );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latin typeface="Consolas"/>
                <a:cs typeface="Consolas"/>
              </a:rPr>
              <a:t>MyDate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string month;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latin typeface="Consolas"/>
                <a:cs typeface="Consolas"/>
              </a:rPr>
              <a:t> day;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latin typeface="Consolas"/>
                <a:cs typeface="Consolas"/>
              </a:rPr>
              <a:t> year;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600" b="1" dirty="0" smtClean="0">
                <a:latin typeface="Consolas"/>
                <a:cs typeface="Consolas"/>
              </a:rPr>
              <a:t> output()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latin typeface="Consolas"/>
                <a:cs typeface="Consolas"/>
              </a:rPr>
              <a:t>cout</a:t>
            </a:r>
            <a:r>
              <a:rPr lang="en-US" sz="1600" b="1" dirty="0" smtClean="0">
                <a:latin typeface="Consolas"/>
                <a:cs typeface="Consolas"/>
              </a:rPr>
              <a:t> &lt;&lt;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lang="en-US" sz="1600" b="1" dirty="0" smtClean="0">
                <a:latin typeface="Consolas"/>
                <a:cs typeface="Consolas"/>
              </a:rPr>
              <a:t>-&gt;month &lt;&lt; </a:t>
            </a:r>
            <a:r>
              <a:rPr lang="en-US" sz="1600" b="1" dirty="0" smtClean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     &lt;&lt;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lang="en-US" sz="1600" b="1" dirty="0" smtClean="0">
                <a:latin typeface="Consolas"/>
                <a:cs typeface="Consolas"/>
              </a:rPr>
              <a:t>-&gt;day &lt;&lt; </a:t>
            </a:r>
            <a:r>
              <a:rPr lang="en-US" sz="1600" b="1" dirty="0" smtClean="0">
                <a:solidFill>
                  <a:srgbClr val="953735"/>
                </a:solidFill>
                <a:latin typeface="Consolas"/>
                <a:cs typeface="Consolas"/>
              </a:rPr>
              <a:t>", "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     &lt;&lt;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lang="en-US" sz="1600" b="1" dirty="0" smtClean="0">
                <a:latin typeface="Consolas"/>
                <a:cs typeface="Consolas"/>
              </a:rPr>
              <a:t>-&gt;year &lt;&lt; </a:t>
            </a:r>
            <a:r>
              <a:rPr lang="en-US" sz="1600" b="1" dirty="0" err="1" smtClean="0">
                <a:latin typeface="Consolas"/>
                <a:cs typeface="Consolas"/>
              </a:rPr>
              <a:t>endl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err="1">
                <a:latin typeface="Consolas"/>
                <a:cs typeface="Consolas"/>
              </a:rPr>
              <a:t>b</a:t>
            </a:r>
            <a:r>
              <a:rPr lang="en-US" sz="1600" b="1" dirty="0" err="1" smtClean="0">
                <a:latin typeface="Consolas"/>
                <a:cs typeface="Consolas"/>
              </a:rPr>
              <a:t>day.output</a:t>
            </a:r>
            <a:r>
              <a:rPr lang="en-US" sz="1600" b="1" dirty="0" smtClean="0">
                <a:latin typeface="Consolas"/>
                <a:cs typeface="Consolas"/>
              </a:rPr>
              <a:t>();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EB0-1470-664B-95F1-98EC590AE01E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if an argument name conflicts with a member variable name</a:t>
            </a:r>
          </a:p>
          <a:p>
            <a:endParaRPr lang="en-US" dirty="0"/>
          </a:p>
          <a:p>
            <a:r>
              <a:rPr lang="en-US" dirty="0" smtClean="0"/>
              <a:t>Optional to be explicit/clear about which variable/function the code is accessing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61A-D802-D344-A759-91CE31A37300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2868</TotalTime>
  <Words>2833</Words>
  <Application>Microsoft Macintosh PowerPoint</Application>
  <PresentationFormat>On-screen Show (4:3)</PresentationFormat>
  <Paragraphs>1226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lecture</vt:lpstr>
      <vt:lpstr>Classes</vt:lpstr>
      <vt:lpstr>Context</vt:lpstr>
      <vt:lpstr>Terminology</vt:lpstr>
      <vt:lpstr>Encapsulating Code</vt:lpstr>
      <vt:lpstr>Member Functions</vt:lpstr>
      <vt:lpstr>Access Comparison</vt:lpstr>
      <vt:lpstr>Example</vt:lpstr>
      <vt:lpstr>Example (also valid)</vt:lpstr>
      <vt:lpstr>When to Use this</vt:lpstr>
      <vt:lpstr>Example</vt:lpstr>
      <vt:lpstr>Making Your Own Member Functions</vt:lpstr>
      <vt:lpstr>Declaring a Member Function</vt:lpstr>
      <vt:lpstr>Defining a Member Function</vt:lpstr>
      <vt:lpstr>Example</vt:lpstr>
      <vt:lpstr>Separate Member Function Definition</vt:lpstr>
      <vt:lpstr>Using Member Functions</vt:lpstr>
      <vt:lpstr>Exercise</vt:lpstr>
      <vt:lpstr>Answer</vt:lpstr>
      <vt:lpstr>Danger!</vt:lpstr>
      <vt:lpstr>Danger!</vt:lpstr>
      <vt:lpstr>Member Access Level</vt:lpstr>
      <vt:lpstr>Why private?</vt:lpstr>
      <vt:lpstr>Setting Member Access Level</vt:lpstr>
      <vt:lpstr>Example</vt:lpstr>
      <vt:lpstr>Accessor and Mutator Functions</vt:lpstr>
      <vt:lpstr>Fix the Circle!</vt:lpstr>
      <vt:lpstr>Answer</vt:lpstr>
      <vt:lpstr>More Danger!</vt:lpstr>
      <vt:lpstr>More Danger!</vt:lpstr>
      <vt:lpstr>Constructors</vt:lpstr>
      <vt:lpstr>Calling a Constructor</vt:lpstr>
      <vt:lpstr>Example</vt:lpstr>
      <vt:lpstr>Fix the Circle! (2)</vt:lpstr>
      <vt:lpstr>Answer</vt:lpstr>
      <vt:lpstr>Multiple Constructors</vt:lpstr>
      <vt:lpstr>Default Constructor</vt:lpstr>
      <vt:lpstr>Example</vt:lpstr>
      <vt:lpstr>Fix the Circle! (3)</vt:lpstr>
      <vt:lpstr>Answer</vt:lpstr>
      <vt:lpstr>Destructors</vt:lpstr>
      <vt:lpstr>Example</vt:lpstr>
      <vt:lpstr>Even More Danger!</vt:lpstr>
      <vt:lpstr>Even More Danger!</vt:lpstr>
      <vt:lpstr>Motivating Example (1)</vt:lpstr>
      <vt:lpstr>Motivating Example (2)</vt:lpstr>
      <vt:lpstr>The const Modifier (take 3)</vt:lpstr>
      <vt:lpstr>Motivating Example (3)</vt:lpstr>
      <vt:lpstr>Motivating Example (4)</vt:lpstr>
      <vt:lpstr>Fix the Circle! (4)</vt:lpstr>
      <vt:lpstr>Answer</vt:lpstr>
      <vt:lpstr>Structures Revisited</vt:lpstr>
      <vt:lpstr>Exercise</vt:lpstr>
      <vt:lpstr>Answer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1038</cp:revision>
  <cp:lastPrinted>2015-02-02T14:46:54Z</cp:lastPrinted>
  <dcterms:created xsi:type="dcterms:W3CDTF">2014-08-28T17:22:34Z</dcterms:created>
  <dcterms:modified xsi:type="dcterms:W3CDTF">2015-02-02T23:12:15Z</dcterms:modified>
</cp:coreProperties>
</file>