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76" r:id="rId3"/>
    <p:sldId id="278" r:id="rId4"/>
    <p:sldId id="277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286" r:id="rId14"/>
    <p:sldId id="288" r:id="rId15"/>
    <p:sldId id="289" r:id="rId16"/>
    <p:sldId id="290" r:id="rId17"/>
    <p:sldId id="302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305" r:id="rId27"/>
    <p:sldId id="306" r:id="rId28"/>
    <p:sldId id="299" r:id="rId29"/>
    <p:sldId id="303" r:id="rId30"/>
    <p:sldId id="300" r:id="rId31"/>
    <p:sldId id="307" r:id="rId32"/>
    <p:sldId id="308" r:id="rId33"/>
    <p:sldId id="309" r:id="rId34"/>
    <p:sldId id="310" r:id="rId35"/>
    <p:sldId id="27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FAC303"/>
    <a:srgbClr val="CC0000"/>
    <a:srgbClr val="666666"/>
    <a:srgbClr val="EAEAEA"/>
    <a:srgbClr val="42403E"/>
    <a:srgbClr val="BE132F"/>
    <a:srgbClr val="060606"/>
    <a:srgbClr val="F6E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15591-8091-1742-B46B-7D14AB36C3D9}" type="datetimeFigureOut">
              <a:rPr lang="en-US" smtClean="0"/>
              <a:t>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E855D-A233-B94E-A0E9-3DCC9E12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31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E7E3F-4D98-5847-B17E-980CD6EFCA0E}" type="datetimeFigureOut">
              <a:rPr lang="en-US" smtClean="0"/>
              <a:t>1/23/15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C1030-C939-014C-B12C-909CA502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76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C1030-C939-014C-B12C-909CA50209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14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8 bits = 1 byte</a:t>
            </a:r>
            <a:endParaRPr lang="en-US" dirty="0" smtClean="0"/>
          </a:p>
          <a:p>
            <a:r>
              <a:rPr lang="en-US" dirty="0" smtClean="0"/>
              <a:t>RA</a:t>
            </a:r>
            <a:r>
              <a:rPr lang="en-US" baseline="0" dirty="0" smtClean="0"/>
              <a:t> = random access = can get to contents of any address equally fast</a:t>
            </a:r>
          </a:p>
          <a:p>
            <a:r>
              <a:rPr lang="en-US" baseline="0" dirty="0" smtClean="0"/>
              <a:t>Fixed size address: 3 bits = 8 addresses (above)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81DF-9770-7A41-9FF5-7C0B43A81F7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7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6FB9-4371-9340-91CC-E9F0396B003B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484"/>
            <a:ext cx="8229600" cy="4847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DE1C-BE06-AC42-9C86-148DF244045C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8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9961"/>
            <a:ext cx="4038600" cy="48562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9961"/>
            <a:ext cx="4038600" cy="48562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21DF-795F-7842-9448-77313F23051D}" type="datetime3">
              <a:rPr lang="en-US" smtClean="0"/>
              <a:t>23 January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0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5574"/>
            <a:ext cx="4040188" cy="40805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45574"/>
            <a:ext cx="4041775" cy="40805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A3F0-1FC8-9540-9621-BE6F9C7D021C}" type="datetime3">
              <a:rPr lang="en-US" smtClean="0"/>
              <a:t>23 January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42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42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564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221954"/>
            <a:ext cx="9143999" cy="407086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" y="6631068"/>
            <a:ext cx="9144000" cy="2269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42403E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60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484"/>
            <a:ext cx="8229600" cy="484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199" y="6629040"/>
            <a:ext cx="2291085" cy="22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C9E05FCB-FC8A-FE48-95E6-4870CAB41F2F}" type="datetime3">
              <a:rPr lang="en-US" smtClean="0"/>
              <a:t>23 January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0709" y="6273754"/>
            <a:ext cx="7756091" cy="303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666666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Pointers [and Pals]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784" y="6631068"/>
            <a:ext cx="1092016" cy="226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A85782A5-310D-064D-97B2-7CD9DCF5F4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2777"/>
            <a:ext cx="3435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 smtClean="0">
                <a:solidFill>
                  <a:srgbClr val="FAC303"/>
                </a:solidFill>
                <a:latin typeface="Georgia"/>
                <a:cs typeface="Georgia"/>
              </a:rPr>
              <a:t>Wentworth Institute of Technology</a:t>
            </a:r>
            <a:endParaRPr lang="en-US" sz="1400" b="1" i="0" dirty="0">
              <a:solidFill>
                <a:srgbClr val="FAC303"/>
              </a:solidFill>
              <a:latin typeface="Georgia"/>
              <a:cs typeface="Georgi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127" y="2777"/>
            <a:ext cx="570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0" dirty="0" smtClean="0">
                <a:solidFill>
                  <a:schemeClr val="bg1"/>
                </a:solidFill>
                <a:latin typeface="Arial"/>
                <a:cs typeface="Arial"/>
              </a:rPr>
              <a:t>COMP201 – Computer Science II</a:t>
            </a:r>
            <a:r>
              <a:rPr lang="en-US" sz="1400" b="0" i="0" baseline="0" dirty="0" smtClean="0">
                <a:solidFill>
                  <a:schemeClr val="bg1"/>
                </a:solidFill>
                <a:latin typeface="Arial"/>
                <a:cs typeface="Arial"/>
              </a:rPr>
              <a:t>    </a:t>
            </a:r>
            <a:r>
              <a:rPr lang="en-US" sz="1400" b="1" i="0" baseline="0" dirty="0" smtClean="0">
                <a:solidFill>
                  <a:srgbClr val="FAC303"/>
                </a:solidFill>
                <a:latin typeface="Arial"/>
                <a:cs typeface="Arial"/>
              </a:rPr>
              <a:t>|</a:t>
            </a:r>
            <a:r>
              <a:rPr lang="en-US" sz="1400" b="0" i="0" baseline="0" dirty="0" smtClean="0">
                <a:solidFill>
                  <a:schemeClr val="bg1"/>
                </a:solidFill>
                <a:latin typeface="Arial"/>
                <a:cs typeface="Arial"/>
              </a:rPr>
              <a:t>    Spring 2015    </a:t>
            </a:r>
            <a:r>
              <a:rPr lang="en-US" sz="1400" b="1" i="0" baseline="0" dirty="0" smtClean="0">
                <a:solidFill>
                  <a:srgbClr val="FAC303"/>
                </a:solidFill>
                <a:latin typeface="Arial"/>
                <a:cs typeface="Arial"/>
              </a:rPr>
              <a:t>|</a:t>
            </a:r>
            <a:r>
              <a:rPr lang="en-US" sz="1400" b="0" i="0" baseline="0" dirty="0" smtClean="0">
                <a:solidFill>
                  <a:schemeClr val="bg1"/>
                </a:solidFill>
                <a:latin typeface="Arial"/>
                <a:cs typeface="Arial"/>
              </a:rPr>
              <a:t>    Derbinsky</a:t>
            </a:r>
            <a:endParaRPr lang="en-US" sz="1400" b="0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7" name="Picture 6" descr="cres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21446"/>
            <a:ext cx="473509" cy="40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1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 [and Pals]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66"/>
                </a:solidFill>
              </a:rPr>
              <a:t>Lecture 4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33EB-FEA5-5B4C-8987-41B4001EBCCE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Leak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Anytime you lose track of memory you allocated, it can no longer be used by your or other programs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 smtClean="0"/>
              <a:t>Example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*p = new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p = new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D6C1-7ABE-5C40-990C-A562A3B14F7B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47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Dynamic Allocation?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Statically allocated variables are automatically managed by C++ via the </a:t>
            </a:r>
            <a:r>
              <a:rPr lang="en-US" b="1" dirty="0" smtClean="0"/>
              <a:t>stack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[de]allocation is fast!</a:t>
            </a:r>
          </a:p>
          <a:p>
            <a:pPr lvl="1"/>
            <a:r>
              <a:rPr lang="en-US" dirty="0" smtClean="0"/>
              <a:t>Memory is released once the function is done</a:t>
            </a:r>
          </a:p>
          <a:p>
            <a:pPr lvl="1"/>
            <a:endParaRPr lang="en-US" dirty="0"/>
          </a:p>
          <a:p>
            <a:r>
              <a:rPr lang="en-US" dirty="0" smtClean="0"/>
              <a:t>But sometimes you don’t know how          much memory you are going to need         until the program runs!</a:t>
            </a:r>
          </a:p>
          <a:p>
            <a:pPr lvl="1"/>
            <a:r>
              <a:rPr lang="en-US" dirty="0" smtClean="0"/>
              <a:t>Typical with user interaction/external                   data</a:t>
            </a:r>
          </a:p>
          <a:p>
            <a:pPr lvl="1"/>
            <a:r>
              <a:rPr lang="en-US" dirty="0" smtClean="0"/>
              <a:t>Memory allocated via the </a:t>
            </a:r>
            <a:r>
              <a:rPr lang="en-US" b="1" dirty="0" smtClean="0"/>
              <a:t>heap</a:t>
            </a:r>
            <a:r>
              <a:rPr lang="en-US" dirty="0" smtClean="0"/>
              <a:t> and</a:t>
            </a:r>
            <a:r>
              <a:rPr lang="en-US" b="1" dirty="0"/>
              <a:t> </a:t>
            </a:r>
            <a:r>
              <a:rPr lang="en-US" b="1" dirty="0" smtClean="0"/>
              <a:t>                    </a:t>
            </a:r>
            <a:r>
              <a:rPr lang="en-US" dirty="0" smtClean="0"/>
              <a:t>remains until released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E78E-91DE-5645-96B3-A8FC545AA9CE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handwritten-groc-l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02" y="4156312"/>
            <a:ext cx="1475098" cy="196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25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45024" y="2232686"/>
            <a:ext cx="4041776" cy="1470614"/>
            <a:chOff x="4645024" y="2473310"/>
            <a:chExt cx="4041776" cy="1470614"/>
          </a:xfrm>
        </p:grpSpPr>
        <p:sp>
          <p:nvSpPr>
            <p:cNvPr id="21" name="Rectangle 20"/>
            <p:cNvSpPr/>
            <p:nvPr/>
          </p:nvSpPr>
          <p:spPr>
            <a:xfrm>
              <a:off x="4645025" y="2473310"/>
              <a:ext cx="4040188" cy="14706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46612" y="2473310"/>
              <a:ext cx="1373188" cy="36565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46612" y="2838966"/>
              <a:ext cx="4040188" cy="365656"/>
            </a:xfrm>
            <a:prstGeom prst="rect">
              <a:avLst/>
            </a:prstGeom>
            <a:solidFill>
              <a:srgbClr val="63252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6612" y="3204622"/>
              <a:ext cx="533178" cy="365656"/>
            </a:xfrm>
            <a:prstGeom prst="rect">
              <a:avLst/>
            </a:prstGeom>
            <a:solidFill>
              <a:srgbClr val="63252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45025" y="3568281"/>
              <a:ext cx="4040188" cy="3656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53483" y="2473310"/>
              <a:ext cx="731729" cy="36565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887637" y="3204622"/>
              <a:ext cx="533178" cy="365656"/>
            </a:xfrm>
            <a:prstGeom prst="rect">
              <a:avLst/>
            </a:prstGeom>
            <a:solidFill>
              <a:srgbClr val="63252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86901" y="3204622"/>
              <a:ext cx="533178" cy="365656"/>
            </a:xfrm>
            <a:prstGeom prst="rect">
              <a:avLst/>
            </a:prstGeom>
            <a:solidFill>
              <a:srgbClr val="63252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645024" y="3568281"/>
              <a:ext cx="1503887" cy="365656"/>
            </a:xfrm>
            <a:prstGeom prst="rect">
              <a:avLst/>
            </a:prstGeom>
            <a:solidFill>
              <a:srgbClr val="63252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53200" y="3577002"/>
              <a:ext cx="2133600" cy="366921"/>
            </a:xfrm>
            <a:prstGeom prst="rect">
              <a:avLst/>
            </a:prstGeom>
            <a:solidFill>
              <a:srgbClr val="63252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Sources of Memory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038799"/>
            <a:ext cx="4040188" cy="639762"/>
          </a:xfrm>
        </p:spPr>
        <p:txBody>
          <a:bodyPr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45025" y="1038799"/>
            <a:ext cx="4041775" cy="639762"/>
          </a:xfrm>
        </p:spPr>
        <p:txBody>
          <a:bodyPr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1A89-90FD-8848-AC21-68F80491F2D8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D273-233A-E044-93E2-0A037EDA6420}" type="slidenum">
              <a:rPr lang="en-US" smtClean="0"/>
              <a:t>12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5675262"/>
            <a:ext cx="4040188" cy="44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57200" y="4254781"/>
            <a:ext cx="4040188" cy="1403769"/>
            <a:chOff x="457200" y="4495405"/>
            <a:chExt cx="4040188" cy="1403769"/>
          </a:xfrm>
        </p:grpSpPr>
        <p:sp>
          <p:nvSpPr>
            <p:cNvPr id="14" name="Rectangle 13"/>
            <p:cNvSpPr/>
            <p:nvPr/>
          </p:nvSpPr>
          <p:spPr>
            <a:xfrm>
              <a:off x="457200" y="4495405"/>
              <a:ext cx="4040188" cy="1403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Statically Allocated Variables</a:t>
              </a:r>
            </a:p>
            <a:p>
              <a:pPr algn="ctr"/>
              <a:r>
                <a:rPr lang="en-US" dirty="0" smtClean="0"/>
                <a:t>Parameters</a:t>
              </a:r>
            </a:p>
            <a:p>
              <a:pPr algn="ctr"/>
              <a:r>
                <a:rPr lang="en-US" dirty="0" smtClean="0"/>
                <a:t>Return Address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43578" y="4495405"/>
              <a:ext cx="453810" cy="1403769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200" y="2232686"/>
            <a:ext cx="4040188" cy="2022096"/>
            <a:chOff x="457200" y="3877079"/>
            <a:chExt cx="4040188" cy="2022096"/>
          </a:xfrm>
        </p:grpSpPr>
        <p:sp>
          <p:nvSpPr>
            <p:cNvPr id="18" name="Rectangle 17"/>
            <p:cNvSpPr/>
            <p:nvPr/>
          </p:nvSpPr>
          <p:spPr>
            <a:xfrm>
              <a:off x="457200" y="3877079"/>
              <a:ext cx="4040188" cy="20220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Statically Allocated Variables</a:t>
              </a:r>
            </a:p>
            <a:p>
              <a:pPr algn="ctr"/>
              <a:r>
                <a:rPr lang="en-US" dirty="0" smtClean="0"/>
                <a:t>Parameters</a:t>
              </a:r>
            </a:p>
            <a:p>
              <a:pPr algn="ctr"/>
              <a:r>
                <a:rPr lang="en-US" dirty="0" smtClean="0"/>
                <a:t>Return Address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43578" y="3877079"/>
              <a:ext cx="453810" cy="202209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5753211" y="2959626"/>
            <a:ext cx="533178" cy="365656"/>
          </a:xfrm>
          <a:prstGeom prst="rect">
            <a:avLst/>
          </a:prstGeom>
          <a:solidFill>
            <a:srgbClr val="63252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Cloud Callout 34"/>
          <p:cNvSpPr/>
          <p:nvPr/>
        </p:nvSpPr>
        <p:spPr>
          <a:xfrm>
            <a:off x="5581314" y="4254781"/>
            <a:ext cx="2924075" cy="12533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Space for something with k bits?</a:t>
            </a:r>
            <a:endParaRPr lang="en-US" b="1" dirty="0"/>
          </a:p>
        </p:txBody>
      </p:sp>
      <p:sp>
        <p:nvSpPr>
          <p:cNvPr id="36" name="Cloud Callout 35"/>
          <p:cNvSpPr/>
          <p:nvPr/>
        </p:nvSpPr>
        <p:spPr>
          <a:xfrm flipH="1">
            <a:off x="3035350" y="979321"/>
            <a:ext cx="2924075" cy="1253365"/>
          </a:xfrm>
          <a:prstGeom prst="cloudCallout">
            <a:avLst>
              <a:gd name="adj1" fmla="val -48262"/>
              <a:gd name="adj2" fmla="val 1171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I’m done!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4646612" y="5750069"/>
            <a:ext cx="1641366" cy="36565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457200" y="3167278"/>
            <a:ext cx="4040188" cy="1087504"/>
            <a:chOff x="457200" y="3877079"/>
            <a:chExt cx="4040188" cy="2022096"/>
          </a:xfrm>
        </p:grpSpPr>
        <p:sp>
          <p:nvSpPr>
            <p:cNvPr id="43" name="Rectangle 42"/>
            <p:cNvSpPr/>
            <p:nvPr/>
          </p:nvSpPr>
          <p:spPr>
            <a:xfrm>
              <a:off x="457200" y="3877079"/>
              <a:ext cx="4040188" cy="20220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Statically Allocated Variables</a:t>
              </a:r>
            </a:p>
            <a:p>
              <a:pPr algn="ctr"/>
              <a:r>
                <a:rPr lang="en-US" dirty="0" smtClean="0"/>
                <a:t>Parameters</a:t>
              </a:r>
            </a:p>
            <a:p>
              <a:pPr algn="ctr"/>
              <a:r>
                <a:rPr lang="en-US" dirty="0" smtClean="0"/>
                <a:t>Return Address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043578" y="3877079"/>
              <a:ext cx="453810" cy="202209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358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467 -0.51228 " pathEditMode="relative" ptsTypes="AA">
                                      <p:cBhvr>
                                        <p:cTn id="4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5" grpId="0" animBg="1"/>
      <p:bldP spid="35" grpId="1" animBg="1"/>
      <p:bldP spid="36" grpId="0" animBg="1"/>
      <p:bldP spid="36" grpId="1" animBg="1"/>
      <p:bldP spid="34" grpId="0" animBg="1"/>
      <p:bldP spid="3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Consolas"/>
                <a:cs typeface="Consolas"/>
              </a:rPr>
              <a:t>NULL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memory address </a:t>
            </a:r>
            <a:r>
              <a:rPr lang="en-US" b="1" dirty="0" smtClean="0">
                <a:latin typeface="Consolas"/>
                <a:cs typeface="Consolas"/>
              </a:rPr>
              <a:t>0</a:t>
            </a:r>
            <a:r>
              <a:rPr lang="en-US" dirty="0" smtClean="0"/>
              <a:t> is a special address and never indicates valid memory</a:t>
            </a:r>
          </a:p>
          <a:p>
            <a:endParaRPr lang="en-US" dirty="0"/>
          </a:p>
          <a:p>
            <a:r>
              <a:rPr lang="en-US" dirty="0" smtClean="0"/>
              <a:t>Many libraries (e.g. </a:t>
            </a:r>
            <a:r>
              <a:rPr lang="en-US" b="1" dirty="0" err="1" smtClean="0">
                <a:solidFill>
                  <a:srgbClr val="953735"/>
                </a:solidFill>
                <a:latin typeface="Consolas"/>
                <a:cs typeface="Consolas"/>
              </a:rPr>
              <a:t>cstdlib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cstdio</a:t>
            </a:r>
            <a:r>
              <a:rPr lang="en-US" dirty="0" smtClean="0"/>
              <a:t>) provide the constant </a:t>
            </a:r>
            <a:r>
              <a:rPr lang="en-US" b="1" dirty="0" smtClean="0">
                <a:latin typeface="Consolas"/>
                <a:cs typeface="Consolas"/>
              </a:rPr>
              <a:t>NULL</a:t>
            </a:r>
            <a:r>
              <a:rPr lang="en-US" dirty="0" smtClean="0"/>
              <a:t> for this address</a:t>
            </a:r>
          </a:p>
          <a:p>
            <a:pPr lvl="1"/>
            <a:r>
              <a:rPr lang="en-US" dirty="0" smtClean="0"/>
              <a:t>This use of NULL is a memory address, and shouldn’t be confused with the NULL character for C strings</a:t>
            </a:r>
          </a:p>
          <a:p>
            <a:pPr lvl="1"/>
            <a:endParaRPr lang="en-US" dirty="0"/>
          </a:p>
          <a:p>
            <a:r>
              <a:rPr lang="en-US" dirty="0" smtClean="0"/>
              <a:t>Dereferencing NULL always results in a </a:t>
            </a:r>
            <a:r>
              <a:rPr lang="en-US" b="1" dirty="0" smtClean="0"/>
              <a:t>segmentation fault</a:t>
            </a:r>
            <a:r>
              <a:rPr lang="en-US" dirty="0" smtClean="0"/>
              <a:t> (</a:t>
            </a:r>
            <a:r>
              <a:rPr lang="en-US" dirty="0" err="1" smtClean="0"/>
              <a:t>segfault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46EA-0B41-7042-B779-57B066F049DC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96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Reinforcing Humor </a:t>
            </a:r>
            <a:r>
              <a:rPr lang="en-US" dirty="0" err="1" smtClean="0"/>
              <a:t>ala</a:t>
            </a:r>
            <a:r>
              <a:rPr lang="en-US" dirty="0" smtClean="0"/>
              <a:t> XKCD</a:t>
            </a:r>
            <a:endParaRPr lang="en-US" dirty="0"/>
          </a:p>
        </p:txBody>
      </p:sp>
      <p:pic>
        <p:nvPicPr>
          <p:cNvPr id="7" name="Content Placeholder 6" descr="compiler_complain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914" b="-58914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1921-C72A-304D-81A1-A21B0BACBC6B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07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Pointer-Array Duality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C++, an array variable is actually a pointer that points to the first indexed variable of the array</a:t>
            </a:r>
          </a:p>
          <a:p>
            <a:endParaRPr lang="en-US" dirty="0"/>
          </a:p>
          <a:p>
            <a:r>
              <a:rPr lang="en-US" dirty="0" smtClean="0"/>
              <a:t>Each array element has a unique address</a:t>
            </a:r>
          </a:p>
          <a:p>
            <a:pPr lvl="1"/>
            <a:r>
              <a:rPr lang="en-US" b="1" dirty="0" smtClean="0">
                <a:latin typeface="Consolas"/>
                <a:cs typeface="Consolas"/>
              </a:rPr>
              <a:t>&amp;</a:t>
            </a:r>
            <a:r>
              <a:rPr lang="en-US" b="1" dirty="0" err="1" smtClean="0">
                <a:latin typeface="Consolas"/>
                <a:cs typeface="Consolas"/>
              </a:rPr>
              <a:t>arr</a:t>
            </a:r>
            <a:r>
              <a:rPr lang="en-US" b="1" dirty="0" smtClean="0">
                <a:latin typeface="Consolas"/>
                <a:cs typeface="Consolas"/>
              </a:rPr>
              <a:t>[0]</a:t>
            </a:r>
            <a:r>
              <a:rPr lang="en-US" dirty="0" smtClean="0"/>
              <a:t> for element </a:t>
            </a:r>
            <a:r>
              <a:rPr lang="en-US" b="1" dirty="0" smtClean="0">
                <a:latin typeface="Consolas"/>
                <a:cs typeface="Consolas"/>
              </a:rPr>
              <a:t>a[0]</a:t>
            </a:r>
          </a:p>
          <a:p>
            <a:pPr lvl="1"/>
            <a:r>
              <a:rPr lang="en-US" b="1" dirty="0" smtClean="0">
                <a:latin typeface="Consolas"/>
                <a:cs typeface="Consolas"/>
              </a:rPr>
              <a:t>&amp;</a:t>
            </a:r>
            <a:r>
              <a:rPr lang="en-US" b="1" dirty="0" err="1" smtClean="0">
                <a:latin typeface="Consolas"/>
                <a:cs typeface="Consolas"/>
              </a:rPr>
              <a:t>arr</a:t>
            </a:r>
            <a:r>
              <a:rPr lang="en-US" b="1" dirty="0" smtClean="0">
                <a:latin typeface="Consolas"/>
                <a:cs typeface="Consolas"/>
              </a:rPr>
              <a:t>[1]</a:t>
            </a:r>
            <a:r>
              <a:rPr lang="en-US" dirty="0" smtClean="0"/>
              <a:t> for element </a:t>
            </a:r>
            <a:r>
              <a:rPr lang="en-US" b="1" dirty="0" smtClean="0">
                <a:latin typeface="Consolas"/>
                <a:cs typeface="Consolas"/>
              </a:rPr>
              <a:t>a[1]</a:t>
            </a:r>
          </a:p>
          <a:p>
            <a:pPr marL="457200" lvl="1" indent="0">
              <a:buNone/>
            </a:pPr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C++ has a shortcut</a:t>
            </a:r>
          </a:p>
          <a:p>
            <a:pPr lvl="1"/>
            <a:r>
              <a:rPr lang="en-US" b="1" dirty="0" smtClean="0">
                <a:latin typeface="Consolas"/>
                <a:cs typeface="Consolas"/>
              </a:rPr>
              <a:t>a</a:t>
            </a:r>
            <a:r>
              <a:rPr lang="en-US" dirty="0"/>
              <a:t> </a:t>
            </a:r>
            <a:r>
              <a:rPr lang="en-US" dirty="0" smtClean="0"/>
              <a:t>is the same as </a:t>
            </a:r>
            <a:r>
              <a:rPr lang="en-US" b="1" dirty="0" smtClean="0">
                <a:latin typeface="Consolas"/>
                <a:cs typeface="Consolas"/>
              </a:rPr>
              <a:t>&amp;a[0]</a:t>
            </a:r>
          </a:p>
          <a:p>
            <a:pPr lvl="1"/>
            <a:r>
              <a:rPr lang="en-US" b="1" dirty="0" smtClean="0">
                <a:latin typeface="Consolas"/>
                <a:cs typeface="Consolas"/>
              </a:rPr>
              <a:t>(a+1)</a:t>
            </a:r>
            <a:r>
              <a:rPr lang="en-US" dirty="0" smtClean="0"/>
              <a:t> is the same as </a:t>
            </a:r>
            <a:r>
              <a:rPr lang="en-US" b="1" dirty="0" smtClean="0">
                <a:latin typeface="Consolas"/>
                <a:cs typeface="Consolas"/>
              </a:rPr>
              <a:t>&amp;a[1]</a:t>
            </a:r>
          </a:p>
          <a:p>
            <a:pPr marL="457200" lvl="1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5B4E-97D3-774E-9410-BA52446A4944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32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 Element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bracket operators (</a:t>
            </a:r>
            <a:r>
              <a:rPr lang="en-US" b="1" dirty="0" smtClean="0">
                <a:latin typeface="Consolas"/>
                <a:cs typeface="Consolas"/>
              </a:rPr>
              <a:t>[]</a:t>
            </a:r>
            <a:r>
              <a:rPr lang="en-US" dirty="0" smtClean="0"/>
              <a:t>) are a shortcut for dereferencing array element values</a:t>
            </a:r>
          </a:p>
          <a:p>
            <a:pPr lvl="1"/>
            <a:r>
              <a:rPr lang="en-US" b="1" dirty="0" smtClean="0">
                <a:latin typeface="Consolas"/>
                <a:cs typeface="Consolas"/>
              </a:rPr>
              <a:t>a[0]</a:t>
            </a:r>
            <a:r>
              <a:rPr lang="en-US" dirty="0" smtClean="0"/>
              <a:t> for </a:t>
            </a:r>
            <a:r>
              <a:rPr lang="en-US" b="1" dirty="0" smtClean="0">
                <a:latin typeface="Consolas"/>
                <a:cs typeface="Consolas"/>
              </a:rPr>
              <a:t>*(a)</a:t>
            </a:r>
          </a:p>
          <a:p>
            <a:pPr lvl="1"/>
            <a:r>
              <a:rPr lang="en-US" b="1" dirty="0" smtClean="0">
                <a:latin typeface="Consolas"/>
                <a:cs typeface="Consolas"/>
              </a:rPr>
              <a:t>a[1]</a:t>
            </a:r>
            <a:r>
              <a:rPr lang="en-US" dirty="0" smtClean="0"/>
              <a:t> for </a:t>
            </a:r>
            <a:r>
              <a:rPr lang="en-US" b="1" dirty="0" smtClean="0">
                <a:latin typeface="Consolas"/>
                <a:cs typeface="Consolas"/>
              </a:rPr>
              <a:t>*(a+1)</a:t>
            </a:r>
          </a:p>
          <a:p>
            <a:pPr lvl="1"/>
            <a:r>
              <a:rPr lang="en-US" b="1" dirty="0" smtClean="0">
                <a:latin typeface="Consolas"/>
                <a:cs typeface="Consolas"/>
              </a:rPr>
              <a:t>a[2]</a:t>
            </a:r>
            <a:r>
              <a:rPr lang="en-US" dirty="0" smtClean="0"/>
              <a:t> for </a:t>
            </a:r>
            <a:r>
              <a:rPr lang="en-US" b="1" dirty="0" smtClean="0">
                <a:latin typeface="Consolas"/>
                <a:cs typeface="Consolas"/>
              </a:rPr>
              <a:t>*(a+2)</a:t>
            </a:r>
          </a:p>
          <a:p>
            <a:pPr marL="457200" lvl="1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DE1C-BE06-AC42-9C86-148DF244045C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7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Arrays as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Formerly we learned one way to pass arrays as arguments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void </a:t>
            </a:r>
            <a:r>
              <a:rPr lang="en-US" b="1" dirty="0" err="1" smtClean="0">
                <a:latin typeface="Consolas"/>
                <a:cs typeface="Consolas"/>
              </a:rPr>
              <a:t>func</a:t>
            </a:r>
            <a:r>
              <a:rPr lang="en-US" b="1" dirty="0" smtClean="0">
                <a:latin typeface="Consolas"/>
                <a:cs typeface="Consolas"/>
              </a:rPr>
              <a:t>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arr</a:t>
            </a:r>
            <a:r>
              <a:rPr lang="en-US" b="1" dirty="0" smtClean="0">
                <a:latin typeface="Consolas"/>
                <a:cs typeface="Consolas"/>
              </a:rPr>
              <a:t>[],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size);</a:t>
            </a:r>
          </a:p>
          <a:p>
            <a:pPr lvl="1"/>
            <a:endParaRPr lang="en-US" dirty="0"/>
          </a:p>
          <a:p>
            <a:r>
              <a:rPr lang="en-US" dirty="0" smtClean="0"/>
              <a:t>You can also use pointer notation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void </a:t>
            </a:r>
            <a:r>
              <a:rPr lang="en-US" b="1" dirty="0" err="1" smtClean="0">
                <a:latin typeface="Consolas"/>
                <a:cs typeface="Consolas"/>
              </a:rPr>
              <a:t>func</a:t>
            </a:r>
            <a:r>
              <a:rPr lang="en-US" b="1" dirty="0" smtClean="0">
                <a:latin typeface="Consolas"/>
                <a:cs typeface="Consolas"/>
              </a:rPr>
              <a:t>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*</a:t>
            </a:r>
            <a:r>
              <a:rPr lang="en-US" b="1" dirty="0" err="1" smtClean="0">
                <a:latin typeface="Consolas"/>
                <a:cs typeface="Consolas"/>
              </a:rPr>
              <a:t>arr</a:t>
            </a:r>
            <a:r>
              <a:rPr lang="en-US" b="1" dirty="0" smtClean="0">
                <a:latin typeface="Consolas"/>
                <a:cs typeface="Consolas"/>
              </a:rPr>
              <a:t>,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size);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DE1C-BE06-AC42-9C86-148DF244045C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1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DE1C-BE06-AC42-9C86-148DF244045C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0869" y="1872945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76243" y="1872945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61617" y="1872945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546991" y="1872994"/>
            <a:ext cx="584778" cy="584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32365" y="1872994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17739" y="1873043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03113" y="1872945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88487" y="1872945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73861" y="1873043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059235" y="1872945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44609" y="1873043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29981" y="1872945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90869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76243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61617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47289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32365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17739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03411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888487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73861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59235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44609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29981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6366" y="1500778"/>
            <a:ext cx="461665" cy="132637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cap="small" dirty="0" smtClean="0"/>
              <a:t>Memory</a:t>
            </a:r>
            <a:endParaRPr lang="en-US" b="1" cap="small" dirty="0"/>
          </a:p>
        </p:txBody>
      </p:sp>
      <p:sp>
        <p:nvSpPr>
          <p:cNvPr id="34" name="TextBox 33"/>
          <p:cNvSpPr txBox="1"/>
          <p:nvPr/>
        </p:nvSpPr>
        <p:spPr>
          <a:xfrm>
            <a:off x="669230" y="1503711"/>
            <a:ext cx="97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ddress: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230" y="1980668"/>
            <a:ext cx="106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contents: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9230" y="2457723"/>
            <a:ext cx="9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variable: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004219" y="1980717"/>
            <a:ext cx="5007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cs typeface="Consolas"/>
              </a:rPr>
              <a:t>?</a:t>
            </a:r>
            <a:endParaRPr lang="en-US" dirty="0">
              <a:cs typeface="Consolas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962213" y="2456332"/>
            <a:ext cx="2926274" cy="312948"/>
            <a:chOff x="2962213" y="2456332"/>
            <a:chExt cx="2926274" cy="312948"/>
          </a:xfrm>
        </p:grpSpPr>
        <p:sp>
          <p:nvSpPr>
            <p:cNvPr id="32" name="TextBox 31"/>
            <p:cNvSpPr txBox="1"/>
            <p:nvPr/>
          </p:nvSpPr>
          <p:spPr>
            <a:xfrm>
              <a:off x="2962213" y="2457821"/>
              <a:ext cx="5847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onsolas"/>
                  <a:cs typeface="Consolas"/>
                </a:rPr>
                <a:t>a</a:t>
              </a:r>
              <a:r>
                <a:rPr lang="en-US" sz="1400" b="1" dirty="0" smtClean="0">
                  <a:latin typeface="Consolas"/>
                  <a:cs typeface="Consolas"/>
                </a:rPr>
                <a:t>[0]</a:t>
              </a:r>
              <a:endParaRPr lang="en-US" sz="1400" b="1" dirty="0">
                <a:latin typeface="Consolas"/>
                <a:cs typeface="Consola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47587" y="2457821"/>
              <a:ext cx="5847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nsolas"/>
                  <a:cs typeface="Consolas"/>
                </a:rPr>
                <a:t>a[1]</a:t>
              </a:r>
              <a:endParaRPr lang="en-US" sz="1400" b="1" dirty="0">
                <a:latin typeface="Consolas"/>
                <a:cs typeface="Consola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31769" y="2456332"/>
              <a:ext cx="5847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nsolas"/>
                  <a:cs typeface="Consolas"/>
                </a:rPr>
                <a:t>a[2]</a:t>
              </a:r>
              <a:endParaRPr lang="en-US" sz="1400" b="1" dirty="0">
                <a:latin typeface="Consolas"/>
                <a:cs typeface="Consola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8335" y="2461503"/>
              <a:ext cx="5847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nsolas"/>
                  <a:cs typeface="Consolas"/>
                </a:rPr>
                <a:t>a[3]</a:t>
              </a:r>
              <a:endParaRPr lang="en-US" sz="1400" b="1" dirty="0">
                <a:latin typeface="Consolas"/>
                <a:cs typeface="Consola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03709" y="2456332"/>
              <a:ext cx="5847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nsolas"/>
                  <a:cs typeface="Consolas"/>
                </a:rPr>
                <a:t>a[4]</a:t>
              </a:r>
              <a:endParaRPr lang="en-US" sz="1400" b="1" dirty="0">
                <a:latin typeface="Consolas"/>
                <a:cs typeface="Consolas"/>
              </a:endParaRPr>
            </a:p>
          </p:txBody>
        </p:sp>
      </p:grpSp>
      <p:sp>
        <p:nvSpPr>
          <p:cNvPr id="43" name="Content Placeholder 37"/>
          <p:cNvSpPr>
            <a:spLocks noGrp="1"/>
          </p:cNvSpPr>
          <p:nvPr>
            <p:ph idx="1"/>
          </p:nvPr>
        </p:nvSpPr>
        <p:spPr>
          <a:xfrm>
            <a:off x="457200" y="2759801"/>
            <a:ext cx="4888217" cy="338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err="1" smtClean="0">
                <a:latin typeface="Consolas"/>
                <a:cs typeface="Consolas"/>
              </a:rPr>
              <a:t>int</a:t>
            </a:r>
            <a:r>
              <a:rPr lang="en-US" sz="3000" b="1" dirty="0" smtClean="0">
                <a:latin typeface="Consolas"/>
                <a:cs typeface="Consolas"/>
              </a:rPr>
              <a:t> a[] = {4,8,1,0,5};</a:t>
            </a:r>
          </a:p>
          <a:p>
            <a:pPr marL="0" indent="0">
              <a:buNone/>
            </a:pPr>
            <a:r>
              <a:rPr lang="en-US" sz="3000" b="1" dirty="0" err="1">
                <a:latin typeface="Consolas"/>
                <a:cs typeface="Consolas"/>
              </a:rPr>
              <a:t>c</a:t>
            </a:r>
            <a:r>
              <a:rPr lang="en-US" sz="3000" b="1" dirty="0" err="1" smtClean="0">
                <a:latin typeface="Consolas"/>
                <a:cs typeface="Consolas"/>
              </a:rPr>
              <a:t>out</a:t>
            </a:r>
            <a:r>
              <a:rPr lang="en-US" sz="3000" b="1" dirty="0" smtClean="0">
                <a:latin typeface="Consolas"/>
                <a:cs typeface="Consolas"/>
              </a:rPr>
              <a:t> &lt;&lt; a;</a:t>
            </a:r>
          </a:p>
          <a:p>
            <a:pPr marL="0" indent="0">
              <a:buNone/>
            </a:pPr>
            <a:r>
              <a:rPr lang="en-US" sz="3000" b="1" dirty="0" err="1">
                <a:latin typeface="Consolas"/>
                <a:cs typeface="Consolas"/>
              </a:rPr>
              <a:t>c</a:t>
            </a:r>
            <a:r>
              <a:rPr lang="en-US" sz="3000" b="1" dirty="0" err="1" smtClean="0">
                <a:latin typeface="Consolas"/>
                <a:cs typeface="Consolas"/>
              </a:rPr>
              <a:t>out</a:t>
            </a:r>
            <a:r>
              <a:rPr lang="en-US" sz="3000" b="1" dirty="0" smtClean="0">
                <a:latin typeface="Consolas"/>
                <a:cs typeface="Consolas"/>
              </a:rPr>
              <a:t> &lt;&lt; (a+3);</a:t>
            </a:r>
          </a:p>
          <a:p>
            <a:pPr marL="0" indent="0">
              <a:buNone/>
            </a:pPr>
            <a:r>
              <a:rPr lang="en-US" sz="3000" b="1" dirty="0" err="1">
                <a:latin typeface="Consolas"/>
                <a:cs typeface="Consolas"/>
              </a:rPr>
              <a:t>c</a:t>
            </a:r>
            <a:r>
              <a:rPr lang="en-US" sz="3000" b="1" dirty="0" err="1" smtClean="0">
                <a:latin typeface="Consolas"/>
                <a:cs typeface="Consolas"/>
              </a:rPr>
              <a:t>out</a:t>
            </a:r>
            <a:r>
              <a:rPr lang="en-US" sz="3000" b="1" dirty="0" smtClean="0">
                <a:latin typeface="Consolas"/>
                <a:cs typeface="Consolas"/>
              </a:rPr>
              <a:t> &lt;&lt; *(a+4);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898043" y="3396437"/>
            <a:ext cx="447721" cy="4477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/>
                <a:cs typeface="Consolas"/>
              </a:rPr>
              <a:t>2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98043" y="3945350"/>
            <a:ext cx="447721" cy="4477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/>
                <a:cs typeface="Consolas"/>
              </a:rPr>
              <a:t>5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898043" y="4494263"/>
            <a:ext cx="447721" cy="4477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/>
                <a:cs typeface="Consolas"/>
              </a:rPr>
              <a:t>5</a:t>
            </a:r>
            <a:endParaRPr lang="en-US" b="1" dirty="0">
              <a:latin typeface="Consolas"/>
              <a:cs typeface="Consolas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004219" y="1970473"/>
            <a:ext cx="2841964" cy="379576"/>
            <a:chOff x="3004219" y="1970473"/>
            <a:chExt cx="2841964" cy="379576"/>
          </a:xfrm>
        </p:grpSpPr>
        <p:sp>
          <p:nvSpPr>
            <p:cNvPr id="49" name="TextBox 48"/>
            <p:cNvSpPr txBox="1"/>
            <p:nvPr/>
          </p:nvSpPr>
          <p:spPr>
            <a:xfrm>
              <a:off x="3004219" y="1970473"/>
              <a:ext cx="50076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/>
                  <a:cs typeface="Consolas"/>
                </a:rPr>
                <a:t>4</a:t>
              </a:r>
              <a:endParaRPr lang="en-US" b="1" dirty="0">
                <a:latin typeface="Consolas"/>
                <a:cs typeface="Consola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589295" y="1980668"/>
              <a:ext cx="50076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/>
                  <a:cs typeface="Consolas"/>
                </a:rPr>
                <a:t>8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74371" y="1980717"/>
              <a:ext cx="50076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/>
                  <a:cs typeface="Consolas"/>
                </a:rPr>
                <a:t>1</a:t>
              </a:r>
              <a:endParaRPr lang="en-US" b="1" dirty="0">
                <a:latin typeface="Consolas"/>
                <a:cs typeface="Consola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59745" y="1980668"/>
              <a:ext cx="50076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/>
                  <a:cs typeface="Consolas"/>
                </a:rPr>
                <a:t>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45417" y="1980717"/>
              <a:ext cx="50076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/>
                  <a:cs typeface="Consolas"/>
                </a:rPr>
                <a:t>5</a:t>
              </a:r>
            </a:p>
          </p:txBody>
        </p:sp>
      </p:grpSp>
      <p:sp>
        <p:nvSpPr>
          <p:cNvPr id="56" name="Content Placeholder 37"/>
          <p:cNvSpPr txBox="1">
            <a:spLocks/>
          </p:cNvSpPr>
          <p:nvPr/>
        </p:nvSpPr>
        <p:spPr>
          <a:xfrm>
            <a:off x="5059131" y="2744560"/>
            <a:ext cx="3895558" cy="3383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3000" b="1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3000" b="1" dirty="0" smtClean="0">
                <a:latin typeface="Consolas"/>
                <a:cs typeface="Consolas"/>
              </a:rPr>
              <a:t>*(a+1) = 9;</a:t>
            </a:r>
          </a:p>
          <a:p>
            <a:pPr marL="0" indent="0">
              <a:buFont typeface="Arial"/>
              <a:buNone/>
            </a:pPr>
            <a:r>
              <a:rPr lang="en-US" sz="3000" b="1" dirty="0" err="1" smtClean="0">
                <a:latin typeface="Consolas"/>
                <a:cs typeface="Consolas"/>
              </a:rPr>
              <a:t>cout</a:t>
            </a:r>
            <a:r>
              <a:rPr lang="en-US" sz="3000" b="1" dirty="0" smtClean="0">
                <a:latin typeface="Consolas"/>
                <a:cs typeface="Consolas"/>
              </a:rPr>
              <a:t> &lt;&lt; a[1];</a:t>
            </a:r>
          </a:p>
          <a:p>
            <a:pPr marL="0" indent="0">
              <a:buFont typeface="Arial"/>
              <a:buNone/>
            </a:pPr>
            <a:r>
              <a:rPr lang="en-US" sz="3000" b="1" dirty="0" err="1" smtClean="0">
                <a:latin typeface="Consolas"/>
                <a:cs typeface="Consolas"/>
              </a:rPr>
              <a:t>cout</a:t>
            </a:r>
            <a:r>
              <a:rPr lang="en-US" sz="3000" b="1" dirty="0" smtClean="0">
                <a:latin typeface="Consolas"/>
                <a:cs typeface="Consolas"/>
              </a:rPr>
              <a:t> &lt;&lt; (a+1);</a:t>
            </a:r>
          </a:p>
          <a:p>
            <a:pPr marL="0" indent="0">
              <a:buFont typeface="Arial"/>
              <a:buNone/>
            </a:pPr>
            <a:r>
              <a:rPr lang="en-US" sz="3000" b="1" dirty="0" err="1" smtClean="0">
                <a:latin typeface="Consolas"/>
                <a:cs typeface="Consolas"/>
              </a:rPr>
              <a:t>cout</a:t>
            </a:r>
            <a:r>
              <a:rPr lang="en-US" sz="3000" b="1" dirty="0" smtClean="0">
                <a:latin typeface="Consolas"/>
                <a:cs typeface="Consolas"/>
              </a:rPr>
              <a:t> &lt;&lt; *(a+1);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8462939" y="3945350"/>
            <a:ext cx="447721" cy="4477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/>
                <a:cs typeface="Consolas"/>
              </a:rPr>
              <a:t>9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8462939" y="4494263"/>
            <a:ext cx="447721" cy="4477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/>
                <a:cs typeface="Consolas"/>
              </a:rPr>
              <a:t>3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8462939" y="5043176"/>
            <a:ext cx="447721" cy="4477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/>
                <a:cs typeface="Consolas"/>
              </a:rPr>
              <a:t>9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89295" y="1980717"/>
            <a:ext cx="5007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/>
                <a:cs typeface="Consolas"/>
              </a:rPr>
              <a:t>9</a:t>
            </a:r>
            <a:endParaRPr lang="en-US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1219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  <p:bldP spid="44" grpId="0" animBg="1"/>
      <p:bldP spid="45" grpId="0" animBg="1"/>
      <p:bldP spid="46" grpId="0" animBg="1"/>
      <p:bldP spid="56" grpId="0" uiExpand="1" build="p"/>
      <p:bldP spid="57" grpId="0" animBg="1"/>
      <p:bldP spid="58" grpId="0" animBg="1"/>
      <p:bldP spid="59" grpId="0" animBg="1"/>
      <p:bldP spid="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far we’ve only been able to create arrays of a fixed size</a:t>
            </a:r>
          </a:p>
          <a:p>
            <a:pPr lvl="1"/>
            <a:r>
              <a:rPr lang="en-US" dirty="0" smtClean="0"/>
              <a:t>Could be too small or too large for a given problem</a:t>
            </a: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smtClean="0">
                <a:latin typeface="Consolas"/>
                <a:cs typeface="Consolas"/>
              </a:rPr>
              <a:t>new</a:t>
            </a:r>
            <a:r>
              <a:rPr lang="en-US" dirty="0" smtClean="0"/>
              <a:t> operator allows you to create a dynamically sized array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x;</a:t>
            </a:r>
          </a:p>
          <a:p>
            <a:pPr marL="457200" lvl="1" indent="0">
              <a:buNone/>
            </a:pPr>
            <a:r>
              <a:rPr lang="en-US" b="1" dirty="0" err="1">
                <a:latin typeface="Consolas"/>
                <a:cs typeface="Consolas"/>
              </a:rPr>
              <a:t>c</a:t>
            </a:r>
            <a:r>
              <a:rPr lang="en-US" b="1" dirty="0" err="1" smtClean="0">
                <a:latin typeface="Consolas"/>
                <a:cs typeface="Consolas"/>
              </a:rPr>
              <a:t>in</a:t>
            </a:r>
            <a:r>
              <a:rPr lang="en-US" b="1" dirty="0" smtClean="0">
                <a:latin typeface="Consolas"/>
                <a:cs typeface="Consolas"/>
              </a:rPr>
              <a:t> &gt;&gt; x;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*p = new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[x];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DE1C-BE06-AC42-9C86-148DF244045C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3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Pointers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 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Multidimensional </a:t>
            </a:r>
            <a:r>
              <a:rPr lang="en-US" dirty="0" smtClean="0"/>
              <a:t>Arrays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F46C-5D82-1B4A-9B2B-B8F0DA91643D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9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Deallocating</a:t>
            </a:r>
            <a:r>
              <a:rPr lang="en-US" dirty="0" smtClean="0"/>
              <a:t> Dynamic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 the </a:t>
            </a:r>
            <a:r>
              <a:rPr lang="en-US" b="1" dirty="0" smtClean="0">
                <a:latin typeface="Consolas"/>
                <a:cs typeface="Consolas"/>
              </a:rPr>
              <a:t>delete []</a:t>
            </a:r>
            <a:r>
              <a:rPr lang="en-US" dirty="0" smtClean="0"/>
              <a:t> operator to release a dynamic array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delete [] p;</a:t>
            </a:r>
          </a:p>
          <a:p>
            <a:pPr lvl="1"/>
            <a:endParaRPr lang="en-US" dirty="0"/>
          </a:p>
          <a:p>
            <a:r>
              <a:rPr lang="en-US" dirty="0" smtClean="0"/>
              <a:t>Forgetting the </a:t>
            </a:r>
            <a:r>
              <a:rPr lang="en-US" b="1" dirty="0" smtClean="0">
                <a:latin typeface="Consolas"/>
                <a:cs typeface="Consolas"/>
              </a:rPr>
              <a:t>[]</a:t>
            </a:r>
            <a:r>
              <a:rPr lang="en-US" dirty="0" smtClean="0"/>
              <a:t> only releases the first element, resulting in a memory leak</a:t>
            </a:r>
          </a:p>
          <a:p>
            <a:endParaRPr lang="en-US" dirty="0"/>
          </a:p>
          <a:p>
            <a:r>
              <a:rPr lang="en-US" dirty="0" smtClean="0"/>
              <a:t>Do not use the </a:t>
            </a:r>
            <a:r>
              <a:rPr lang="en-US" b="1" dirty="0" smtClean="0">
                <a:latin typeface="Consolas"/>
                <a:cs typeface="Consolas"/>
              </a:rPr>
              <a:t>[]</a:t>
            </a:r>
            <a:r>
              <a:rPr lang="en-US" dirty="0" smtClean="0"/>
              <a:t> on an address that was not allocated as an array</a:t>
            </a:r>
          </a:p>
          <a:p>
            <a:endParaRPr lang="en-US" dirty="0"/>
          </a:p>
          <a:p>
            <a:r>
              <a:rPr lang="en-US" dirty="0" smtClean="0"/>
              <a:t>Do not use </a:t>
            </a:r>
            <a:r>
              <a:rPr lang="en-US" b="1" dirty="0" smtClean="0">
                <a:latin typeface="Consolas"/>
                <a:cs typeface="Consolas"/>
              </a:rPr>
              <a:t>delete []</a:t>
            </a:r>
            <a:r>
              <a:rPr lang="en-US" dirty="0" smtClean="0"/>
              <a:t> with statically allocated arrays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DE1C-BE06-AC42-9C86-148DF244045C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38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Ask the user for an integer from the keyboard. Create an array of that size and populate it with the numbers 2-2n, where n was the entered number. Then output the contents of the array to the screen and </a:t>
            </a:r>
            <a:r>
              <a:rPr lang="en-US" dirty="0" err="1" smtClean="0"/>
              <a:t>deallocate</a:t>
            </a:r>
            <a:r>
              <a:rPr lang="en-US" dirty="0" smtClean="0"/>
              <a:t> the dynamic memory. Do NOT use the brackets (</a:t>
            </a:r>
            <a:r>
              <a:rPr lang="en-US" b="1" dirty="0" smtClean="0">
                <a:latin typeface="Consolas"/>
                <a:cs typeface="Consolas"/>
              </a:rPr>
              <a:t>[]</a:t>
            </a:r>
            <a:r>
              <a:rPr lang="en-US" dirty="0" smtClean="0"/>
              <a:t>) to get/set array values.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DE1C-BE06-AC42-9C86-148DF244045C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9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iostream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main()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size;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*x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cin</a:t>
            </a:r>
            <a:r>
              <a:rPr lang="en-US" b="1" dirty="0">
                <a:latin typeface="Consolas"/>
                <a:cs typeface="Consolas"/>
              </a:rPr>
              <a:t> &gt;&gt; size;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x =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[ size ];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=0;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&lt;size;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++ 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*( x +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 ) = ( 2 * (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 + 1 ) )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=0;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&lt;size;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++ 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*( x +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 )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r>
              <a:rPr lang="en-US" b="1" dirty="0">
                <a:latin typeface="Consolas"/>
                <a:cs typeface="Consolas"/>
              </a:rPr>
              <a:t> [] x;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DE1C-BE06-AC42-9C86-148DF244045C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0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allows you to have an array with more than one index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arr</a:t>
            </a:r>
            <a:r>
              <a:rPr lang="en-US" b="1" dirty="0" smtClean="0">
                <a:latin typeface="Consolas"/>
                <a:cs typeface="Consolas"/>
              </a:rPr>
              <a:t>[</a:t>
            </a:r>
            <a:r>
              <a:rPr lang="en-US" b="1" dirty="0">
                <a:latin typeface="Consolas"/>
                <a:cs typeface="Consolas"/>
              </a:rPr>
              <a:t> x</a:t>
            </a:r>
            <a:r>
              <a:rPr lang="en-US" b="1" dirty="0" smtClean="0">
                <a:latin typeface="Consolas"/>
                <a:cs typeface="Consolas"/>
              </a:rPr>
              <a:t> ][ y ];</a:t>
            </a:r>
            <a:endParaRPr lang="en-US" b="1" dirty="0">
              <a:latin typeface="Consolas"/>
              <a:cs typeface="Consolas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In the example above, </a:t>
            </a:r>
            <a:r>
              <a:rPr lang="en-US" b="1" dirty="0" err="1" smtClean="0">
                <a:latin typeface="Consolas"/>
                <a:cs typeface="Consolas"/>
              </a:rPr>
              <a:t>arr</a:t>
            </a:r>
            <a:r>
              <a:rPr lang="en-US" dirty="0" smtClean="0"/>
              <a:t> is an array of size </a:t>
            </a:r>
            <a:r>
              <a:rPr lang="en-US" b="1" dirty="0" smtClean="0">
                <a:latin typeface="Consolas"/>
                <a:cs typeface="Consolas"/>
              </a:rPr>
              <a:t>x</a:t>
            </a:r>
            <a:r>
              <a:rPr lang="en-US" dirty="0" smtClean="0"/>
              <a:t>, where each element is an array of </a:t>
            </a:r>
            <a:r>
              <a:rPr lang="en-US" b="1" dirty="0" smtClean="0">
                <a:latin typeface="Consolas"/>
                <a:cs typeface="Consolas"/>
              </a:rPr>
              <a:t>y</a:t>
            </a:r>
            <a:r>
              <a:rPr lang="en-US" dirty="0" smtClean="0"/>
              <a:t> integers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DE1C-BE06-AC42-9C86-148DF244045C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49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iostream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i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main()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arr</a:t>
            </a:r>
            <a:r>
              <a:rPr lang="en-US" b="1" dirty="0">
                <a:latin typeface="Consolas"/>
                <a:cs typeface="Consolas"/>
              </a:rPr>
              <a:t>[3][4] = 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{ 0.0, 0.1, 0.2, 0.3 },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{ 1.0, 1.1, 1.2, 1.3 },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{ 2.0, 2.1, 2.2, 2.3 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row=0; row&lt;3; row++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col=0; col&lt;4; col++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"row="</a:t>
            </a:r>
            <a:r>
              <a:rPr lang="en-US" b="1" dirty="0">
                <a:latin typeface="Consolas"/>
                <a:cs typeface="Consolas"/>
              </a:rPr>
              <a:t> &lt;&lt; row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		 &lt;&lt;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", col="</a:t>
            </a:r>
            <a:r>
              <a:rPr lang="en-US" b="1" dirty="0">
                <a:latin typeface="Consolas"/>
                <a:cs typeface="Consolas"/>
              </a:rPr>
              <a:t> &lt;&lt; col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		 &lt;&lt;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": 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arr</a:t>
            </a:r>
            <a:r>
              <a:rPr lang="en-US" b="1" dirty="0">
                <a:latin typeface="Consolas"/>
                <a:cs typeface="Consolas"/>
              </a:rPr>
              <a:t>[ row ][ col ]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		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DE1C-BE06-AC42-9C86-148DF244045C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681579" y="2085474"/>
            <a:ext cx="3005221" cy="404068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 err="1">
                <a:latin typeface="Consolas"/>
                <a:cs typeface="Consolas"/>
              </a:rPr>
              <a:t>row</a:t>
            </a:r>
            <a:r>
              <a:rPr lang="pl-PL" b="1" dirty="0">
                <a:latin typeface="Consolas"/>
                <a:cs typeface="Consolas"/>
              </a:rPr>
              <a:t>=0, col=0: 0</a:t>
            </a:r>
          </a:p>
          <a:p>
            <a:r>
              <a:rPr lang="pl-PL" b="1" dirty="0" err="1">
                <a:latin typeface="Consolas"/>
                <a:cs typeface="Consolas"/>
              </a:rPr>
              <a:t>row</a:t>
            </a:r>
            <a:r>
              <a:rPr lang="pl-PL" b="1" dirty="0">
                <a:latin typeface="Consolas"/>
                <a:cs typeface="Consolas"/>
              </a:rPr>
              <a:t>=0, col=1: 0.1</a:t>
            </a:r>
          </a:p>
          <a:p>
            <a:r>
              <a:rPr lang="pl-PL" b="1" dirty="0" err="1">
                <a:latin typeface="Consolas"/>
                <a:cs typeface="Consolas"/>
              </a:rPr>
              <a:t>row</a:t>
            </a:r>
            <a:r>
              <a:rPr lang="pl-PL" b="1" dirty="0">
                <a:latin typeface="Consolas"/>
                <a:cs typeface="Consolas"/>
              </a:rPr>
              <a:t>=0, col=2: 0.2</a:t>
            </a:r>
          </a:p>
          <a:p>
            <a:r>
              <a:rPr lang="pl-PL" b="1" dirty="0" err="1">
                <a:latin typeface="Consolas"/>
                <a:cs typeface="Consolas"/>
              </a:rPr>
              <a:t>row</a:t>
            </a:r>
            <a:r>
              <a:rPr lang="pl-PL" b="1" dirty="0">
                <a:latin typeface="Consolas"/>
                <a:cs typeface="Consolas"/>
              </a:rPr>
              <a:t>=0, col=3: 0.3</a:t>
            </a:r>
          </a:p>
          <a:p>
            <a:r>
              <a:rPr lang="pl-PL" b="1" dirty="0" err="1">
                <a:latin typeface="Consolas"/>
                <a:cs typeface="Consolas"/>
              </a:rPr>
              <a:t>row</a:t>
            </a:r>
            <a:r>
              <a:rPr lang="pl-PL" b="1" dirty="0">
                <a:latin typeface="Consolas"/>
                <a:cs typeface="Consolas"/>
              </a:rPr>
              <a:t>=1, col=0: 1</a:t>
            </a:r>
          </a:p>
          <a:p>
            <a:r>
              <a:rPr lang="pl-PL" b="1" dirty="0" err="1">
                <a:latin typeface="Consolas"/>
                <a:cs typeface="Consolas"/>
              </a:rPr>
              <a:t>row</a:t>
            </a:r>
            <a:r>
              <a:rPr lang="pl-PL" b="1" dirty="0">
                <a:latin typeface="Consolas"/>
                <a:cs typeface="Consolas"/>
              </a:rPr>
              <a:t>=1, col=1: 1.1</a:t>
            </a:r>
          </a:p>
          <a:p>
            <a:r>
              <a:rPr lang="pl-PL" b="1" dirty="0" err="1">
                <a:latin typeface="Consolas"/>
                <a:cs typeface="Consolas"/>
              </a:rPr>
              <a:t>row</a:t>
            </a:r>
            <a:r>
              <a:rPr lang="pl-PL" b="1" dirty="0">
                <a:latin typeface="Consolas"/>
                <a:cs typeface="Consolas"/>
              </a:rPr>
              <a:t>=1, col=2: 1.2</a:t>
            </a:r>
          </a:p>
          <a:p>
            <a:r>
              <a:rPr lang="pl-PL" b="1" dirty="0" err="1">
                <a:latin typeface="Consolas"/>
                <a:cs typeface="Consolas"/>
              </a:rPr>
              <a:t>row</a:t>
            </a:r>
            <a:r>
              <a:rPr lang="pl-PL" b="1" dirty="0">
                <a:latin typeface="Consolas"/>
                <a:cs typeface="Consolas"/>
              </a:rPr>
              <a:t>=1, col=3: 1.3</a:t>
            </a:r>
          </a:p>
          <a:p>
            <a:r>
              <a:rPr lang="pl-PL" b="1" dirty="0" err="1">
                <a:latin typeface="Consolas"/>
                <a:cs typeface="Consolas"/>
              </a:rPr>
              <a:t>row</a:t>
            </a:r>
            <a:r>
              <a:rPr lang="pl-PL" b="1" dirty="0">
                <a:latin typeface="Consolas"/>
                <a:cs typeface="Consolas"/>
              </a:rPr>
              <a:t>=2, col=0: 2</a:t>
            </a:r>
          </a:p>
          <a:p>
            <a:r>
              <a:rPr lang="pl-PL" b="1" dirty="0" err="1">
                <a:latin typeface="Consolas"/>
                <a:cs typeface="Consolas"/>
              </a:rPr>
              <a:t>row</a:t>
            </a:r>
            <a:r>
              <a:rPr lang="pl-PL" b="1" dirty="0">
                <a:latin typeface="Consolas"/>
                <a:cs typeface="Consolas"/>
              </a:rPr>
              <a:t>=2, col=1: 2.1</a:t>
            </a:r>
          </a:p>
          <a:p>
            <a:r>
              <a:rPr lang="pl-PL" b="1" dirty="0" err="1">
                <a:latin typeface="Consolas"/>
                <a:cs typeface="Consolas"/>
              </a:rPr>
              <a:t>row</a:t>
            </a:r>
            <a:r>
              <a:rPr lang="pl-PL" b="1" dirty="0">
                <a:latin typeface="Consolas"/>
                <a:cs typeface="Consolas"/>
              </a:rPr>
              <a:t>=2, col=2: 2.2</a:t>
            </a:r>
          </a:p>
          <a:p>
            <a:r>
              <a:rPr lang="pl-PL" b="1" dirty="0" err="1">
                <a:latin typeface="Consolas"/>
                <a:cs typeface="Consolas"/>
              </a:rPr>
              <a:t>row</a:t>
            </a:r>
            <a:r>
              <a:rPr lang="pl-PL" b="1" dirty="0">
                <a:latin typeface="Consolas"/>
                <a:cs typeface="Consolas"/>
              </a:rPr>
              <a:t>=2, col=3: 2.3</a:t>
            </a:r>
            <a:endParaRPr lang="en-US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35461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Multidimensional Array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passing multidimensional arrays as arguments, you must leave the first set of brackets empty (as with regular arrays), but provide sizes for each additional dimension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b="1" dirty="0" smtClean="0">
                <a:latin typeface="Consolas"/>
                <a:cs typeface="Consolas"/>
              </a:rPr>
              <a:t>void </a:t>
            </a:r>
            <a:r>
              <a:rPr lang="en-US" sz="2600" b="1" dirty="0" err="1" smtClean="0">
                <a:latin typeface="Consolas"/>
                <a:cs typeface="Consolas"/>
              </a:rPr>
              <a:t>func</a:t>
            </a:r>
            <a:r>
              <a:rPr lang="en-US" sz="2600" b="1" dirty="0" smtClean="0">
                <a:latin typeface="Consolas"/>
                <a:cs typeface="Consolas"/>
              </a:rPr>
              <a:t>(</a:t>
            </a:r>
            <a:r>
              <a:rPr lang="en-US" sz="2600" b="1" dirty="0" err="1" smtClean="0">
                <a:latin typeface="Consolas"/>
                <a:cs typeface="Consolas"/>
              </a:rPr>
              <a:t>int</a:t>
            </a:r>
            <a:r>
              <a:rPr lang="en-US" sz="2600" b="1" dirty="0" smtClean="0">
                <a:latin typeface="Consolas"/>
                <a:cs typeface="Consolas"/>
              </a:rPr>
              <a:t> </a:t>
            </a:r>
            <a:r>
              <a:rPr lang="en-US" sz="2600" b="1" dirty="0" err="1" smtClean="0">
                <a:latin typeface="Consolas"/>
                <a:cs typeface="Consolas"/>
              </a:rPr>
              <a:t>arr</a:t>
            </a:r>
            <a:r>
              <a:rPr lang="en-US" sz="2600" b="1" dirty="0" smtClean="0">
                <a:latin typeface="Consolas"/>
                <a:cs typeface="Consolas"/>
              </a:rPr>
              <a:t>[][100], </a:t>
            </a:r>
            <a:r>
              <a:rPr lang="en-US" sz="2600" b="1" dirty="0" err="1" smtClean="0">
                <a:latin typeface="Consolas"/>
                <a:cs typeface="Consolas"/>
              </a:rPr>
              <a:t>int</a:t>
            </a:r>
            <a:r>
              <a:rPr lang="en-US" sz="2600" b="1" dirty="0" smtClean="0">
                <a:latin typeface="Consolas"/>
                <a:cs typeface="Consolas"/>
              </a:rPr>
              <a:t> s1, </a:t>
            </a:r>
            <a:r>
              <a:rPr lang="en-US" sz="2600" b="1" dirty="0" err="1" smtClean="0">
                <a:latin typeface="Consolas"/>
                <a:cs typeface="Consolas"/>
              </a:rPr>
              <a:t>int</a:t>
            </a:r>
            <a:r>
              <a:rPr lang="en-US" sz="2600" b="1" dirty="0" smtClean="0">
                <a:latin typeface="Consolas"/>
                <a:cs typeface="Consolas"/>
              </a:rPr>
              <a:t> s2);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DE1C-BE06-AC42-9C86-148DF244045C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19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(1)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199" y="1269961"/>
            <a:ext cx="8229601" cy="485620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iostream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output(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arr</a:t>
            </a:r>
            <a:r>
              <a:rPr lang="en-US" b="1" dirty="0">
                <a:latin typeface="Consolas"/>
                <a:cs typeface="Consolas"/>
              </a:rPr>
              <a:t>[][2],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rows,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cols);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m_add</a:t>
            </a:r>
            <a:r>
              <a:rPr lang="en-US" b="1" dirty="0"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arr1[][2],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arr2[][2],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r[][2],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rows,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cols);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main()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m1[2][2] = { { 1, 2 }, { 3, 4 } };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m2[2][2] = { { 5, 5 }, { 6, 6 } };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m3[2][2] = { { 0, 0 }, { 0, 0 } };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output( m1, 2, 2 );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"PLUS"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output( m2, 2, 2 );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"EQUALS"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m_add</a:t>
            </a:r>
            <a:r>
              <a:rPr lang="en-US" b="1" dirty="0">
                <a:latin typeface="Consolas"/>
                <a:cs typeface="Consolas"/>
              </a:rPr>
              <a:t>( m1, m2, m3, 2, 2 );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output( m3, 2, 2 );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DE1C-BE06-AC42-9C86-148DF244045C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39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199" y="1269961"/>
            <a:ext cx="8229601" cy="485620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m_add</a:t>
            </a:r>
            <a:r>
              <a:rPr lang="en-US" b="1" dirty="0"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arr1[][2],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arr2[][2],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r[][2],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rows,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cols)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=0;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&lt;rows;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++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j=0; j&lt;cols; j++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	r[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][j] = arr1[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][j] + arr2[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][j];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output(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arr</a:t>
            </a:r>
            <a:r>
              <a:rPr lang="en-US" b="1" dirty="0">
                <a:latin typeface="Consolas"/>
                <a:cs typeface="Consolas"/>
              </a:rPr>
              <a:t>[][2],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rows,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cols)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=0;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&lt;rows;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++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j=0; j&lt;cols; j++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arr</a:t>
            </a:r>
            <a:r>
              <a:rPr lang="en-US" b="1" dirty="0">
                <a:latin typeface="Consolas"/>
                <a:cs typeface="Consolas"/>
              </a:rPr>
              <a:t>[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][j] &lt;&lt;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 "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DE1C-BE06-AC42-9C86-148DF244045C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32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Multidimensional Dynamic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create multidimensional arrays, first allocate memory for the first dimension, then loop for the second (and additional nested looping for any additional dimensions)</a:t>
            </a:r>
            <a:endParaRPr lang="en-US" dirty="0"/>
          </a:p>
          <a:p>
            <a:pPr lvl="1"/>
            <a:r>
              <a:rPr lang="en-US" dirty="0" smtClean="0"/>
              <a:t>Don’t forget to </a:t>
            </a:r>
            <a:r>
              <a:rPr lang="en-US" b="1" dirty="0" smtClean="0">
                <a:latin typeface="Consolas"/>
                <a:cs typeface="Consolas"/>
              </a:rPr>
              <a:t>delete []</a:t>
            </a:r>
            <a:r>
              <a:rPr lang="en-US" dirty="0" smtClean="0"/>
              <a:t> at each level </a:t>
            </a:r>
            <a:r>
              <a:rPr lang="en-US" dirty="0" smtClean="0"/>
              <a:t>when you are done!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Function arguments can be all </a:t>
            </a:r>
            <a:r>
              <a:rPr lang="en-US" b="1" dirty="0" smtClean="0">
                <a:latin typeface="Consolas"/>
                <a:cs typeface="Consolas"/>
              </a:rPr>
              <a:t>*</a:t>
            </a:r>
            <a:r>
              <a:rPr lang="en-US" dirty="0" smtClean="0"/>
              <a:t>’s or one can be left as []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*</a:t>
            </a:r>
            <a:r>
              <a:rPr lang="en-US" b="1" dirty="0" err="1" smtClean="0">
                <a:latin typeface="Consolas"/>
                <a:cs typeface="Consolas"/>
              </a:rPr>
              <a:t>arr</a:t>
            </a:r>
            <a:r>
              <a:rPr lang="en-US" b="1" dirty="0" smtClean="0">
                <a:latin typeface="Consolas"/>
                <a:cs typeface="Consolas"/>
              </a:rPr>
              <a:t>[] </a:t>
            </a:r>
            <a:r>
              <a:rPr lang="en-US" dirty="0" smtClean="0"/>
              <a:t>same as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**</a:t>
            </a:r>
            <a:r>
              <a:rPr lang="en-US" b="1" dirty="0" err="1" smtClean="0">
                <a:latin typeface="Consolas"/>
                <a:cs typeface="Consolas"/>
              </a:rPr>
              <a:t>arr</a:t>
            </a:r>
            <a:endParaRPr lang="en-US" b="1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**</a:t>
            </a:r>
            <a:r>
              <a:rPr lang="en-US" b="1" dirty="0" err="1" smtClean="0">
                <a:latin typeface="Consolas"/>
                <a:cs typeface="Consolas"/>
              </a:rPr>
              <a:t>arr</a:t>
            </a:r>
            <a:r>
              <a:rPr lang="en-US" b="1" dirty="0" smtClean="0">
                <a:latin typeface="Consolas"/>
                <a:cs typeface="Consolas"/>
              </a:rPr>
              <a:t>[]</a:t>
            </a:r>
            <a:r>
              <a:rPr lang="en-US" dirty="0" smtClean="0"/>
              <a:t> same as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***</a:t>
            </a:r>
            <a:r>
              <a:rPr lang="en-US" b="1" dirty="0" err="1" smtClean="0">
                <a:latin typeface="Consolas"/>
                <a:cs typeface="Consolas"/>
              </a:rPr>
              <a:t>arr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DE1C-BE06-AC42-9C86-148DF244045C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79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Revisiting Program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now reinterpret the arguments to the main function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main(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argc</a:t>
            </a:r>
            <a:r>
              <a:rPr lang="en-US" b="1" dirty="0" smtClean="0">
                <a:latin typeface="Consolas"/>
                <a:cs typeface="Consolas"/>
              </a:rPr>
              <a:t>, char *</a:t>
            </a:r>
            <a:r>
              <a:rPr lang="en-US" b="1" dirty="0" err="1" smtClean="0">
                <a:latin typeface="Consolas"/>
                <a:cs typeface="Consolas"/>
              </a:rPr>
              <a:t>argv</a:t>
            </a:r>
            <a:r>
              <a:rPr lang="en-US" b="1" dirty="0" smtClean="0">
                <a:latin typeface="Consolas"/>
                <a:cs typeface="Consolas"/>
              </a:rPr>
              <a:t>[]);</a:t>
            </a:r>
          </a:p>
          <a:p>
            <a:pPr lvl="1"/>
            <a:endParaRPr lang="en-US" dirty="0"/>
          </a:p>
          <a:p>
            <a:r>
              <a:rPr lang="en-US" dirty="0" smtClean="0"/>
              <a:t>This can be equivalently written with only pointers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main(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argc</a:t>
            </a:r>
            <a:r>
              <a:rPr lang="en-US" b="1" dirty="0" smtClean="0">
                <a:latin typeface="Consolas"/>
                <a:cs typeface="Consolas"/>
              </a:rPr>
              <a:t>, char **</a:t>
            </a:r>
            <a:r>
              <a:rPr lang="en-US" b="1" dirty="0" err="1" smtClean="0">
                <a:latin typeface="Consolas"/>
                <a:cs typeface="Consolas"/>
              </a:rPr>
              <a:t>argv</a:t>
            </a:r>
            <a:r>
              <a:rPr lang="en-US" b="1" dirty="0" smtClean="0">
                <a:latin typeface="Consolas"/>
                <a:cs typeface="Consolas"/>
              </a:rPr>
              <a:t>);</a:t>
            </a:r>
          </a:p>
          <a:p>
            <a:pPr lvl="1"/>
            <a:endParaRPr lang="en-US" dirty="0"/>
          </a:p>
          <a:p>
            <a:r>
              <a:rPr lang="en-US" dirty="0" smtClean="0"/>
              <a:t>Why is there not a second size argument?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DE1C-BE06-AC42-9C86-148DF244045C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44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Quick Recap of 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0B93-8325-AB4C-9912-2146A435C5D9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560284" y="1278479"/>
            <a:ext cx="2779825" cy="5243946"/>
            <a:chOff x="3184364" y="2814321"/>
            <a:chExt cx="2779825" cy="2103053"/>
          </a:xfrm>
        </p:grpSpPr>
        <p:sp>
          <p:nvSpPr>
            <p:cNvPr id="8" name="Rectangle 7"/>
            <p:cNvSpPr/>
            <p:nvPr/>
          </p:nvSpPr>
          <p:spPr>
            <a:xfrm>
              <a:off x="3184365" y="2814321"/>
              <a:ext cx="2775270" cy="172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184365" y="3030221"/>
              <a:ext cx="277527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84364" y="3246121"/>
              <a:ext cx="277527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184365" y="3462021"/>
              <a:ext cx="277527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88919" y="3677921"/>
              <a:ext cx="277527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84364" y="3893821"/>
              <a:ext cx="277527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84365" y="4109721"/>
              <a:ext cx="277527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88919" y="4325621"/>
              <a:ext cx="277527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88919" y="4548042"/>
              <a:ext cx="2775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</a:rPr>
                <a:t>…</a:t>
              </a:r>
              <a:endParaRPr lang="en-US" dirty="0">
                <a:latin typeface="Arial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37280" y="1361440"/>
            <a:ext cx="25908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01101100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37280" y="1900207"/>
            <a:ext cx="25908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11100010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7280" y="2438974"/>
            <a:ext cx="25908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01010100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37280" y="2977741"/>
            <a:ext cx="25908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11110000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37280" y="3516508"/>
            <a:ext cx="25908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00000001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7280" y="4055275"/>
            <a:ext cx="25908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111111100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37280" y="4594042"/>
            <a:ext cx="25908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01010110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37280" y="5132811"/>
            <a:ext cx="25908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00000011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54317" y="1361440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/>
                <a:cs typeface="Arial"/>
              </a:rPr>
              <a:t>byte 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54317" y="1900207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/>
                <a:cs typeface="Arial"/>
              </a:rPr>
              <a:t>byte 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54317" y="2438974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/>
                <a:cs typeface="Arial"/>
              </a:rPr>
              <a:t>byte 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4317" y="2977741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/>
                <a:cs typeface="Arial"/>
              </a:rPr>
              <a:t>byte 3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54317" y="3516508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/>
                <a:cs typeface="Arial"/>
              </a:rPr>
              <a:t>byte 4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317" y="4055275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/>
                <a:cs typeface="Arial"/>
              </a:rPr>
              <a:t>byte 5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54317" y="4594042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/>
                <a:cs typeface="Arial"/>
              </a:rPr>
              <a:t>byte 6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54317" y="5132811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/>
                <a:cs typeface="Arial"/>
              </a:rPr>
              <a:t>byte 7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482080" y="1554480"/>
            <a:ext cx="2418805" cy="1066800"/>
            <a:chOff x="6482080" y="1554480"/>
            <a:chExt cx="2418805" cy="1066800"/>
          </a:xfrm>
        </p:grpSpPr>
        <p:sp>
          <p:nvSpPr>
            <p:cNvPr id="33" name="Right Brace 32"/>
            <p:cNvSpPr/>
            <p:nvPr/>
          </p:nvSpPr>
          <p:spPr>
            <a:xfrm>
              <a:off x="6482080" y="1554480"/>
              <a:ext cx="406400" cy="1066800"/>
            </a:xfrm>
            <a:prstGeom prst="rightBrac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87817" y="1764715"/>
              <a:ext cx="18130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3 bytes at address 0 (000)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22720" y="3108693"/>
            <a:ext cx="2378164" cy="646331"/>
            <a:chOff x="6522720" y="3108693"/>
            <a:chExt cx="2378164" cy="646331"/>
          </a:xfrm>
        </p:grpSpPr>
        <p:sp>
          <p:nvSpPr>
            <p:cNvPr id="35" name="Right Brace 34"/>
            <p:cNvSpPr/>
            <p:nvPr/>
          </p:nvSpPr>
          <p:spPr>
            <a:xfrm>
              <a:off x="6522720" y="3159760"/>
              <a:ext cx="406400" cy="538480"/>
            </a:xfrm>
            <a:prstGeom prst="rightBrac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87817" y="3108693"/>
              <a:ext cx="1813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2</a:t>
              </a:r>
              <a:r>
                <a:rPr lang="en-US" dirty="0" smtClean="0">
                  <a:latin typeface="Arial"/>
                  <a:cs typeface="Arial"/>
                </a:rPr>
                <a:t> bytes at address 3 (011)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522720" y="4246880"/>
            <a:ext cx="2378164" cy="1066799"/>
            <a:chOff x="6522720" y="4246880"/>
            <a:chExt cx="2378164" cy="1066799"/>
          </a:xfrm>
        </p:grpSpPr>
        <p:sp>
          <p:nvSpPr>
            <p:cNvPr id="34" name="Right Brace 33"/>
            <p:cNvSpPr/>
            <p:nvPr/>
          </p:nvSpPr>
          <p:spPr>
            <a:xfrm>
              <a:off x="6522720" y="4246880"/>
              <a:ext cx="406400" cy="1066799"/>
            </a:xfrm>
            <a:prstGeom prst="rightBrac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87818" y="4457114"/>
              <a:ext cx="1813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3 bytes at address 5 (101)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57200" y="1361440"/>
            <a:ext cx="111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/>
                <a:cs typeface="Arial"/>
              </a:rPr>
              <a:t>Address</a:t>
            </a:r>
            <a:endParaRPr lang="en-US" b="1" dirty="0">
              <a:latin typeface="Arial"/>
              <a:cs typeface="Arial"/>
            </a:endParaRPr>
          </a:p>
        </p:txBody>
      </p:sp>
      <p:cxnSp>
        <p:nvCxnSpPr>
          <p:cNvPr id="44" name="Curved Connector 43"/>
          <p:cNvCxnSpPr>
            <a:stCxn id="25" idx="1"/>
            <a:endCxn id="42" idx="3"/>
          </p:cNvCxnSpPr>
          <p:nvPr/>
        </p:nvCxnSpPr>
        <p:spPr>
          <a:xfrm rot="10800000">
            <a:off x="1569571" y="1558806"/>
            <a:ext cx="384747" cy="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654419" y="1361440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(000)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54419" y="1900207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(001)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54419" y="2438974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(010)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54419" y="2977741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(011)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54419" y="3516508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(100)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54419" y="4055275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(101)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54419" y="4594042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(110)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54419" y="5132811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(111)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6965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42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rgbClr val="953735"/>
                </a:solidFill>
                <a:latin typeface="Consolas"/>
                <a:cs typeface="Consolas"/>
              </a:rPr>
              <a:t>iostream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output(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**</a:t>
            </a:r>
            <a:r>
              <a:rPr lang="en-US" b="1" dirty="0" err="1">
                <a:latin typeface="Consolas"/>
                <a:cs typeface="Consolas"/>
              </a:rPr>
              <a:t>arr</a:t>
            </a:r>
            <a:r>
              <a:rPr lang="en-US" b="1" dirty="0">
                <a:latin typeface="Consolas"/>
                <a:cs typeface="Consolas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rows,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cols);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main()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rows, cols;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cin</a:t>
            </a:r>
            <a:r>
              <a:rPr lang="en-US" b="1" dirty="0">
                <a:latin typeface="Consolas"/>
                <a:cs typeface="Consolas"/>
              </a:rPr>
              <a:t> &gt;&gt; rows &gt;&gt; cols;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**m =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*[ rows ];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=0;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&lt;rows;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++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m[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] =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[ cols ];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j=0; j&lt;cols; j++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	</a:t>
            </a:r>
            <a:r>
              <a:rPr lang="en-US" b="1" dirty="0" err="1">
                <a:latin typeface="Consolas"/>
                <a:cs typeface="Consolas"/>
              </a:rPr>
              <a:t>cin</a:t>
            </a:r>
            <a:r>
              <a:rPr lang="en-US" b="1" dirty="0">
                <a:latin typeface="Consolas"/>
                <a:cs typeface="Consolas"/>
              </a:rPr>
              <a:t> &gt;&gt; m[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][j];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output( m, rows, cols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=0;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&lt;rows;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++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r>
              <a:rPr lang="en-US" b="1" dirty="0">
                <a:latin typeface="Consolas"/>
                <a:cs typeface="Consolas"/>
              </a:rPr>
              <a:t> [] m[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]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r>
              <a:rPr lang="en-US" b="1" dirty="0">
                <a:latin typeface="Consolas"/>
                <a:cs typeface="Consolas"/>
              </a:rPr>
              <a:t> [] m;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return 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269961"/>
            <a:ext cx="4038600" cy="485620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output(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**</a:t>
            </a:r>
            <a:r>
              <a:rPr lang="en-US" b="1" dirty="0" err="1">
                <a:latin typeface="Consolas"/>
                <a:cs typeface="Consolas"/>
              </a:rPr>
              <a:t>arr</a:t>
            </a:r>
            <a:r>
              <a:rPr lang="en-US" b="1" dirty="0">
                <a:latin typeface="Consolas"/>
                <a:cs typeface="Consolas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rows,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cols)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=0;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&lt;rows;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++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j=0; j&lt;cols; j++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arr</a:t>
            </a:r>
            <a:r>
              <a:rPr lang="en-US" b="1" dirty="0">
                <a:latin typeface="Consolas"/>
                <a:cs typeface="Consolas"/>
              </a:rPr>
              <a:t>[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][j] &lt;&lt;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 "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DE1C-BE06-AC42-9C86-148DF244045C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30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48200" y="4438316"/>
            <a:ext cx="4038600" cy="16878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b="1" dirty="0" smtClean="0">
                <a:latin typeface="Consolas"/>
                <a:cs typeface="Consolas"/>
              </a:rPr>
              <a:t>&gt; 2 </a:t>
            </a:r>
            <a:r>
              <a:rPr lang="da-DK" b="1" dirty="0">
                <a:latin typeface="Consolas"/>
                <a:cs typeface="Consolas"/>
              </a:rPr>
              <a:t>2</a:t>
            </a:r>
          </a:p>
          <a:p>
            <a:r>
              <a:rPr lang="da-DK" b="1" dirty="0" smtClean="0">
                <a:latin typeface="Consolas"/>
                <a:cs typeface="Consolas"/>
              </a:rPr>
              <a:t>&gt; 1 </a:t>
            </a:r>
            <a:r>
              <a:rPr lang="da-DK" b="1" dirty="0">
                <a:latin typeface="Consolas"/>
                <a:cs typeface="Consolas"/>
              </a:rPr>
              <a:t>2 3 4</a:t>
            </a:r>
          </a:p>
          <a:p>
            <a:r>
              <a:rPr lang="da-DK" b="1" dirty="0">
                <a:latin typeface="Consolas"/>
                <a:cs typeface="Consolas"/>
              </a:rPr>
              <a:t>1 2 </a:t>
            </a:r>
          </a:p>
          <a:p>
            <a:r>
              <a:rPr lang="da-DK" b="1" dirty="0">
                <a:latin typeface="Consolas"/>
                <a:cs typeface="Consolas"/>
              </a:rPr>
              <a:t>3 4</a:t>
            </a:r>
            <a:endParaRPr lang="en-US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23374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All Together!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78484"/>
            <a:ext cx="8229600" cy="218393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Make a matrix addition program. At the command line, require two integer arguments (first=# rows, second=# cols). Now input two matrices with these dimensions and store them in 2D arrays. Finally, add them together and output the result. Example: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21DF-795F-7842-9448-77313F23051D}" type="datetime3">
              <a:rPr lang="en-US" smtClean="0"/>
              <a:t>23 January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31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57200" y="3355474"/>
            <a:ext cx="5358063" cy="274052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b="1" dirty="0" smtClean="0">
                <a:latin typeface="Consolas"/>
                <a:cs typeface="Consolas"/>
              </a:rPr>
              <a:t> &gt; </a:t>
            </a:r>
            <a:r>
              <a:rPr lang="da-DK" sz="1600" b="1" dirty="0">
                <a:latin typeface="Consolas"/>
                <a:cs typeface="Consolas"/>
              </a:rPr>
              <a:t>./a 2 2</a:t>
            </a:r>
          </a:p>
          <a:p>
            <a:r>
              <a:rPr lang="da-DK" sz="1600" b="1" dirty="0" smtClean="0">
                <a:latin typeface="Consolas"/>
                <a:cs typeface="Consolas"/>
              </a:rPr>
              <a:t> 1 </a:t>
            </a:r>
            <a:r>
              <a:rPr lang="da-DK" sz="1600" b="1" dirty="0">
                <a:latin typeface="Consolas"/>
                <a:cs typeface="Consolas"/>
              </a:rPr>
              <a:t>2 3 4</a:t>
            </a:r>
          </a:p>
          <a:p>
            <a:r>
              <a:rPr lang="da-DK" sz="1600" b="1" dirty="0" smtClean="0">
                <a:latin typeface="Consolas"/>
                <a:cs typeface="Consolas"/>
              </a:rPr>
              <a:t> 5 </a:t>
            </a:r>
            <a:r>
              <a:rPr lang="da-DK" sz="1600" b="1" dirty="0">
                <a:latin typeface="Consolas"/>
                <a:cs typeface="Consolas"/>
              </a:rPr>
              <a:t>5 9 8</a:t>
            </a:r>
          </a:p>
          <a:p>
            <a:r>
              <a:rPr lang="da-DK" sz="1600" b="1" dirty="0" smtClean="0">
                <a:latin typeface="Consolas"/>
                <a:cs typeface="Consolas"/>
              </a:rPr>
              <a:t> 1 </a:t>
            </a:r>
            <a:r>
              <a:rPr lang="da-DK" sz="1600" b="1" dirty="0">
                <a:latin typeface="Consolas"/>
                <a:cs typeface="Consolas"/>
              </a:rPr>
              <a:t>2 </a:t>
            </a:r>
          </a:p>
          <a:p>
            <a:r>
              <a:rPr lang="da-DK" sz="1600" b="1" dirty="0" smtClean="0">
                <a:latin typeface="Consolas"/>
                <a:cs typeface="Consolas"/>
              </a:rPr>
              <a:t> 3 </a:t>
            </a:r>
            <a:r>
              <a:rPr lang="da-DK" sz="1600" b="1" dirty="0">
                <a:latin typeface="Consolas"/>
                <a:cs typeface="Consolas"/>
              </a:rPr>
              <a:t>4 </a:t>
            </a:r>
          </a:p>
          <a:p>
            <a:r>
              <a:rPr lang="da-DK" sz="1600" b="1" dirty="0" smtClean="0">
                <a:latin typeface="Consolas"/>
                <a:cs typeface="Consolas"/>
              </a:rPr>
              <a:t> PLUS</a:t>
            </a:r>
            <a:endParaRPr lang="da-DK" sz="1600" b="1" dirty="0">
              <a:latin typeface="Consolas"/>
              <a:cs typeface="Consolas"/>
            </a:endParaRPr>
          </a:p>
          <a:p>
            <a:r>
              <a:rPr lang="da-DK" sz="1600" b="1" dirty="0" smtClean="0">
                <a:latin typeface="Consolas"/>
                <a:cs typeface="Consolas"/>
              </a:rPr>
              <a:t> 5 </a:t>
            </a:r>
            <a:r>
              <a:rPr lang="da-DK" sz="1600" b="1" dirty="0">
                <a:latin typeface="Consolas"/>
                <a:cs typeface="Consolas"/>
              </a:rPr>
              <a:t>5 </a:t>
            </a:r>
          </a:p>
          <a:p>
            <a:r>
              <a:rPr lang="da-DK" sz="1600" b="1" dirty="0" smtClean="0">
                <a:latin typeface="Consolas"/>
                <a:cs typeface="Consolas"/>
              </a:rPr>
              <a:t> 9 </a:t>
            </a:r>
            <a:r>
              <a:rPr lang="da-DK" sz="1600" b="1" dirty="0">
                <a:latin typeface="Consolas"/>
                <a:cs typeface="Consolas"/>
              </a:rPr>
              <a:t>8 </a:t>
            </a:r>
          </a:p>
          <a:p>
            <a:r>
              <a:rPr lang="da-DK" sz="1600" b="1" dirty="0" smtClean="0">
                <a:latin typeface="Consolas"/>
                <a:cs typeface="Consolas"/>
              </a:rPr>
              <a:t> EQUALS</a:t>
            </a:r>
            <a:endParaRPr lang="da-DK" sz="1600" b="1" dirty="0">
              <a:latin typeface="Consolas"/>
              <a:cs typeface="Consolas"/>
            </a:endParaRPr>
          </a:p>
          <a:p>
            <a:r>
              <a:rPr lang="da-DK" sz="1600" b="1" dirty="0" smtClean="0">
                <a:latin typeface="Consolas"/>
                <a:cs typeface="Consolas"/>
              </a:rPr>
              <a:t> 6 </a:t>
            </a:r>
            <a:r>
              <a:rPr lang="da-DK" sz="1600" b="1" dirty="0">
                <a:latin typeface="Consolas"/>
                <a:cs typeface="Consolas"/>
              </a:rPr>
              <a:t>7 </a:t>
            </a:r>
          </a:p>
          <a:p>
            <a:r>
              <a:rPr lang="da-DK" sz="1600" b="1" dirty="0" smtClean="0">
                <a:latin typeface="Consolas"/>
                <a:cs typeface="Consolas"/>
              </a:rPr>
              <a:t> 12 </a:t>
            </a:r>
            <a:r>
              <a:rPr lang="da-DK" sz="1600" b="1" dirty="0">
                <a:latin typeface="Consolas"/>
                <a:cs typeface="Consolas"/>
              </a:rPr>
              <a:t>12 </a:t>
            </a:r>
            <a:endParaRPr lang="en-US" sz="16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086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iostream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cstdlib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m_add</a:t>
            </a:r>
            <a:r>
              <a:rPr lang="en-US" b="1" dirty="0"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**m1,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**m2,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**r,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rows,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cols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=0;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&lt;rows;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++ 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j=0; j&lt;cols; j++ 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	r[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][j] = m1[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][j] + m2[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][j]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output(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**m,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rows,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cols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=0;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&lt;rows;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++ 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j=0; j&lt;cols; j++ 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m[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][j] &lt;&lt;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DE1C-BE06-AC42-9C86-148DF244045C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7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main(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argc</a:t>
            </a:r>
            <a:r>
              <a:rPr lang="en-US" b="1" dirty="0"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lang="en-US" b="1" dirty="0">
                <a:latin typeface="Consolas"/>
                <a:cs typeface="Consolas"/>
              </a:rPr>
              <a:t> **</a:t>
            </a:r>
            <a:r>
              <a:rPr lang="en-US" b="1" dirty="0" err="1">
                <a:latin typeface="Consolas"/>
                <a:cs typeface="Consolas"/>
              </a:rPr>
              <a:t>argv</a:t>
            </a:r>
            <a:r>
              <a:rPr lang="en-US" b="1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latin typeface="Consolas"/>
                <a:cs typeface="Consolas"/>
              </a:rPr>
              <a:t>argc</a:t>
            </a:r>
            <a:r>
              <a:rPr lang="en-US" b="1" dirty="0">
                <a:latin typeface="Consolas"/>
                <a:cs typeface="Consolas"/>
              </a:rPr>
              <a:t> != 3 )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"Usage: 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argv</a:t>
            </a:r>
            <a:r>
              <a:rPr lang="en-US" b="1" dirty="0">
                <a:latin typeface="Consolas"/>
                <a:cs typeface="Consolas"/>
              </a:rPr>
              <a:t>[0] &lt;&lt;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 &lt;rows&gt; &lt;cols&gt;"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rows = </a:t>
            </a:r>
            <a:r>
              <a:rPr lang="en-US" b="1" dirty="0" err="1">
                <a:latin typeface="Consolas"/>
                <a:cs typeface="Consolas"/>
              </a:rPr>
              <a:t>atoi</a:t>
            </a:r>
            <a:r>
              <a:rPr lang="en-US" b="1" dirty="0">
                <a:latin typeface="Consolas"/>
                <a:cs typeface="Consolas"/>
              </a:rPr>
              <a:t>( </a:t>
            </a:r>
            <a:r>
              <a:rPr lang="en-US" b="1" dirty="0" err="1">
                <a:latin typeface="Consolas"/>
                <a:cs typeface="Consolas"/>
              </a:rPr>
              <a:t>argv</a:t>
            </a:r>
            <a:r>
              <a:rPr lang="en-US" b="1" dirty="0">
                <a:latin typeface="Consolas"/>
                <a:cs typeface="Consolas"/>
              </a:rPr>
              <a:t>[1]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cols = </a:t>
            </a:r>
            <a:r>
              <a:rPr lang="en-US" b="1" dirty="0" err="1">
                <a:latin typeface="Consolas"/>
                <a:cs typeface="Consolas"/>
              </a:rPr>
              <a:t>atoi</a:t>
            </a:r>
            <a:r>
              <a:rPr lang="en-US" b="1" dirty="0">
                <a:latin typeface="Consolas"/>
                <a:cs typeface="Consolas"/>
              </a:rPr>
              <a:t>( </a:t>
            </a:r>
            <a:r>
              <a:rPr lang="en-US" b="1" dirty="0" err="1">
                <a:latin typeface="Consolas"/>
                <a:cs typeface="Consolas"/>
              </a:rPr>
              <a:t>argv</a:t>
            </a:r>
            <a:r>
              <a:rPr lang="en-US" b="1" dirty="0">
                <a:latin typeface="Consolas"/>
                <a:cs typeface="Consolas"/>
              </a:rPr>
              <a:t>[2]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en-US" b="1" dirty="0">
                <a:latin typeface="Consolas"/>
                <a:cs typeface="Consolas"/>
              </a:rPr>
              <a:t> ( ( rows &lt; 1 ) || ( cols &lt; 1 )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"Usage: 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argv</a:t>
            </a:r>
            <a:r>
              <a:rPr lang="en-US" b="1" dirty="0">
                <a:latin typeface="Consolas"/>
                <a:cs typeface="Consolas"/>
              </a:rPr>
              <a:t>[0] &lt;&lt;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 &lt;rows&gt; &lt;cols&gt;"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**m[3];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=0;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&lt;3;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++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m[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] =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*[ rows ];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j=0; j&lt;rows; j++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	m[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][j] =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[ cols ];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 != 2 )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	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k=0; k&lt;cols; k++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			</a:t>
            </a:r>
            <a:r>
              <a:rPr lang="en-US" b="1" dirty="0" err="1">
                <a:latin typeface="Consolas"/>
                <a:cs typeface="Consolas"/>
              </a:rPr>
              <a:t>cin</a:t>
            </a:r>
            <a:r>
              <a:rPr lang="en-US" b="1" dirty="0">
                <a:latin typeface="Consolas"/>
                <a:cs typeface="Consolas"/>
              </a:rPr>
              <a:t> &gt;&gt; m[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][j][k];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DE1C-BE06-AC42-9C86-148DF244045C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66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</a:t>
            </a:r>
            <a:r>
              <a:rPr lang="en-US" sz="1000" b="1" dirty="0" err="1">
                <a:latin typeface="Consolas"/>
                <a:cs typeface="Consolas"/>
              </a:rPr>
              <a:t>m_add</a:t>
            </a:r>
            <a:r>
              <a:rPr lang="en-US" sz="1000" b="1" dirty="0">
                <a:latin typeface="Consolas"/>
                <a:cs typeface="Consolas"/>
              </a:rPr>
              <a:t>( m[0], m[1], m[2], rows, cols );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output( m[0], rows, cols );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</a:t>
            </a:r>
            <a:r>
              <a:rPr lang="en-US" sz="1000" b="1" dirty="0" err="1">
                <a:latin typeface="Consolas"/>
                <a:cs typeface="Consolas"/>
              </a:rPr>
              <a:t>cout</a:t>
            </a:r>
            <a:r>
              <a:rPr lang="en-US" sz="1000" b="1" dirty="0">
                <a:latin typeface="Consolas"/>
                <a:cs typeface="Consolas"/>
              </a:rPr>
              <a:t> &lt;&lt;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"PLUS"</a:t>
            </a:r>
            <a:r>
              <a:rPr lang="en-US" sz="1000" b="1" dirty="0">
                <a:latin typeface="Consolas"/>
                <a:cs typeface="Consolas"/>
              </a:rPr>
              <a:t> &lt;&lt; </a:t>
            </a:r>
            <a:r>
              <a:rPr lang="en-US" sz="1000" b="1" dirty="0" err="1">
                <a:latin typeface="Consolas"/>
                <a:cs typeface="Consolas"/>
              </a:rPr>
              <a:t>endl</a:t>
            </a:r>
            <a:r>
              <a:rPr lang="en-US" sz="10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output( m[1], rows, cols );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</a:t>
            </a:r>
            <a:r>
              <a:rPr lang="en-US" sz="1000" b="1" dirty="0" err="1">
                <a:latin typeface="Consolas"/>
                <a:cs typeface="Consolas"/>
              </a:rPr>
              <a:t>cout</a:t>
            </a:r>
            <a:r>
              <a:rPr lang="en-US" sz="1000" b="1" dirty="0">
                <a:latin typeface="Consolas"/>
                <a:cs typeface="Consolas"/>
              </a:rPr>
              <a:t> &lt;&lt;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"EQUALS"</a:t>
            </a:r>
            <a:r>
              <a:rPr lang="en-US" sz="1000" b="1" dirty="0">
                <a:latin typeface="Consolas"/>
                <a:cs typeface="Consolas"/>
              </a:rPr>
              <a:t> &lt;&lt; </a:t>
            </a:r>
            <a:r>
              <a:rPr lang="en-US" sz="1000" b="1" dirty="0" err="1">
                <a:latin typeface="Consolas"/>
                <a:cs typeface="Consolas"/>
              </a:rPr>
              <a:t>endl</a:t>
            </a:r>
            <a:r>
              <a:rPr lang="en-US" sz="10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output( m[2], rows, cols );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</a:t>
            </a:r>
            <a:r>
              <a:rPr lang="en-US" sz="1000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sz="1000" b="1" dirty="0">
                <a:latin typeface="Consolas"/>
                <a:cs typeface="Consolas"/>
              </a:rPr>
              <a:t> ( </a:t>
            </a:r>
            <a:r>
              <a:rPr lang="en-US" sz="100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0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000" b="1" dirty="0" err="1">
                <a:latin typeface="Consolas"/>
                <a:cs typeface="Consolas"/>
              </a:rPr>
              <a:t>i</a:t>
            </a:r>
            <a:r>
              <a:rPr lang="en-US" sz="1000" b="1" dirty="0">
                <a:latin typeface="Consolas"/>
                <a:cs typeface="Consolas"/>
              </a:rPr>
              <a:t>=0; </a:t>
            </a:r>
            <a:r>
              <a:rPr lang="en-US" sz="1000" b="1" dirty="0" err="1">
                <a:latin typeface="Consolas"/>
                <a:cs typeface="Consolas"/>
              </a:rPr>
              <a:t>i</a:t>
            </a:r>
            <a:r>
              <a:rPr lang="en-US" sz="1000" b="1" dirty="0">
                <a:latin typeface="Consolas"/>
                <a:cs typeface="Consolas"/>
              </a:rPr>
              <a:t>&lt;3; </a:t>
            </a:r>
            <a:r>
              <a:rPr lang="en-US" sz="1000" b="1" dirty="0" err="1">
                <a:latin typeface="Consolas"/>
                <a:cs typeface="Consolas"/>
              </a:rPr>
              <a:t>i</a:t>
            </a:r>
            <a:r>
              <a:rPr lang="en-US" sz="1000" b="1" dirty="0">
                <a:latin typeface="Consolas"/>
                <a:cs typeface="Consolas"/>
              </a:rPr>
              <a:t>++ )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	</a:t>
            </a:r>
            <a:r>
              <a:rPr lang="en-US" sz="1000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sz="1000" b="1" dirty="0">
                <a:latin typeface="Consolas"/>
                <a:cs typeface="Consolas"/>
              </a:rPr>
              <a:t> ( </a:t>
            </a:r>
            <a:r>
              <a:rPr lang="en-US" sz="100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0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000" b="1" dirty="0">
                <a:latin typeface="Consolas"/>
                <a:cs typeface="Consolas"/>
              </a:rPr>
              <a:t>j=0; j&lt;rows; j++ )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		</a:t>
            </a:r>
            <a:r>
              <a:rPr lang="en-US" sz="1000" b="1" dirty="0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r>
              <a:rPr lang="en-US" sz="1000" b="1" dirty="0">
                <a:latin typeface="Consolas"/>
                <a:cs typeface="Consolas"/>
              </a:rPr>
              <a:t> [] m[</a:t>
            </a:r>
            <a:r>
              <a:rPr lang="en-US" sz="1000" b="1" dirty="0" err="1">
                <a:latin typeface="Consolas"/>
                <a:cs typeface="Consolas"/>
              </a:rPr>
              <a:t>i</a:t>
            </a:r>
            <a:r>
              <a:rPr lang="en-US" sz="1000" b="1" dirty="0">
                <a:latin typeface="Consolas"/>
                <a:cs typeface="Consolas"/>
              </a:rPr>
              <a:t>][j];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	</a:t>
            </a:r>
            <a:r>
              <a:rPr lang="en-US" sz="1000" b="1" dirty="0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r>
              <a:rPr lang="en-US" sz="1000" b="1" dirty="0">
                <a:latin typeface="Consolas"/>
                <a:cs typeface="Consolas"/>
              </a:rPr>
              <a:t> [] m[</a:t>
            </a:r>
            <a:r>
              <a:rPr lang="en-US" sz="1000" b="1" dirty="0" err="1">
                <a:latin typeface="Consolas"/>
                <a:cs typeface="Consolas"/>
              </a:rPr>
              <a:t>i</a:t>
            </a:r>
            <a:r>
              <a:rPr lang="en-US" sz="1000" b="1" dirty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</a:t>
            </a:r>
            <a:r>
              <a:rPr lang="en-US" sz="1000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sz="1000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DE1C-BE06-AC42-9C86-148DF244045C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9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Pointers are variables that store memory addresses </a:t>
            </a:r>
            <a:r>
              <a:rPr lang="en-US" dirty="0" smtClean="0"/>
              <a:t>            [</a:t>
            </a:r>
            <a:r>
              <a:rPr lang="en-US" dirty="0" smtClean="0"/>
              <a:t>of variables]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smtClean="0">
                <a:latin typeface="Consolas"/>
                <a:cs typeface="Consolas"/>
              </a:rPr>
              <a:t>new</a:t>
            </a:r>
            <a:r>
              <a:rPr lang="en-US" dirty="0" smtClean="0"/>
              <a:t> operator dynamically allocates memory from the heap, delete releases that memory</a:t>
            </a:r>
          </a:p>
          <a:p>
            <a:endParaRPr lang="en-US" dirty="0"/>
          </a:p>
          <a:p>
            <a:r>
              <a:rPr lang="en-US" dirty="0" smtClean="0"/>
              <a:t>Array variables are actually pointers with some useful shortcuts</a:t>
            </a:r>
          </a:p>
          <a:p>
            <a:endParaRPr lang="en-US" dirty="0"/>
          </a:p>
          <a:p>
            <a:r>
              <a:rPr lang="en-US" dirty="0" smtClean="0"/>
              <a:t>Dynamically sized arrays can be created via </a:t>
            </a:r>
            <a:r>
              <a:rPr lang="en-US" b="1" dirty="0" smtClean="0">
                <a:latin typeface="Consolas"/>
                <a:cs typeface="Consolas"/>
              </a:rPr>
              <a:t>new</a:t>
            </a:r>
            <a:r>
              <a:rPr lang="en-US" dirty="0" smtClean="0"/>
              <a:t>, released via </a:t>
            </a:r>
            <a:r>
              <a:rPr lang="en-US" b="1" dirty="0" smtClean="0">
                <a:latin typeface="Consolas"/>
                <a:cs typeface="Consolas"/>
              </a:rPr>
              <a:t>delete []</a:t>
            </a:r>
          </a:p>
          <a:p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/>
              <a:t>Multidimensional arrays can be accessed via multiple indexes via brackets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7E04-74EA-5243-B82D-3A43698B3350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Pointer?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smtClean="0"/>
              <a:t>pointer</a:t>
            </a:r>
            <a:r>
              <a:rPr lang="en-US" dirty="0" smtClean="0"/>
              <a:t> is a variable whose value is a </a:t>
            </a:r>
            <a:r>
              <a:rPr lang="en-US" i="1" dirty="0" smtClean="0"/>
              <a:t>memory address</a:t>
            </a:r>
            <a:r>
              <a:rPr lang="en-US" dirty="0" smtClean="0"/>
              <a:t> [of another variable]</a:t>
            </a:r>
          </a:p>
          <a:p>
            <a:pPr lvl="1"/>
            <a:r>
              <a:rPr lang="en-US" dirty="0" smtClean="0"/>
              <a:t>It “points” to objects in memory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*</a:t>
            </a:r>
            <a:r>
              <a:rPr lang="en-US" b="1" dirty="0" err="1" smtClean="0">
                <a:latin typeface="Consolas"/>
                <a:cs typeface="Consolas"/>
              </a:rPr>
              <a:t>my_pointer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/>
              <a:t>If you output the value of a pointer, you will get a memory address, typically represented in </a:t>
            </a:r>
            <a:r>
              <a:rPr lang="en-US" b="1" dirty="0" smtClean="0"/>
              <a:t>hexadecimal</a:t>
            </a:r>
            <a:r>
              <a:rPr lang="en-US" dirty="0" smtClean="0"/>
              <a:t> (prefixed with 0x; 0-9, A-F)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64F5-F3C8-AC45-BC55-32C47D17097D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1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Reinforcing Humor </a:t>
            </a:r>
            <a:r>
              <a:rPr lang="en-US" dirty="0" err="1" smtClean="0"/>
              <a:t>ala</a:t>
            </a:r>
            <a:r>
              <a:rPr lang="en-US" dirty="0" smtClean="0"/>
              <a:t> XKCD</a:t>
            </a:r>
            <a:endParaRPr lang="en-US" dirty="0"/>
          </a:p>
        </p:txBody>
      </p:sp>
      <p:pic>
        <p:nvPicPr>
          <p:cNvPr id="7" name="Content Placeholder 6" descr="pointer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99" r="-20499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03B5-C0BA-BD44-8715-B4446CE8DF0E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96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&amp;variable</a:t>
            </a:r>
            <a:r>
              <a:rPr lang="en-US" dirty="0" smtClean="0"/>
              <a:t> = “address of” variable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*pointer</a:t>
            </a:r>
            <a:r>
              <a:rPr lang="en-US" dirty="0" smtClean="0"/>
              <a:t> = “value at” address</a:t>
            </a:r>
          </a:p>
          <a:p>
            <a:pPr lvl="1"/>
            <a:r>
              <a:rPr lang="en-US" dirty="0" smtClean="0"/>
              <a:t>Termed </a:t>
            </a:r>
            <a:r>
              <a:rPr lang="en-US" b="1" dirty="0" smtClean="0"/>
              <a:t>dereferencing</a:t>
            </a:r>
            <a:r>
              <a:rPr lang="en-US" dirty="0" smtClean="0"/>
              <a:t> the pointer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C1BA-5DC5-DA48-9884-2F66B5EB239D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1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 Representation</a:t>
            </a:r>
            <a:endParaRPr lang="en-US" dirty="0"/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457200" y="3298235"/>
            <a:ext cx="2759075" cy="2678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err="1" smtClean="0">
                <a:latin typeface="Consolas"/>
                <a:cs typeface="Consolas"/>
              </a:rPr>
              <a:t>int</a:t>
            </a:r>
            <a:r>
              <a:rPr lang="en-US" sz="3000" b="1" dirty="0" smtClean="0">
                <a:latin typeface="Consolas"/>
                <a:cs typeface="Consolas"/>
              </a:rPr>
              <a:t> x;</a:t>
            </a:r>
          </a:p>
          <a:p>
            <a:pPr marL="0" indent="0">
              <a:buNone/>
            </a:pPr>
            <a:r>
              <a:rPr lang="en-US" sz="3000" b="1" dirty="0" smtClean="0">
                <a:latin typeface="Consolas"/>
                <a:cs typeface="Consolas"/>
              </a:rPr>
              <a:t>x = 5;</a:t>
            </a:r>
          </a:p>
          <a:p>
            <a:pPr marL="0" indent="0">
              <a:buNone/>
            </a:pPr>
            <a:r>
              <a:rPr lang="en-US" sz="3000" b="1" dirty="0" err="1" smtClean="0">
                <a:latin typeface="Consolas"/>
                <a:cs typeface="Consolas"/>
              </a:rPr>
              <a:t>cout</a:t>
            </a:r>
            <a:r>
              <a:rPr lang="en-US" sz="3000" b="1" dirty="0" smtClean="0">
                <a:latin typeface="Consolas"/>
                <a:cs typeface="Consolas"/>
              </a:rPr>
              <a:t> &lt;&lt; x;</a:t>
            </a:r>
          </a:p>
          <a:p>
            <a:pPr marL="0" indent="0">
              <a:buNone/>
            </a:pPr>
            <a:r>
              <a:rPr lang="en-US" sz="3000" b="1" dirty="0" err="1" smtClean="0">
                <a:latin typeface="Consolas"/>
                <a:cs typeface="Consolas"/>
              </a:rPr>
              <a:t>cout</a:t>
            </a:r>
            <a:r>
              <a:rPr lang="en-US" sz="3000" b="1" dirty="0" smtClean="0">
                <a:latin typeface="Consolas"/>
                <a:cs typeface="Consolas"/>
              </a:rPr>
              <a:t> &lt;&lt; &amp;x;</a:t>
            </a:r>
            <a:endParaRPr lang="en-US" sz="3000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4279-DBE6-984D-B42F-FDAAE487AAC5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0869" y="1872945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76243" y="1872945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61617" y="1872945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46991" y="1872994"/>
            <a:ext cx="584778" cy="584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32365" y="1872994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17739" y="1873043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03113" y="1872945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88487" y="1872945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73861" y="1873043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059235" y="1872945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44609" y="1873043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29981" y="1872945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90869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76243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61617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46991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32365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17739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03113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888487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73861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59235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44609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29981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6366" y="1500778"/>
            <a:ext cx="461665" cy="132637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cap="small" dirty="0" smtClean="0"/>
              <a:t>Memory</a:t>
            </a:r>
            <a:endParaRPr lang="en-US" b="1" cap="small" dirty="0"/>
          </a:p>
        </p:txBody>
      </p:sp>
      <p:sp>
        <p:nvSpPr>
          <p:cNvPr id="32" name="TextBox 31"/>
          <p:cNvSpPr txBox="1"/>
          <p:nvPr/>
        </p:nvSpPr>
        <p:spPr>
          <a:xfrm>
            <a:off x="2962213" y="2457821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/>
                <a:cs typeface="Consolas"/>
              </a:rPr>
              <a:t>x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74457" y="2457821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/>
                <a:cs typeface="Consolas"/>
              </a:rPr>
              <a:t>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9230" y="1503711"/>
            <a:ext cx="97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ddress: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9230" y="1980668"/>
            <a:ext cx="106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contents: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9230" y="2457723"/>
            <a:ext cx="9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variable:</a:t>
            </a:r>
            <a:endParaRPr lang="en-US" dirty="0"/>
          </a:p>
        </p:txBody>
      </p:sp>
      <p:sp>
        <p:nvSpPr>
          <p:cNvPr id="39" name="Content Placeholder 37"/>
          <p:cNvSpPr txBox="1">
            <a:spLocks/>
          </p:cNvSpPr>
          <p:nvPr/>
        </p:nvSpPr>
        <p:spPr>
          <a:xfrm>
            <a:off x="4508949" y="3296899"/>
            <a:ext cx="2759075" cy="2679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000" b="1" dirty="0" err="1" smtClean="0">
                <a:latin typeface="Consolas"/>
                <a:cs typeface="Consolas"/>
              </a:rPr>
              <a:t>int</a:t>
            </a:r>
            <a:r>
              <a:rPr lang="en-US" sz="3000" b="1" dirty="0" smtClean="0">
                <a:latin typeface="Consolas"/>
                <a:cs typeface="Consolas"/>
              </a:rPr>
              <a:t> *p;</a:t>
            </a:r>
          </a:p>
          <a:p>
            <a:pPr marL="0" indent="0">
              <a:buFont typeface="Arial"/>
              <a:buNone/>
            </a:pPr>
            <a:r>
              <a:rPr lang="en-US" sz="3000" b="1" dirty="0">
                <a:latin typeface="Consolas"/>
                <a:cs typeface="Consolas"/>
              </a:rPr>
              <a:t>p</a:t>
            </a:r>
            <a:r>
              <a:rPr lang="en-US" sz="3000" b="1" dirty="0" smtClean="0">
                <a:latin typeface="Consolas"/>
                <a:cs typeface="Consolas"/>
              </a:rPr>
              <a:t> = &amp;x;</a:t>
            </a:r>
          </a:p>
          <a:p>
            <a:pPr marL="0" indent="0">
              <a:buFont typeface="Arial"/>
              <a:buNone/>
            </a:pPr>
            <a:r>
              <a:rPr lang="en-US" sz="3000" b="1" dirty="0" err="1" smtClean="0">
                <a:latin typeface="Consolas"/>
                <a:cs typeface="Consolas"/>
              </a:rPr>
              <a:t>cout</a:t>
            </a:r>
            <a:r>
              <a:rPr lang="en-US" sz="3000" b="1" dirty="0" smtClean="0">
                <a:latin typeface="Consolas"/>
                <a:cs typeface="Consolas"/>
              </a:rPr>
              <a:t> &lt;&lt; p;</a:t>
            </a:r>
          </a:p>
          <a:p>
            <a:pPr marL="0" indent="0">
              <a:buFont typeface="Arial"/>
              <a:buNone/>
            </a:pPr>
            <a:r>
              <a:rPr lang="en-US" sz="3000" b="1" dirty="0" err="1" smtClean="0">
                <a:latin typeface="Consolas"/>
                <a:cs typeface="Consolas"/>
              </a:rPr>
              <a:t>cout</a:t>
            </a:r>
            <a:r>
              <a:rPr lang="en-US" sz="3000" b="1" dirty="0" smtClean="0">
                <a:latin typeface="Consolas"/>
                <a:cs typeface="Consolas"/>
              </a:rPr>
              <a:t> &lt;&lt; &amp;p;</a:t>
            </a:r>
          </a:p>
          <a:p>
            <a:pPr marL="0" indent="0">
              <a:buFont typeface="Arial"/>
              <a:buNone/>
            </a:pPr>
            <a:r>
              <a:rPr lang="en-US" sz="3000" b="1" dirty="0" err="1">
                <a:latin typeface="Consolas"/>
                <a:cs typeface="Consolas"/>
              </a:rPr>
              <a:t>c</a:t>
            </a:r>
            <a:r>
              <a:rPr lang="en-US" sz="3000" b="1" dirty="0" err="1" smtClean="0">
                <a:latin typeface="Consolas"/>
                <a:cs typeface="Consolas"/>
              </a:rPr>
              <a:t>out</a:t>
            </a:r>
            <a:r>
              <a:rPr lang="en-US" sz="3000" b="1" dirty="0" smtClean="0">
                <a:latin typeface="Consolas"/>
                <a:cs typeface="Consolas"/>
              </a:rPr>
              <a:t> &lt;&lt; *p;</a:t>
            </a:r>
            <a:endParaRPr lang="en-US" sz="3000" b="1" dirty="0">
              <a:latin typeface="Consolas"/>
              <a:cs typeface="Consola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216275" y="4483054"/>
            <a:ext cx="447721" cy="4477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/>
                <a:cs typeface="Consolas"/>
              </a:rPr>
              <a:t>5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16275" y="5017752"/>
            <a:ext cx="447721" cy="4477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/>
                <a:cs typeface="Consolas"/>
              </a:rPr>
              <a:t>2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044163" y="4483054"/>
            <a:ext cx="447721" cy="4477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/>
                <a:cs typeface="Consolas"/>
              </a:rPr>
              <a:t>2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044163" y="5017752"/>
            <a:ext cx="447721" cy="4477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/>
                <a:cs typeface="Consolas"/>
              </a:rPr>
              <a:t>8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049521" y="5566938"/>
            <a:ext cx="447721" cy="4477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/>
                <a:cs typeface="Consolas"/>
              </a:rPr>
              <a:t>5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04219" y="1980717"/>
            <a:ext cx="5007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/>
                <a:cs typeface="Consolas"/>
              </a:rPr>
              <a:t>5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16463" y="1980668"/>
            <a:ext cx="5007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/>
                <a:cs typeface="Consola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9848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32" grpId="0"/>
      <p:bldP spid="33" grpId="0"/>
      <p:bldP spid="39" grpId="0" uiExpand="1" build="p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 Representation</a:t>
            </a:r>
            <a:endParaRPr lang="en-US" dirty="0"/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457200" y="2759801"/>
            <a:ext cx="2759075" cy="338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>
                <a:latin typeface="Consolas"/>
                <a:cs typeface="Consolas"/>
              </a:rPr>
              <a:t>x = 7;</a:t>
            </a:r>
          </a:p>
          <a:p>
            <a:pPr marL="0" indent="0">
              <a:buNone/>
            </a:pPr>
            <a:r>
              <a:rPr lang="en-US" sz="3000" b="1" dirty="0" err="1">
                <a:latin typeface="Consolas"/>
                <a:cs typeface="Consolas"/>
              </a:rPr>
              <a:t>c</a:t>
            </a:r>
            <a:r>
              <a:rPr lang="en-US" sz="3000" b="1" dirty="0" err="1" smtClean="0">
                <a:latin typeface="Consolas"/>
                <a:cs typeface="Consolas"/>
              </a:rPr>
              <a:t>out</a:t>
            </a:r>
            <a:r>
              <a:rPr lang="en-US" sz="3000" b="1" dirty="0" smtClean="0">
                <a:latin typeface="Consolas"/>
                <a:cs typeface="Consolas"/>
              </a:rPr>
              <a:t> &lt;&lt; x;</a:t>
            </a:r>
          </a:p>
          <a:p>
            <a:pPr marL="0" indent="0">
              <a:buNone/>
            </a:pPr>
            <a:r>
              <a:rPr lang="en-US" sz="3000" b="1" dirty="0" err="1">
                <a:latin typeface="Consolas"/>
                <a:cs typeface="Consolas"/>
              </a:rPr>
              <a:t>c</a:t>
            </a:r>
            <a:r>
              <a:rPr lang="en-US" sz="3000" b="1" dirty="0" err="1" smtClean="0">
                <a:latin typeface="Consolas"/>
                <a:cs typeface="Consolas"/>
              </a:rPr>
              <a:t>out</a:t>
            </a:r>
            <a:r>
              <a:rPr lang="en-US" sz="3000" b="1" dirty="0" smtClean="0">
                <a:latin typeface="Consolas"/>
                <a:cs typeface="Consolas"/>
              </a:rPr>
              <a:t> &lt;&lt; &amp;x;</a:t>
            </a:r>
          </a:p>
          <a:p>
            <a:pPr marL="0" indent="0">
              <a:buNone/>
            </a:pPr>
            <a:r>
              <a:rPr lang="en-US" sz="3000" b="1" dirty="0" err="1">
                <a:latin typeface="Consolas"/>
                <a:cs typeface="Consolas"/>
              </a:rPr>
              <a:t>c</a:t>
            </a:r>
            <a:r>
              <a:rPr lang="en-US" sz="3000" b="1" dirty="0" err="1" smtClean="0">
                <a:latin typeface="Consolas"/>
                <a:cs typeface="Consolas"/>
              </a:rPr>
              <a:t>out</a:t>
            </a:r>
            <a:r>
              <a:rPr lang="en-US" sz="3000" b="1" dirty="0" smtClean="0">
                <a:latin typeface="Consolas"/>
                <a:cs typeface="Consolas"/>
              </a:rPr>
              <a:t> &lt;&lt; p;</a:t>
            </a:r>
          </a:p>
          <a:p>
            <a:pPr marL="0" indent="0">
              <a:buNone/>
            </a:pPr>
            <a:r>
              <a:rPr lang="en-US" sz="3000" b="1" dirty="0" err="1">
                <a:latin typeface="Consolas"/>
                <a:cs typeface="Consolas"/>
              </a:rPr>
              <a:t>c</a:t>
            </a:r>
            <a:r>
              <a:rPr lang="en-US" sz="3000" b="1" dirty="0" err="1" smtClean="0">
                <a:latin typeface="Consolas"/>
                <a:cs typeface="Consolas"/>
              </a:rPr>
              <a:t>out</a:t>
            </a:r>
            <a:r>
              <a:rPr lang="en-US" sz="3000" b="1" dirty="0" smtClean="0">
                <a:latin typeface="Consolas"/>
                <a:cs typeface="Consolas"/>
              </a:rPr>
              <a:t> &lt;&lt; &amp;p;</a:t>
            </a:r>
          </a:p>
          <a:p>
            <a:pPr marL="0" indent="0">
              <a:buNone/>
            </a:pPr>
            <a:r>
              <a:rPr lang="en-US" sz="3000" b="1" dirty="0" err="1">
                <a:latin typeface="Consolas"/>
                <a:cs typeface="Consolas"/>
              </a:rPr>
              <a:t>c</a:t>
            </a:r>
            <a:r>
              <a:rPr lang="en-US" sz="3000" b="1" dirty="0" err="1" smtClean="0">
                <a:latin typeface="Consolas"/>
                <a:cs typeface="Consolas"/>
              </a:rPr>
              <a:t>out</a:t>
            </a:r>
            <a:r>
              <a:rPr lang="en-US" sz="3000" b="1" dirty="0" smtClean="0">
                <a:latin typeface="Consolas"/>
                <a:cs typeface="Consolas"/>
              </a:rPr>
              <a:t> &lt;&lt; *p;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FEF2-2D9E-4248-922C-21D5729775CD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0869" y="1872945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76243" y="1872945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61617" y="1872945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546991" y="1872994"/>
            <a:ext cx="584778" cy="584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32365" y="1872994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17739" y="1873043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03113" y="1872945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88487" y="1872945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73861" y="1873043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59235" y="1872945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44609" y="1873043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29981" y="1872945"/>
            <a:ext cx="584778" cy="58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90869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76243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61617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46991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32365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17739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03113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888487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73861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59235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44609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29981" y="1500778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6366" y="1500778"/>
            <a:ext cx="461665" cy="132637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cap="small" dirty="0" smtClean="0"/>
              <a:t>Memory</a:t>
            </a:r>
            <a:endParaRPr lang="en-US" b="1" cap="small" dirty="0"/>
          </a:p>
        </p:txBody>
      </p:sp>
      <p:sp>
        <p:nvSpPr>
          <p:cNvPr id="32" name="TextBox 31"/>
          <p:cNvSpPr txBox="1"/>
          <p:nvPr/>
        </p:nvSpPr>
        <p:spPr>
          <a:xfrm>
            <a:off x="2962213" y="2457821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/>
                <a:cs typeface="Consolas"/>
              </a:rPr>
              <a:t>x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74457" y="2457821"/>
            <a:ext cx="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/>
                <a:cs typeface="Consolas"/>
              </a:rPr>
              <a:t>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9230" y="1503711"/>
            <a:ext cx="97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ddress: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9230" y="1980668"/>
            <a:ext cx="106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contents: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9230" y="2457723"/>
            <a:ext cx="9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variable:</a:t>
            </a:r>
            <a:endParaRPr lang="en-US" dirty="0"/>
          </a:p>
        </p:txBody>
      </p:sp>
      <p:sp>
        <p:nvSpPr>
          <p:cNvPr id="39" name="Content Placeholder 37"/>
          <p:cNvSpPr txBox="1">
            <a:spLocks/>
          </p:cNvSpPr>
          <p:nvPr/>
        </p:nvSpPr>
        <p:spPr>
          <a:xfrm>
            <a:off x="4508949" y="2758465"/>
            <a:ext cx="2759075" cy="3385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000" b="1" dirty="0" smtClean="0">
                <a:latin typeface="Consolas"/>
                <a:cs typeface="Consolas"/>
              </a:rPr>
              <a:t>*p = 4;</a:t>
            </a:r>
          </a:p>
          <a:p>
            <a:pPr marL="0" indent="0">
              <a:buNone/>
            </a:pPr>
            <a:r>
              <a:rPr lang="en-US" sz="3000" b="1" dirty="0" err="1">
                <a:latin typeface="Consolas"/>
                <a:cs typeface="Consolas"/>
              </a:rPr>
              <a:t>cout</a:t>
            </a:r>
            <a:r>
              <a:rPr lang="en-US" sz="3000" b="1" dirty="0">
                <a:latin typeface="Consolas"/>
                <a:cs typeface="Consolas"/>
              </a:rPr>
              <a:t> &lt;&lt; x;</a:t>
            </a:r>
          </a:p>
          <a:p>
            <a:pPr marL="0" indent="0">
              <a:buNone/>
            </a:pPr>
            <a:r>
              <a:rPr lang="en-US" sz="3000" b="1" dirty="0" err="1">
                <a:latin typeface="Consolas"/>
                <a:cs typeface="Consolas"/>
              </a:rPr>
              <a:t>cout</a:t>
            </a:r>
            <a:r>
              <a:rPr lang="en-US" sz="3000" b="1" dirty="0">
                <a:latin typeface="Consolas"/>
                <a:cs typeface="Consolas"/>
              </a:rPr>
              <a:t> &lt;&lt; &amp;x;</a:t>
            </a:r>
          </a:p>
          <a:p>
            <a:pPr marL="0" indent="0">
              <a:buNone/>
            </a:pPr>
            <a:r>
              <a:rPr lang="en-US" sz="3000" b="1" dirty="0" err="1">
                <a:latin typeface="Consolas"/>
                <a:cs typeface="Consolas"/>
              </a:rPr>
              <a:t>cout</a:t>
            </a:r>
            <a:r>
              <a:rPr lang="en-US" sz="3000" b="1" dirty="0">
                <a:latin typeface="Consolas"/>
                <a:cs typeface="Consolas"/>
              </a:rPr>
              <a:t> &lt;&lt; p;</a:t>
            </a:r>
          </a:p>
          <a:p>
            <a:pPr marL="0" indent="0">
              <a:buNone/>
            </a:pPr>
            <a:r>
              <a:rPr lang="en-US" sz="3000" b="1" dirty="0" err="1">
                <a:latin typeface="Consolas"/>
                <a:cs typeface="Consolas"/>
              </a:rPr>
              <a:t>cout</a:t>
            </a:r>
            <a:r>
              <a:rPr lang="en-US" sz="3000" b="1" dirty="0">
                <a:latin typeface="Consolas"/>
                <a:cs typeface="Consolas"/>
              </a:rPr>
              <a:t> &lt;&lt; &amp;p;</a:t>
            </a:r>
          </a:p>
          <a:p>
            <a:pPr marL="0" indent="0">
              <a:buNone/>
            </a:pPr>
            <a:r>
              <a:rPr lang="en-US" sz="3000" b="1" dirty="0" err="1">
                <a:latin typeface="Consolas"/>
                <a:cs typeface="Consolas"/>
              </a:rPr>
              <a:t>cout</a:t>
            </a:r>
            <a:r>
              <a:rPr lang="en-US" sz="3000" b="1" dirty="0">
                <a:latin typeface="Consolas"/>
                <a:cs typeface="Consolas"/>
              </a:rPr>
              <a:t> &lt;&lt; *p;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216275" y="3396437"/>
            <a:ext cx="447721" cy="4477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/>
                <a:cs typeface="Consolas"/>
              </a:rPr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04219" y="1980717"/>
            <a:ext cx="5007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/>
                <a:cs typeface="Consolas"/>
              </a:rPr>
              <a:t>7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216275" y="3945350"/>
            <a:ext cx="447721" cy="4477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/>
                <a:cs typeface="Consolas"/>
              </a:rPr>
              <a:t>2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216275" y="4494263"/>
            <a:ext cx="447721" cy="4477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/>
                <a:cs typeface="Consolas"/>
              </a:rPr>
              <a:t>2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216275" y="5043176"/>
            <a:ext cx="447721" cy="4477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/>
                <a:cs typeface="Consolas"/>
              </a:rPr>
              <a:t>8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3216275" y="5592087"/>
            <a:ext cx="447721" cy="4477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/>
                <a:cs typeface="Consolas"/>
              </a:rPr>
              <a:t>7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097549" y="3396437"/>
            <a:ext cx="447721" cy="4477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/>
                <a:cs typeface="Consolas"/>
              </a:rPr>
              <a:t>4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097549" y="3945350"/>
            <a:ext cx="447721" cy="4477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/>
                <a:cs typeface="Consolas"/>
              </a:rPr>
              <a:t>2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097549" y="4494263"/>
            <a:ext cx="447721" cy="4477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/>
                <a:cs typeface="Consolas"/>
              </a:rPr>
              <a:t>2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097549" y="5043176"/>
            <a:ext cx="447721" cy="4477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/>
                <a:cs typeface="Consolas"/>
              </a:rPr>
              <a:t>8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7097549" y="5592087"/>
            <a:ext cx="447721" cy="4477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/>
                <a:cs typeface="Consolas"/>
              </a:rPr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04219" y="1970473"/>
            <a:ext cx="5007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/>
                <a:cs typeface="Consolas"/>
              </a:rPr>
              <a:t>4</a:t>
            </a:r>
            <a:endParaRPr lang="en-US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20277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39" grpId="0" uiExpand="1" build="p"/>
      <p:bldP spid="40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nsolas"/>
                <a:cs typeface="Consolas"/>
              </a:rPr>
              <a:t>new</a:t>
            </a:r>
            <a:r>
              <a:rPr lang="en-US" dirty="0" smtClean="0"/>
              <a:t> and </a:t>
            </a:r>
            <a:r>
              <a:rPr lang="en-US" b="1" dirty="0" smtClean="0">
                <a:latin typeface="Consolas"/>
                <a:cs typeface="Consolas"/>
              </a:rPr>
              <a:t>delete</a:t>
            </a:r>
            <a:r>
              <a:rPr lang="en-US" dirty="0" smtClean="0"/>
              <a:t>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new operator produces a new, nameless variable and returns a pointer to this new variable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*p = new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endParaRPr lang="en-US" dirty="0"/>
          </a:p>
          <a:p>
            <a:r>
              <a:rPr lang="en-US" dirty="0" smtClean="0"/>
              <a:t>Variables created this way are termed </a:t>
            </a:r>
            <a:r>
              <a:rPr lang="en-US" b="1" dirty="0" smtClean="0"/>
              <a:t>dynamic</a:t>
            </a:r>
            <a:r>
              <a:rPr lang="en-US" dirty="0" smtClean="0"/>
              <a:t> (others are </a:t>
            </a:r>
            <a:r>
              <a:rPr lang="en-US" i="1" dirty="0" smtClean="0"/>
              <a:t>automatic</a:t>
            </a:r>
            <a:r>
              <a:rPr lang="en-US" dirty="0" smtClean="0"/>
              <a:t>/</a:t>
            </a:r>
            <a:r>
              <a:rPr lang="en-US" i="1" dirty="0" smtClean="0"/>
              <a:t>ordinary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Any variable created this way must be later de-allocated via </a:t>
            </a:r>
            <a:r>
              <a:rPr lang="en-US" b="1" dirty="0" smtClean="0">
                <a:latin typeface="Consolas"/>
                <a:cs typeface="Consolas"/>
              </a:rPr>
              <a:t>delete</a:t>
            </a:r>
            <a:r>
              <a:rPr lang="en-US" dirty="0" smtClean="0"/>
              <a:t> (variables not created this way must </a:t>
            </a:r>
            <a:r>
              <a:rPr lang="en-US" i="1" dirty="0" smtClean="0"/>
              <a:t>not</a:t>
            </a:r>
            <a:r>
              <a:rPr lang="en-US" dirty="0" smtClean="0"/>
              <a:t> be </a:t>
            </a:r>
            <a:r>
              <a:rPr lang="en-US" dirty="0" err="1" smtClean="0"/>
              <a:t>deallocated</a:t>
            </a:r>
            <a:r>
              <a:rPr lang="en-US" dirty="0" smtClean="0"/>
              <a:t> using </a:t>
            </a:r>
            <a:r>
              <a:rPr lang="en-US" b="1" dirty="0" smtClean="0">
                <a:latin typeface="Consolas"/>
                <a:cs typeface="Consolas"/>
              </a:rPr>
              <a:t>delete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delete p;</a:t>
            </a:r>
          </a:p>
          <a:p>
            <a:pPr marL="457200" lvl="1" indent="0">
              <a:buNone/>
            </a:pPr>
            <a:endParaRPr lang="en-US" b="1" dirty="0" smtClean="0">
              <a:latin typeface="Consolas"/>
              <a:cs typeface="Consolas"/>
            </a:endParaRPr>
          </a:p>
          <a:p>
            <a:r>
              <a:rPr lang="en-US" dirty="0" smtClean="0"/>
              <a:t>Do not call </a:t>
            </a:r>
            <a:r>
              <a:rPr lang="en-US" b="1" dirty="0" smtClean="0">
                <a:latin typeface="Consolas"/>
                <a:cs typeface="Consolas"/>
              </a:rPr>
              <a:t>delete</a:t>
            </a:r>
            <a:r>
              <a:rPr lang="en-US" dirty="0" smtClean="0"/>
              <a:t> on memory that has already been </a:t>
            </a:r>
            <a:r>
              <a:rPr lang="en-US" dirty="0" err="1" smtClean="0"/>
              <a:t>deallocated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4448-67F6-AD46-8048-59D69C832364}" type="datetime3">
              <a:rPr lang="en-US" smtClean="0"/>
              <a:t>23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[and Pals]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57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lecture.potx</Template>
  <TotalTime>1406</TotalTime>
  <Words>2204</Words>
  <Application>Microsoft Macintosh PowerPoint</Application>
  <PresentationFormat>On-screen Show (4:3)</PresentationFormat>
  <Paragraphs>670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lecture</vt:lpstr>
      <vt:lpstr>Pointers [and Pals]</vt:lpstr>
      <vt:lpstr>Outline</vt:lpstr>
      <vt:lpstr>Quick Recap of Memory</vt:lpstr>
      <vt:lpstr>What is a Pointer?</vt:lpstr>
      <vt:lpstr>Reinforcing Humor ala XKCD</vt:lpstr>
      <vt:lpstr>Useful Operators</vt:lpstr>
      <vt:lpstr>Pointer Representation</vt:lpstr>
      <vt:lpstr>Pointer Representation</vt:lpstr>
      <vt:lpstr>The new and delete Operators</vt:lpstr>
      <vt:lpstr>Memory Leak</vt:lpstr>
      <vt:lpstr>Why Dynamic Allocation?</vt:lpstr>
      <vt:lpstr>Different Sources of Memory</vt:lpstr>
      <vt:lpstr>NULL</vt:lpstr>
      <vt:lpstr>More Reinforcing Humor ala XKCD</vt:lpstr>
      <vt:lpstr>Pointer-Array Duality</vt:lpstr>
      <vt:lpstr>Array Element Values</vt:lpstr>
      <vt:lpstr>Arrays as Parameters</vt:lpstr>
      <vt:lpstr>Exercise</vt:lpstr>
      <vt:lpstr>Dynamic Arrays</vt:lpstr>
      <vt:lpstr>Deallocating Dynamic Arrays</vt:lpstr>
      <vt:lpstr>Exercise</vt:lpstr>
      <vt:lpstr>Answer</vt:lpstr>
      <vt:lpstr>Multidimensional Arrays</vt:lpstr>
      <vt:lpstr>Example</vt:lpstr>
      <vt:lpstr>Multidimensional Array Parameters</vt:lpstr>
      <vt:lpstr>Example (1)</vt:lpstr>
      <vt:lpstr>Example (2)</vt:lpstr>
      <vt:lpstr>Multidimensional Dynamic Arrays</vt:lpstr>
      <vt:lpstr>Revisiting Program Arguments</vt:lpstr>
      <vt:lpstr>Example</vt:lpstr>
      <vt:lpstr>Putting It All Together!</vt:lpstr>
      <vt:lpstr>Answer (1)</vt:lpstr>
      <vt:lpstr>Answer (2)</vt:lpstr>
      <vt:lpstr>Answer (3)</vt:lpstr>
      <vt:lpstr>Wrap 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Derbinsky</dc:creator>
  <cp:lastModifiedBy>Nate Derbinsky</cp:lastModifiedBy>
  <cp:revision>613</cp:revision>
  <dcterms:created xsi:type="dcterms:W3CDTF">2014-08-28T17:22:34Z</dcterms:created>
  <dcterms:modified xsi:type="dcterms:W3CDTF">2015-01-23T13:42:28Z</dcterms:modified>
</cp:coreProperties>
</file>