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FAC303"/>
    <a:srgbClr val="CC0000"/>
    <a:srgbClr val="666666"/>
    <a:srgbClr val="EAEAEA"/>
    <a:srgbClr val="42403E"/>
    <a:srgbClr val="BE132F"/>
    <a:srgbClr val="060606"/>
    <a:srgbClr val="F6E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15591-8091-1742-B46B-7D14AB36C3D9}" type="datetimeFigureOut">
              <a:rPr lang="en-US" smtClean="0"/>
              <a:t>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E855D-A233-B94E-A0E9-3DCC9E12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1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E7E3F-4D98-5847-B17E-980CD6EFCA0E}" type="datetimeFigureOut">
              <a:rPr lang="en-US" smtClean="0"/>
              <a:t>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C1030-C939-014C-B12C-909CA502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76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C1030-C939-014C-B12C-909CA50209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14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8 bits = 1 byte</a:t>
            </a:r>
            <a:endParaRPr lang="en-US" dirty="0" smtClean="0"/>
          </a:p>
          <a:p>
            <a:r>
              <a:rPr lang="en-US" dirty="0" smtClean="0"/>
              <a:t>RA</a:t>
            </a:r>
            <a:r>
              <a:rPr lang="en-US" baseline="0" dirty="0" smtClean="0"/>
              <a:t> = random access = can get to contents of any address equally fast</a:t>
            </a:r>
          </a:p>
          <a:p>
            <a:r>
              <a:rPr lang="en-US" baseline="0" dirty="0" smtClean="0"/>
              <a:t>Fixed size address: 3 bits = 8 addresses (above)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81DF-9770-7A41-9FF5-7C0B43A81F7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7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D260-52B9-9845-8571-53FB5170623B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8229600" cy="4847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4301-2CBF-FE46-9CD4-B5E042E811F2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9961"/>
            <a:ext cx="4038600" cy="48562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1226-ECC5-1F45-B843-6849D7EDBF0E}" type="datetime3">
              <a:rPr lang="en-US" smtClean="0"/>
              <a:t>13 January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45574"/>
            <a:ext cx="4040188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45574"/>
            <a:ext cx="4041775" cy="40805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81EF-348A-694D-A391-5B0860F88C5C}" type="datetime3">
              <a:rPr lang="en-US" smtClean="0"/>
              <a:t>13 January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42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42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64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221954"/>
            <a:ext cx="9143999" cy="407086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6631068"/>
            <a:ext cx="9144000" cy="2269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38554"/>
          </a:xfrm>
          <a:prstGeom prst="rect">
            <a:avLst/>
          </a:prstGeom>
          <a:solidFill>
            <a:srgbClr val="42403E"/>
          </a:solidFill>
          <a:ln>
            <a:noFill/>
          </a:ln>
          <a:effectLst>
            <a:outerShdw blurRad="50800" dist="25400" dir="5400000" algn="t" rotWithShape="0">
              <a:srgbClr val="666666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60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484"/>
            <a:ext cx="8229600" cy="484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6629040"/>
            <a:ext cx="2291085" cy="22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44C4202A-5635-5545-9DA2-64CC37D5CE6D}" type="datetime3">
              <a:rPr lang="en-US" smtClean="0"/>
              <a:t>13 January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0709" y="6273754"/>
            <a:ext cx="7756091" cy="303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666666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C++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784" y="6631068"/>
            <a:ext cx="1092016" cy="226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A85782A5-310D-064D-97B2-7CD9DCF5F4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2777"/>
            <a:ext cx="3435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 smtClean="0">
                <a:solidFill>
                  <a:srgbClr val="FAC303"/>
                </a:solidFill>
                <a:latin typeface="Georgia"/>
                <a:cs typeface="Georgia"/>
              </a:rPr>
              <a:t>Wentworth Institute of Technology</a:t>
            </a:r>
            <a:endParaRPr lang="en-US" sz="1400" b="1" i="0" dirty="0">
              <a:solidFill>
                <a:srgbClr val="FAC303"/>
              </a:solidFill>
              <a:latin typeface="Georgia"/>
              <a:cs typeface="Georgi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127" y="2777"/>
            <a:ext cx="570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0" dirty="0" smtClean="0">
                <a:solidFill>
                  <a:schemeClr val="bg1"/>
                </a:solidFill>
                <a:latin typeface="Arial"/>
                <a:cs typeface="Arial"/>
              </a:rPr>
              <a:t>COMP201 – Computer Science II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</a:t>
            </a:r>
            <a:r>
              <a:rPr lang="en-US" sz="1400" b="1" i="0" baseline="0" dirty="0" smtClean="0">
                <a:solidFill>
                  <a:srgbClr val="FAC303"/>
                </a:solidFill>
                <a:latin typeface="Arial"/>
                <a:cs typeface="Arial"/>
              </a:rPr>
              <a:t>|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Spring 2015    </a:t>
            </a:r>
            <a:r>
              <a:rPr lang="en-US" sz="1400" b="1" i="0" baseline="0" dirty="0" smtClean="0">
                <a:solidFill>
                  <a:srgbClr val="FAC303"/>
                </a:solidFill>
                <a:latin typeface="Arial"/>
                <a:cs typeface="Arial"/>
              </a:rPr>
              <a:t>|</a:t>
            </a:r>
            <a:r>
              <a:rPr lang="en-US" sz="1400" b="0" i="0" baseline="0" dirty="0" smtClean="0">
                <a:solidFill>
                  <a:schemeClr val="bg1"/>
                </a:solidFill>
                <a:latin typeface="Arial"/>
                <a:cs typeface="Arial"/>
              </a:rPr>
              <a:t>    Derbinsky</a:t>
            </a:r>
            <a:endParaRPr lang="en-US" sz="1400" b="0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" name="Picture 6" descr="cres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21446"/>
            <a:ext cx="473509" cy="4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gif"/><Relationship Id="rId7" Type="http://schemas.openxmlformats.org/officeDocument/2006/relationships/image" Target="../media/image7.png"/><Relationship Id="rId8" Type="http://schemas.openxmlformats.org/officeDocument/2006/relationships/image" Target="../media/image8.gif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Lecture 1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79F5-FDC8-9845-9A59-8F40B9AD58A4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C0504D"/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rgbClr val="C0504D"/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rgbClr val="C0504D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smtClean="0">
                <a:solidFill>
                  <a:srgbClr val="C0504D"/>
                </a:solidFill>
                <a:latin typeface="Consolas"/>
                <a:cs typeface="Consolas"/>
              </a:rPr>
              <a:t>"hello </a:t>
            </a:r>
            <a:r>
              <a:rPr lang="en-US" b="1" dirty="0">
                <a:solidFill>
                  <a:srgbClr val="C0504D"/>
                </a:solidFill>
                <a:latin typeface="Consolas"/>
                <a:cs typeface="Consolas"/>
              </a:rPr>
              <a:t>world" </a:t>
            </a:r>
            <a:r>
              <a:rPr lang="en-US" b="1" dirty="0" smtClean="0">
                <a:latin typeface="Consolas"/>
                <a:cs typeface="Consolas"/>
              </a:rPr>
              <a:t>&lt;&lt; </a:t>
            </a:r>
            <a:r>
              <a:rPr lang="en-US" b="1" dirty="0" err="1" smtClean="0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4301-2CBF-FE46-9CD4-B5E042E811F2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79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I/O, Variables,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program that asks the user for an integer and then prints out that number to the screen, a tab, and then that number plus five. For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Please enter a number: 5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5	10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4301-2CBF-FE46-9CD4-B5E042E811F2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3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</a:t>
            </a:r>
            <a:r>
              <a:rPr lang="en-US" b="1" dirty="0">
                <a:latin typeface="Consolas"/>
                <a:cs typeface="Consolas"/>
              </a:rPr>
              <a:t>&lt; </a:t>
            </a:r>
            <a:r>
              <a:rPr lang="en-US" b="1" dirty="0">
                <a:solidFill>
                  <a:srgbClr val="C0504D"/>
                </a:solidFill>
                <a:latin typeface="Consolas"/>
                <a:cs typeface="Consolas"/>
              </a:rPr>
              <a:t>"Please </a:t>
            </a:r>
            <a:r>
              <a:rPr lang="en-US" b="1" dirty="0" smtClean="0">
                <a:solidFill>
                  <a:srgbClr val="C0504D"/>
                </a:solidFill>
                <a:latin typeface="Consolas"/>
                <a:cs typeface="Consolas"/>
              </a:rPr>
              <a:t>enter a number</a:t>
            </a:r>
            <a:r>
              <a:rPr lang="en-US" b="1" dirty="0">
                <a:solidFill>
                  <a:srgbClr val="C0504D"/>
                </a:solidFill>
                <a:latin typeface="Consolas"/>
                <a:cs typeface="Consolas"/>
              </a:rPr>
              <a:t>: "</a:t>
            </a:r>
            <a:r>
              <a:rPr lang="en-US" b="1" dirty="0">
                <a:latin typeface="Consolas"/>
                <a:cs typeface="Consolas"/>
              </a:rPr>
              <a:t>;	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cin</a:t>
            </a:r>
            <a:r>
              <a:rPr lang="en-US" b="1" dirty="0" smtClean="0">
                <a:latin typeface="Consolas"/>
                <a:cs typeface="Consolas"/>
              </a:rPr>
              <a:t> &gt;&gt; x;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x &lt;&lt; </a:t>
            </a:r>
            <a:r>
              <a:rPr lang="en-US" b="1" dirty="0">
                <a:solidFill>
                  <a:srgbClr val="C0504D"/>
                </a:solidFill>
                <a:latin typeface="Consolas"/>
                <a:cs typeface="Consolas"/>
              </a:rPr>
              <a:t>"\</a:t>
            </a:r>
            <a:r>
              <a:rPr lang="en-US" b="1" dirty="0" smtClean="0">
                <a:solidFill>
                  <a:srgbClr val="C0504D"/>
                </a:solidFill>
                <a:latin typeface="Consolas"/>
                <a:cs typeface="Consolas"/>
              </a:rPr>
              <a:t>t"</a:t>
            </a:r>
            <a:r>
              <a:rPr lang="en-US" b="1" dirty="0" smtClean="0">
                <a:latin typeface="Consolas"/>
                <a:cs typeface="Consolas"/>
              </a:rPr>
              <a:t> &lt;&lt; ( x+5 ) &lt;&lt; </a:t>
            </a:r>
            <a:r>
              <a:rPr lang="en-US" b="1" dirty="0" err="1" smtClean="0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4301-2CBF-FE46-9CD4-B5E042E811F2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wrong with the following code, why?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4301-2CBF-FE46-9CD4-B5E042E811F2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199" y="2292859"/>
            <a:ext cx="8229600" cy="3833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nsolas"/>
                <a:cs typeface="Consolas"/>
              </a:rPr>
              <a:t>iostream</a:t>
            </a:r>
            <a:r>
              <a:rPr lang="en-US" b="1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std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endParaRPr lang="en-US" b="1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main()</a:t>
            </a:r>
          </a:p>
          <a:p>
            <a:pPr marL="0" indent="0">
              <a:buFont typeface="Arial"/>
              <a:buNone/>
            </a:pPr>
            <a:r>
              <a:rPr lang="en-US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x, y;</a:t>
            </a:r>
          </a:p>
          <a:p>
            <a:pPr marL="0" indent="0">
              <a:buFont typeface="Arial"/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y = x + 5;</a:t>
            </a:r>
          </a:p>
          <a:p>
            <a:pPr marL="0" indent="0">
              <a:buFont typeface="Arial"/>
              <a:buNone/>
            </a:pP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&lt;&lt; </a:t>
            </a:r>
            <a:r>
              <a:rPr lang="en-US" b="1" dirty="0" smtClean="0">
                <a:solidFill>
                  <a:srgbClr val="C0504D"/>
                </a:solidFill>
                <a:latin typeface="Consolas"/>
                <a:cs typeface="Consolas"/>
              </a:rPr>
              <a:t>"Please enter a number: "</a:t>
            </a:r>
            <a:r>
              <a:rPr lang="en-US" b="1" dirty="0" smtClean="0">
                <a:latin typeface="Consolas"/>
                <a:cs typeface="Consolas"/>
              </a:rPr>
              <a:t>;	</a:t>
            </a:r>
          </a:p>
          <a:p>
            <a:pPr marL="0" indent="0">
              <a:buFont typeface="Arial"/>
              <a:buNone/>
            </a:pP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cin</a:t>
            </a:r>
            <a:r>
              <a:rPr lang="en-US" b="1" dirty="0" smtClean="0">
                <a:latin typeface="Consolas"/>
                <a:cs typeface="Consolas"/>
              </a:rPr>
              <a:t> &gt;&gt; x;</a:t>
            </a:r>
          </a:p>
          <a:p>
            <a:pPr marL="0" indent="0">
              <a:buFont typeface="Arial"/>
              <a:buNone/>
            </a:pP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cout</a:t>
            </a:r>
            <a:r>
              <a:rPr lang="en-US" b="1" dirty="0" smtClean="0">
                <a:latin typeface="Consolas"/>
                <a:cs typeface="Consolas"/>
              </a:rPr>
              <a:t> &lt;&lt; x &lt;&lt; </a:t>
            </a:r>
            <a:r>
              <a:rPr lang="en-US" b="1" dirty="0" smtClean="0">
                <a:solidFill>
                  <a:srgbClr val="C0504D"/>
                </a:solidFill>
                <a:latin typeface="Consolas"/>
                <a:cs typeface="Consolas"/>
              </a:rPr>
              <a:t>"\t"</a:t>
            </a:r>
            <a:r>
              <a:rPr lang="en-US" b="1" dirty="0" smtClean="0">
                <a:latin typeface="Consolas"/>
                <a:cs typeface="Consolas"/>
              </a:rPr>
              <a:t> &lt;&lt; y &lt;&lt; </a:t>
            </a:r>
            <a:r>
              <a:rPr lang="en-US" b="1" dirty="0" err="1" smtClean="0">
                <a:latin typeface="Consolas"/>
                <a:cs typeface="Consolas"/>
              </a:rPr>
              <a:t>endl</a:t>
            </a:r>
            <a:r>
              <a:rPr lang="en-US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b="1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 smtClean="0">
                <a:latin typeface="Consolas"/>
                <a:cs typeface="Consolas"/>
              </a:rPr>
              <a:t> 0;</a:t>
            </a:r>
          </a:p>
          <a:p>
            <a:pPr marL="0" indent="0">
              <a:buFont typeface="Arial"/>
              <a:buNone/>
            </a:pPr>
            <a:r>
              <a:rPr lang="en-US" b="1" dirty="0" smtClean="0">
                <a:latin typeface="Consolas"/>
                <a:cs typeface="Consolas"/>
              </a:rPr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76086" y="4091871"/>
            <a:ext cx="1972198" cy="399780"/>
          </a:xfrm>
          <a:prstGeom prst="round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rved Right Arrow 8"/>
          <p:cNvSpPr/>
          <p:nvPr/>
        </p:nvSpPr>
        <p:spPr>
          <a:xfrm>
            <a:off x="187443" y="4268245"/>
            <a:ext cx="539511" cy="905386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7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84"/>
            <a:ext cx="3372272" cy="288393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Write a program that asks the user for a numeric grade (could be a fraction) and outputs the Wentworth letter grade (no rounding).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4301-2CBF-FE46-9CD4-B5E042E811F2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472" y="1278484"/>
            <a:ext cx="4857328" cy="45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9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nsolas"/>
                <a:cs typeface="Consolas"/>
              </a:rPr>
              <a:t>iostream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std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main()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b="1" dirty="0">
                <a:latin typeface="Consolas"/>
                <a:cs typeface="Consolas"/>
              </a:rPr>
              <a:t> grade;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"Please enter a grade: "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latin typeface="Consolas"/>
                <a:cs typeface="Consolas"/>
              </a:rPr>
              <a:t>cin</a:t>
            </a:r>
            <a:r>
              <a:rPr lang="en-US" b="1" dirty="0">
                <a:latin typeface="Consolas"/>
                <a:cs typeface="Consolas"/>
              </a:rPr>
              <a:t> &gt;&gt; grade;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grade &gt;= 96 )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"A"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else if </a:t>
            </a:r>
            <a:r>
              <a:rPr lang="en-US" b="1" dirty="0">
                <a:latin typeface="Consolas"/>
                <a:cs typeface="Consolas"/>
              </a:rPr>
              <a:t>( grade &gt;= 92 )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"A-"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else if </a:t>
            </a:r>
            <a:r>
              <a:rPr lang="en-US" b="1" dirty="0">
                <a:latin typeface="Consolas"/>
                <a:cs typeface="Consolas"/>
              </a:rPr>
              <a:t>( grade &gt;= 88 )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"B+"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else if </a:t>
            </a:r>
            <a:r>
              <a:rPr lang="en-US" b="1" dirty="0">
                <a:latin typeface="Consolas"/>
                <a:cs typeface="Consolas"/>
              </a:rPr>
              <a:t>( grade &gt;= 84 )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"B"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else if </a:t>
            </a:r>
            <a:r>
              <a:rPr lang="en-US" b="1" dirty="0">
                <a:latin typeface="Consolas"/>
                <a:cs typeface="Consolas"/>
              </a:rPr>
              <a:t>( grade &gt;= 80 )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"B-"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else if </a:t>
            </a:r>
            <a:r>
              <a:rPr lang="en-US" b="1" dirty="0">
                <a:latin typeface="Consolas"/>
                <a:cs typeface="Consolas"/>
              </a:rPr>
              <a:t>( grade &gt;= 76 )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"C+"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}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else 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 </a:t>
            </a:r>
            <a:r>
              <a:rPr lang="en-US" b="1" dirty="0">
                <a:latin typeface="Consolas"/>
                <a:cs typeface="Consolas"/>
              </a:rPr>
              <a:t>( grade &gt;= 72 )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"C"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else if </a:t>
            </a:r>
            <a:r>
              <a:rPr lang="en-US" b="1" dirty="0">
                <a:latin typeface="Consolas"/>
                <a:cs typeface="Consolas"/>
              </a:rPr>
              <a:t>( grade &gt;= 68 )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"C-"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else if </a:t>
            </a:r>
            <a:r>
              <a:rPr lang="en-US" b="1" dirty="0">
                <a:latin typeface="Consolas"/>
                <a:cs typeface="Consolas"/>
              </a:rPr>
              <a:t>( grade &gt;= 64 )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"D+"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else if</a:t>
            </a:r>
            <a:r>
              <a:rPr lang="en-US" b="1" dirty="0">
                <a:latin typeface="Consolas"/>
                <a:cs typeface="Consolas"/>
              </a:rPr>
              <a:t> ( grade &gt;= 60 )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"D"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"F"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4301-2CBF-FE46-9CD4-B5E042E811F2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Functions, Loops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Write a function named </a:t>
            </a:r>
            <a:r>
              <a:rPr lang="en-US" b="1" dirty="0" err="1" smtClean="0">
                <a:latin typeface="Consolas"/>
                <a:cs typeface="Consolas"/>
              </a:rPr>
              <a:t>nums</a:t>
            </a:r>
            <a:r>
              <a:rPr lang="en-US" dirty="0" smtClean="0"/>
              <a:t> that takes two integer arguments: </a:t>
            </a:r>
            <a:r>
              <a:rPr lang="en-US" b="1" dirty="0" err="1" smtClean="0">
                <a:latin typeface="Consolas"/>
                <a:cs typeface="Consolas"/>
              </a:rPr>
              <a:t>upper_bound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nsolas"/>
                <a:cs typeface="Consolas"/>
              </a:rPr>
              <a:t>per_line</a:t>
            </a:r>
            <a:r>
              <a:rPr lang="en-US" dirty="0" smtClean="0"/>
              <a:t> and prints to the screen each number from 1 to </a:t>
            </a:r>
            <a:r>
              <a:rPr lang="en-US" b="1" dirty="0" err="1" smtClean="0">
                <a:latin typeface="Consolas"/>
                <a:cs typeface="Consolas"/>
              </a:rPr>
              <a:t>upper_bound</a:t>
            </a:r>
            <a:r>
              <a:rPr lang="en-US" dirty="0" smtClean="0"/>
              <a:t>, </a:t>
            </a:r>
            <a:r>
              <a:rPr lang="en-US" b="1" dirty="0" err="1" smtClean="0">
                <a:latin typeface="Consolas"/>
                <a:cs typeface="Consolas"/>
              </a:rPr>
              <a:t>per_line</a:t>
            </a:r>
            <a:r>
              <a:rPr lang="en-US" dirty="0" smtClean="0"/>
              <a:t> numbers on a line.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nums</a:t>
            </a:r>
            <a:r>
              <a:rPr lang="en-US" b="1" dirty="0" smtClean="0">
                <a:latin typeface="Consolas"/>
                <a:cs typeface="Consolas"/>
              </a:rPr>
              <a:t>( 12, 5 );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1 2 3 4 5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6 7 8 9 10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11 12</a:t>
            </a: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1226-ECC5-1F45-B843-6849D7EDBF0E}" type="datetime3">
              <a:rPr lang="en-US" smtClean="0"/>
              <a:t>13 January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nums</a:t>
            </a:r>
            <a:r>
              <a:rPr lang="en-US" b="1" dirty="0"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upper_bound</a:t>
            </a:r>
            <a:r>
              <a:rPr lang="en-US" b="1" dirty="0">
                <a:latin typeface="Consolas"/>
                <a:cs typeface="Consolas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per_line</a:t>
            </a:r>
            <a:r>
              <a:rPr lang="en-US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num_on_line</a:t>
            </a:r>
            <a:r>
              <a:rPr lang="en-US" b="1" dirty="0">
                <a:latin typeface="Consolas"/>
                <a:cs typeface="Consolas"/>
              </a:rPr>
              <a:t> =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=1;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&lt;=</a:t>
            </a:r>
            <a:r>
              <a:rPr lang="en-US" b="1" dirty="0" err="1">
                <a:latin typeface="Consolas"/>
                <a:cs typeface="Consolas"/>
              </a:rPr>
              <a:t>upper_bound</a:t>
            </a:r>
            <a:r>
              <a:rPr lang="en-US" b="1" dirty="0">
                <a:latin typeface="Consolas"/>
                <a:cs typeface="Consolas"/>
              </a:rPr>
              <a:t>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++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i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>
                <a:solidFill>
                  <a:schemeClr val="accent2"/>
                </a:solidFill>
                <a:latin typeface="Consolas"/>
                <a:cs typeface="Consolas"/>
              </a:rPr>
              <a:t>" "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 err="1">
                <a:latin typeface="Consolas"/>
                <a:cs typeface="Consolas"/>
              </a:rPr>
              <a:t>num_on_line</a:t>
            </a:r>
            <a:r>
              <a:rPr lang="en-US" b="1" dirty="0">
                <a:latin typeface="Consolas"/>
                <a:cs typeface="Consolas"/>
              </a:rPr>
              <a:t>++;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b="1" dirty="0">
                <a:latin typeface="Consolas"/>
                <a:cs typeface="Consolas"/>
              </a:rPr>
              <a:t> ( </a:t>
            </a:r>
            <a:r>
              <a:rPr lang="en-US" b="1" dirty="0" err="1">
                <a:latin typeface="Consolas"/>
                <a:cs typeface="Consolas"/>
              </a:rPr>
              <a:t>num_on_line</a:t>
            </a:r>
            <a:r>
              <a:rPr lang="en-US" b="1" dirty="0">
                <a:latin typeface="Consolas"/>
                <a:cs typeface="Consolas"/>
              </a:rPr>
              <a:t> &gt;= </a:t>
            </a:r>
            <a:r>
              <a:rPr lang="en-US" b="1" dirty="0" err="1">
                <a:latin typeface="Consolas"/>
                <a:cs typeface="Consolas"/>
              </a:rPr>
              <a:t>per_line</a:t>
            </a:r>
            <a:r>
              <a:rPr lang="en-US" b="1" dirty="0">
                <a:latin typeface="Consolas"/>
                <a:cs typeface="Consolas"/>
              </a:rPr>
              <a:t> )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</a:t>
            </a:r>
            <a:r>
              <a:rPr lang="en-US" b="1" dirty="0" err="1">
                <a:latin typeface="Consolas"/>
                <a:cs typeface="Consolas"/>
              </a:rPr>
              <a:t>num_on_line</a:t>
            </a:r>
            <a:r>
              <a:rPr lang="en-US" b="1" dirty="0">
                <a:latin typeface="Consolas"/>
                <a:cs typeface="Consolas"/>
              </a:rPr>
              <a:t> = 0;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	</a:t>
            </a:r>
            <a:r>
              <a:rPr lang="en-US" b="1" dirty="0" err="1">
                <a:latin typeface="Consolas"/>
                <a:cs typeface="Consolas"/>
              </a:rPr>
              <a:t>cout</a:t>
            </a:r>
            <a:r>
              <a:rPr lang="en-US" b="1" dirty="0">
                <a:latin typeface="Consolas"/>
                <a:cs typeface="Consolas"/>
              </a:rPr>
              <a:t> &lt;&lt; </a:t>
            </a:r>
            <a:r>
              <a:rPr lang="en-US" b="1" dirty="0" err="1">
                <a:latin typeface="Consolas"/>
                <a:cs typeface="Consolas"/>
              </a:rPr>
              <a:t>endl</a:t>
            </a:r>
            <a:r>
              <a:rPr lang="en-US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4301-2CBF-FE46-9CD4-B5E042E811F2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14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/>
              <a:t>Functions, Arrays, Pass by Reference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function </a:t>
            </a:r>
            <a:r>
              <a:rPr lang="en-US" b="1" dirty="0" err="1" smtClean="0">
                <a:latin typeface="Consolas"/>
                <a:cs typeface="Consolas"/>
              </a:rPr>
              <a:t>min_max_avg</a:t>
            </a:r>
            <a:r>
              <a:rPr lang="en-US" dirty="0" smtClean="0"/>
              <a:t> that takes as arguments an array of double variables (</a:t>
            </a:r>
            <a:r>
              <a:rPr lang="en-US" b="1" dirty="0" err="1" smtClean="0">
                <a:latin typeface="Consolas"/>
                <a:cs typeface="Consolas"/>
              </a:rPr>
              <a:t>arr</a:t>
            </a:r>
            <a:r>
              <a:rPr lang="en-US" dirty="0" smtClean="0"/>
              <a:t>) and two double variables, by reference (</a:t>
            </a:r>
            <a:r>
              <a:rPr lang="en-US" b="1" dirty="0" err="1" smtClean="0">
                <a:latin typeface="Consolas"/>
                <a:cs typeface="Consolas"/>
              </a:rPr>
              <a:t>minval</a:t>
            </a:r>
            <a:r>
              <a:rPr lang="en-US" dirty="0" smtClean="0"/>
              <a:t>, </a:t>
            </a:r>
            <a:r>
              <a:rPr lang="en-US" b="1" dirty="0" err="1" smtClean="0">
                <a:latin typeface="Consolas"/>
                <a:cs typeface="Consolas"/>
              </a:rPr>
              <a:t>maxval</a:t>
            </a:r>
            <a:r>
              <a:rPr lang="en-US" dirty="0" smtClean="0"/>
              <a:t>). The function sets these variables to be the smallest and largest values in the array and returns the average of all the numbers.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4301-2CBF-FE46-9CD4-B5E042E811F2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78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618"/>
            <a:ext cx="8229600" cy="50374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sz="1500" b="1" dirty="0">
                <a:latin typeface="Consolas"/>
                <a:cs typeface="Consolas"/>
              </a:rPr>
              <a:t> </a:t>
            </a:r>
            <a:r>
              <a:rPr lang="en-US" sz="1500" b="1" dirty="0" err="1">
                <a:latin typeface="Consolas"/>
                <a:cs typeface="Consolas"/>
              </a:rPr>
              <a:t>min_max_avg</a:t>
            </a:r>
            <a:r>
              <a:rPr lang="en-US" sz="1500" b="1" dirty="0">
                <a:latin typeface="Consolas"/>
                <a:cs typeface="Consolas"/>
              </a:rPr>
              <a:t>(</a:t>
            </a:r>
            <a:r>
              <a:rPr lang="en-US" sz="1500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sz="1500" b="1" dirty="0">
                <a:latin typeface="Consolas"/>
                <a:cs typeface="Consolas"/>
              </a:rPr>
              <a:t> </a:t>
            </a:r>
            <a:r>
              <a:rPr lang="en-US" sz="1500" b="1" dirty="0" err="1">
                <a:latin typeface="Consolas"/>
                <a:cs typeface="Consolas"/>
              </a:rPr>
              <a:t>arr</a:t>
            </a:r>
            <a:r>
              <a:rPr lang="en-US" sz="1500" b="1" dirty="0">
                <a:latin typeface="Consolas"/>
                <a:cs typeface="Consolas"/>
              </a:rPr>
              <a:t>[], </a:t>
            </a:r>
            <a:r>
              <a:rPr lang="en-US" sz="15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5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500" b="1" dirty="0">
                <a:latin typeface="Consolas"/>
                <a:cs typeface="Consolas"/>
              </a:rPr>
              <a:t>count, </a:t>
            </a:r>
            <a:r>
              <a:rPr lang="en-US" sz="1500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sz="1500" b="1" dirty="0">
                <a:latin typeface="Consolas"/>
                <a:cs typeface="Consolas"/>
              </a:rPr>
              <a:t>&amp; </a:t>
            </a:r>
            <a:r>
              <a:rPr lang="en-US" sz="1500" b="1" dirty="0" err="1">
                <a:latin typeface="Consolas"/>
                <a:cs typeface="Consolas"/>
              </a:rPr>
              <a:t>minval</a:t>
            </a:r>
            <a:r>
              <a:rPr lang="en-US" sz="1500" b="1" dirty="0">
                <a:latin typeface="Consolas"/>
                <a:cs typeface="Consolas"/>
              </a:rPr>
              <a:t>, </a:t>
            </a:r>
            <a:r>
              <a:rPr lang="en-US" sz="1500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sz="1500" b="1" dirty="0">
                <a:latin typeface="Consolas"/>
                <a:cs typeface="Consolas"/>
              </a:rPr>
              <a:t>&amp; </a:t>
            </a:r>
            <a:r>
              <a:rPr lang="en-US" sz="1500" b="1" dirty="0" err="1">
                <a:latin typeface="Consolas"/>
                <a:cs typeface="Consolas"/>
              </a:rPr>
              <a:t>maxval</a:t>
            </a:r>
            <a:r>
              <a:rPr lang="en-US" sz="15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</a:t>
            </a:r>
            <a:r>
              <a:rPr lang="en-US" sz="1500" b="1" dirty="0" err="1">
                <a:latin typeface="Consolas"/>
                <a:cs typeface="Consolas"/>
              </a:rPr>
              <a:t>minval</a:t>
            </a:r>
            <a:r>
              <a:rPr lang="en-US" sz="1500" b="1" dirty="0">
                <a:latin typeface="Consolas"/>
                <a:cs typeface="Consolas"/>
              </a:rPr>
              <a:t> = </a:t>
            </a:r>
            <a:r>
              <a:rPr lang="en-US" sz="1500" b="1" dirty="0" err="1">
                <a:latin typeface="Consolas"/>
                <a:cs typeface="Consolas"/>
              </a:rPr>
              <a:t>arr</a:t>
            </a:r>
            <a:r>
              <a:rPr lang="en-US" sz="1500" b="1" dirty="0">
                <a:latin typeface="Consolas"/>
                <a:cs typeface="Consolas"/>
              </a:rPr>
              <a:t>[0];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</a:t>
            </a:r>
            <a:r>
              <a:rPr lang="en-US" sz="1500" b="1" dirty="0" err="1">
                <a:latin typeface="Consolas"/>
                <a:cs typeface="Consolas"/>
              </a:rPr>
              <a:t>maxval</a:t>
            </a:r>
            <a:r>
              <a:rPr lang="en-US" sz="1500" b="1" dirty="0">
                <a:latin typeface="Consolas"/>
                <a:cs typeface="Consolas"/>
              </a:rPr>
              <a:t> = </a:t>
            </a:r>
            <a:r>
              <a:rPr lang="en-US" sz="1500" b="1" dirty="0" err="1">
                <a:latin typeface="Consolas"/>
                <a:cs typeface="Consolas"/>
              </a:rPr>
              <a:t>arr</a:t>
            </a:r>
            <a:r>
              <a:rPr lang="en-US" sz="1500" b="1" dirty="0">
                <a:latin typeface="Consolas"/>
                <a:cs typeface="Consolas"/>
              </a:rPr>
              <a:t>[0];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</a:t>
            </a:r>
            <a:r>
              <a:rPr lang="en-US" sz="1500" b="1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lang="en-US" sz="1500" b="1" dirty="0">
                <a:latin typeface="Consolas"/>
                <a:cs typeface="Consolas"/>
              </a:rPr>
              <a:t> sum = </a:t>
            </a:r>
            <a:r>
              <a:rPr lang="en-US" sz="1500" b="1" dirty="0" err="1">
                <a:latin typeface="Consolas"/>
                <a:cs typeface="Consolas"/>
              </a:rPr>
              <a:t>arr</a:t>
            </a:r>
            <a:r>
              <a:rPr lang="en-US" sz="1500" b="1" dirty="0">
                <a:latin typeface="Consolas"/>
                <a:cs typeface="Consolas"/>
              </a:rPr>
              <a:t>[0];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</a:t>
            </a:r>
            <a:r>
              <a:rPr lang="en-US" sz="1500" b="1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lang="en-US" sz="1500" b="1" dirty="0">
                <a:latin typeface="Consolas"/>
                <a:cs typeface="Consolas"/>
              </a:rPr>
              <a:t> ( </a:t>
            </a:r>
            <a:r>
              <a:rPr lang="en-US" sz="15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5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500" b="1" dirty="0" err="1">
                <a:latin typeface="Consolas"/>
                <a:cs typeface="Consolas"/>
              </a:rPr>
              <a:t>i</a:t>
            </a:r>
            <a:r>
              <a:rPr lang="en-US" sz="1500" b="1" dirty="0">
                <a:latin typeface="Consolas"/>
                <a:cs typeface="Consolas"/>
              </a:rPr>
              <a:t>=1; </a:t>
            </a:r>
            <a:r>
              <a:rPr lang="en-US" sz="1500" b="1" dirty="0" err="1">
                <a:latin typeface="Consolas"/>
                <a:cs typeface="Consolas"/>
              </a:rPr>
              <a:t>i</a:t>
            </a:r>
            <a:r>
              <a:rPr lang="en-US" sz="1500" b="1" dirty="0">
                <a:latin typeface="Consolas"/>
                <a:cs typeface="Consolas"/>
              </a:rPr>
              <a:t>&lt;count; </a:t>
            </a:r>
            <a:r>
              <a:rPr lang="en-US" sz="1500" b="1" dirty="0" err="1">
                <a:latin typeface="Consolas"/>
                <a:cs typeface="Consolas"/>
              </a:rPr>
              <a:t>i</a:t>
            </a:r>
            <a:r>
              <a:rPr lang="en-US" sz="1500" b="1" dirty="0">
                <a:latin typeface="Consolas"/>
                <a:cs typeface="Consolas"/>
              </a:rPr>
              <a:t>++ )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</a:t>
            </a:r>
            <a:r>
              <a:rPr lang="en-US" sz="1500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sz="1500" b="1" dirty="0">
                <a:latin typeface="Consolas"/>
                <a:cs typeface="Consolas"/>
              </a:rPr>
              <a:t> ( </a:t>
            </a:r>
            <a:r>
              <a:rPr lang="en-US" sz="1500" b="1" dirty="0" err="1">
                <a:latin typeface="Consolas"/>
                <a:cs typeface="Consolas"/>
              </a:rPr>
              <a:t>arr</a:t>
            </a:r>
            <a:r>
              <a:rPr lang="en-US" sz="1500" b="1" dirty="0">
                <a:latin typeface="Consolas"/>
                <a:cs typeface="Consolas"/>
              </a:rPr>
              <a:t>[</a:t>
            </a:r>
            <a:r>
              <a:rPr lang="en-US" sz="1500" b="1" dirty="0" err="1">
                <a:latin typeface="Consolas"/>
                <a:cs typeface="Consolas"/>
              </a:rPr>
              <a:t>i</a:t>
            </a:r>
            <a:r>
              <a:rPr lang="en-US" sz="1500" b="1" dirty="0">
                <a:latin typeface="Consolas"/>
                <a:cs typeface="Consolas"/>
              </a:rPr>
              <a:t>] &lt; </a:t>
            </a:r>
            <a:r>
              <a:rPr lang="en-US" sz="1500" b="1" dirty="0" err="1">
                <a:latin typeface="Consolas"/>
                <a:cs typeface="Consolas"/>
              </a:rPr>
              <a:t>minval</a:t>
            </a:r>
            <a:r>
              <a:rPr lang="en-US" sz="1500" b="1" dirty="0">
                <a:latin typeface="Consolas"/>
                <a:cs typeface="Consolas"/>
              </a:rPr>
              <a:t> </a:t>
            </a:r>
            <a:r>
              <a:rPr lang="en-US" sz="1500" b="1" dirty="0" smtClean="0">
                <a:latin typeface="Consolas"/>
                <a:cs typeface="Consolas"/>
              </a:rPr>
              <a:t>)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	</a:t>
            </a:r>
            <a:r>
              <a:rPr lang="en-US" sz="1500" b="1" dirty="0" err="1">
                <a:latin typeface="Consolas"/>
                <a:cs typeface="Consolas"/>
              </a:rPr>
              <a:t>minval</a:t>
            </a:r>
            <a:r>
              <a:rPr lang="en-US" sz="1500" b="1" dirty="0">
                <a:latin typeface="Consolas"/>
                <a:cs typeface="Consolas"/>
              </a:rPr>
              <a:t> = </a:t>
            </a:r>
            <a:r>
              <a:rPr lang="en-US" sz="1500" b="1" dirty="0" err="1">
                <a:latin typeface="Consolas"/>
                <a:cs typeface="Consolas"/>
              </a:rPr>
              <a:t>arr</a:t>
            </a:r>
            <a:r>
              <a:rPr lang="en-US" sz="1500" b="1" dirty="0">
                <a:latin typeface="Consolas"/>
                <a:cs typeface="Consolas"/>
              </a:rPr>
              <a:t>[</a:t>
            </a:r>
            <a:r>
              <a:rPr lang="en-US" sz="1500" b="1" dirty="0" err="1">
                <a:latin typeface="Consolas"/>
                <a:cs typeface="Consolas"/>
              </a:rPr>
              <a:t>i</a:t>
            </a:r>
            <a:r>
              <a:rPr lang="en-US" sz="1500" b="1" dirty="0">
                <a:latin typeface="Consolas"/>
                <a:cs typeface="Consolas"/>
              </a:rPr>
              <a:t>]</a:t>
            </a:r>
            <a:r>
              <a:rPr lang="en-US" sz="1500" b="1" dirty="0" smtClean="0">
                <a:latin typeface="Consolas"/>
                <a:cs typeface="Consolas"/>
              </a:rPr>
              <a:t>;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</a:t>
            </a:r>
            <a:r>
              <a:rPr lang="en-US" sz="1500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sz="1500" b="1" dirty="0">
                <a:latin typeface="Consolas"/>
                <a:cs typeface="Consolas"/>
              </a:rPr>
              <a:t> ( </a:t>
            </a:r>
            <a:r>
              <a:rPr lang="en-US" sz="1500" b="1" dirty="0" err="1">
                <a:latin typeface="Consolas"/>
                <a:cs typeface="Consolas"/>
              </a:rPr>
              <a:t>arr</a:t>
            </a:r>
            <a:r>
              <a:rPr lang="en-US" sz="1500" b="1" dirty="0">
                <a:latin typeface="Consolas"/>
                <a:cs typeface="Consolas"/>
              </a:rPr>
              <a:t>[</a:t>
            </a:r>
            <a:r>
              <a:rPr lang="en-US" sz="1500" b="1" dirty="0" err="1">
                <a:latin typeface="Consolas"/>
                <a:cs typeface="Consolas"/>
              </a:rPr>
              <a:t>i</a:t>
            </a:r>
            <a:r>
              <a:rPr lang="en-US" sz="1500" b="1" dirty="0">
                <a:latin typeface="Consolas"/>
                <a:cs typeface="Consolas"/>
              </a:rPr>
              <a:t>] &gt; </a:t>
            </a:r>
            <a:r>
              <a:rPr lang="en-US" sz="1500" b="1" dirty="0" err="1">
                <a:latin typeface="Consolas"/>
                <a:cs typeface="Consolas"/>
              </a:rPr>
              <a:t>maxval</a:t>
            </a:r>
            <a:r>
              <a:rPr lang="en-US" sz="1500" b="1" dirty="0">
                <a:latin typeface="Consolas"/>
                <a:cs typeface="Consolas"/>
              </a:rPr>
              <a:t> </a:t>
            </a:r>
            <a:r>
              <a:rPr lang="en-US" sz="1500" b="1" dirty="0" smtClean="0">
                <a:latin typeface="Consolas"/>
                <a:cs typeface="Consolas"/>
              </a:rPr>
              <a:t>)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	</a:t>
            </a:r>
            <a:r>
              <a:rPr lang="en-US" sz="1500" b="1" dirty="0" err="1">
                <a:latin typeface="Consolas"/>
                <a:cs typeface="Consolas"/>
              </a:rPr>
              <a:t>maxval</a:t>
            </a:r>
            <a:r>
              <a:rPr lang="en-US" sz="1500" b="1" dirty="0">
                <a:latin typeface="Consolas"/>
                <a:cs typeface="Consolas"/>
              </a:rPr>
              <a:t> = </a:t>
            </a:r>
            <a:r>
              <a:rPr lang="en-US" sz="1500" b="1" dirty="0" err="1">
                <a:latin typeface="Consolas"/>
                <a:cs typeface="Consolas"/>
              </a:rPr>
              <a:t>arr</a:t>
            </a:r>
            <a:r>
              <a:rPr lang="en-US" sz="1500" b="1" dirty="0">
                <a:latin typeface="Consolas"/>
                <a:cs typeface="Consolas"/>
              </a:rPr>
              <a:t>[</a:t>
            </a:r>
            <a:r>
              <a:rPr lang="en-US" sz="1500" b="1" dirty="0" err="1">
                <a:latin typeface="Consolas"/>
                <a:cs typeface="Consolas"/>
              </a:rPr>
              <a:t>i</a:t>
            </a:r>
            <a:r>
              <a:rPr lang="en-US" sz="1500" b="1" dirty="0">
                <a:latin typeface="Consolas"/>
                <a:cs typeface="Consolas"/>
              </a:rPr>
              <a:t>]</a:t>
            </a:r>
            <a:r>
              <a:rPr lang="en-US" sz="1500" b="1" dirty="0" smtClean="0">
                <a:latin typeface="Consolas"/>
                <a:cs typeface="Consolas"/>
              </a:rPr>
              <a:t>;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sum += </a:t>
            </a:r>
            <a:r>
              <a:rPr lang="en-US" sz="1500" b="1" dirty="0" err="1">
                <a:latin typeface="Consolas"/>
                <a:cs typeface="Consolas"/>
              </a:rPr>
              <a:t>arr</a:t>
            </a:r>
            <a:r>
              <a:rPr lang="en-US" sz="1500" b="1" dirty="0">
                <a:latin typeface="Consolas"/>
                <a:cs typeface="Consolas"/>
              </a:rPr>
              <a:t>[</a:t>
            </a:r>
            <a:r>
              <a:rPr lang="en-US" sz="1500" b="1" dirty="0" err="1">
                <a:latin typeface="Consolas"/>
                <a:cs typeface="Consolas"/>
              </a:rPr>
              <a:t>i</a:t>
            </a:r>
            <a:r>
              <a:rPr lang="en-US" sz="1500" b="1" dirty="0">
                <a:latin typeface="Consolas"/>
                <a:cs typeface="Consolas"/>
              </a:rPr>
              <a:t>]</a:t>
            </a:r>
            <a:r>
              <a:rPr lang="en-US" sz="1500" b="1" dirty="0" smtClean="0">
                <a:latin typeface="Consolas"/>
                <a:cs typeface="Consolas"/>
              </a:rPr>
              <a:t>;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</a:t>
            </a:r>
            <a:r>
              <a:rPr lang="en-US" sz="1500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1500" b="1" dirty="0">
                <a:latin typeface="Consolas"/>
                <a:cs typeface="Consolas"/>
              </a:rPr>
              <a:t> ( sum / count )</a:t>
            </a:r>
            <a:r>
              <a:rPr lang="en-US" sz="1500" b="1" dirty="0" smtClean="0">
                <a:latin typeface="Consolas"/>
                <a:cs typeface="Consolas"/>
              </a:rPr>
              <a:t>;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4301-2CBF-FE46-9CD4-B5E042E811F2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9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review is </a:t>
            </a:r>
            <a:r>
              <a:rPr lang="en-US" b="1" dirty="0" smtClean="0"/>
              <a:t>NOT</a:t>
            </a:r>
            <a:r>
              <a:rPr lang="en-US" dirty="0" smtClean="0"/>
              <a:t> exhaustive</a:t>
            </a:r>
          </a:p>
          <a:p>
            <a:pPr lvl="1"/>
            <a:r>
              <a:rPr lang="en-US" dirty="0" smtClean="0"/>
              <a:t>Just brushing away some cobwebs from the break</a:t>
            </a:r>
          </a:p>
          <a:p>
            <a:pPr lvl="1"/>
            <a:endParaRPr lang="en-US" dirty="0"/>
          </a:p>
          <a:p>
            <a:r>
              <a:rPr lang="en-US" dirty="0" smtClean="0"/>
              <a:t>All COMP128 material is fair game for any assignment/exam</a:t>
            </a:r>
          </a:p>
          <a:p>
            <a:pPr lvl="1"/>
            <a:r>
              <a:rPr lang="en-US" dirty="0" smtClean="0"/>
              <a:t>See BB for slides</a:t>
            </a:r>
          </a:p>
          <a:p>
            <a:pPr lvl="1"/>
            <a:r>
              <a:rPr lang="en-US" dirty="0" smtClean="0"/>
              <a:t>Review chapters in the book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4301-2CBF-FE46-9CD4-B5E042E811F2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3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Files,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program that reads a file of characters named “</a:t>
            </a:r>
            <a:r>
              <a:rPr lang="en-US" dirty="0" err="1" smtClean="0"/>
              <a:t>chars.txt</a:t>
            </a:r>
            <a:r>
              <a:rPr lang="en-US" dirty="0" smtClean="0"/>
              <a:t>” and, whenever it encounters a letter, outputs the uppercase version of that letter, one per line, and ignores all other characters.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4301-2CBF-FE46-9CD4-B5E042E811F2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0808"/>
            <a:ext cx="8229600" cy="4847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1000" b="1" dirty="0">
                <a:latin typeface="Consolas"/>
                <a:cs typeface="Consolas"/>
              </a:rPr>
              <a:t> </a:t>
            </a:r>
            <a:r>
              <a:rPr lang="en-US" sz="1000" b="1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000" b="1" dirty="0" err="1">
                <a:solidFill>
                  <a:schemeClr val="accent2"/>
                </a:solidFill>
                <a:latin typeface="Consolas"/>
                <a:cs typeface="Consolas"/>
              </a:rPr>
              <a:t>iostream</a:t>
            </a:r>
            <a:r>
              <a:rPr lang="en-US" sz="1000" b="1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lang="en-US" sz="1000" b="1" dirty="0">
                <a:latin typeface="Consolas"/>
                <a:cs typeface="Consolas"/>
              </a:rPr>
              <a:t> </a:t>
            </a:r>
            <a:r>
              <a:rPr lang="en-US" sz="1000" b="1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000" b="1" dirty="0" err="1">
                <a:solidFill>
                  <a:schemeClr val="accent2"/>
                </a:solidFill>
                <a:latin typeface="Consolas"/>
                <a:cs typeface="Consolas"/>
              </a:rPr>
              <a:t>fstream</a:t>
            </a:r>
            <a:r>
              <a:rPr lang="en-US" sz="1000" b="1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0000FF"/>
                </a:solidFill>
                <a:latin typeface="Consolas"/>
                <a:cs typeface="Consolas"/>
              </a:rPr>
              <a:t>using namespace</a:t>
            </a:r>
            <a:r>
              <a:rPr lang="en-US" sz="1000" b="1" dirty="0">
                <a:latin typeface="Consolas"/>
                <a:cs typeface="Consolas"/>
              </a:rPr>
              <a:t> </a:t>
            </a:r>
            <a:r>
              <a:rPr lang="en-US" sz="1000" b="1" dirty="0" err="1">
                <a:latin typeface="Consolas"/>
                <a:cs typeface="Consolas"/>
              </a:rPr>
              <a:t>std</a:t>
            </a:r>
            <a:r>
              <a:rPr lang="en-US" sz="10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b="1" dirty="0" err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000" b="1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000" b="1" dirty="0">
                <a:latin typeface="Consolas"/>
                <a:cs typeface="Consolas"/>
              </a:rPr>
              <a:t>main()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</a:t>
            </a:r>
            <a:r>
              <a:rPr lang="en-US" sz="1000" b="1" dirty="0" err="1">
                <a:latin typeface="Consolas"/>
                <a:cs typeface="Consolas"/>
              </a:rPr>
              <a:t>ifstream</a:t>
            </a:r>
            <a:r>
              <a:rPr lang="en-US" sz="1000" b="1" dirty="0">
                <a:latin typeface="Consolas"/>
                <a:cs typeface="Consolas"/>
              </a:rPr>
              <a:t> f;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</a:t>
            </a:r>
            <a:r>
              <a:rPr lang="en-US" sz="1000" b="1" dirty="0" err="1">
                <a:latin typeface="Consolas"/>
                <a:cs typeface="Consolas"/>
              </a:rPr>
              <a:t>f.open</a:t>
            </a:r>
            <a:r>
              <a:rPr lang="en-US" sz="1000" b="1" dirty="0">
                <a:latin typeface="Consolas"/>
                <a:cs typeface="Consolas"/>
              </a:rPr>
              <a:t>( </a:t>
            </a:r>
            <a:r>
              <a:rPr lang="en-US" sz="1000" b="1" dirty="0">
                <a:solidFill>
                  <a:schemeClr val="accent2"/>
                </a:solidFill>
                <a:latin typeface="Consolas"/>
                <a:cs typeface="Consolas"/>
              </a:rPr>
              <a:t>"</a:t>
            </a:r>
            <a:r>
              <a:rPr lang="en-US" sz="1000" b="1" dirty="0" err="1">
                <a:solidFill>
                  <a:schemeClr val="accent2"/>
                </a:solidFill>
                <a:latin typeface="Consolas"/>
                <a:cs typeface="Consolas"/>
              </a:rPr>
              <a:t>chars.txt</a:t>
            </a:r>
            <a:r>
              <a:rPr lang="en-US" sz="1000" b="1" dirty="0">
                <a:solidFill>
                  <a:schemeClr val="accent2"/>
                </a:solidFill>
                <a:latin typeface="Consolas"/>
                <a:cs typeface="Consolas"/>
              </a:rPr>
              <a:t>" </a:t>
            </a:r>
            <a:r>
              <a:rPr lang="en-US" sz="1000" b="1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</a:t>
            </a:r>
            <a:r>
              <a:rPr lang="en-US" sz="1000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sz="1000" b="1" dirty="0">
                <a:latin typeface="Consolas"/>
                <a:cs typeface="Consolas"/>
              </a:rPr>
              <a:t> ( </a:t>
            </a:r>
            <a:r>
              <a:rPr lang="en-US" sz="1000" b="1" dirty="0" err="1">
                <a:latin typeface="Consolas"/>
                <a:cs typeface="Consolas"/>
              </a:rPr>
              <a:t>f.fail</a:t>
            </a:r>
            <a:r>
              <a:rPr lang="en-US" sz="1000" b="1" dirty="0">
                <a:latin typeface="Consolas"/>
                <a:cs typeface="Consolas"/>
              </a:rPr>
              <a:t>() )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	</a:t>
            </a:r>
            <a:r>
              <a:rPr lang="en-US" sz="1000" b="1" dirty="0" err="1">
                <a:latin typeface="Consolas"/>
                <a:cs typeface="Consolas"/>
              </a:rPr>
              <a:t>cout</a:t>
            </a:r>
            <a:r>
              <a:rPr lang="en-US" sz="1000" b="1" dirty="0">
                <a:latin typeface="Consolas"/>
                <a:cs typeface="Consolas"/>
              </a:rPr>
              <a:t> &lt;&lt; </a:t>
            </a:r>
            <a:r>
              <a:rPr lang="en-US" sz="1000" b="1" dirty="0">
                <a:solidFill>
                  <a:schemeClr val="accent2"/>
                </a:solidFill>
                <a:latin typeface="Consolas"/>
                <a:cs typeface="Consolas"/>
              </a:rPr>
              <a:t>"Error opening </a:t>
            </a:r>
            <a:r>
              <a:rPr lang="en-US" sz="1000" b="1" dirty="0" err="1">
                <a:solidFill>
                  <a:schemeClr val="accent2"/>
                </a:solidFill>
                <a:latin typeface="Consolas"/>
                <a:cs typeface="Consolas"/>
              </a:rPr>
              <a:t>chars.txt</a:t>
            </a:r>
            <a:r>
              <a:rPr lang="en-US" sz="1000" b="1" dirty="0">
                <a:solidFill>
                  <a:schemeClr val="accent2"/>
                </a:solidFill>
                <a:latin typeface="Consolas"/>
                <a:cs typeface="Consolas"/>
              </a:rPr>
              <a:t>"</a:t>
            </a:r>
            <a:r>
              <a:rPr lang="en-US" sz="1000" b="1" dirty="0">
                <a:latin typeface="Consolas"/>
                <a:cs typeface="Consolas"/>
              </a:rPr>
              <a:t> &lt;&lt; </a:t>
            </a:r>
            <a:r>
              <a:rPr lang="en-US" sz="1000" b="1" dirty="0" err="1">
                <a:latin typeface="Consolas"/>
                <a:cs typeface="Consolas"/>
              </a:rPr>
              <a:t>endl</a:t>
            </a:r>
            <a:r>
              <a:rPr lang="en-US" sz="10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	</a:t>
            </a:r>
            <a:r>
              <a:rPr lang="en-US" sz="1000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1000" b="1" dirty="0">
                <a:latin typeface="Consolas"/>
                <a:cs typeface="Consolas"/>
              </a:rPr>
              <a:t> 1;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</a:t>
            </a:r>
            <a:r>
              <a:rPr lang="en-US" sz="1000" b="1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lang="en-US" sz="1000" b="1" dirty="0">
                <a:latin typeface="Consolas"/>
                <a:cs typeface="Consolas"/>
              </a:rPr>
              <a:t> c;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</a:t>
            </a:r>
            <a:r>
              <a:rPr lang="en-US" sz="1000" b="1" dirty="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lang="en-US" sz="1000" b="1" dirty="0">
                <a:latin typeface="Consolas"/>
                <a:cs typeface="Consolas"/>
              </a:rPr>
              <a:t> ( f &gt;&gt; c )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{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	</a:t>
            </a:r>
            <a:r>
              <a:rPr lang="en-US" sz="1000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sz="1000" b="1" dirty="0">
                <a:latin typeface="Consolas"/>
                <a:cs typeface="Consolas"/>
              </a:rPr>
              <a:t> ( c &gt;= 'a' &amp;&amp; c &lt;= 'z' )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		c -= ( 'a' - 'A' );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	</a:t>
            </a:r>
            <a:r>
              <a:rPr lang="en-US" sz="1000" b="1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en-US" sz="1000" b="1" dirty="0">
                <a:latin typeface="Consolas"/>
                <a:cs typeface="Consolas"/>
              </a:rPr>
              <a:t> ( c &gt;= 'A' &amp;&amp; c &lt;= 'Z' )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		</a:t>
            </a:r>
            <a:r>
              <a:rPr lang="en-US" sz="1000" b="1" dirty="0" err="1">
                <a:latin typeface="Consolas"/>
                <a:cs typeface="Consolas"/>
              </a:rPr>
              <a:t>cout</a:t>
            </a:r>
            <a:r>
              <a:rPr lang="en-US" sz="1000" b="1" dirty="0">
                <a:latin typeface="Consolas"/>
                <a:cs typeface="Consolas"/>
              </a:rPr>
              <a:t> &lt;&lt; c &lt;&lt; </a:t>
            </a:r>
            <a:r>
              <a:rPr lang="en-US" sz="1000" b="1" dirty="0" err="1">
                <a:latin typeface="Consolas"/>
                <a:cs typeface="Consolas"/>
              </a:rPr>
              <a:t>endl</a:t>
            </a:r>
            <a:r>
              <a:rPr lang="en-US" sz="10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</a:t>
            </a:r>
            <a:r>
              <a:rPr lang="en-US" sz="1000" b="1" dirty="0" err="1">
                <a:latin typeface="Consolas"/>
                <a:cs typeface="Consolas"/>
              </a:rPr>
              <a:t>f.close</a:t>
            </a:r>
            <a:r>
              <a:rPr lang="en-US" sz="10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	</a:t>
            </a:r>
            <a:r>
              <a:rPr lang="en-US" sz="1000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lang="en-US" sz="1000" b="1" dirty="0">
                <a:latin typeface="Consolas"/>
                <a:cs typeface="Consolas"/>
              </a:rPr>
              <a:t> 0;</a:t>
            </a:r>
          </a:p>
          <a:p>
            <a:pPr marL="0" indent="0">
              <a:buNone/>
            </a:pPr>
            <a:r>
              <a:rPr lang="en-US" sz="100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4301-2CBF-FE46-9CD4-B5E042E811F2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2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These exercises should have been easy; if you had difficulties, please look back to your COMP128 materials, the book,     and/or come to office hours</a:t>
            </a:r>
          </a:p>
          <a:p>
            <a:endParaRPr lang="en-US" dirty="0"/>
          </a:p>
          <a:p>
            <a:r>
              <a:rPr lang="en-US" dirty="0" smtClean="0"/>
              <a:t>This review didn’t cover classes; there will be dedicated lectures reviewing and expanding on them in a couple weeks (continuing for much of the semester!)</a:t>
            </a:r>
          </a:p>
          <a:p>
            <a:endParaRPr lang="en-US" dirty="0"/>
          </a:p>
          <a:p>
            <a:r>
              <a:rPr lang="en-US" dirty="0" smtClean="0"/>
              <a:t>All of this material (and more) is fair game for any assignment/exam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4301-2CBF-FE46-9CD4-B5E042E811F2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444"/>
            <a:ext cx="8229600" cy="60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High-Level View of Hardware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6E84-2F8D-B142-93CB-41D07E6D614E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6880" y="1278485"/>
            <a:ext cx="3190240" cy="36287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555474" y="1416914"/>
            <a:ext cx="2050635" cy="395923"/>
            <a:chOff x="3677920" y="1430884"/>
            <a:chExt cx="2050635" cy="395923"/>
          </a:xfrm>
        </p:grpSpPr>
        <p:pic>
          <p:nvPicPr>
            <p:cNvPr id="9" name="Picture 8" descr="cpu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6180" y="1451204"/>
              <a:ext cx="363220" cy="36322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130040" y="1461364"/>
              <a:ext cx="1598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/>
                  <a:cs typeface="Arial"/>
                </a:rPr>
                <a:t>Processor/CPU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77920" y="1430884"/>
              <a:ext cx="2033052" cy="395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84365" y="2245360"/>
            <a:ext cx="2775269" cy="447040"/>
            <a:chOff x="3149073" y="2245360"/>
            <a:chExt cx="2775269" cy="447040"/>
          </a:xfrm>
        </p:grpSpPr>
        <p:pic>
          <p:nvPicPr>
            <p:cNvPr id="14" name="Picture 13" descr="memor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194" y="2245360"/>
              <a:ext cx="447040" cy="44704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804394" y="2275840"/>
              <a:ext cx="20770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/>
                  <a:cs typeface="Arial"/>
                </a:rPr>
                <a:t>Main Memory (RAM)</a:t>
              </a:r>
              <a:endParaRPr lang="en-US" sz="1600" dirty="0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49073" y="2247256"/>
              <a:ext cx="2775269" cy="395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84364" y="2814321"/>
            <a:ext cx="2779825" cy="1944132"/>
            <a:chOff x="3184364" y="2814321"/>
            <a:chExt cx="2779825" cy="1944132"/>
          </a:xfrm>
        </p:grpSpPr>
        <p:sp>
          <p:nvSpPr>
            <p:cNvPr id="24" name="Rectangle 23"/>
            <p:cNvSpPr/>
            <p:nvPr/>
          </p:nvSpPr>
          <p:spPr>
            <a:xfrm>
              <a:off x="3184365" y="2814321"/>
              <a:ext cx="2775270" cy="172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184365" y="30302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184364" y="32461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84365" y="34620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188919" y="36779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84364" y="38938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184365" y="41097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188919" y="43256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188919" y="4389121"/>
              <a:ext cx="2775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</a:rPr>
                <a:t>…</a:t>
              </a:r>
              <a:endParaRPr lang="en-US" dirty="0">
                <a:latin typeface="Arial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76880" y="4907280"/>
            <a:ext cx="3190240" cy="1219197"/>
            <a:chOff x="2976880" y="4907280"/>
            <a:chExt cx="3190240" cy="1219197"/>
          </a:xfrm>
        </p:grpSpPr>
        <p:sp>
          <p:nvSpPr>
            <p:cNvPr id="37" name="Rectangle 36"/>
            <p:cNvSpPr/>
            <p:nvPr/>
          </p:nvSpPr>
          <p:spPr>
            <a:xfrm>
              <a:off x="2976880" y="5333999"/>
              <a:ext cx="3190240" cy="792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76880" y="5313679"/>
              <a:ext cx="319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Secondary Memory</a:t>
              </a:r>
              <a:endParaRPr lang="en-US" sz="1600" dirty="0">
                <a:latin typeface="Arial"/>
                <a:cs typeface="Arial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657600" y="5680254"/>
              <a:ext cx="1828800" cy="446223"/>
              <a:chOff x="3515360" y="5680254"/>
              <a:chExt cx="1828800" cy="446223"/>
            </a:xfrm>
          </p:grpSpPr>
          <p:pic>
            <p:nvPicPr>
              <p:cNvPr id="39" name="Picture 38" descr="hd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5360" y="5680254"/>
                <a:ext cx="727132" cy="446223"/>
              </a:xfrm>
              <a:prstGeom prst="rect">
                <a:avLst/>
              </a:prstGeom>
            </p:spPr>
          </p:pic>
          <p:pic>
            <p:nvPicPr>
              <p:cNvPr id="40" name="Picture 39" descr="dvd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0180" y="5703331"/>
                <a:ext cx="423146" cy="423146"/>
              </a:xfrm>
              <a:prstGeom prst="rect">
                <a:avLst/>
              </a:prstGeom>
            </p:spPr>
          </p:pic>
          <p:pic>
            <p:nvPicPr>
              <p:cNvPr id="41" name="Picture 40" descr="flash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1014" y="5703331"/>
                <a:ext cx="423146" cy="423146"/>
              </a:xfrm>
              <a:prstGeom prst="rect">
                <a:avLst/>
              </a:prstGeom>
            </p:spPr>
          </p:pic>
        </p:grpSp>
        <p:grpSp>
          <p:nvGrpSpPr>
            <p:cNvPr id="45" name="Group 44"/>
            <p:cNvGrpSpPr/>
            <p:nvPr/>
          </p:nvGrpSpPr>
          <p:grpSpPr>
            <a:xfrm>
              <a:off x="4465320" y="4907280"/>
              <a:ext cx="213360" cy="426719"/>
              <a:chOff x="4496492" y="4907280"/>
              <a:chExt cx="213360" cy="426719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>
                <a:off x="4496492" y="4907280"/>
                <a:ext cx="0" cy="426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709852" y="4907280"/>
                <a:ext cx="0" cy="426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/>
          <p:cNvGrpSpPr/>
          <p:nvPr/>
        </p:nvGrpSpPr>
        <p:grpSpPr>
          <a:xfrm>
            <a:off x="4465320" y="1814424"/>
            <a:ext cx="213360" cy="426719"/>
            <a:chOff x="4496492" y="4907280"/>
            <a:chExt cx="213360" cy="426719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4496492" y="4907280"/>
              <a:ext cx="0" cy="42671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4709852" y="4907280"/>
              <a:ext cx="0" cy="42671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7200" y="2237743"/>
            <a:ext cx="2519680" cy="2378563"/>
            <a:chOff x="457200" y="2237743"/>
            <a:chExt cx="2519680" cy="2378563"/>
          </a:xfrm>
        </p:grpSpPr>
        <p:sp>
          <p:nvSpPr>
            <p:cNvPr id="49" name="Rectangle 48"/>
            <p:cNvSpPr/>
            <p:nvPr/>
          </p:nvSpPr>
          <p:spPr>
            <a:xfrm>
              <a:off x="457200" y="2237743"/>
              <a:ext cx="2072462" cy="2303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7200" y="2237743"/>
              <a:ext cx="207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Input Device(s)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2529662" y="2692401"/>
              <a:ext cx="447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52" descr="kb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643179"/>
              <a:ext cx="2072462" cy="959877"/>
            </a:xfrm>
            <a:prstGeom prst="rect">
              <a:avLst/>
            </a:prstGeom>
          </p:spPr>
        </p:pic>
        <p:pic>
          <p:nvPicPr>
            <p:cNvPr id="54" name="Picture 53" descr="mouse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40" y="3677921"/>
              <a:ext cx="1159566" cy="647700"/>
            </a:xfrm>
            <a:prstGeom prst="rect">
              <a:avLst/>
            </a:prstGeom>
          </p:spPr>
        </p:pic>
        <p:pic>
          <p:nvPicPr>
            <p:cNvPr id="55" name="Picture 54" descr="webc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6056" y="3510282"/>
              <a:ext cx="1106024" cy="1106024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6167120" y="2237743"/>
            <a:ext cx="2519680" cy="2303778"/>
            <a:chOff x="6167120" y="2237743"/>
            <a:chExt cx="2519680" cy="2303778"/>
          </a:xfrm>
        </p:grpSpPr>
        <p:sp>
          <p:nvSpPr>
            <p:cNvPr id="57" name="Rectangle 56"/>
            <p:cNvSpPr/>
            <p:nvPr/>
          </p:nvSpPr>
          <p:spPr>
            <a:xfrm>
              <a:off x="6614338" y="2237743"/>
              <a:ext cx="2072462" cy="2303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14338" y="2237743"/>
              <a:ext cx="207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/>
                  <a:cs typeface="Arial"/>
                </a:rPr>
                <a:t>Output Device(s)</a:t>
              </a:r>
              <a:endParaRPr lang="en-US" sz="1600" dirty="0">
                <a:latin typeface="Arial"/>
                <a:cs typeface="Arial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167120" y="2692401"/>
              <a:ext cx="447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 descr="monitor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0360" y="2643179"/>
              <a:ext cx="1102359" cy="1102359"/>
            </a:xfrm>
            <a:prstGeom prst="rect">
              <a:avLst/>
            </a:prstGeom>
          </p:spPr>
        </p:pic>
        <p:pic>
          <p:nvPicPr>
            <p:cNvPr id="61" name="Picture 60" descr="speakers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960" y="2965759"/>
              <a:ext cx="904424" cy="993872"/>
            </a:xfrm>
            <a:prstGeom prst="rect">
              <a:avLst/>
            </a:prstGeom>
          </p:spPr>
        </p:pic>
        <p:pic>
          <p:nvPicPr>
            <p:cNvPr id="62" name="Picture 61" descr="printer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9100" y="3677921"/>
              <a:ext cx="1206177" cy="774699"/>
            </a:xfrm>
            <a:prstGeom prst="rect">
              <a:avLst/>
            </a:prstGeom>
          </p:spPr>
        </p:pic>
      </p:grpSp>
      <p:sp>
        <p:nvSpPr>
          <p:cNvPr id="67" name="Rectangle 66"/>
          <p:cNvSpPr/>
          <p:nvPr/>
        </p:nvSpPr>
        <p:spPr>
          <a:xfrm>
            <a:off x="3255485" y="2870200"/>
            <a:ext cx="2661211" cy="955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257790" y="3087189"/>
            <a:ext cx="2661211" cy="955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255485" y="3304178"/>
            <a:ext cx="2661211" cy="955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257790" y="3521167"/>
            <a:ext cx="2661211" cy="95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257790" y="3738156"/>
            <a:ext cx="2661211" cy="955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257790" y="3955145"/>
            <a:ext cx="2661211" cy="955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257790" y="4172134"/>
            <a:ext cx="2661211" cy="955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255485" y="4389121"/>
            <a:ext cx="2661211" cy="955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2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Memory (RAM)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88AC-0167-614B-918F-7D6B8001CB14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60284" y="1278479"/>
            <a:ext cx="2779825" cy="5243946"/>
            <a:chOff x="3184364" y="2814321"/>
            <a:chExt cx="2779825" cy="2103053"/>
          </a:xfrm>
        </p:grpSpPr>
        <p:sp>
          <p:nvSpPr>
            <p:cNvPr id="8" name="Rectangle 7"/>
            <p:cNvSpPr/>
            <p:nvPr/>
          </p:nvSpPr>
          <p:spPr>
            <a:xfrm>
              <a:off x="3184365" y="2814321"/>
              <a:ext cx="2775270" cy="172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184365" y="30302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84364" y="32461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84365" y="34620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88919" y="36779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84364" y="38938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84365" y="41097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88919" y="4325621"/>
              <a:ext cx="277527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88919" y="4548042"/>
              <a:ext cx="2775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/>
                </a:rPr>
                <a:t>…</a:t>
              </a:r>
              <a:endParaRPr lang="en-US" dirty="0">
                <a:latin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37280" y="1361440"/>
            <a:ext cx="25908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01101100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7280" y="1900207"/>
            <a:ext cx="25908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11100010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7280" y="2438974"/>
            <a:ext cx="25908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01010100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7280" y="2977741"/>
            <a:ext cx="25908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11110000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37280" y="3516508"/>
            <a:ext cx="25908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00000001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7280" y="4055275"/>
            <a:ext cx="25908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111111100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7280" y="4594042"/>
            <a:ext cx="25908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01010110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7280" y="5132811"/>
            <a:ext cx="25908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00000011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54317" y="1361440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/>
                <a:cs typeface="Arial"/>
              </a:rPr>
              <a:t>byte 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54317" y="1900207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/>
                <a:cs typeface="Arial"/>
              </a:rPr>
              <a:t>byte 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54317" y="2438974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/>
                <a:cs typeface="Arial"/>
              </a:rPr>
              <a:t>byte 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4317" y="2977741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/>
                <a:cs typeface="Arial"/>
              </a:rPr>
              <a:t>byte 3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4317" y="3516508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/>
                <a:cs typeface="Arial"/>
              </a:rPr>
              <a:t>byte 4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317" y="4055275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/>
                <a:cs typeface="Arial"/>
              </a:rPr>
              <a:t>byte 5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54317" y="4594042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/>
                <a:cs typeface="Arial"/>
              </a:rPr>
              <a:t>byte 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54317" y="5132811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/>
                <a:cs typeface="Arial"/>
              </a:rPr>
              <a:t>byte 7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482080" y="1554480"/>
            <a:ext cx="2418805" cy="1066800"/>
            <a:chOff x="6482080" y="1554480"/>
            <a:chExt cx="2418805" cy="1066800"/>
          </a:xfrm>
        </p:grpSpPr>
        <p:sp>
          <p:nvSpPr>
            <p:cNvPr id="33" name="Right Brace 32"/>
            <p:cNvSpPr/>
            <p:nvPr/>
          </p:nvSpPr>
          <p:spPr>
            <a:xfrm>
              <a:off x="6482080" y="1554480"/>
              <a:ext cx="406400" cy="1066800"/>
            </a:xfrm>
            <a:prstGeom prst="righ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87817" y="1764715"/>
              <a:ext cx="18130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3 bytes at address 0 (000)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22720" y="3108693"/>
            <a:ext cx="2378164" cy="646331"/>
            <a:chOff x="6522720" y="3108693"/>
            <a:chExt cx="2378164" cy="646331"/>
          </a:xfrm>
        </p:grpSpPr>
        <p:sp>
          <p:nvSpPr>
            <p:cNvPr id="35" name="Right Brace 34"/>
            <p:cNvSpPr/>
            <p:nvPr/>
          </p:nvSpPr>
          <p:spPr>
            <a:xfrm>
              <a:off x="6522720" y="3159760"/>
              <a:ext cx="406400" cy="538480"/>
            </a:xfrm>
            <a:prstGeom prst="righ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87817" y="3108693"/>
              <a:ext cx="1813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2</a:t>
              </a:r>
              <a:r>
                <a:rPr lang="en-US" dirty="0" smtClean="0">
                  <a:latin typeface="Arial"/>
                  <a:cs typeface="Arial"/>
                </a:rPr>
                <a:t> bytes at address 3 (011)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522720" y="4246880"/>
            <a:ext cx="2378164" cy="1066799"/>
            <a:chOff x="6522720" y="4246880"/>
            <a:chExt cx="2378164" cy="1066799"/>
          </a:xfrm>
        </p:grpSpPr>
        <p:sp>
          <p:nvSpPr>
            <p:cNvPr id="34" name="Right Brace 33"/>
            <p:cNvSpPr/>
            <p:nvPr/>
          </p:nvSpPr>
          <p:spPr>
            <a:xfrm>
              <a:off x="6522720" y="4246880"/>
              <a:ext cx="406400" cy="1066799"/>
            </a:xfrm>
            <a:prstGeom prst="righ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87818" y="4457114"/>
              <a:ext cx="1813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3 bytes at address 5 (101)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57200" y="1361440"/>
            <a:ext cx="111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Arial"/>
                <a:cs typeface="Arial"/>
              </a:rPr>
              <a:t>Address</a:t>
            </a:r>
            <a:endParaRPr lang="en-US" b="1" dirty="0">
              <a:latin typeface="Arial"/>
              <a:cs typeface="Arial"/>
            </a:endParaRPr>
          </a:p>
        </p:txBody>
      </p:sp>
      <p:cxnSp>
        <p:nvCxnSpPr>
          <p:cNvPr id="44" name="Curved Connector 43"/>
          <p:cNvCxnSpPr>
            <a:stCxn id="25" idx="1"/>
            <a:endCxn id="42" idx="3"/>
          </p:cNvCxnSpPr>
          <p:nvPr/>
        </p:nvCxnSpPr>
        <p:spPr>
          <a:xfrm rot="10800000">
            <a:off x="1569571" y="1558806"/>
            <a:ext cx="384747" cy="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54419" y="1361440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(000)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54419" y="1900207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(001)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54419" y="2438974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(010)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54419" y="2977741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(011)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54419" y="3516508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(100)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54419" y="4055275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(101)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54419" y="4594042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(110)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54419" y="5132811"/>
            <a:ext cx="8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(111)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9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42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and Run (1)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EAAD-2D23-1A4E-8678-235AE0C0B738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73469" y="2649548"/>
            <a:ext cx="1409360" cy="1603102"/>
            <a:chOff x="2976880" y="1278485"/>
            <a:chExt cx="3190240" cy="3628795"/>
          </a:xfrm>
        </p:grpSpPr>
        <p:sp>
          <p:nvSpPr>
            <p:cNvPr id="8" name="Rectangle 7"/>
            <p:cNvSpPr/>
            <p:nvPr/>
          </p:nvSpPr>
          <p:spPr>
            <a:xfrm>
              <a:off x="2976880" y="1278485"/>
              <a:ext cx="3190240" cy="36287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55474" y="1399484"/>
              <a:ext cx="2070281" cy="418011"/>
              <a:chOff x="3677920" y="1413454"/>
              <a:chExt cx="2070281" cy="418011"/>
            </a:xfrm>
          </p:grpSpPr>
          <p:pic>
            <p:nvPicPr>
              <p:cNvPr id="35" name="Picture 34" descr="cpu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180" y="1451204"/>
                <a:ext cx="363220" cy="363220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4130040" y="1413454"/>
                <a:ext cx="1618161" cy="41801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600" dirty="0" smtClean="0">
                    <a:latin typeface="Arial"/>
                    <a:cs typeface="Arial"/>
                  </a:rPr>
                  <a:t>Processor/CPU</a:t>
                </a:r>
                <a:endParaRPr lang="en-US" sz="600" dirty="0">
                  <a:latin typeface="Arial"/>
                  <a:cs typeface="Arial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677920" y="1430884"/>
                <a:ext cx="2033052" cy="39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84365" y="2237512"/>
              <a:ext cx="2775269" cy="454888"/>
              <a:chOff x="3149073" y="2237512"/>
              <a:chExt cx="2775269" cy="454888"/>
            </a:xfrm>
          </p:grpSpPr>
          <p:pic>
            <p:nvPicPr>
              <p:cNvPr id="32" name="Picture 31" descr="memory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0194" y="2245360"/>
                <a:ext cx="447040" cy="447040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3804395" y="2237512"/>
                <a:ext cx="2024335" cy="418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 smtClean="0">
                    <a:latin typeface="Arial"/>
                    <a:cs typeface="Arial"/>
                  </a:rPr>
                  <a:t>Main Memory (RAM)</a:t>
                </a:r>
                <a:endParaRPr lang="en-US" sz="600" dirty="0">
                  <a:latin typeface="Arial"/>
                  <a:cs typeface="Arial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49073" y="2247256"/>
                <a:ext cx="2775269" cy="39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184364" y="2814321"/>
              <a:ext cx="2779825" cy="1727200"/>
              <a:chOff x="3184364" y="2814321"/>
              <a:chExt cx="2779825" cy="1727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84365" y="2814321"/>
                <a:ext cx="2775270" cy="172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3184365" y="30302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184364" y="32461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184365" y="34620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188919" y="36779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184364" y="38938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184365" y="41097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188919" y="43256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188918" y="4129891"/>
                <a:ext cx="2775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/>
                  </a:rPr>
                  <a:t>…</a:t>
                </a:r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465320" y="1814424"/>
              <a:ext cx="213360" cy="426719"/>
              <a:chOff x="4496492" y="4907280"/>
              <a:chExt cx="213360" cy="42671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4496492" y="4907280"/>
                <a:ext cx="0" cy="426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sm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4709852" y="4907280"/>
                <a:ext cx="0" cy="426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sm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255485" y="2870200"/>
              <a:ext cx="2661211" cy="955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57790" y="3087189"/>
              <a:ext cx="2661211" cy="955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5485" y="3304178"/>
              <a:ext cx="2661211" cy="955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57790" y="3521167"/>
              <a:ext cx="2661211" cy="955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57790" y="3738156"/>
              <a:ext cx="2661211" cy="955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57790" y="3955145"/>
              <a:ext cx="2661211" cy="955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57790" y="4172134"/>
              <a:ext cx="2661211" cy="955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55485" y="4389121"/>
              <a:ext cx="2661211" cy="955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3967142" y="4679318"/>
            <a:ext cx="1228050" cy="763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</a:rPr>
              <a:t>Compiler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335702" y="3328038"/>
            <a:ext cx="2537767" cy="763030"/>
            <a:chOff x="1335702" y="3328038"/>
            <a:chExt cx="2537767" cy="763030"/>
          </a:xfrm>
        </p:grpSpPr>
        <p:sp>
          <p:nvSpPr>
            <p:cNvPr id="39" name="Rectangle 38"/>
            <p:cNvSpPr/>
            <p:nvPr/>
          </p:nvSpPr>
          <p:spPr>
            <a:xfrm>
              <a:off x="1335702" y="3328038"/>
              <a:ext cx="1228050" cy="763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</a:rPr>
                <a:t>C++ Source Code</a:t>
              </a:r>
              <a:endParaRPr lang="en-US" dirty="0">
                <a:solidFill>
                  <a:schemeClr val="tx1"/>
                </a:solidFill>
                <a:latin typeface="Arial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2563752" y="3709553"/>
              <a:ext cx="13097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282829" y="3328038"/>
            <a:ext cx="2537767" cy="763030"/>
            <a:chOff x="5282829" y="3328038"/>
            <a:chExt cx="2537767" cy="763030"/>
          </a:xfrm>
        </p:grpSpPr>
        <p:sp>
          <p:nvSpPr>
            <p:cNvPr id="42" name="Rectangle 41"/>
            <p:cNvSpPr/>
            <p:nvPr/>
          </p:nvSpPr>
          <p:spPr>
            <a:xfrm>
              <a:off x="6592546" y="3328038"/>
              <a:ext cx="1228050" cy="763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</a:rPr>
                <a:t>Object Code</a:t>
              </a:r>
              <a:endParaRPr lang="en-US" dirty="0">
                <a:solidFill>
                  <a:schemeClr val="tx1"/>
                </a:solidFill>
                <a:latin typeface="Arial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5282829" y="3706836"/>
              <a:ext cx="13097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815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1.66667E-6 -0.1953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and Run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5E09-0C9F-1F40-86CE-097F0E15E65E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73469" y="2649548"/>
            <a:ext cx="1409360" cy="1603102"/>
            <a:chOff x="2976880" y="1278485"/>
            <a:chExt cx="3190240" cy="3628795"/>
          </a:xfrm>
        </p:grpSpPr>
        <p:sp>
          <p:nvSpPr>
            <p:cNvPr id="8" name="Rectangle 7"/>
            <p:cNvSpPr/>
            <p:nvPr/>
          </p:nvSpPr>
          <p:spPr>
            <a:xfrm>
              <a:off x="2976880" y="1278485"/>
              <a:ext cx="3190240" cy="36287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55474" y="1399484"/>
              <a:ext cx="2070281" cy="418011"/>
              <a:chOff x="3677920" y="1413454"/>
              <a:chExt cx="2070281" cy="418011"/>
            </a:xfrm>
          </p:grpSpPr>
          <p:pic>
            <p:nvPicPr>
              <p:cNvPr id="35" name="Picture 34" descr="cpu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180" y="1451204"/>
                <a:ext cx="363220" cy="363220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4130040" y="1413454"/>
                <a:ext cx="1618161" cy="41801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600" dirty="0" smtClean="0">
                    <a:latin typeface="Arial"/>
                    <a:cs typeface="Arial"/>
                  </a:rPr>
                  <a:t>Processor/CPU</a:t>
                </a:r>
                <a:endParaRPr lang="en-US" sz="600" dirty="0">
                  <a:latin typeface="Arial"/>
                  <a:cs typeface="Arial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677920" y="1430884"/>
                <a:ext cx="2033052" cy="39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84365" y="2237512"/>
              <a:ext cx="2775269" cy="454888"/>
              <a:chOff x="3149073" y="2237512"/>
              <a:chExt cx="2775269" cy="454888"/>
            </a:xfrm>
          </p:grpSpPr>
          <p:pic>
            <p:nvPicPr>
              <p:cNvPr id="32" name="Picture 31" descr="memory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0194" y="2245360"/>
                <a:ext cx="447040" cy="447040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3804395" y="2237512"/>
                <a:ext cx="2024335" cy="418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 smtClean="0">
                    <a:latin typeface="Arial"/>
                    <a:cs typeface="Arial"/>
                  </a:rPr>
                  <a:t>Main Memory (RAM)</a:t>
                </a:r>
                <a:endParaRPr lang="en-US" sz="600" dirty="0">
                  <a:latin typeface="Arial"/>
                  <a:cs typeface="Arial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49073" y="2247256"/>
                <a:ext cx="2775269" cy="39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184364" y="2814321"/>
              <a:ext cx="2779825" cy="1727200"/>
              <a:chOff x="3184364" y="2814321"/>
              <a:chExt cx="2779825" cy="1727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84365" y="2814321"/>
                <a:ext cx="2775270" cy="172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3184365" y="30302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184364" y="32461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184365" y="34620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188919" y="36779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184364" y="38938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184365" y="41097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188919" y="43256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188918" y="4129891"/>
                <a:ext cx="2775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/>
                  </a:rPr>
                  <a:t>…</a:t>
                </a:r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465320" y="1814424"/>
              <a:ext cx="213360" cy="426719"/>
              <a:chOff x="4496492" y="4907280"/>
              <a:chExt cx="213360" cy="42671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4496492" y="4907280"/>
                <a:ext cx="0" cy="426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sm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4709852" y="4907280"/>
                <a:ext cx="0" cy="426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sm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255485" y="2870200"/>
              <a:ext cx="2661211" cy="955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57790" y="3087189"/>
              <a:ext cx="2661211" cy="955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5485" y="3304178"/>
              <a:ext cx="2661211" cy="955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57790" y="3521167"/>
              <a:ext cx="2661211" cy="955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57790" y="3738156"/>
              <a:ext cx="2661211" cy="955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57790" y="3955145"/>
              <a:ext cx="2661211" cy="955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57790" y="4172134"/>
              <a:ext cx="2661211" cy="955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55485" y="4389121"/>
              <a:ext cx="2661211" cy="955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flipH="1">
            <a:off x="2563752" y="3709553"/>
            <a:ext cx="130971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5282829" y="3328038"/>
            <a:ext cx="2537767" cy="763030"/>
            <a:chOff x="5282829" y="3328038"/>
            <a:chExt cx="2537767" cy="763030"/>
          </a:xfrm>
        </p:grpSpPr>
        <p:sp>
          <p:nvSpPr>
            <p:cNvPr id="42" name="Rectangle 41"/>
            <p:cNvSpPr/>
            <p:nvPr/>
          </p:nvSpPr>
          <p:spPr>
            <a:xfrm>
              <a:off x="6592546" y="3328038"/>
              <a:ext cx="1228050" cy="763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"/>
                </a:rPr>
                <a:t>Executable</a:t>
              </a:r>
              <a:endParaRPr lang="en-US" sz="1600" dirty="0">
                <a:solidFill>
                  <a:schemeClr val="tx1"/>
                </a:solidFill>
                <a:latin typeface="Arial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5282829" y="3706836"/>
              <a:ext cx="13097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3967142" y="3342564"/>
            <a:ext cx="1228050" cy="763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</a:rPr>
              <a:t>Compiler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35702" y="2124638"/>
            <a:ext cx="1228050" cy="763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</a:rPr>
              <a:t>Object Code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35702" y="4563038"/>
            <a:ext cx="1228050" cy="763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</a:rPr>
              <a:t>Object Code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50" name="Straight Arrow Connector 49"/>
          <p:cNvCxnSpPr>
            <a:endCxn id="48" idx="3"/>
          </p:cNvCxnSpPr>
          <p:nvPr/>
        </p:nvCxnSpPr>
        <p:spPr>
          <a:xfrm flipH="1" flipV="1">
            <a:off x="2563752" y="2506153"/>
            <a:ext cx="1309717" cy="120068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9" idx="3"/>
          </p:cNvCxnSpPr>
          <p:nvPr/>
        </p:nvCxnSpPr>
        <p:spPr>
          <a:xfrm flipH="1">
            <a:off x="2563752" y="3706836"/>
            <a:ext cx="1309717" cy="1237717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967142" y="4679318"/>
            <a:ext cx="1228050" cy="763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</a:rPr>
              <a:t>Linker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335702" y="3328038"/>
            <a:ext cx="2537767" cy="763030"/>
            <a:chOff x="1335702" y="3328038"/>
            <a:chExt cx="2537767" cy="763030"/>
          </a:xfrm>
        </p:grpSpPr>
        <p:sp>
          <p:nvSpPr>
            <p:cNvPr id="56" name="Rectangle 55"/>
            <p:cNvSpPr/>
            <p:nvPr/>
          </p:nvSpPr>
          <p:spPr>
            <a:xfrm>
              <a:off x="1335702" y="3328038"/>
              <a:ext cx="1228050" cy="763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</a:rPr>
                <a:t>C++ Source Code</a:t>
              </a:r>
              <a:endParaRPr lang="en-US" dirty="0">
                <a:solidFill>
                  <a:schemeClr val="tx1"/>
                </a:solidFill>
                <a:latin typeface="Arial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2563752" y="3709553"/>
              <a:ext cx="13097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6592546" y="3328038"/>
            <a:ext cx="1228050" cy="763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</a:rPr>
              <a:t>Object Code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282829" y="3709553"/>
            <a:ext cx="130971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53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1.66667E-6 -0.19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-0.15486 -0.20486 C -0.1875 -0.25162 -0.23611 -0.27893 -0.28594 -0.27893 C -0.3441 -0.27893 -0.38958 -0.25162 -0.42239 -0.20486 L -0.57569 -7.40741E-7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5" y="-1395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4" grpId="0" animBg="1"/>
      <p:bldP spid="54" grpId="1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and Run (3)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B137-C9FE-2440-8152-6FC8D418396D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73469" y="2649548"/>
            <a:ext cx="1409360" cy="1603102"/>
            <a:chOff x="2976880" y="1278485"/>
            <a:chExt cx="3190240" cy="3628795"/>
          </a:xfrm>
        </p:grpSpPr>
        <p:sp>
          <p:nvSpPr>
            <p:cNvPr id="8" name="Rectangle 7"/>
            <p:cNvSpPr/>
            <p:nvPr/>
          </p:nvSpPr>
          <p:spPr>
            <a:xfrm>
              <a:off x="2976880" y="1278485"/>
              <a:ext cx="3190240" cy="36287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555474" y="1399484"/>
              <a:ext cx="2070281" cy="418011"/>
              <a:chOff x="3677920" y="1413454"/>
              <a:chExt cx="2070281" cy="418011"/>
            </a:xfrm>
          </p:grpSpPr>
          <p:pic>
            <p:nvPicPr>
              <p:cNvPr id="35" name="Picture 34" descr="cpu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180" y="1451204"/>
                <a:ext cx="363220" cy="363220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4130040" y="1413454"/>
                <a:ext cx="1618161" cy="41801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sz="600" dirty="0" smtClean="0">
                    <a:latin typeface="Arial"/>
                    <a:cs typeface="Arial"/>
                  </a:rPr>
                  <a:t>Processor/CPU</a:t>
                </a:r>
                <a:endParaRPr lang="en-US" sz="600" dirty="0">
                  <a:latin typeface="Arial"/>
                  <a:cs typeface="Arial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677920" y="1430884"/>
                <a:ext cx="2033052" cy="39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184365" y="2237512"/>
              <a:ext cx="2775269" cy="454888"/>
              <a:chOff x="3149073" y="2237512"/>
              <a:chExt cx="2775269" cy="454888"/>
            </a:xfrm>
          </p:grpSpPr>
          <p:pic>
            <p:nvPicPr>
              <p:cNvPr id="32" name="Picture 31" descr="memory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0194" y="2245360"/>
                <a:ext cx="447040" cy="447040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3804395" y="2237512"/>
                <a:ext cx="2024335" cy="418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 smtClean="0">
                    <a:latin typeface="Arial"/>
                    <a:cs typeface="Arial"/>
                  </a:rPr>
                  <a:t>Main Memory (RAM)</a:t>
                </a:r>
                <a:endParaRPr lang="en-US" sz="600" dirty="0">
                  <a:latin typeface="Arial"/>
                  <a:cs typeface="Arial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49073" y="2247256"/>
                <a:ext cx="2775269" cy="395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184364" y="2814321"/>
              <a:ext cx="2779825" cy="1727200"/>
              <a:chOff x="3184364" y="2814321"/>
              <a:chExt cx="2779825" cy="1727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84365" y="2814321"/>
                <a:ext cx="2775270" cy="172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3184365" y="30302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184364" y="32461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184365" y="34620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188919" y="36779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184364" y="38938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184365" y="41097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188919" y="4325621"/>
                <a:ext cx="277527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188918" y="4129891"/>
                <a:ext cx="2775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/>
                  </a:rPr>
                  <a:t>…</a:t>
                </a:r>
                <a:endParaRPr lang="en-US" dirty="0">
                  <a:latin typeface="Arial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465320" y="1814424"/>
              <a:ext cx="213360" cy="426719"/>
              <a:chOff x="4496492" y="4907280"/>
              <a:chExt cx="213360" cy="42671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4496492" y="4907280"/>
                <a:ext cx="0" cy="426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sm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4709852" y="4907280"/>
                <a:ext cx="0" cy="4267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sm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255485" y="2870200"/>
              <a:ext cx="2661211" cy="955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57790" y="3087189"/>
              <a:ext cx="2661211" cy="955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5485" y="3304178"/>
              <a:ext cx="2661211" cy="955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57790" y="3521167"/>
              <a:ext cx="2661211" cy="955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57790" y="3738156"/>
              <a:ext cx="2661211" cy="955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57790" y="3955145"/>
              <a:ext cx="2661211" cy="955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57790" y="4172134"/>
              <a:ext cx="2661211" cy="955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55485" y="4389121"/>
              <a:ext cx="2661211" cy="955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H="1">
            <a:off x="5282829" y="3706836"/>
            <a:ext cx="130971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67142" y="3342564"/>
            <a:ext cx="1228050" cy="763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</a:rPr>
              <a:t>Linker</a:t>
            </a:r>
            <a:endParaRPr lang="en-US" dirty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35702" y="2124638"/>
            <a:ext cx="2537767" cy="3201430"/>
            <a:chOff x="1335702" y="2124638"/>
            <a:chExt cx="2537767" cy="3201430"/>
          </a:xfrm>
        </p:grpSpPr>
        <p:cxnSp>
          <p:nvCxnSpPr>
            <p:cNvPr id="40" name="Straight Arrow Connector 39"/>
            <p:cNvCxnSpPr/>
            <p:nvPr/>
          </p:nvCxnSpPr>
          <p:spPr>
            <a:xfrm flipH="1">
              <a:off x="2563752" y="3709553"/>
              <a:ext cx="13097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1335702" y="2124638"/>
              <a:ext cx="1228050" cy="763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</a:rPr>
                <a:t>Object Code</a:t>
              </a:r>
              <a:endParaRPr lang="en-US" dirty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335702" y="4563038"/>
              <a:ext cx="1228050" cy="763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</a:rPr>
                <a:t>Object Code</a:t>
              </a:r>
              <a:endParaRPr lang="en-US" dirty="0">
                <a:solidFill>
                  <a:schemeClr val="tx1"/>
                </a:solidFill>
                <a:latin typeface="Arial"/>
              </a:endParaRPr>
            </a:p>
          </p:txBody>
        </p:sp>
        <p:cxnSp>
          <p:nvCxnSpPr>
            <p:cNvPr id="50" name="Straight Arrow Connector 49"/>
            <p:cNvCxnSpPr>
              <a:endCxn id="48" idx="3"/>
            </p:cNvCxnSpPr>
            <p:nvPr/>
          </p:nvCxnSpPr>
          <p:spPr>
            <a:xfrm flipH="1" flipV="1">
              <a:off x="2563752" y="2506153"/>
              <a:ext cx="1309717" cy="120068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9" idx="3"/>
            </p:cNvCxnSpPr>
            <p:nvPr/>
          </p:nvCxnSpPr>
          <p:spPr>
            <a:xfrm flipH="1">
              <a:off x="2563752" y="3706836"/>
              <a:ext cx="1309717" cy="12377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1335702" y="3328038"/>
              <a:ext cx="2537767" cy="763030"/>
              <a:chOff x="1335702" y="3328038"/>
              <a:chExt cx="2537767" cy="76303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335702" y="3328038"/>
                <a:ext cx="1228050" cy="7630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/>
                  </a:rPr>
                  <a:t>Object Code</a:t>
                </a:r>
                <a:endParaRPr lang="en-US" dirty="0">
                  <a:solidFill>
                    <a:schemeClr val="tx1"/>
                  </a:solidFill>
                  <a:latin typeface="Arial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flipH="1">
                <a:off x="2563752" y="3709553"/>
                <a:ext cx="13097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lg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6589942" y="3328038"/>
            <a:ext cx="1228050" cy="763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/>
              </a:rPr>
              <a:t>Executable</a:t>
            </a:r>
            <a:endParaRPr lang="en-US" sz="1600" dirty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335702" y="3328038"/>
            <a:ext cx="2537767" cy="763030"/>
            <a:chOff x="1335702" y="3328038"/>
            <a:chExt cx="2537767" cy="763030"/>
          </a:xfrm>
        </p:grpSpPr>
        <p:sp>
          <p:nvSpPr>
            <p:cNvPr id="62" name="Rectangle 61"/>
            <p:cNvSpPr/>
            <p:nvPr/>
          </p:nvSpPr>
          <p:spPr>
            <a:xfrm>
              <a:off x="1335702" y="3328038"/>
              <a:ext cx="1228050" cy="763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</a:rPr>
                <a:t>Input/Data</a:t>
              </a:r>
              <a:endParaRPr lang="en-US" dirty="0">
                <a:solidFill>
                  <a:schemeClr val="tx1"/>
                </a:solidFill>
                <a:latin typeface="Arial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2563752" y="3709553"/>
              <a:ext cx="13097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282829" y="3328038"/>
            <a:ext cx="2537767" cy="763030"/>
            <a:chOff x="5282829" y="3328038"/>
            <a:chExt cx="2537767" cy="763030"/>
          </a:xfrm>
        </p:grpSpPr>
        <p:sp>
          <p:nvSpPr>
            <p:cNvPr id="65" name="Rectangle 64"/>
            <p:cNvSpPr/>
            <p:nvPr/>
          </p:nvSpPr>
          <p:spPr>
            <a:xfrm>
              <a:off x="6592546" y="3328038"/>
              <a:ext cx="1228050" cy="763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/>
                </a:rPr>
                <a:t>Output</a:t>
              </a:r>
              <a:endParaRPr lang="en-US" dirty="0">
                <a:solidFill>
                  <a:schemeClr val="tx1"/>
                </a:solidFill>
                <a:latin typeface="Arial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H="1">
              <a:off x="5282829" y="3706836"/>
              <a:ext cx="13097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74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07691 -0.00463 C -0.09306 -0.00579 -0.11719 -0.00625 -0.14202 -0.00625 C -0.17084 -0.00625 -0.19341 -0.00579 -0.20955 -0.00463 L -0.28559 1.11111E-6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8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Compiler</a:t>
            </a:r>
          </a:p>
          <a:p>
            <a:pPr lvl="1"/>
            <a:r>
              <a:rPr lang="en-US" dirty="0" smtClean="0"/>
              <a:t>Typically </a:t>
            </a:r>
            <a:r>
              <a:rPr lang="en-US" b="1" dirty="0" smtClean="0"/>
              <a:t>syntax</a:t>
            </a:r>
            <a:r>
              <a:rPr lang="en-US" dirty="0" smtClean="0"/>
              <a:t> errors</a:t>
            </a:r>
          </a:p>
          <a:p>
            <a:pPr lvl="2"/>
            <a:r>
              <a:rPr lang="en-US" dirty="0" smtClean="0"/>
              <a:t>Forgot a semi-colon</a:t>
            </a:r>
          </a:p>
          <a:p>
            <a:pPr lvl="2"/>
            <a:r>
              <a:rPr lang="en-US" dirty="0" smtClean="0"/>
              <a:t>Mistyped a command</a:t>
            </a:r>
          </a:p>
          <a:p>
            <a:pPr lvl="2"/>
            <a:r>
              <a:rPr lang="en-US" dirty="0" smtClean="0"/>
              <a:t>Forgot an argument</a:t>
            </a:r>
          </a:p>
          <a:p>
            <a:pPr lvl="2"/>
            <a:r>
              <a:rPr lang="en-US" dirty="0" smtClean="0"/>
              <a:t>Incorrect type</a:t>
            </a:r>
          </a:p>
          <a:p>
            <a:pPr lvl="1"/>
            <a:r>
              <a:rPr lang="en-US" dirty="0" smtClean="0"/>
              <a:t>Forgot #include</a:t>
            </a:r>
          </a:p>
          <a:p>
            <a:pPr lvl="1"/>
            <a:r>
              <a:rPr lang="en-US" dirty="0" smtClean="0"/>
              <a:t>Couldn’t find library (more later)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smtClean="0"/>
              <a:t>Linker</a:t>
            </a:r>
          </a:p>
          <a:p>
            <a:pPr lvl="1"/>
            <a:r>
              <a:rPr lang="en-US" dirty="0" smtClean="0"/>
              <a:t>Undefined symbols</a:t>
            </a:r>
          </a:p>
          <a:p>
            <a:pPr lvl="2"/>
            <a:r>
              <a:rPr lang="en-US" dirty="0" smtClean="0"/>
              <a:t>Declared a function, forgot to define (or changed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Forgot namespace</a:t>
            </a:r>
          </a:p>
          <a:p>
            <a:pPr lvl="1"/>
            <a:r>
              <a:rPr lang="en-US" dirty="0" smtClean="0"/>
              <a:t>Cannot write executable (usually still running)</a:t>
            </a:r>
          </a:p>
          <a:p>
            <a:pPr lvl="1"/>
            <a:r>
              <a:rPr lang="en-US" dirty="0" smtClean="0"/>
              <a:t>Couldn’t find library (more later)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4301-2CBF-FE46-9CD4-B5E042E811F2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program that prints “Hello World” to the screen (sans quotes)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4301-2CBF-FE46-9CD4-B5E042E811F2}" type="datetime3">
              <a:rPr lang="en-US" smtClean="0"/>
              <a:t>13 January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C++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82A5-310D-064D-97B2-7CD9DCF5F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9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lecture.potx</Template>
  <TotalTime>254</TotalTime>
  <Words>903</Words>
  <Application>Microsoft Macintosh PowerPoint</Application>
  <PresentationFormat>On-screen Show (4:3)</PresentationFormat>
  <Paragraphs>352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lecture</vt:lpstr>
      <vt:lpstr>C++ Review</vt:lpstr>
      <vt:lpstr>Your Responsibility</vt:lpstr>
      <vt:lpstr>High-Level View of Hardware</vt:lpstr>
      <vt:lpstr>Main Memory (RAM)</vt:lpstr>
      <vt:lpstr>Build and Run (1)</vt:lpstr>
      <vt:lpstr>Build and Run (2)</vt:lpstr>
      <vt:lpstr>Build and Run (3)</vt:lpstr>
      <vt:lpstr>Build Errors</vt:lpstr>
      <vt:lpstr>Output</vt:lpstr>
      <vt:lpstr>Answer</vt:lpstr>
      <vt:lpstr>I/O, Variables, Expressions</vt:lpstr>
      <vt:lpstr>Answer</vt:lpstr>
      <vt:lpstr>Flow Control</vt:lpstr>
      <vt:lpstr>If/Else</vt:lpstr>
      <vt:lpstr>Answer</vt:lpstr>
      <vt:lpstr>Functions, Loops</vt:lpstr>
      <vt:lpstr>Answer</vt:lpstr>
      <vt:lpstr>Functions, Arrays, Pass by Reference</vt:lpstr>
      <vt:lpstr>Answer</vt:lpstr>
      <vt:lpstr>Files, Loops</vt:lpstr>
      <vt:lpstr>Answer</vt:lpstr>
      <vt:lpstr>Wrap 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Derbinsky</dc:creator>
  <cp:lastModifiedBy>Nate Derbinsky</cp:lastModifiedBy>
  <cp:revision>170</cp:revision>
  <dcterms:created xsi:type="dcterms:W3CDTF">2014-08-28T17:22:34Z</dcterms:created>
  <dcterms:modified xsi:type="dcterms:W3CDTF">2015-01-13T22:39:25Z</dcterms:modified>
</cp:coreProperties>
</file>