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96" r:id="rId10"/>
    <p:sldId id="297" r:id="rId11"/>
    <p:sldId id="289" r:id="rId12"/>
    <p:sldId id="299" r:id="rId13"/>
    <p:sldId id="295" r:id="rId14"/>
    <p:sldId id="283" r:id="rId15"/>
    <p:sldId id="284" r:id="rId16"/>
    <p:sldId id="285" r:id="rId17"/>
    <p:sldId id="286" r:id="rId18"/>
    <p:sldId id="287" r:id="rId19"/>
    <p:sldId id="288" r:id="rId20"/>
    <p:sldId id="290" r:id="rId21"/>
    <p:sldId id="291" r:id="rId22"/>
    <p:sldId id="292" r:id="rId23"/>
    <p:sldId id="293" r:id="rId24"/>
    <p:sldId id="311" r:id="rId25"/>
    <p:sldId id="312" r:id="rId26"/>
    <p:sldId id="313" r:id="rId27"/>
    <p:sldId id="314" r:id="rId28"/>
    <p:sldId id="315" r:id="rId29"/>
    <p:sldId id="298" r:id="rId30"/>
    <p:sldId id="300" r:id="rId31"/>
    <p:sldId id="301" r:id="rId32"/>
    <p:sldId id="308" r:id="rId33"/>
    <p:sldId id="309" r:id="rId34"/>
    <p:sldId id="303" r:id="rId35"/>
    <p:sldId id="302" r:id="rId36"/>
    <p:sldId id="304" r:id="rId37"/>
    <p:sldId id="305" r:id="rId38"/>
    <p:sldId id="306" r:id="rId39"/>
    <p:sldId id="307" r:id="rId40"/>
    <p:sldId id="310" r:id="rId41"/>
    <p:sldId id="275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FAC303"/>
    <a:srgbClr val="CC0000"/>
    <a:srgbClr val="666666"/>
    <a:srgbClr val="EAEAEA"/>
    <a:srgbClr val="42403E"/>
    <a:srgbClr val="BE132F"/>
    <a:srgbClr val="060606"/>
    <a:srgbClr val="F6E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2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15591-8091-1742-B46B-7D14AB36C3D9}" type="datetimeFigureOut">
              <a:rPr lang="en-US" smtClean="0"/>
              <a:t>1/19/15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E855D-A233-B94E-A0E9-3DCC9E12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31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E7E3F-4D98-5847-B17E-980CD6EFCA0E}" type="datetimeFigureOut">
              <a:rPr lang="en-US" smtClean="0"/>
              <a:t>1/19/15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C1030-C939-014C-B12C-909CA502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763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C1030-C939-014C-B12C-909CA50209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14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DB0A-0F31-1C4E-9AA2-D72DEA9531CB}" type="datetime3">
              <a:rPr lang="en-US" smtClean="0"/>
              <a:t>19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484"/>
            <a:ext cx="8229600" cy="48476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EB25-AFA2-7240-B6B7-DD47DBB22139}" type="datetime3">
              <a:rPr lang="en-US" smtClean="0"/>
              <a:t>19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8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9961"/>
            <a:ext cx="4038600" cy="48562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9961"/>
            <a:ext cx="4038600" cy="48562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793A-8921-EE40-BC4C-53E692CFE471}" type="datetime3">
              <a:rPr lang="en-US" smtClean="0"/>
              <a:t>19 January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0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45574"/>
            <a:ext cx="4040188" cy="40805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45574"/>
            <a:ext cx="4041775" cy="40805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11F4-1C02-5B4D-A13F-D0D280CC9266}" type="datetime3">
              <a:rPr lang="en-US" smtClean="0"/>
              <a:t>19 January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42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942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564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221954"/>
            <a:ext cx="9143999" cy="407086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" y="6631068"/>
            <a:ext cx="9144000" cy="22693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38554"/>
          </a:xfrm>
          <a:prstGeom prst="rect">
            <a:avLst/>
          </a:prstGeom>
          <a:solidFill>
            <a:srgbClr val="42403E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88444"/>
            <a:ext cx="8229600" cy="60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8484"/>
            <a:ext cx="8229600" cy="484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199" y="6629040"/>
            <a:ext cx="2291085" cy="22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AFCD94D-0B95-364C-B2DA-15EB3176C0C9}" type="datetime3">
              <a:rPr lang="en-US" smtClean="0"/>
              <a:t>19 January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0709" y="6273754"/>
            <a:ext cx="7756091" cy="303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666666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4784" y="6631068"/>
            <a:ext cx="1092016" cy="226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A85782A5-310D-064D-97B2-7CD9DCF5F4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2777"/>
            <a:ext cx="3435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 smtClean="0">
                <a:solidFill>
                  <a:srgbClr val="FAC303"/>
                </a:solidFill>
                <a:latin typeface="Georgia"/>
                <a:cs typeface="Georgia"/>
              </a:rPr>
              <a:t>Wentworth Institute of Technology</a:t>
            </a:r>
            <a:endParaRPr lang="en-US" sz="1400" b="1" i="0" dirty="0">
              <a:solidFill>
                <a:srgbClr val="FAC303"/>
              </a:solidFill>
              <a:latin typeface="Georgia"/>
              <a:cs typeface="Georgi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127" y="2777"/>
            <a:ext cx="570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0" dirty="0" smtClean="0">
                <a:solidFill>
                  <a:schemeClr val="bg1"/>
                </a:solidFill>
                <a:latin typeface="Arial"/>
                <a:cs typeface="Arial"/>
              </a:rPr>
              <a:t>COMP201 – Computer Science II</a:t>
            </a:r>
            <a:r>
              <a:rPr lang="en-US" sz="1400" b="0" i="0" baseline="0" dirty="0" smtClean="0">
                <a:solidFill>
                  <a:schemeClr val="bg1"/>
                </a:solidFill>
                <a:latin typeface="Arial"/>
                <a:cs typeface="Arial"/>
              </a:rPr>
              <a:t>    </a:t>
            </a:r>
            <a:r>
              <a:rPr lang="en-US" sz="1400" b="1" i="0" baseline="0" dirty="0" smtClean="0">
                <a:solidFill>
                  <a:srgbClr val="FAC303"/>
                </a:solidFill>
                <a:latin typeface="Arial"/>
                <a:cs typeface="Arial"/>
              </a:rPr>
              <a:t>|</a:t>
            </a:r>
            <a:r>
              <a:rPr lang="en-US" sz="1400" b="0" i="0" baseline="0" dirty="0" smtClean="0">
                <a:solidFill>
                  <a:schemeClr val="bg1"/>
                </a:solidFill>
                <a:latin typeface="Arial"/>
                <a:cs typeface="Arial"/>
              </a:rPr>
              <a:t>    Spring 2015    </a:t>
            </a:r>
            <a:r>
              <a:rPr lang="en-US" sz="1400" b="1" i="0" baseline="0" dirty="0" smtClean="0">
                <a:solidFill>
                  <a:srgbClr val="FAC303"/>
                </a:solidFill>
                <a:latin typeface="Arial"/>
                <a:cs typeface="Arial"/>
              </a:rPr>
              <a:t>|</a:t>
            </a:r>
            <a:r>
              <a:rPr lang="en-US" sz="1400" b="0" i="0" baseline="0" dirty="0" smtClean="0">
                <a:solidFill>
                  <a:schemeClr val="bg1"/>
                </a:solidFill>
                <a:latin typeface="Arial"/>
                <a:cs typeface="Arial"/>
              </a:rPr>
              <a:t>    Derbinsky</a:t>
            </a:r>
            <a:endParaRPr lang="en-US" sz="1400" b="0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7" name="Picture 6" descr="cres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221446"/>
            <a:ext cx="473509" cy="40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1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6666"/>
                </a:solidFill>
              </a:rPr>
              <a:t>Lecture 2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8A21-A1F9-824F-AAEC-7B762963A8EF}" type="datetime3">
              <a:rPr lang="en-US" smtClean="0"/>
              <a:t>19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9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3000" b="1" dirty="0" smtClean="0">
                <a:latin typeface="Consolas"/>
                <a:cs typeface="Consolas"/>
              </a:rPr>
              <a:t> </a:t>
            </a:r>
            <a:r>
              <a:rPr lang="en-US" sz="3000" b="1" dirty="0" err="1" smtClean="0">
                <a:latin typeface="Consolas"/>
                <a:cs typeface="Consolas"/>
              </a:rPr>
              <a:t>str_size</a:t>
            </a:r>
            <a:r>
              <a:rPr lang="en-US" sz="3000" b="1" dirty="0" smtClean="0">
                <a:latin typeface="Consolas"/>
                <a:cs typeface="Consolas"/>
              </a:rPr>
              <a:t>(</a:t>
            </a:r>
            <a:r>
              <a:rPr lang="en-US" sz="3000" b="1" dirty="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lang="en-US" sz="3000" b="1" dirty="0">
                <a:latin typeface="Consolas"/>
                <a:cs typeface="Consolas"/>
              </a:rPr>
              <a:t> </a:t>
            </a:r>
            <a:r>
              <a:rPr lang="en-US" sz="3000" b="1" dirty="0" err="1">
                <a:latin typeface="Consolas"/>
                <a:cs typeface="Consolas"/>
              </a:rPr>
              <a:t>str</a:t>
            </a:r>
            <a:r>
              <a:rPr lang="en-US" sz="3000" b="1" dirty="0">
                <a:latin typeface="Consolas"/>
                <a:cs typeface="Consolas"/>
              </a:rPr>
              <a:t>[])</a:t>
            </a:r>
          </a:p>
          <a:p>
            <a:pPr marL="0" indent="0">
              <a:buNone/>
            </a:pPr>
            <a:r>
              <a:rPr lang="en-US" sz="3000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3000" b="1" dirty="0" smtClean="0">
                <a:latin typeface="Consolas"/>
                <a:cs typeface="Consolas"/>
              </a:rPr>
              <a:t>	</a:t>
            </a:r>
            <a:r>
              <a:rPr lang="en-US" sz="30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3000" b="1" dirty="0" smtClean="0">
                <a:latin typeface="Consolas"/>
                <a:cs typeface="Consolas"/>
              </a:rPr>
              <a:t> </a:t>
            </a:r>
            <a:r>
              <a:rPr lang="en-US" sz="3000" b="1" dirty="0" err="1" smtClean="0">
                <a:latin typeface="Consolas"/>
                <a:cs typeface="Consolas"/>
              </a:rPr>
              <a:t>i</a:t>
            </a:r>
            <a:r>
              <a:rPr lang="en-US" sz="3000" b="1" dirty="0" smtClean="0">
                <a:latin typeface="Consolas"/>
                <a:cs typeface="Consolas"/>
              </a:rPr>
              <a:t>;</a:t>
            </a:r>
            <a:r>
              <a:rPr lang="en-US" sz="3000" b="1" dirty="0">
                <a:latin typeface="Consolas"/>
                <a:cs typeface="Consolas"/>
              </a:rPr>
              <a:t>	</a:t>
            </a:r>
            <a:endParaRPr lang="en-US" sz="30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b="1" dirty="0" smtClean="0">
                <a:solidFill>
                  <a:srgbClr val="0000FF"/>
                </a:solidFill>
                <a:latin typeface="Consolas"/>
                <a:cs typeface="Consolas"/>
              </a:rPr>
              <a:t>	for</a:t>
            </a:r>
            <a:r>
              <a:rPr lang="en-US" sz="3000" b="1" dirty="0" smtClean="0">
                <a:latin typeface="Consolas"/>
                <a:cs typeface="Consolas"/>
              </a:rPr>
              <a:t> </a:t>
            </a:r>
            <a:r>
              <a:rPr lang="en-US" sz="3000" b="1" dirty="0">
                <a:latin typeface="Consolas"/>
                <a:cs typeface="Consolas"/>
              </a:rPr>
              <a:t>( </a:t>
            </a:r>
            <a:r>
              <a:rPr lang="en-US" sz="3000" b="1" dirty="0" err="1" smtClean="0">
                <a:latin typeface="Consolas"/>
                <a:cs typeface="Consolas"/>
              </a:rPr>
              <a:t>i</a:t>
            </a:r>
            <a:r>
              <a:rPr lang="en-US" sz="3000" b="1" dirty="0">
                <a:latin typeface="Consolas"/>
                <a:cs typeface="Consolas"/>
              </a:rPr>
              <a:t>=0; </a:t>
            </a:r>
            <a:r>
              <a:rPr lang="en-US" sz="3000" b="1" dirty="0" err="1">
                <a:latin typeface="Consolas"/>
                <a:cs typeface="Consolas"/>
              </a:rPr>
              <a:t>str</a:t>
            </a:r>
            <a:r>
              <a:rPr lang="en-US" sz="3000" b="1" dirty="0">
                <a:latin typeface="Consolas"/>
                <a:cs typeface="Consolas"/>
              </a:rPr>
              <a:t>[</a:t>
            </a:r>
            <a:r>
              <a:rPr lang="en-US" sz="3000" b="1" dirty="0" err="1">
                <a:latin typeface="Consolas"/>
                <a:cs typeface="Consolas"/>
              </a:rPr>
              <a:t>i</a:t>
            </a:r>
            <a:r>
              <a:rPr lang="en-US" sz="3000" b="1" dirty="0">
                <a:latin typeface="Consolas"/>
                <a:cs typeface="Consolas"/>
              </a:rPr>
              <a:t>]!=</a:t>
            </a:r>
            <a:r>
              <a:rPr lang="en-US" sz="3000" b="1" dirty="0">
                <a:solidFill>
                  <a:schemeClr val="accent2"/>
                </a:solidFill>
                <a:latin typeface="Consolas"/>
                <a:cs typeface="Consolas"/>
              </a:rPr>
              <a:t>'\0'</a:t>
            </a:r>
            <a:r>
              <a:rPr lang="en-US" sz="3000" b="1" dirty="0">
                <a:latin typeface="Consolas"/>
                <a:cs typeface="Consolas"/>
              </a:rPr>
              <a:t>; </a:t>
            </a:r>
            <a:r>
              <a:rPr lang="en-US" sz="3000" b="1" dirty="0" err="1">
                <a:latin typeface="Consolas"/>
                <a:cs typeface="Consolas"/>
              </a:rPr>
              <a:t>i</a:t>
            </a:r>
            <a:r>
              <a:rPr lang="en-US" sz="3000" b="1" dirty="0">
                <a:latin typeface="Consolas"/>
                <a:cs typeface="Consolas"/>
              </a:rPr>
              <a:t>++ </a:t>
            </a:r>
            <a:r>
              <a:rPr lang="en-US" sz="3000" b="1" dirty="0" smtClean="0">
                <a:latin typeface="Consolas"/>
                <a:cs typeface="Consolas"/>
              </a:rPr>
              <a:t>);</a:t>
            </a:r>
            <a:endParaRPr lang="en-US" sz="30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b="1" dirty="0">
                <a:latin typeface="Consolas"/>
                <a:cs typeface="Consolas"/>
              </a:rPr>
              <a:t>	</a:t>
            </a:r>
            <a:r>
              <a:rPr lang="en-US" sz="3000" b="1" dirty="0" smtClean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sz="3000" b="1" dirty="0" smtClean="0">
                <a:latin typeface="Consolas"/>
                <a:cs typeface="Consolas"/>
              </a:rPr>
              <a:t> </a:t>
            </a:r>
            <a:r>
              <a:rPr lang="en-US" sz="3000" b="1" dirty="0" err="1" smtClean="0">
                <a:latin typeface="Consolas"/>
                <a:cs typeface="Consolas"/>
              </a:rPr>
              <a:t>i</a:t>
            </a:r>
            <a:r>
              <a:rPr lang="en-US" sz="3000" b="1" dirty="0" smtClean="0">
                <a:latin typeface="Consolas"/>
                <a:cs typeface="Consolas"/>
              </a:rPr>
              <a:t>;</a:t>
            </a:r>
            <a:endParaRPr lang="en-US" sz="30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EB25-AFA2-7240-B6B7-DD47DBB22139}" type="datetime3">
              <a:rPr lang="en-US" smtClean="0"/>
              <a:t>19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12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Not Overwrite Null!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485"/>
            <a:ext cx="8229600" cy="277846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 strings </a:t>
            </a:r>
            <a:r>
              <a:rPr lang="en-US" dirty="0"/>
              <a:t>must always end with the null character, so you have to be careful not to overwrite </a:t>
            </a:r>
            <a:r>
              <a:rPr lang="en-US" dirty="0" smtClean="0"/>
              <a:t>it</a:t>
            </a:r>
          </a:p>
          <a:p>
            <a:endParaRPr lang="en-US" dirty="0"/>
          </a:p>
          <a:p>
            <a:r>
              <a:rPr lang="en-US" dirty="0"/>
              <a:t>If the 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'\0'</a:t>
            </a:r>
            <a:r>
              <a:rPr lang="en-US" dirty="0"/>
              <a:t> is lost, then most </a:t>
            </a:r>
            <a:r>
              <a:rPr lang="en-US" dirty="0" smtClean="0"/>
              <a:t>C string </a:t>
            </a:r>
            <a:r>
              <a:rPr lang="en-US" dirty="0"/>
              <a:t>manipulations will go out of bounds of the array and </a:t>
            </a:r>
            <a:r>
              <a:rPr lang="en-US" b="1" dirty="0"/>
              <a:t>Bad Things</a:t>
            </a:r>
            <a:r>
              <a:rPr lang="en-US" dirty="0"/>
              <a:t> (overwriting memory) might </a:t>
            </a:r>
            <a:r>
              <a:rPr lang="en-US" dirty="0" smtClean="0"/>
              <a:t>happen (think about the code you just wrote!)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EB25-AFA2-7240-B6B7-DD47DBB22139}" type="datetime3">
              <a:rPr lang="en-US" smtClean="0"/>
              <a:t>19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1775" y="4203290"/>
            <a:ext cx="800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my_string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[4] = </a:t>
            </a:r>
            <a:r>
              <a:rPr lang="en-US" sz="2000" b="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b="1" dirty="0" err="1">
                <a:solidFill>
                  <a:srgbClr val="A31515"/>
                </a:solidFill>
                <a:latin typeface="Consolas"/>
              </a:rPr>
              <a:t>abc</a:t>
            </a:r>
            <a:r>
              <a:rPr lang="en-US" sz="2000" b="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2000" b="1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000" b="1" dirty="0" err="1">
                <a:solidFill>
                  <a:srgbClr val="008000"/>
                </a:solidFill>
                <a:latin typeface="Consolas"/>
              </a:rPr>
              <a:t>my_string</a:t>
            </a:r>
            <a:r>
              <a:rPr lang="en-US" sz="2000" b="1" dirty="0">
                <a:solidFill>
                  <a:srgbClr val="008000"/>
                </a:solidFill>
                <a:latin typeface="Consolas"/>
              </a:rPr>
              <a:t>[3</a:t>
            </a:r>
            <a:r>
              <a:rPr lang="en-US" sz="2000" b="1" dirty="0" smtClean="0">
                <a:solidFill>
                  <a:srgbClr val="008000"/>
                </a:solidFill>
                <a:latin typeface="Consolas"/>
              </a:rPr>
              <a:t>] = '</a:t>
            </a:r>
            <a:r>
              <a:rPr lang="en-US" sz="2000" b="1" dirty="0">
                <a:solidFill>
                  <a:srgbClr val="008000"/>
                </a:solidFill>
                <a:latin typeface="Consolas"/>
              </a:rPr>
              <a:t>\0'</a:t>
            </a:r>
            <a:endParaRPr lang="en-US" sz="20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my_string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[3] = </a:t>
            </a:r>
            <a:r>
              <a:rPr lang="en-US" sz="2000" b="1" dirty="0">
                <a:solidFill>
                  <a:srgbClr val="A31515"/>
                </a:solidFill>
                <a:latin typeface="Consolas"/>
              </a:rPr>
              <a:t>'d</a:t>
            </a:r>
            <a:r>
              <a:rPr lang="en-US" sz="2000" b="1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;        </a:t>
            </a:r>
            <a:r>
              <a:rPr lang="en-US" sz="2000" b="1" dirty="0" smtClean="0">
                <a:solidFill>
                  <a:srgbClr val="008000"/>
                </a:solidFill>
                <a:latin typeface="Consolas"/>
              </a:rPr>
              <a:t>/</a:t>
            </a:r>
            <a:r>
              <a:rPr lang="en-US" sz="2000" b="1" dirty="0">
                <a:solidFill>
                  <a:srgbClr val="008000"/>
                </a:solidFill>
                <a:latin typeface="Consolas"/>
              </a:rPr>
              <a:t>/ </a:t>
            </a:r>
            <a:r>
              <a:rPr lang="en-US" sz="2000" b="1" dirty="0" smtClean="0">
                <a:solidFill>
                  <a:srgbClr val="008000"/>
                </a:solidFill>
                <a:latin typeface="Consolas"/>
              </a:rPr>
              <a:t>overwrite the '\0'</a:t>
            </a:r>
            <a:endParaRPr lang="en-US" sz="2000" b="1" dirty="0">
              <a:solidFill>
                <a:prstClr val="black"/>
              </a:solidFill>
              <a:latin typeface="Consolas"/>
            </a:endParaRPr>
          </a:p>
          <a:p>
            <a:endParaRPr lang="en-US" sz="2000" b="1" dirty="0" smtClean="0">
              <a:latin typeface="Consolas"/>
            </a:endParaRPr>
          </a:p>
          <a:p>
            <a:r>
              <a:rPr lang="en-US" sz="2000" b="1" dirty="0" err="1" smtClean="0">
                <a:latin typeface="Consolas"/>
              </a:rPr>
              <a:t>print_str</a:t>
            </a:r>
            <a:r>
              <a:rPr lang="en-US" sz="2000" b="1" dirty="0" smtClean="0">
                <a:latin typeface="Consolas"/>
              </a:rPr>
              <a:t>( </a:t>
            </a:r>
            <a:r>
              <a:rPr lang="en-US" sz="2000" b="1" dirty="0" err="1" smtClean="0">
                <a:latin typeface="Consolas"/>
              </a:rPr>
              <a:t>my_string</a:t>
            </a:r>
            <a:r>
              <a:rPr lang="en-US" sz="2000" b="1" dirty="0" smtClean="0">
                <a:latin typeface="Consolas"/>
              </a:rPr>
              <a:t> );</a:t>
            </a:r>
            <a:r>
              <a:rPr lang="en-US" sz="2000" b="1" dirty="0" smtClean="0">
                <a:solidFill>
                  <a:srgbClr val="0000FF"/>
                </a:solidFill>
                <a:latin typeface="Consolas"/>
              </a:rPr>
              <a:t>	 </a:t>
            </a:r>
            <a:r>
              <a:rPr lang="en-US" sz="2000" b="1" dirty="0" smtClean="0">
                <a:solidFill>
                  <a:srgbClr val="008000"/>
                </a:solidFill>
                <a:latin typeface="Consolas"/>
              </a:rPr>
              <a:t>// prints out </a:t>
            </a:r>
            <a:r>
              <a:rPr lang="en-US" sz="2000" b="1" dirty="0" err="1" smtClean="0">
                <a:solidFill>
                  <a:srgbClr val="008000"/>
                </a:solidFill>
                <a:latin typeface="Consolas"/>
              </a:rPr>
              <a:t>abcd</a:t>
            </a:r>
            <a:r>
              <a:rPr lang="en-US" sz="2000" b="1" dirty="0" smtClean="0">
                <a:solidFill>
                  <a:srgbClr val="008000"/>
                </a:solidFill>
                <a:latin typeface="Consolas"/>
              </a:rPr>
              <a:t> and								 // then garbage until </a:t>
            </a:r>
            <a:r>
              <a:rPr lang="en-US" sz="2000" b="1" dirty="0">
                <a:solidFill>
                  <a:srgbClr val="008000"/>
                </a:solidFill>
                <a:latin typeface="Consolas"/>
              </a:rPr>
              <a:t>'\</a:t>
            </a:r>
            <a:r>
              <a:rPr lang="en-US" sz="2000" b="1" dirty="0" smtClean="0">
                <a:solidFill>
                  <a:srgbClr val="008000"/>
                </a:solidFill>
                <a:latin typeface="Consolas"/>
              </a:rPr>
              <a:t>0' 								 // is reached</a:t>
            </a:r>
            <a:endParaRPr lang="en-US" sz="2000" b="1" dirty="0">
              <a:solidFill>
                <a:srgbClr val="008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02826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rite a function named </a:t>
            </a:r>
            <a:r>
              <a:rPr lang="en-US" b="1" dirty="0" smtClean="0">
                <a:latin typeface="Consolas"/>
                <a:cs typeface="Consolas"/>
              </a:rPr>
              <a:t>reverse</a:t>
            </a:r>
            <a:r>
              <a:rPr lang="en-US" dirty="0" smtClean="0"/>
              <a:t> that takes as input a C string and reverses it. For example, if “COMP” were the input, the C string should be changed to “PMOC” – you may wish to use your </a:t>
            </a:r>
            <a:r>
              <a:rPr lang="en-US" b="1" dirty="0" err="1" smtClean="0">
                <a:latin typeface="Consolas"/>
                <a:cs typeface="Consolas"/>
              </a:rPr>
              <a:t>str_size</a:t>
            </a:r>
            <a:r>
              <a:rPr lang="en-US" dirty="0" smtClean="0"/>
              <a:t> function…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EB25-AFA2-7240-B6B7-DD47DBB22139}" type="datetime3">
              <a:rPr lang="en-US" smtClean="0"/>
              <a:t>19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12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564444" y="5545672"/>
            <a:ext cx="2652894" cy="657571"/>
            <a:chOff x="564444" y="5545672"/>
            <a:chExt cx="2652894" cy="657571"/>
          </a:xfrm>
        </p:grpSpPr>
        <p:sp>
          <p:nvSpPr>
            <p:cNvPr id="15" name="Left Brace 14"/>
            <p:cNvSpPr/>
            <p:nvPr/>
          </p:nvSpPr>
          <p:spPr>
            <a:xfrm rot="16200000">
              <a:off x="1739197" y="4370919"/>
              <a:ext cx="303388" cy="2652894"/>
            </a:xfrm>
            <a:prstGeom prst="leftBrac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4445" y="5833911"/>
              <a:ext cx="2652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</a:t>
              </a:r>
              <a:r>
                <a:rPr lang="en-US" dirty="0" smtClean="0"/>
                <a:t>ize = 4</a:t>
              </a:r>
              <a:endParaRPr lang="en-US" dirty="0"/>
            </a:p>
          </p:txBody>
        </p:sp>
      </p:grpSp>
      <p:sp>
        <p:nvSpPr>
          <p:cNvPr id="43" name="Right Arrow 42"/>
          <p:cNvSpPr/>
          <p:nvPr/>
        </p:nvSpPr>
        <p:spPr>
          <a:xfrm>
            <a:off x="4097868" y="4819654"/>
            <a:ext cx="938389" cy="6660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urved Connector 38"/>
          <p:cNvCxnSpPr>
            <a:stCxn id="11" idx="0"/>
            <a:endCxn id="14" idx="0"/>
          </p:cNvCxnSpPr>
          <p:nvPr/>
        </p:nvCxnSpPr>
        <p:spPr>
          <a:xfrm rot="5400000" flipH="1" flipV="1">
            <a:off x="1889479" y="3460427"/>
            <a:ext cx="2823" cy="1989669"/>
          </a:xfrm>
          <a:prstGeom prst="curvedConnector3">
            <a:avLst>
              <a:gd name="adj1" fmla="val 22943712"/>
            </a:avLst>
          </a:prstGeom>
          <a:ln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564444" y="4450322"/>
            <a:ext cx="3316117" cy="1038905"/>
            <a:chOff x="564444" y="4450322"/>
            <a:chExt cx="3316117" cy="1038905"/>
          </a:xfrm>
        </p:grpSpPr>
        <p:sp>
          <p:nvSpPr>
            <p:cNvPr id="9" name="Rectangle 8"/>
            <p:cNvSpPr/>
            <p:nvPr/>
          </p:nvSpPr>
          <p:spPr>
            <a:xfrm>
              <a:off x="1890890" y="4826004"/>
              <a:ext cx="663223" cy="6632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nsolas"/>
                  <a:cs typeface="Consolas"/>
                </a:rPr>
                <a:t>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4444" y="4826004"/>
              <a:ext cx="663223" cy="6632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nsolas"/>
                  <a:cs typeface="Consolas"/>
                </a:rPr>
                <a:t>C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27667" y="4826004"/>
              <a:ext cx="663223" cy="6632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nsolas"/>
                  <a:cs typeface="Consolas"/>
                </a:rPr>
                <a:t>O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54113" y="4826004"/>
              <a:ext cx="663223" cy="6632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nsolas"/>
                  <a:cs typeface="Consolas"/>
                </a:rPr>
                <a:t>P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4444" y="4456672"/>
              <a:ext cx="663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27667" y="4453849"/>
              <a:ext cx="663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90890" y="4456672"/>
              <a:ext cx="663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54113" y="4453849"/>
              <a:ext cx="663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17338" y="4826004"/>
              <a:ext cx="663223" cy="6632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onsolas"/>
                  <a:cs typeface="Consolas"/>
                </a:rPr>
                <a:t>\0</a:t>
              </a:r>
              <a:endParaRPr lang="en-US" sz="2400" b="1" dirty="0">
                <a:latin typeface="Consolas"/>
                <a:cs typeface="Consola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17336" y="4450322"/>
              <a:ext cx="663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</p:grpSp>
      <p:cxnSp>
        <p:nvCxnSpPr>
          <p:cNvPr id="38" name="Curved Connector 37"/>
          <p:cNvCxnSpPr>
            <a:stCxn id="12" idx="0"/>
            <a:endCxn id="13" idx="0"/>
          </p:cNvCxnSpPr>
          <p:nvPr/>
        </p:nvCxnSpPr>
        <p:spPr>
          <a:xfrm rot="16200000" flipH="1">
            <a:off x="1889478" y="4123649"/>
            <a:ext cx="2823" cy="663223"/>
          </a:xfrm>
          <a:prstGeom prst="curvedConnector3">
            <a:avLst>
              <a:gd name="adj1" fmla="val -12846440"/>
            </a:avLst>
          </a:prstGeom>
          <a:ln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5253566" y="4460363"/>
            <a:ext cx="3316115" cy="1038905"/>
            <a:chOff x="564444" y="4450322"/>
            <a:chExt cx="3316115" cy="1038905"/>
          </a:xfrm>
        </p:grpSpPr>
        <p:sp>
          <p:nvSpPr>
            <p:cNvPr id="58" name="Rectangle 57"/>
            <p:cNvSpPr/>
            <p:nvPr/>
          </p:nvSpPr>
          <p:spPr>
            <a:xfrm>
              <a:off x="1890890" y="4826004"/>
              <a:ext cx="663223" cy="6632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onsolas"/>
                  <a:cs typeface="Consolas"/>
                </a:rPr>
                <a:t>O</a:t>
              </a:r>
              <a:endParaRPr lang="en-US" sz="2400" b="1" dirty="0">
                <a:latin typeface="Consolas"/>
                <a:cs typeface="Consola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64444" y="4826004"/>
              <a:ext cx="663223" cy="6632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onsolas"/>
                  <a:cs typeface="Consolas"/>
                </a:rPr>
                <a:t>P</a:t>
              </a:r>
              <a:endParaRPr lang="en-US" sz="2400" b="1" dirty="0">
                <a:latin typeface="Consolas"/>
                <a:cs typeface="Consolas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227667" y="4826004"/>
              <a:ext cx="663223" cy="6632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onsolas"/>
                  <a:cs typeface="Consolas"/>
                </a:rPr>
                <a:t>M</a:t>
              </a:r>
              <a:endParaRPr lang="en-US" sz="2400" b="1" dirty="0">
                <a:latin typeface="Consolas"/>
                <a:cs typeface="Consolas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554113" y="4826004"/>
              <a:ext cx="663223" cy="6632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onsolas"/>
                  <a:cs typeface="Consolas"/>
                </a:rPr>
                <a:t>C</a:t>
              </a:r>
              <a:endParaRPr lang="en-US" sz="2400" b="1" dirty="0">
                <a:latin typeface="Consolas"/>
                <a:cs typeface="Consola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4444" y="4456672"/>
              <a:ext cx="663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27667" y="4453849"/>
              <a:ext cx="663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890890" y="4456672"/>
              <a:ext cx="663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554113" y="4453849"/>
              <a:ext cx="663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17336" y="4826004"/>
              <a:ext cx="663223" cy="6632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onsolas"/>
                  <a:cs typeface="Consolas"/>
                </a:rPr>
                <a:t>\0</a:t>
              </a:r>
              <a:endParaRPr lang="en-US" sz="2400" b="1" dirty="0">
                <a:latin typeface="Consolas"/>
                <a:cs typeface="Consolas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217336" y="4450322"/>
              <a:ext cx="663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06311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reverse(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str</a:t>
            </a:r>
            <a:r>
              <a:rPr lang="en-US" b="1" dirty="0">
                <a:latin typeface="Consolas"/>
                <a:cs typeface="Consolas"/>
              </a:rPr>
              <a:t>[])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size = </a:t>
            </a:r>
            <a:r>
              <a:rPr lang="en-US" b="1" dirty="0" err="1">
                <a:latin typeface="Consolas"/>
                <a:cs typeface="Consolas"/>
              </a:rPr>
              <a:t>str_size</a:t>
            </a:r>
            <a:r>
              <a:rPr lang="en-US" b="1" dirty="0">
                <a:latin typeface="Consolas"/>
                <a:cs typeface="Consolas"/>
              </a:rPr>
              <a:t>( </a:t>
            </a:r>
            <a:r>
              <a:rPr lang="en-US" b="1" dirty="0" err="1">
                <a:latin typeface="Consolas"/>
                <a:cs typeface="Consolas"/>
              </a:rPr>
              <a:t>str</a:t>
            </a:r>
            <a:r>
              <a:rPr lang="en-US" b="1" dirty="0">
                <a:latin typeface="Consolas"/>
                <a:cs typeface="Consolas"/>
              </a:rPr>
              <a:t> 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lang="en-US" b="1" dirty="0">
                <a:latin typeface="Consolas"/>
                <a:cs typeface="Consolas"/>
              </a:rPr>
              <a:t> (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=0;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&lt;( size/2 );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++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lang="en-US" b="1" dirty="0">
                <a:latin typeface="Consolas"/>
                <a:cs typeface="Consolas"/>
              </a:rPr>
              <a:t> temp = </a:t>
            </a:r>
            <a:r>
              <a:rPr lang="en-US" b="1" dirty="0" err="1">
                <a:latin typeface="Consolas"/>
                <a:cs typeface="Consolas"/>
              </a:rPr>
              <a:t>str</a:t>
            </a:r>
            <a:r>
              <a:rPr lang="en-US" b="1" dirty="0">
                <a:latin typeface="Consolas"/>
                <a:cs typeface="Consolas"/>
              </a:rPr>
              <a:t>[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];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 err="1">
                <a:latin typeface="Consolas"/>
                <a:cs typeface="Consolas"/>
              </a:rPr>
              <a:t>str</a:t>
            </a:r>
            <a:r>
              <a:rPr lang="en-US" b="1" dirty="0">
                <a:latin typeface="Consolas"/>
                <a:cs typeface="Consolas"/>
              </a:rPr>
              <a:t>[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] = </a:t>
            </a:r>
            <a:r>
              <a:rPr lang="en-US" b="1" dirty="0" err="1">
                <a:latin typeface="Consolas"/>
                <a:cs typeface="Consolas"/>
              </a:rPr>
              <a:t>str</a:t>
            </a:r>
            <a:r>
              <a:rPr lang="en-US" b="1" dirty="0">
                <a:latin typeface="Consolas"/>
                <a:cs typeface="Consolas"/>
              </a:rPr>
              <a:t>[ size-i-1 ];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 err="1">
                <a:latin typeface="Consolas"/>
                <a:cs typeface="Consolas"/>
              </a:rPr>
              <a:t>str</a:t>
            </a:r>
            <a:r>
              <a:rPr lang="en-US" b="1" dirty="0">
                <a:latin typeface="Consolas"/>
                <a:cs typeface="Consolas"/>
              </a:rPr>
              <a:t>[ size-i-1 ] = temp;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EB25-AFA2-7240-B6B7-DD47DBB22139}" type="datetime3">
              <a:rPr lang="en-US" smtClean="0"/>
              <a:t>19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13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133167" y="3534833"/>
            <a:ext cx="1700389" cy="14322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Swap!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4511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Output with C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the </a:t>
            </a:r>
            <a:r>
              <a:rPr lang="en-US" b="1" dirty="0" smtClean="0">
                <a:latin typeface="Consolas"/>
                <a:cs typeface="Consolas"/>
              </a:rPr>
              <a:t>&lt;&lt;</a:t>
            </a:r>
            <a:r>
              <a:rPr lang="en-US" dirty="0" smtClean="0"/>
              <a:t> operator directly with a C string – it will send characters until the null character is reached</a:t>
            </a:r>
          </a:p>
          <a:p>
            <a:endParaRPr lang="en-US" dirty="0"/>
          </a:p>
          <a:p>
            <a:r>
              <a:rPr lang="en-US" dirty="0" smtClean="0"/>
              <a:t>You wrote the following functionality with the </a:t>
            </a:r>
            <a:r>
              <a:rPr lang="en-US" b="1" dirty="0" err="1" smtClean="0">
                <a:latin typeface="Consolas"/>
                <a:cs typeface="Consolas"/>
              </a:rPr>
              <a:t>print_str</a:t>
            </a:r>
            <a:r>
              <a:rPr lang="en-US" dirty="0" smtClean="0"/>
              <a:t> function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msg</a:t>
            </a:r>
            <a:r>
              <a:rPr lang="en-US" b="1" dirty="0" smtClean="0">
                <a:latin typeface="Consolas"/>
                <a:cs typeface="Consolas"/>
              </a:rPr>
              <a:t>[] = </a:t>
            </a:r>
            <a:r>
              <a:rPr lang="en-US" b="1" dirty="0" smtClean="0">
                <a:solidFill>
                  <a:srgbClr val="A31515"/>
                </a:solidFill>
                <a:latin typeface="Consolas"/>
                <a:cs typeface="Consolas"/>
              </a:rPr>
              <a:t>"howdy"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cout</a:t>
            </a:r>
            <a:r>
              <a:rPr lang="en-US" b="1" dirty="0" smtClean="0">
                <a:latin typeface="Consolas"/>
                <a:cs typeface="Consolas"/>
              </a:rPr>
              <a:t> &lt;&lt; </a:t>
            </a:r>
            <a:r>
              <a:rPr lang="en-US" b="1" dirty="0" err="1" smtClean="0">
                <a:latin typeface="Consolas"/>
                <a:cs typeface="Consolas"/>
              </a:rPr>
              <a:t>msg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EB25-AFA2-7240-B6B7-DD47DBB22139}" type="datetime3">
              <a:rPr lang="en-US" smtClean="0"/>
              <a:t>19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76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Input with C Strings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can use the </a:t>
            </a:r>
            <a:r>
              <a:rPr lang="en-US" b="1" dirty="0" smtClean="0">
                <a:latin typeface="Consolas"/>
                <a:cs typeface="Consolas"/>
              </a:rPr>
              <a:t>&gt;&gt;</a:t>
            </a:r>
            <a:r>
              <a:rPr lang="en-US" dirty="0" smtClean="0"/>
              <a:t> operator directly with C strings, but be careful!</a:t>
            </a:r>
          </a:p>
          <a:p>
            <a:pPr lvl="1"/>
            <a:r>
              <a:rPr lang="en-US" dirty="0" smtClean="0"/>
              <a:t>It reads only the first “word” (stops at tab, space, new line, any whitespace)</a:t>
            </a:r>
          </a:p>
          <a:p>
            <a:pPr lvl="1"/>
            <a:r>
              <a:rPr lang="en-US" dirty="0" smtClean="0"/>
              <a:t>It does </a:t>
            </a:r>
            <a:r>
              <a:rPr lang="en-US" b="1" u="sng" dirty="0" smtClean="0"/>
              <a:t>not</a:t>
            </a:r>
            <a:r>
              <a:rPr lang="en-US" dirty="0" smtClean="0"/>
              <a:t> respect the length of the array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lang="en-US" b="1" dirty="0" smtClean="0">
                <a:latin typeface="Consolas"/>
                <a:cs typeface="Consolas"/>
              </a:rPr>
              <a:t> target[3];</a:t>
            </a:r>
          </a:p>
          <a:p>
            <a:pPr marL="0" lvl="1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cin</a:t>
            </a:r>
            <a:r>
              <a:rPr lang="en-US" b="1" dirty="0" smtClean="0">
                <a:latin typeface="Consolas"/>
                <a:cs typeface="Consolas"/>
              </a:rPr>
              <a:t> &gt;&gt; target;</a:t>
            </a:r>
          </a:p>
          <a:p>
            <a:pPr marL="0" lvl="1" indent="0">
              <a:buNone/>
            </a:pPr>
            <a:r>
              <a:rPr lang="en-US" b="1" dirty="0" err="1">
                <a:latin typeface="Consolas"/>
                <a:cs typeface="Consolas"/>
              </a:rPr>
              <a:t>c</a:t>
            </a:r>
            <a:r>
              <a:rPr lang="en-US" b="1" dirty="0" err="1" smtClean="0">
                <a:latin typeface="Consolas"/>
                <a:cs typeface="Consolas"/>
              </a:rPr>
              <a:t>out</a:t>
            </a:r>
            <a:r>
              <a:rPr lang="en-US" b="1" dirty="0" smtClean="0">
                <a:latin typeface="Consolas"/>
                <a:cs typeface="Consolas"/>
              </a:rPr>
              <a:t> &lt;&lt; target;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EB25-AFA2-7240-B6B7-DD47DBB22139}" type="datetime3">
              <a:rPr lang="en-US" smtClean="0"/>
              <a:t>19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15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183944" y="4056944"/>
            <a:ext cx="3892528" cy="19645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68998" y="4179562"/>
            <a:ext cx="3030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nsolas"/>
                <a:cs typeface="Consolas"/>
              </a:rPr>
              <a:t>&gt; 5 is my lucky number</a:t>
            </a:r>
            <a:endParaRPr lang="en-US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8998" y="4548894"/>
            <a:ext cx="311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nsolas"/>
                <a:cs typeface="Consolas"/>
              </a:rPr>
              <a:t>5</a:t>
            </a:r>
            <a:endParaRPr lang="en-US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68998" y="5109623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nsolas"/>
                <a:cs typeface="Consolas"/>
              </a:rPr>
              <a:t>&gt; five is my lucky number</a:t>
            </a:r>
            <a:endParaRPr lang="en-US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68998" y="547895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nsolas"/>
                <a:cs typeface="Consolas"/>
              </a:rPr>
              <a:t>five</a:t>
            </a:r>
            <a:endParaRPr lang="en-US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pic>
        <p:nvPicPr>
          <p:cNvPr id="12" name="Picture 11" descr="latest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39972" y="4918226"/>
            <a:ext cx="726722" cy="72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49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Input with C Strings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 get an entire “line” of input (up to a maximum number of characters) in a C string, use </a:t>
            </a:r>
            <a:r>
              <a:rPr lang="en-US" dirty="0" err="1" smtClean="0"/>
              <a:t>istream.getline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300" b="1" dirty="0" smtClean="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lang="en-US" sz="2300" b="1" dirty="0" smtClean="0">
                <a:latin typeface="Consolas"/>
                <a:cs typeface="Consolas"/>
              </a:rPr>
              <a:t> target[5];</a:t>
            </a:r>
          </a:p>
          <a:p>
            <a:pPr marL="0" indent="0">
              <a:buNone/>
            </a:pPr>
            <a:r>
              <a:rPr lang="en-US" sz="2300" b="1" dirty="0" err="1" smtClean="0">
                <a:latin typeface="Consolas"/>
                <a:cs typeface="Consolas"/>
              </a:rPr>
              <a:t>cin.getline</a:t>
            </a:r>
            <a:r>
              <a:rPr lang="en-US" sz="2300" b="1" dirty="0" smtClean="0">
                <a:latin typeface="Consolas"/>
                <a:cs typeface="Consolas"/>
              </a:rPr>
              <a:t>( target, 5 );</a:t>
            </a:r>
          </a:p>
          <a:p>
            <a:pPr marL="0" indent="0">
              <a:buNone/>
            </a:pPr>
            <a:r>
              <a:rPr lang="en-US" sz="2300" b="1" dirty="0" err="1">
                <a:latin typeface="Consolas"/>
                <a:cs typeface="Consolas"/>
              </a:rPr>
              <a:t>c</a:t>
            </a:r>
            <a:r>
              <a:rPr lang="en-US" sz="2300" b="1" dirty="0" err="1" smtClean="0">
                <a:latin typeface="Consolas"/>
                <a:cs typeface="Consolas"/>
              </a:rPr>
              <a:t>out</a:t>
            </a:r>
            <a:r>
              <a:rPr lang="en-US" sz="2300" b="1" dirty="0" smtClean="0">
                <a:latin typeface="Consolas"/>
                <a:cs typeface="Consolas"/>
              </a:rPr>
              <a:t> &lt;&lt; target;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EB25-AFA2-7240-B6B7-DD47DBB22139}" type="datetime3">
              <a:rPr lang="en-US" smtClean="0"/>
              <a:t>19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16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794272" y="4056944"/>
            <a:ext cx="3892528" cy="19645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79326" y="4179562"/>
            <a:ext cx="3030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nsolas"/>
                <a:cs typeface="Consolas"/>
              </a:rPr>
              <a:t>&gt; 5 is my lucky number</a:t>
            </a:r>
            <a:endParaRPr lang="en-US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9326" y="4548894"/>
            <a:ext cx="69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nsolas"/>
                <a:cs typeface="Consolas"/>
              </a:rPr>
              <a:t>5 is</a:t>
            </a:r>
            <a:endParaRPr lang="en-US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9326" y="5109623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nsolas"/>
                <a:cs typeface="Consolas"/>
              </a:rPr>
              <a:t>&gt; five is my lucky number</a:t>
            </a:r>
            <a:endParaRPr lang="en-US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9326" y="547895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nsolas"/>
                <a:cs typeface="Consolas"/>
              </a:rPr>
              <a:t>five</a:t>
            </a:r>
            <a:endParaRPr lang="en-US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67792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Buffer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program writes more data to a variable than is memory-allocated</a:t>
            </a:r>
          </a:p>
          <a:p>
            <a:endParaRPr lang="en-US" dirty="0" smtClean="0"/>
          </a:p>
          <a:p>
            <a:r>
              <a:rPr lang="en-US" dirty="0" smtClean="0"/>
              <a:t>Sometimes innocuous, usually leads to hard-to-find bugs, can breach security</a:t>
            </a:r>
          </a:p>
          <a:p>
            <a:endParaRPr lang="en-US" dirty="0"/>
          </a:p>
          <a:p>
            <a:r>
              <a:rPr lang="en-US" b="1" dirty="0" smtClean="0"/>
              <a:t>Bounds checking</a:t>
            </a:r>
            <a:r>
              <a:rPr lang="en-US" dirty="0" smtClean="0"/>
              <a:t> can prevent buffer overflows!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EB25-AFA2-7240-B6B7-DD47DBB22139}" type="datetime3">
              <a:rPr lang="en-US" smtClean="0"/>
              <a:t>19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85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Buffer Overflow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nsolas"/>
                <a:cs typeface="Consolas"/>
              </a:rPr>
              <a:t>iostream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using 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namespace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std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main()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a[</a:t>
            </a:r>
            <a:r>
              <a:rPr lang="en-US" b="1" dirty="0">
                <a:latin typeface="Consolas"/>
                <a:cs typeface="Consolas"/>
              </a:rPr>
              <a:t>] = 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"foo"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b[</a:t>
            </a:r>
            <a:r>
              <a:rPr lang="en-US" b="1" dirty="0">
                <a:latin typeface="Consolas"/>
                <a:cs typeface="Consolas"/>
              </a:rPr>
              <a:t>] = 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"bar"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smtClean="0">
                <a:latin typeface="Consolas"/>
                <a:cs typeface="Consolas"/>
              </a:rPr>
              <a:t>a &lt;&lt; </a:t>
            </a:r>
            <a:r>
              <a:rPr lang="en-US" b="1" dirty="0" smtClean="0">
                <a:solidFill>
                  <a:schemeClr val="accent2"/>
                </a:solidFill>
                <a:latin typeface="Consolas"/>
                <a:cs typeface="Consolas"/>
              </a:rPr>
              <a:t>" "</a:t>
            </a:r>
            <a:r>
              <a:rPr lang="en-US" b="1" dirty="0" smtClean="0">
                <a:latin typeface="Consolas"/>
                <a:cs typeface="Consolas"/>
              </a:rPr>
              <a:t> &lt;&lt; &amp;a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smtClean="0">
                <a:latin typeface="Consolas"/>
                <a:cs typeface="Consolas"/>
              </a:rPr>
              <a:t>b &lt;</a:t>
            </a:r>
            <a:r>
              <a:rPr lang="en-US" b="1" dirty="0">
                <a:latin typeface="Consolas"/>
                <a:cs typeface="Consolas"/>
              </a:rPr>
              <a:t>&lt; </a:t>
            </a:r>
            <a:r>
              <a:rPr lang="en-US" b="1" dirty="0" smtClean="0">
                <a:solidFill>
                  <a:schemeClr val="accent2"/>
                </a:solidFill>
                <a:latin typeface="Consolas"/>
                <a:cs typeface="Consolas"/>
              </a:rPr>
              <a:t>" "</a:t>
            </a:r>
            <a:r>
              <a:rPr lang="en-US" b="1" dirty="0" smtClean="0">
                <a:solidFill>
                  <a:srgbClr val="000000"/>
                </a:solidFill>
                <a:latin typeface="Consolas"/>
                <a:cs typeface="Consolas"/>
              </a:rPr>
              <a:t> &lt;&lt; &amp;b &lt;&lt; </a:t>
            </a:r>
            <a:r>
              <a:rPr lang="en-US" b="1" dirty="0" err="1" smtClean="0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cin</a:t>
            </a:r>
            <a:r>
              <a:rPr lang="en-US" b="1" dirty="0">
                <a:latin typeface="Consolas"/>
                <a:cs typeface="Consolas"/>
              </a:rPr>
              <a:t> &gt;&gt; </a:t>
            </a:r>
            <a:r>
              <a:rPr lang="en-US" b="1" dirty="0" smtClean="0">
                <a:latin typeface="Consolas"/>
                <a:cs typeface="Consolas"/>
              </a:rPr>
              <a:t>b;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smtClean="0">
                <a:latin typeface="Consolas"/>
                <a:cs typeface="Consolas"/>
              </a:rPr>
              <a:t>a &lt;</a:t>
            </a:r>
            <a:r>
              <a:rPr lang="en-US" b="1" dirty="0">
                <a:latin typeface="Consolas"/>
                <a:cs typeface="Consolas"/>
              </a:rPr>
              <a:t>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smtClean="0">
                <a:latin typeface="Consolas"/>
                <a:cs typeface="Consolas"/>
              </a:rPr>
              <a:t>b &lt;</a:t>
            </a:r>
            <a:r>
              <a:rPr lang="en-US" b="1" dirty="0">
                <a:latin typeface="Consolas"/>
                <a:cs typeface="Consolas"/>
              </a:rPr>
              <a:t>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0;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EB25-AFA2-7240-B6B7-DD47DBB22139}" type="datetime3">
              <a:rPr lang="en-US" smtClean="0"/>
              <a:t>19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629288" y="3132668"/>
            <a:ext cx="3057512" cy="24892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14342" y="3438729"/>
            <a:ext cx="277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/>
                <a:cs typeface="Consolas"/>
              </a:rPr>
              <a:t>foo 0x7fff50455a68</a:t>
            </a:r>
            <a:endParaRPr lang="en-US" b="1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b="1" dirty="0">
                <a:solidFill>
                  <a:schemeClr val="bg1"/>
                </a:solidFill>
                <a:latin typeface="Consolas"/>
                <a:cs typeface="Consolas"/>
              </a:rPr>
              <a:t>bar 0x7fff50455a64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14342" y="4165967"/>
            <a:ext cx="175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nsolas"/>
                <a:cs typeface="Consolas"/>
              </a:rPr>
              <a:t>&gt; howdy!</a:t>
            </a:r>
            <a:endParaRPr lang="en-US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14342" y="4616205"/>
            <a:ext cx="946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nsolas"/>
                <a:cs typeface="Consolas"/>
              </a:rPr>
              <a:t>y!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nsolas"/>
                <a:cs typeface="Consolas"/>
              </a:rPr>
              <a:t>howdy!</a:t>
            </a:r>
            <a:endParaRPr lang="en-US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pic>
        <p:nvPicPr>
          <p:cNvPr id="12" name="Picture 11" descr="latest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498" y="4535299"/>
            <a:ext cx="726722" cy="72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84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C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You can only use </a:t>
            </a:r>
            <a:r>
              <a:rPr lang="en-US" b="1" dirty="0">
                <a:latin typeface="Consolas"/>
                <a:cs typeface="Consolas"/>
              </a:rPr>
              <a:t>=</a:t>
            </a:r>
            <a:r>
              <a:rPr lang="en-US" dirty="0"/>
              <a:t> with </a:t>
            </a:r>
            <a:r>
              <a:rPr lang="en-US" dirty="0" smtClean="0"/>
              <a:t>C strings </a:t>
            </a:r>
            <a:r>
              <a:rPr lang="en-US" dirty="0"/>
              <a:t>during initialization (as part of the declaration)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If you try to assign a new value to C-string after declaration you will get a build error: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You </a:t>
            </a:r>
            <a:r>
              <a:rPr lang="en-US" dirty="0"/>
              <a:t>can not use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/>
              <a:t> with </a:t>
            </a:r>
            <a:r>
              <a:rPr lang="en-US" dirty="0" smtClean="0"/>
              <a:t>C strings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You will not get an error but you will not get the result you expect because it does not compare the actual values in the strings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EB25-AFA2-7240-B6B7-DD47DBB22139}" type="datetime3">
              <a:rPr lang="en-US" smtClean="0"/>
              <a:t>19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68589" y="3069510"/>
            <a:ext cx="6938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str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[] = </a:t>
            </a:r>
            <a:r>
              <a:rPr lang="en-US" b="1" dirty="0">
                <a:solidFill>
                  <a:srgbClr val="A31515"/>
                </a:solidFill>
                <a:latin typeface="Consolas"/>
              </a:rPr>
              <a:t>"something"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 err="1">
                <a:solidFill>
                  <a:prstClr val="black"/>
                </a:solidFill>
                <a:latin typeface="Consolas"/>
              </a:rPr>
              <a:t>str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A31515"/>
                </a:solidFill>
                <a:latin typeface="Consolas"/>
              </a:rPr>
              <a:t>"something else"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b="1" dirty="0" smtClean="0">
                <a:solidFill>
                  <a:srgbClr val="008000"/>
                </a:solidFill>
                <a:latin typeface="Consolas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Consolas"/>
              </a:rPr>
              <a:t>/ build error</a:t>
            </a:r>
          </a:p>
        </p:txBody>
      </p:sp>
    </p:spTree>
    <p:extLst>
      <p:ext uri="{BB962C8B-B14F-4D97-AF65-F5344CB8AC3E}">
        <p14:creationId xmlns:p14="http://schemas.microsoft.com/office/powerpoint/2010/main" val="2734016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Strings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We've been using strings since the beginning</a:t>
            </a:r>
          </a:p>
          <a:p>
            <a:pPr marL="457200" lvl="1" indent="0">
              <a:buNone/>
            </a:pP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"Hello World"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457200" lvl="1" indent="0">
              <a:buNone/>
            </a:pPr>
            <a:r>
              <a:rPr lang="en-US" dirty="0" smtClean="0"/>
              <a:t>							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				</a:t>
            </a:r>
            <a:r>
              <a:rPr lang="en-US" sz="2400" i="1" dirty="0" smtClean="0"/>
              <a:t>Everything </a:t>
            </a:r>
            <a:r>
              <a:rPr lang="en-US" sz="2400" i="1" dirty="0"/>
              <a:t>between the </a:t>
            </a:r>
            <a:r>
              <a:rPr lang="en-US" sz="2400" i="1" dirty="0" smtClean="0"/>
              <a:t>								double </a:t>
            </a:r>
            <a:r>
              <a:rPr lang="en-US" sz="2400" i="1" dirty="0"/>
              <a:t>quotes is a string</a:t>
            </a:r>
          </a:p>
          <a:p>
            <a:endParaRPr lang="en-US" dirty="0" smtClean="0"/>
          </a:p>
          <a:p>
            <a:r>
              <a:rPr lang="en-US" dirty="0" smtClean="0"/>
              <a:t>In general, </a:t>
            </a:r>
            <a:r>
              <a:rPr lang="en-US" dirty="0"/>
              <a:t>a string is </a:t>
            </a:r>
            <a:r>
              <a:rPr lang="en-US" dirty="0" smtClean="0"/>
              <a:t>a </a:t>
            </a:r>
            <a:r>
              <a:rPr lang="en-US" dirty="0"/>
              <a:t>sequence of characters (letters, digits, spaces, punctuation, </a:t>
            </a:r>
            <a:r>
              <a:rPr lang="en-US" dirty="0" smtClean="0"/>
              <a:t>etc.)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C++, there are two different string </a:t>
            </a:r>
            <a:r>
              <a:rPr lang="en-US" dirty="0" smtClean="0"/>
              <a:t>data types</a:t>
            </a:r>
            <a:endParaRPr lang="en-US" dirty="0"/>
          </a:p>
          <a:p>
            <a:pPr lvl="1"/>
            <a:r>
              <a:rPr lang="en-US" dirty="0" smtClean="0"/>
              <a:t>C strings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nsolas"/>
                <a:cs typeface="Consolas"/>
              </a:rPr>
              <a:t>string</a:t>
            </a:r>
            <a:r>
              <a:rPr lang="en-US" dirty="0"/>
              <a:t> class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EB25-AFA2-7240-B6B7-DD47DBB22139}" type="datetime3">
              <a:rPr lang="en-US" smtClean="0"/>
              <a:t>19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</a:t>
            </a:fld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>
            <a:off x="3300310" y="1088387"/>
            <a:ext cx="261055" cy="2155329"/>
          </a:xfrm>
          <a:prstGeom prst="leftBrace">
            <a:avLst/>
          </a:prstGeom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endCxn id="7" idx="1"/>
          </p:cNvCxnSpPr>
          <p:nvPr/>
        </p:nvCxnSpPr>
        <p:spPr>
          <a:xfrm rot="10800000">
            <a:off x="3430838" y="2296580"/>
            <a:ext cx="1077664" cy="469199"/>
          </a:xfrm>
          <a:prstGeom prst="bentConnector4">
            <a:avLst>
              <a:gd name="adj1" fmla="val 43944"/>
              <a:gd name="adj2" fmla="val -210"/>
            </a:avLst>
          </a:prstGeom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872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b="1" dirty="0" err="1" smtClean="0">
                <a:solidFill>
                  <a:schemeClr val="accent2"/>
                </a:solidFill>
                <a:latin typeface="Consolas"/>
                <a:cs typeface="Consolas"/>
              </a:rPr>
              <a:t>cstring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err="1">
                <a:solidFill>
                  <a:srgbClr val="C0504D"/>
                </a:solidFill>
                <a:latin typeface="Consolas"/>
                <a:cs typeface="Consolas"/>
              </a:rPr>
              <a:t>cstring</a:t>
            </a:r>
            <a:r>
              <a:rPr lang="en-US" dirty="0">
                <a:solidFill>
                  <a:srgbClr val="C0504D"/>
                </a:solidFill>
              </a:rPr>
              <a:t> </a:t>
            </a:r>
            <a:r>
              <a:rPr lang="en-US" dirty="0"/>
              <a:t>library has functions that can </a:t>
            </a:r>
            <a:r>
              <a:rPr lang="en-US" dirty="0" smtClean="0"/>
              <a:t>assign, compare</a:t>
            </a:r>
            <a:r>
              <a:rPr lang="en-US" dirty="0"/>
              <a:t>, and manipulate </a:t>
            </a:r>
            <a:r>
              <a:rPr lang="en-US" dirty="0" smtClean="0"/>
              <a:t>C strings, for example…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Copy: </a:t>
            </a:r>
            <a:r>
              <a:rPr lang="en-US" b="1" dirty="0" err="1" smtClean="0">
                <a:latin typeface="Consolas"/>
                <a:cs typeface="Consolas"/>
              </a:rPr>
              <a:t>strncpy</a:t>
            </a:r>
            <a:r>
              <a:rPr lang="en-US" b="1" dirty="0" smtClean="0">
                <a:latin typeface="Consolas"/>
                <a:cs typeface="Consolas"/>
              </a:rPr>
              <a:t>( target, source, limit );</a:t>
            </a:r>
          </a:p>
          <a:p>
            <a:pPr lvl="2"/>
            <a:r>
              <a:rPr lang="en-US" dirty="0" smtClean="0"/>
              <a:t>Watch out for </a:t>
            </a:r>
            <a:r>
              <a:rPr lang="en-US" b="1" dirty="0" err="1" smtClean="0">
                <a:latin typeface="Consolas"/>
                <a:cs typeface="Consolas"/>
              </a:rPr>
              <a:t>strcpy</a:t>
            </a:r>
            <a:r>
              <a:rPr lang="en-US" dirty="0" smtClean="0"/>
              <a:t>: risk of buffer overflow!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Concatenate: </a:t>
            </a:r>
            <a:r>
              <a:rPr lang="en-US" b="1" dirty="0" err="1" smtClean="0"/>
              <a:t>strncat</a:t>
            </a:r>
            <a:r>
              <a:rPr lang="en-US" b="1" dirty="0" smtClean="0"/>
              <a:t>( target, source, limit );</a:t>
            </a:r>
          </a:p>
          <a:p>
            <a:pPr lvl="2"/>
            <a:r>
              <a:rPr lang="en-US" dirty="0" smtClean="0"/>
              <a:t>Watch out for </a:t>
            </a:r>
            <a:r>
              <a:rPr lang="en-US" b="1" dirty="0" err="1" smtClean="0"/>
              <a:t>strcat</a:t>
            </a:r>
            <a:r>
              <a:rPr lang="en-US" dirty="0" smtClean="0"/>
              <a:t>: risk of buffer overflow!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Compare: </a:t>
            </a:r>
            <a:r>
              <a:rPr lang="en-US" b="1" dirty="0" err="1" smtClean="0"/>
              <a:t>strcmp</a:t>
            </a:r>
            <a:r>
              <a:rPr lang="en-US" b="1" dirty="0" smtClean="0"/>
              <a:t>( str1, str2 );</a:t>
            </a:r>
          </a:p>
          <a:p>
            <a:pPr lvl="2"/>
            <a:r>
              <a:rPr lang="en-US" dirty="0" smtClean="0"/>
              <a:t>=0 if same</a:t>
            </a:r>
          </a:p>
          <a:p>
            <a:pPr lvl="2"/>
            <a:r>
              <a:rPr lang="en-US" dirty="0" smtClean="0"/>
              <a:t>&lt;0 if </a:t>
            </a:r>
            <a:r>
              <a:rPr lang="en-US" b="1" dirty="0" smtClean="0"/>
              <a:t>str1 &lt; str2</a:t>
            </a:r>
          </a:p>
          <a:p>
            <a:pPr lvl="2"/>
            <a:r>
              <a:rPr lang="en-US" dirty="0" smtClean="0"/>
              <a:t>&gt;0 if </a:t>
            </a:r>
            <a:r>
              <a:rPr lang="en-US" b="1" dirty="0" smtClean="0"/>
              <a:t>str1 &gt; str2</a:t>
            </a:r>
          </a:p>
          <a:p>
            <a:pPr lvl="2"/>
            <a:endParaRPr lang="en-US" b="1" dirty="0"/>
          </a:p>
          <a:p>
            <a:pPr lvl="1"/>
            <a:r>
              <a:rPr lang="en-US" dirty="0" smtClean="0"/>
              <a:t>Length:</a:t>
            </a:r>
            <a:r>
              <a:rPr lang="en-US" b="1" dirty="0" smtClean="0"/>
              <a:t> </a:t>
            </a:r>
            <a:r>
              <a:rPr lang="en-US" b="1" dirty="0" err="1" smtClean="0">
                <a:latin typeface="Consolas"/>
                <a:cs typeface="Consolas"/>
              </a:rPr>
              <a:t>strlen</a:t>
            </a:r>
            <a:r>
              <a:rPr lang="en-US" b="1" dirty="0" smtClean="0">
                <a:latin typeface="Consolas"/>
                <a:cs typeface="Consolas"/>
              </a:rPr>
              <a:t>( </a:t>
            </a:r>
            <a:r>
              <a:rPr lang="en-US" b="1" dirty="0" err="1" smtClean="0">
                <a:latin typeface="Consolas"/>
                <a:cs typeface="Consolas"/>
              </a:rPr>
              <a:t>str</a:t>
            </a:r>
            <a:r>
              <a:rPr lang="en-US" b="1" dirty="0" smtClean="0">
                <a:latin typeface="Consolas"/>
                <a:cs typeface="Consolas"/>
              </a:rPr>
              <a:t> );</a:t>
            </a:r>
          </a:p>
          <a:p>
            <a:pPr lvl="2"/>
            <a:r>
              <a:rPr lang="en-US" dirty="0" smtClean="0"/>
              <a:t>Returns an integer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EB25-AFA2-7240-B6B7-DD47DBB22139}" type="datetime3">
              <a:rPr lang="en-US" smtClean="0"/>
              <a:t>19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3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program that reads two </a:t>
            </a:r>
            <a:r>
              <a:rPr lang="en-US" dirty="0" smtClean="0"/>
              <a:t>words </a:t>
            </a:r>
            <a:r>
              <a:rPr lang="en-US" dirty="0"/>
              <a:t>from the </a:t>
            </a:r>
            <a:r>
              <a:rPr lang="en-US" dirty="0" smtClean="0"/>
              <a:t>user, </a:t>
            </a:r>
            <a:r>
              <a:rPr lang="en-US" dirty="0"/>
              <a:t>compares them, and prints out whether or not they are the </a:t>
            </a:r>
            <a:r>
              <a:rPr lang="en-US" dirty="0" smtClean="0"/>
              <a:t>same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EB25-AFA2-7240-B6B7-DD47DBB22139}" type="datetime3">
              <a:rPr lang="en-US" smtClean="0"/>
              <a:t>19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89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nsolas"/>
                <a:cs typeface="Consolas"/>
              </a:rPr>
              <a:t>iostream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nsolas"/>
                <a:cs typeface="Consolas"/>
              </a:rPr>
              <a:t>cstring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using namespace </a:t>
            </a:r>
            <a:r>
              <a:rPr lang="en-US" b="1" dirty="0" err="1">
                <a:latin typeface="Consolas"/>
                <a:cs typeface="Consolas"/>
              </a:rPr>
              <a:t>std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main()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lang="en-US" b="1" dirty="0">
                <a:latin typeface="Consolas"/>
                <a:cs typeface="Consolas"/>
              </a:rPr>
              <a:t> a[100];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lang="en-US" b="1" dirty="0">
                <a:latin typeface="Consolas"/>
                <a:cs typeface="Consolas"/>
              </a:rPr>
              <a:t> b[100];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cin</a:t>
            </a:r>
            <a:r>
              <a:rPr lang="en-US" b="1" dirty="0">
                <a:latin typeface="Consolas"/>
                <a:cs typeface="Consolas"/>
              </a:rPr>
              <a:t> &gt;&gt; a &gt;&gt; b;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lang="en-US" b="1" dirty="0">
                <a:latin typeface="Consolas"/>
                <a:cs typeface="Consolas"/>
              </a:rPr>
              <a:t> ( </a:t>
            </a:r>
            <a:r>
              <a:rPr lang="en-US" b="1" dirty="0" err="1">
                <a:latin typeface="Consolas"/>
                <a:cs typeface="Consolas"/>
              </a:rPr>
              <a:t>strcmp</a:t>
            </a:r>
            <a:r>
              <a:rPr lang="en-US" b="1" dirty="0">
                <a:latin typeface="Consolas"/>
                <a:cs typeface="Consolas"/>
              </a:rPr>
              <a:t>( a, b ) == 0 )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"Same" </a:t>
            </a:r>
            <a:r>
              <a:rPr lang="en-US" b="1" dirty="0">
                <a:latin typeface="Consolas"/>
                <a:cs typeface="Consolas"/>
              </a:rPr>
              <a:t>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"NOT the same" </a:t>
            </a:r>
            <a:r>
              <a:rPr lang="en-US" b="1" dirty="0">
                <a:latin typeface="Consolas"/>
                <a:cs typeface="Consolas"/>
              </a:rPr>
              <a:t>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0;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EB25-AFA2-7240-B6B7-DD47DBB22139}" type="datetime3">
              <a:rPr lang="en-US" smtClean="0"/>
              <a:t>19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54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 String -&gt;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err="1" smtClean="0">
                <a:solidFill>
                  <a:schemeClr val="accent2"/>
                </a:solidFill>
                <a:latin typeface="Consolas"/>
                <a:cs typeface="Consolas"/>
              </a:rPr>
              <a:t>cstdlib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library has functions to convert a C string to a number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i</a:t>
            </a:r>
            <a:r>
              <a:rPr lang="en-US" b="1" dirty="0" smtClean="0">
                <a:latin typeface="Consolas"/>
                <a:cs typeface="Consolas"/>
              </a:rPr>
              <a:t> = </a:t>
            </a:r>
            <a:r>
              <a:rPr lang="en-US" b="1" dirty="0" err="1" smtClean="0">
                <a:latin typeface="Consolas"/>
                <a:cs typeface="Consolas"/>
              </a:rPr>
              <a:t>atoi</a:t>
            </a:r>
            <a:r>
              <a:rPr lang="en-US" b="1" dirty="0" smtClean="0">
                <a:latin typeface="Consolas"/>
                <a:cs typeface="Consolas"/>
              </a:rPr>
              <a:t>( </a:t>
            </a:r>
            <a:r>
              <a:rPr lang="en-US" b="1" dirty="0" err="1" smtClean="0">
                <a:latin typeface="Consolas"/>
                <a:cs typeface="Consolas"/>
              </a:rPr>
              <a:t>str</a:t>
            </a:r>
            <a:r>
              <a:rPr lang="en-US" b="1" dirty="0" smtClean="0">
                <a:latin typeface="Consolas"/>
                <a:cs typeface="Consolas"/>
              </a:rPr>
              <a:t> );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ouble</a:t>
            </a:r>
            <a:r>
              <a:rPr lang="en-US" b="1" dirty="0" smtClean="0">
                <a:latin typeface="Consolas"/>
                <a:cs typeface="Consolas"/>
              </a:rPr>
              <a:t> d = </a:t>
            </a:r>
            <a:r>
              <a:rPr lang="en-US" b="1" dirty="0" err="1" smtClean="0">
                <a:latin typeface="Consolas"/>
                <a:cs typeface="Consolas"/>
              </a:rPr>
              <a:t>atof</a:t>
            </a:r>
            <a:r>
              <a:rPr lang="en-US" b="1" dirty="0" smtClean="0">
                <a:latin typeface="Consolas"/>
                <a:cs typeface="Consolas"/>
              </a:rPr>
              <a:t>( </a:t>
            </a:r>
            <a:r>
              <a:rPr lang="en-US" b="1" dirty="0" err="1" smtClean="0">
                <a:latin typeface="Consolas"/>
                <a:cs typeface="Consolas"/>
              </a:rPr>
              <a:t>str</a:t>
            </a:r>
            <a:r>
              <a:rPr lang="en-US" b="1" dirty="0" smtClean="0">
                <a:latin typeface="Consolas"/>
                <a:cs typeface="Consolas"/>
              </a:rPr>
              <a:t> );</a:t>
            </a:r>
            <a:endParaRPr lang="en-US" dirty="0"/>
          </a:p>
          <a:p>
            <a:pPr lvl="1"/>
            <a:r>
              <a:rPr lang="en-US" dirty="0" smtClean="0"/>
              <a:t>These functions return </a:t>
            </a:r>
            <a:r>
              <a:rPr lang="en-US" b="1" dirty="0" smtClean="0">
                <a:latin typeface="Consolas"/>
                <a:cs typeface="Consolas"/>
              </a:rPr>
              <a:t>0</a:t>
            </a:r>
            <a:r>
              <a:rPr lang="en-US" dirty="0" smtClean="0"/>
              <a:t> if unsuccessful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EB25-AFA2-7240-B6B7-DD47DBB22139}" type="datetime3">
              <a:rPr lang="en-US" smtClean="0"/>
              <a:t>19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0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Arguments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reason you will have to use C strings is for </a:t>
            </a:r>
            <a:r>
              <a:rPr lang="en-US" i="1" dirty="0" smtClean="0"/>
              <a:t>program arguments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Just like functions, your program can take arguments from the command line</a:t>
            </a:r>
          </a:p>
          <a:p>
            <a:endParaRPr lang="en-US" dirty="0"/>
          </a:p>
          <a:p>
            <a:r>
              <a:rPr lang="en-US" dirty="0" smtClean="0"/>
              <a:t>These are represented as arguments to the </a:t>
            </a:r>
            <a:r>
              <a:rPr lang="en-US" b="1" dirty="0" smtClean="0">
                <a:latin typeface="Consolas"/>
                <a:cs typeface="Consolas"/>
              </a:rPr>
              <a:t>main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EB25-AFA2-7240-B6B7-DD47DBB22139}" type="datetime3">
              <a:rPr lang="en-US" smtClean="0"/>
              <a:t>19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10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</a:t>
            </a:r>
            <a:r>
              <a:rPr lang="en-US" b="1" dirty="0" smtClean="0">
                <a:latin typeface="Consolas"/>
                <a:cs typeface="Consolas"/>
              </a:rPr>
              <a:t>main</a:t>
            </a:r>
            <a:r>
              <a:rPr lang="en-US" dirty="0" smtClean="0"/>
              <a:t>: </a:t>
            </a:r>
            <a:r>
              <a:rPr lang="en-US" b="1" dirty="0" err="1">
                <a:latin typeface="Consolas"/>
                <a:cs typeface="Consolas"/>
              </a:rPr>
              <a:t>argc</a:t>
            </a:r>
            <a:r>
              <a:rPr lang="en-US" dirty="0"/>
              <a:t>/</a:t>
            </a:r>
            <a:r>
              <a:rPr lang="en-US" b="1" dirty="0" err="1">
                <a:latin typeface="Consolas"/>
                <a:cs typeface="Consolas"/>
              </a:rPr>
              <a:t>argv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gain access to program arguments, change your main function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main(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argc</a:t>
            </a:r>
            <a:r>
              <a:rPr lang="en-US" b="1" dirty="0" smtClean="0">
                <a:latin typeface="Consolas"/>
                <a:cs typeface="Consolas"/>
              </a:rPr>
              <a:t>, char* </a:t>
            </a:r>
            <a:r>
              <a:rPr lang="en-US" b="1" dirty="0" err="1" smtClean="0">
                <a:latin typeface="Consolas"/>
                <a:cs typeface="Consolas"/>
              </a:rPr>
              <a:t>argv</a:t>
            </a:r>
            <a:r>
              <a:rPr lang="en-US" b="1" dirty="0" smtClean="0">
                <a:latin typeface="Consolas"/>
                <a:cs typeface="Consolas"/>
              </a:rPr>
              <a:t>[])</a:t>
            </a:r>
          </a:p>
          <a:p>
            <a:pPr lvl="1"/>
            <a:endParaRPr lang="en-US" dirty="0"/>
          </a:p>
          <a:p>
            <a:r>
              <a:rPr lang="en-US" dirty="0" smtClean="0"/>
              <a:t>The </a:t>
            </a:r>
            <a:r>
              <a:rPr lang="en-US" b="1" dirty="0" err="1" smtClean="0">
                <a:latin typeface="Consolas"/>
                <a:cs typeface="Consolas"/>
              </a:rPr>
              <a:t>argv</a:t>
            </a:r>
            <a:r>
              <a:rPr lang="en-US" dirty="0" smtClean="0"/>
              <a:t> argument is an array of C strings (we will discuss the </a:t>
            </a:r>
            <a:r>
              <a:rPr lang="en-US" b="1" dirty="0" smtClean="0">
                <a:latin typeface="Consolas"/>
                <a:cs typeface="Consolas"/>
              </a:rPr>
              <a:t>*</a:t>
            </a:r>
            <a:r>
              <a:rPr lang="en-US" dirty="0" smtClean="0"/>
              <a:t> next lecture)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dirty="0" err="1" smtClean="0">
                <a:latin typeface="Consolas"/>
                <a:cs typeface="Consolas"/>
              </a:rPr>
              <a:t>argc</a:t>
            </a:r>
            <a:r>
              <a:rPr lang="en-US" dirty="0" smtClean="0"/>
              <a:t> argument tells you the array size</a:t>
            </a:r>
          </a:p>
          <a:p>
            <a:pPr lvl="1"/>
            <a:r>
              <a:rPr lang="en-US" dirty="0" smtClean="0"/>
              <a:t>The size is at least 1 and the first element of </a:t>
            </a:r>
            <a:r>
              <a:rPr lang="en-US" b="1" dirty="0" err="1" smtClean="0">
                <a:latin typeface="Consolas"/>
                <a:cs typeface="Consolas"/>
              </a:rPr>
              <a:t>argv</a:t>
            </a:r>
            <a:r>
              <a:rPr lang="en-US" dirty="0" smtClean="0"/>
              <a:t> is how the program was invoked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EB25-AFA2-7240-B6B7-DD47DBB22139}" type="datetime3">
              <a:rPr lang="en-US" smtClean="0"/>
              <a:t>19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28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iostream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std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main(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argc</a:t>
            </a:r>
            <a:r>
              <a:rPr lang="en-US" b="1" dirty="0"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lang="en-US" b="1" dirty="0">
                <a:latin typeface="Consolas"/>
                <a:cs typeface="Consolas"/>
              </a:rPr>
              <a:t>* </a:t>
            </a:r>
            <a:r>
              <a:rPr lang="en-US" b="1" dirty="0" err="1">
                <a:latin typeface="Consolas"/>
                <a:cs typeface="Consolas"/>
              </a:rPr>
              <a:t>argv</a:t>
            </a:r>
            <a:r>
              <a:rPr lang="en-US" b="1" dirty="0">
                <a:latin typeface="Consolas"/>
                <a:cs typeface="Consolas"/>
              </a:rPr>
              <a:t>[])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i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lang="en-US" b="1" dirty="0">
                <a:latin typeface="Consolas"/>
                <a:cs typeface="Consolas"/>
              </a:rPr>
              <a:t> ( </a:t>
            </a:r>
            <a:r>
              <a:rPr lang="en-US" b="1" dirty="0" err="1" smtClean="0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=0;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&lt;</a:t>
            </a:r>
            <a:r>
              <a:rPr lang="en-US" b="1" dirty="0" err="1">
                <a:latin typeface="Consolas"/>
                <a:cs typeface="Consolas"/>
              </a:rPr>
              <a:t>argc</a:t>
            </a:r>
            <a:r>
              <a:rPr lang="en-US" b="1" dirty="0">
                <a:latin typeface="Consolas"/>
                <a:cs typeface="Consolas"/>
              </a:rPr>
              <a:t>;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++ </a:t>
            </a:r>
            <a:r>
              <a:rPr lang="en-US" b="1" dirty="0" smtClean="0">
                <a:latin typeface="Consolas"/>
                <a:cs typeface="Consolas"/>
              </a:rPr>
              <a:t>)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 = "</a:t>
            </a:r>
            <a:r>
              <a:rPr lang="en-US" b="1" dirty="0">
                <a:latin typeface="Consolas"/>
                <a:cs typeface="Consolas"/>
              </a:rPr>
              <a:t> </a:t>
            </a:r>
            <a:endParaRPr lang="en-US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		&lt;</a:t>
            </a:r>
            <a:r>
              <a:rPr lang="en-US" b="1" dirty="0">
                <a:latin typeface="Consolas"/>
                <a:cs typeface="Consolas"/>
              </a:rPr>
              <a:t>&lt; </a:t>
            </a:r>
            <a:r>
              <a:rPr lang="en-US" b="1" dirty="0" err="1" smtClean="0">
                <a:latin typeface="Consolas"/>
                <a:cs typeface="Consolas"/>
              </a:rPr>
              <a:t>argv</a:t>
            </a:r>
            <a:r>
              <a:rPr lang="en-US" b="1" dirty="0">
                <a:latin typeface="Consolas"/>
                <a:cs typeface="Consolas"/>
              </a:rPr>
              <a:t>[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] </a:t>
            </a:r>
            <a:endParaRPr lang="en-US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		&lt;</a:t>
            </a:r>
            <a:r>
              <a:rPr lang="en-US" b="1" dirty="0">
                <a:latin typeface="Consolas"/>
                <a:cs typeface="Consolas"/>
              </a:rPr>
              <a:t>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0;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EB25-AFA2-7240-B6B7-DD47DBB22139}" type="datetime3">
              <a:rPr lang="en-US" smtClean="0"/>
              <a:t>19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26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094111" y="4191000"/>
            <a:ext cx="3592689" cy="183444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Consolas"/>
                <a:cs typeface="Consolas"/>
              </a:rPr>
              <a:t>&gt; ./a hello friend</a:t>
            </a:r>
          </a:p>
          <a:p>
            <a:r>
              <a:rPr lang="en-US" b="1" dirty="0" smtClean="0">
                <a:latin typeface="Consolas"/>
                <a:cs typeface="Consolas"/>
              </a:rPr>
              <a:t>0 = ./a</a:t>
            </a:r>
          </a:p>
          <a:p>
            <a:r>
              <a:rPr lang="en-US" b="1" dirty="0" smtClean="0">
                <a:latin typeface="Consolas"/>
                <a:cs typeface="Consolas"/>
              </a:rPr>
              <a:t>1 = hello</a:t>
            </a:r>
          </a:p>
          <a:p>
            <a:r>
              <a:rPr lang="en-US" b="1" dirty="0" smtClean="0">
                <a:latin typeface="Consolas"/>
                <a:cs typeface="Consolas"/>
              </a:rPr>
              <a:t>2 = friend</a:t>
            </a:r>
            <a:endParaRPr lang="en-US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03761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Write a program named </a:t>
            </a:r>
            <a:r>
              <a:rPr lang="en-US" b="1" dirty="0" err="1" smtClean="0">
                <a:latin typeface="Consolas"/>
                <a:cs typeface="Consolas"/>
              </a:rPr>
              <a:t>mult</a:t>
            </a:r>
            <a:r>
              <a:rPr lang="en-US" dirty="0" smtClean="0"/>
              <a:t> that requires two command line arguments. Convert them to integers and output the result of multiplying them together.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EB25-AFA2-7240-B6B7-DD47DBB22139}" type="datetime3">
              <a:rPr lang="en-US" smtClean="0"/>
              <a:t>19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49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iostream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rgbClr val="953735"/>
                </a:solidFill>
                <a:latin typeface="Consolas"/>
                <a:cs typeface="Consolas"/>
              </a:rPr>
              <a:t>&lt;</a:t>
            </a:r>
            <a:r>
              <a:rPr lang="en-US" b="1" dirty="0" err="1">
                <a:solidFill>
                  <a:srgbClr val="953735"/>
                </a:solidFill>
                <a:latin typeface="Consolas"/>
                <a:cs typeface="Consolas"/>
              </a:rPr>
              <a:t>cstdlib</a:t>
            </a:r>
            <a:r>
              <a:rPr lang="en-US" b="1" dirty="0">
                <a:solidFill>
                  <a:srgbClr val="953735"/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std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main(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argc</a:t>
            </a:r>
            <a:r>
              <a:rPr lang="en-US" b="1" dirty="0"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lang="en-US" b="1" dirty="0">
                <a:latin typeface="Consolas"/>
                <a:cs typeface="Consolas"/>
              </a:rPr>
              <a:t>* </a:t>
            </a:r>
            <a:r>
              <a:rPr lang="en-US" b="1" dirty="0" err="1">
                <a:latin typeface="Consolas"/>
                <a:cs typeface="Consolas"/>
              </a:rPr>
              <a:t>argv</a:t>
            </a:r>
            <a:r>
              <a:rPr lang="en-US" b="1" dirty="0">
                <a:latin typeface="Consolas"/>
                <a:cs typeface="Consolas"/>
              </a:rPr>
              <a:t>[])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lang="en-US" b="1" dirty="0">
                <a:latin typeface="Consolas"/>
                <a:cs typeface="Consolas"/>
              </a:rPr>
              <a:t> ( </a:t>
            </a:r>
            <a:r>
              <a:rPr lang="en-US" b="1" dirty="0" err="1">
                <a:latin typeface="Consolas"/>
                <a:cs typeface="Consolas"/>
              </a:rPr>
              <a:t>argc</a:t>
            </a:r>
            <a:r>
              <a:rPr lang="en-US" b="1" dirty="0">
                <a:latin typeface="Consolas"/>
                <a:cs typeface="Consolas"/>
              </a:rPr>
              <a:t> != 3 )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rgbClr val="953735"/>
                </a:solidFill>
                <a:latin typeface="Consolas"/>
                <a:cs typeface="Consolas"/>
              </a:rPr>
              <a:t>"Usage: "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argv</a:t>
            </a:r>
            <a:r>
              <a:rPr lang="en-US" b="1" dirty="0">
                <a:latin typeface="Consolas"/>
                <a:cs typeface="Consolas"/>
              </a:rPr>
              <a:t>[0] &lt;&lt; </a:t>
            </a:r>
            <a:r>
              <a:rPr lang="en-US" b="1" dirty="0">
                <a:solidFill>
                  <a:srgbClr val="953735"/>
                </a:solidFill>
                <a:latin typeface="Consolas"/>
                <a:cs typeface="Consolas"/>
              </a:rPr>
              <a:t>" &lt;</a:t>
            </a:r>
            <a:r>
              <a:rPr lang="en-US" b="1" dirty="0" err="1">
                <a:solidFill>
                  <a:srgbClr val="953735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953735"/>
                </a:solidFill>
                <a:latin typeface="Consolas"/>
                <a:cs typeface="Consolas"/>
              </a:rPr>
              <a:t> 1&gt; &lt;</a:t>
            </a:r>
            <a:r>
              <a:rPr lang="en-US" b="1" dirty="0" err="1">
                <a:solidFill>
                  <a:srgbClr val="953735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953735"/>
                </a:solidFill>
                <a:latin typeface="Consolas"/>
                <a:cs typeface="Consolas"/>
              </a:rPr>
              <a:t> 2&gt;"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0;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x = </a:t>
            </a:r>
            <a:r>
              <a:rPr lang="en-US" b="1" dirty="0" err="1">
                <a:latin typeface="Consolas"/>
                <a:cs typeface="Consolas"/>
              </a:rPr>
              <a:t>atoi</a:t>
            </a:r>
            <a:r>
              <a:rPr lang="en-US" b="1" dirty="0">
                <a:latin typeface="Consolas"/>
                <a:cs typeface="Consolas"/>
              </a:rPr>
              <a:t>( </a:t>
            </a:r>
            <a:r>
              <a:rPr lang="en-US" b="1" dirty="0" err="1">
                <a:latin typeface="Consolas"/>
                <a:cs typeface="Consolas"/>
              </a:rPr>
              <a:t>argv</a:t>
            </a:r>
            <a:r>
              <a:rPr lang="en-US" b="1" dirty="0">
                <a:latin typeface="Consolas"/>
                <a:cs typeface="Consolas"/>
              </a:rPr>
              <a:t>[1] 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y = </a:t>
            </a:r>
            <a:r>
              <a:rPr lang="en-US" b="1" dirty="0" err="1">
                <a:latin typeface="Consolas"/>
                <a:cs typeface="Consolas"/>
              </a:rPr>
              <a:t>atoi</a:t>
            </a:r>
            <a:r>
              <a:rPr lang="en-US" b="1" dirty="0">
                <a:latin typeface="Consolas"/>
                <a:cs typeface="Consolas"/>
              </a:rPr>
              <a:t>( </a:t>
            </a:r>
            <a:r>
              <a:rPr lang="en-US" b="1" dirty="0" err="1">
                <a:latin typeface="Consolas"/>
                <a:cs typeface="Consolas"/>
              </a:rPr>
              <a:t>argv</a:t>
            </a:r>
            <a:r>
              <a:rPr lang="en-US" b="1" dirty="0">
                <a:latin typeface="Consolas"/>
                <a:cs typeface="Consolas"/>
              </a:rPr>
              <a:t>[2] 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argv</a:t>
            </a:r>
            <a:r>
              <a:rPr lang="en-US" b="1" dirty="0">
                <a:latin typeface="Consolas"/>
                <a:cs typeface="Consolas"/>
              </a:rPr>
              <a:t>[1] &lt;&lt; </a:t>
            </a:r>
            <a:r>
              <a:rPr lang="en-US" b="1" dirty="0">
                <a:solidFill>
                  <a:srgbClr val="953735"/>
                </a:solidFill>
                <a:latin typeface="Consolas"/>
                <a:cs typeface="Consolas"/>
              </a:rPr>
              <a:t>" * "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argv</a:t>
            </a:r>
            <a:r>
              <a:rPr lang="en-US" b="1" dirty="0">
                <a:latin typeface="Consolas"/>
                <a:cs typeface="Consolas"/>
              </a:rPr>
              <a:t>[2]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 &lt;&lt; </a:t>
            </a:r>
            <a:r>
              <a:rPr lang="en-US" b="1" dirty="0">
                <a:solidFill>
                  <a:srgbClr val="953735"/>
                </a:solidFill>
                <a:latin typeface="Consolas"/>
                <a:cs typeface="Consolas"/>
              </a:rPr>
              <a:t>" = "</a:t>
            </a:r>
            <a:r>
              <a:rPr lang="en-US" b="1" dirty="0">
                <a:latin typeface="Consolas"/>
                <a:cs typeface="Consolas"/>
              </a:rPr>
              <a:t> &lt;&lt; ( x * y )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0;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}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EB25-AFA2-7240-B6B7-DD47DBB22139}" type="datetime3">
              <a:rPr lang="en-US" smtClean="0"/>
              <a:t>19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9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 for the </a:t>
            </a:r>
            <a:r>
              <a:rPr lang="en-US" b="1" dirty="0" smtClean="0">
                <a:latin typeface="Consolas"/>
                <a:cs typeface="Consolas"/>
              </a:rPr>
              <a:t>string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 strings in C++ were inherited from the C language</a:t>
            </a:r>
          </a:p>
          <a:p>
            <a:pPr lvl="1"/>
            <a:r>
              <a:rPr lang="en-US" dirty="0" smtClean="0"/>
              <a:t>They are minimal and fast</a:t>
            </a:r>
          </a:p>
          <a:p>
            <a:pPr lvl="1"/>
            <a:r>
              <a:rPr lang="en-US" dirty="0" smtClean="0"/>
              <a:t>Some functions </a:t>
            </a:r>
            <a:r>
              <a:rPr lang="en-US" u="sng" dirty="0" smtClean="0"/>
              <a:t>require</a:t>
            </a:r>
            <a:r>
              <a:rPr lang="en-US" dirty="0" smtClean="0"/>
              <a:t> their usage</a:t>
            </a:r>
          </a:p>
          <a:p>
            <a:pPr lvl="1"/>
            <a:r>
              <a:rPr lang="en-US" dirty="0" smtClean="0"/>
              <a:t>They can be awkward to use, and expose your code to risk of bugs and security breach</a:t>
            </a:r>
          </a:p>
          <a:p>
            <a:pPr lvl="1"/>
            <a:endParaRPr lang="en-US" dirty="0"/>
          </a:p>
          <a:p>
            <a:r>
              <a:rPr lang="en-US" dirty="0" smtClean="0"/>
              <a:t>In C++, the </a:t>
            </a:r>
            <a:r>
              <a:rPr lang="en-US" b="1" dirty="0" smtClean="0">
                <a:latin typeface="Consolas"/>
                <a:cs typeface="Consolas"/>
              </a:rPr>
              <a:t>string</a:t>
            </a:r>
            <a:r>
              <a:rPr lang="en-US" dirty="0" smtClean="0"/>
              <a:t> class makes it easier and safer to input and manipulate strings</a:t>
            </a:r>
          </a:p>
          <a:p>
            <a:pPr lvl="1"/>
            <a:r>
              <a:rPr lang="en-US" dirty="0" smtClean="0"/>
              <a:t>You do NOT need to know the size ahead of time, and you can easily grow the string at will</a:t>
            </a:r>
          </a:p>
          <a:p>
            <a:pPr lvl="1"/>
            <a:r>
              <a:rPr lang="en-US" dirty="0"/>
              <a:t>Remember you must include the 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EB25-AFA2-7240-B6B7-DD47DBB22139}" type="datetime3">
              <a:rPr lang="en-US" smtClean="0"/>
              <a:t>19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7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 strings </a:t>
            </a:r>
            <a:r>
              <a:rPr lang="en-US" dirty="0"/>
              <a:t>are arrays of </a:t>
            </a:r>
            <a:r>
              <a:rPr lang="en-US" dirty="0" smtClean="0"/>
              <a:t>characters, inherited from C</a:t>
            </a:r>
            <a:endParaRPr lang="en-US" dirty="0"/>
          </a:p>
          <a:p>
            <a:pPr lvl="1"/>
            <a:r>
              <a:rPr lang="en-US" dirty="0" smtClean="0"/>
              <a:t>Example: 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str</a:t>
            </a:r>
            <a:r>
              <a:rPr lang="en-US" b="1" dirty="0">
                <a:latin typeface="Consolas"/>
                <a:cs typeface="Consolas"/>
              </a:rPr>
              <a:t>[16];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C++, string values (characters between double quotes) are </a:t>
            </a:r>
            <a:r>
              <a:rPr lang="en-US" dirty="0" smtClean="0"/>
              <a:t>C strings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smtClean="0">
                <a:solidFill>
                  <a:srgbClr val="C0504D"/>
                </a:solidFill>
                <a:latin typeface="Consolas"/>
                <a:cs typeface="Consolas"/>
              </a:rPr>
              <a:t>"</a:t>
            </a:r>
            <a:r>
              <a:rPr lang="en-US" b="1" dirty="0">
                <a:solidFill>
                  <a:srgbClr val="C0504D"/>
                </a:solidFill>
                <a:latin typeface="Consolas"/>
                <a:cs typeface="Consolas"/>
              </a:rPr>
              <a:t>Hello World"</a:t>
            </a:r>
            <a:r>
              <a:rPr lang="en-US" dirty="0"/>
              <a:t> is a </a:t>
            </a:r>
            <a:r>
              <a:rPr lang="en-US" dirty="0" smtClean="0"/>
              <a:t>C string</a:t>
            </a:r>
            <a:r>
              <a:rPr lang="en-US" dirty="0"/>
              <a:t>, which means that it is treated as a 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lang="en-US" dirty="0"/>
              <a:t> </a:t>
            </a:r>
            <a:r>
              <a:rPr lang="en-US" dirty="0" smtClean="0"/>
              <a:t>array</a:t>
            </a:r>
          </a:p>
          <a:p>
            <a:endParaRPr lang="en-US" dirty="0"/>
          </a:p>
          <a:p>
            <a:r>
              <a:rPr lang="en-US" dirty="0"/>
              <a:t>Most of the time, </a:t>
            </a:r>
            <a:r>
              <a:rPr lang="en-US" dirty="0" smtClean="0"/>
              <a:t>C string </a:t>
            </a:r>
            <a:r>
              <a:rPr lang="en-US" dirty="0"/>
              <a:t>variables are not completely full, so we need a special marker to denote where the actual string ends in the 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lang="en-US" dirty="0"/>
              <a:t> </a:t>
            </a:r>
            <a:r>
              <a:rPr lang="en-US" dirty="0" smtClean="0"/>
              <a:t>array…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EB25-AFA2-7240-B6B7-DD47DBB22139}" type="datetime3">
              <a:rPr lang="en-US" smtClean="0"/>
              <a:t>19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68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Declaring and Initializing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In COMP128 we primarily used the </a:t>
            </a:r>
            <a:r>
              <a:rPr lang="en-US" i="1" dirty="0" smtClean="0"/>
              <a:t>default constructor</a:t>
            </a:r>
            <a:r>
              <a:rPr lang="en-US" dirty="0" smtClean="0"/>
              <a:t> for declaring string variables, but there are other options – all the following statements are equivalent ways to declare the variable </a:t>
            </a:r>
            <a:r>
              <a:rPr lang="en-US" b="1" dirty="0" err="1" smtClean="0">
                <a:latin typeface="Consolas"/>
                <a:cs typeface="Consolas"/>
              </a:rPr>
              <a:t>str</a:t>
            </a:r>
            <a:r>
              <a:rPr lang="en-US" dirty="0" smtClean="0"/>
              <a:t> and initialize its value to the string </a:t>
            </a:r>
            <a:r>
              <a:rPr lang="en-US" b="1" dirty="0">
                <a:solidFill>
                  <a:srgbClr val="C0504D"/>
                </a:solidFill>
                <a:latin typeface="Consolas"/>
                <a:cs typeface="Consolas"/>
              </a:rPr>
              <a:t>"</a:t>
            </a:r>
            <a:r>
              <a:rPr lang="en-US" b="1" dirty="0" smtClean="0">
                <a:solidFill>
                  <a:srgbClr val="C0504D"/>
                </a:solidFill>
                <a:latin typeface="Consolas"/>
                <a:cs typeface="Consolas"/>
              </a:rPr>
              <a:t>foo</a:t>
            </a:r>
            <a:r>
              <a:rPr lang="en-US" b="1" dirty="0">
                <a:solidFill>
                  <a:srgbClr val="C0504D"/>
                </a:solidFill>
                <a:latin typeface="Consolas"/>
                <a:cs typeface="Consolas"/>
              </a:rPr>
              <a:t>"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string </a:t>
            </a:r>
            <a:r>
              <a:rPr lang="en-US" b="1" dirty="0" err="1" smtClean="0">
                <a:latin typeface="Consolas"/>
                <a:cs typeface="Consolas"/>
              </a:rPr>
              <a:t>str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str</a:t>
            </a:r>
            <a:r>
              <a:rPr lang="en-US" b="1" dirty="0" smtClean="0">
                <a:latin typeface="Consolas"/>
                <a:cs typeface="Consolas"/>
              </a:rPr>
              <a:t> = </a:t>
            </a:r>
            <a:r>
              <a:rPr lang="en-US" b="1" dirty="0">
                <a:solidFill>
                  <a:srgbClr val="A31515"/>
                </a:solidFill>
                <a:latin typeface="Consolas"/>
                <a:cs typeface="Consolas"/>
              </a:rPr>
              <a:t>"</a:t>
            </a:r>
            <a:r>
              <a:rPr lang="en-US" b="1" dirty="0" smtClean="0">
                <a:solidFill>
                  <a:schemeClr val="accent2"/>
                </a:solidFill>
                <a:latin typeface="Consolas"/>
                <a:cs typeface="Consolas"/>
              </a:rPr>
              <a:t>foo</a:t>
            </a:r>
            <a:r>
              <a:rPr lang="en-US" b="1" dirty="0" smtClean="0">
                <a:solidFill>
                  <a:srgbClr val="A31515"/>
                </a:solidFill>
                <a:latin typeface="Consolas"/>
                <a:cs typeface="Consolas"/>
              </a:rPr>
              <a:t>"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string </a:t>
            </a:r>
            <a:r>
              <a:rPr lang="en-US" b="1" dirty="0" err="1" smtClean="0">
                <a:latin typeface="Consolas"/>
                <a:cs typeface="Consolas"/>
              </a:rPr>
              <a:t>str</a:t>
            </a:r>
            <a:r>
              <a:rPr lang="en-US" b="1" dirty="0" smtClean="0">
                <a:latin typeface="Consolas"/>
                <a:cs typeface="Consolas"/>
              </a:rPr>
              <a:t> = </a:t>
            </a:r>
            <a:r>
              <a:rPr lang="en-US" b="1" dirty="0" smtClean="0">
                <a:solidFill>
                  <a:srgbClr val="C0504D"/>
                </a:solidFill>
                <a:latin typeface="Consolas"/>
                <a:cs typeface="Consolas"/>
              </a:rPr>
              <a:t>"foo"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string </a:t>
            </a:r>
            <a:r>
              <a:rPr lang="en-US" b="1" dirty="0" err="1" smtClean="0">
                <a:latin typeface="Consolas"/>
                <a:cs typeface="Consolas"/>
              </a:rPr>
              <a:t>str</a:t>
            </a:r>
            <a:r>
              <a:rPr lang="en-US" b="1" dirty="0" smtClean="0">
                <a:latin typeface="Consolas"/>
                <a:cs typeface="Consolas"/>
              </a:rPr>
              <a:t>( </a:t>
            </a:r>
            <a:r>
              <a:rPr lang="en-US" b="1" dirty="0" smtClean="0">
                <a:solidFill>
                  <a:srgbClr val="C0504D"/>
                </a:solidFill>
                <a:latin typeface="Consolas"/>
                <a:cs typeface="Consolas"/>
              </a:rPr>
              <a:t>"foo"</a:t>
            </a:r>
            <a:r>
              <a:rPr lang="en-US" b="1" dirty="0" smtClean="0">
                <a:latin typeface="Consolas"/>
                <a:cs typeface="Consolas"/>
              </a:rPr>
              <a:t> );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EB25-AFA2-7240-B6B7-DD47DBB22139}" type="datetime3">
              <a:rPr lang="en-US" smtClean="0"/>
              <a:t>19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70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String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To get/set individual characters within a string, use either the </a:t>
            </a:r>
            <a:r>
              <a:rPr lang="en-US" b="1" dirty="0" smtClean="0">
                <a:latin typeface="Consolas"/>
                <a:cs typeface="Consolas"/>
              </a:rPr>
              <a:t>[]</a:t>
            </a:r>
            <a:r>
              <a:rPr lang="en-US" dirty="0" smtClean="0"/>
              <a:t> operator or the </a:t>
            </a:r>
            <a:r>
              <a:rPr lang="en-US" b="1" dirty="0" smtClean="0"/>
              <a:t>at</a:t>
            </a:r>
            <a:r>
              <a:rPr lang="en-US" dirty="0" smtClean="0"/>
              <a:t> function</a:t>
            </a:r>
            <a:endParaRPr lang="en-US" dirty="0"/>
          </a:p>
          <a:p>
            <a:pPr lvl="1"/>
            <a:r>
              <a:rPr lang="en-US" dirty="0" smtClean="0"/>
              <a:t>Note: the </a:t>
            </a:r>
            <a:r>
              <a:rPr lang="en-US" b="1" dirty="0" smtClean="0">
                <a:latin typeface="Consolas"/>
                <a:cs typeface="Consolas"/>
              </a:rPr>
              <a:t>[]</a:t>
            </a:r>
            <a:r>
              <a:rPr lang="en-US" dirty="0" smtClean="0"/>
              <a:t> operator will NOT check to see if the supplied index is valid</a:t>
            </a:r>
          </a:p>
          <a:p>
            <a:pPr lvl="1"/>
            <a:endParaRPr lang="en-US" dirty="0"/>
          </a:p>
          <a:p>
            <a:r>
              <a:rPr lang="en-US" dirty="0" smtClean="0"/>
              <a:t>The </a:t>
            </a:r>
            <a:r>
              <a:rPr lang="en-US" b="1" dirty="0" smtClean="0">
                <a:latin typeface="Consolas"/>
                <a:cs typeface="Consolas"/>
              </a:rPr>
              <a:t>length</a:t>
            </a:r>
            <a:r>
              <a:rPr lang="en-US" dirty="0" smtClean="0"/>
              <a:t> function returns the number of characters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b="1" dirty="0">
                <a:latin typeface="Consolas"/>
                <a:cs typeface="Consolas"/>
              </a:rPr>
              <a:t>string </a:t>
            </a:r>
            <a:r>
              <a:rPr lang="en-US" sz="2600" b="1" dirty="0" err="1">
                <a:latin typeface="Consolas"/>
                <a:cs typeface="Consolas"/>
              </a:rPr>
              <a:t>str</a:t>
            </a:r>
            <a:r>
              <a:rPr lang="en-US" sz="2600" b="1" dirty="0">
                <a:latin typeface="Consolas"/>
                <a:cs typeface="Consolas"/>
              </a:rPr>
              <a:t>( </a:t>
            </a:r>
            <a:r>
              <a:rPr lang="en-US" sz="2600" b="1" dirty="0">
                <a:solidFill>
                  <a:srgbClr val="C0504D"/>
                </a:solidFill>
                <a:latin typeface="Consolas"/>
                <a:cs typeface="Consolas"/>
              </a:rPr>
              <a:t>"</a:t>
            </a:r>
            <a:r>
              <a:rPr lang="en-US" sz="2600" b="1" dirty="0" err="1">
                <a:solidFill>
                  <a:srgbClr val="C0504D"/>
                </a:solidFill>
                <a:latin typeface="Consolas"/>
                <a:cs typeface="Consolas"/>
              </a:rPr>
              <a:t>abc</a:t>
            </a:r>
            <a:r>
              <a:rPr lang="en-US" sz="2600" b="1" dirty="0">
                <a:solidFill>
                  <a:srgbClr val="C0504D"/>
                </a:solidFill>
                <a:latin typeface="Consolas"/>
                <a:cs typeface="Consolas"/>
              </a:rPr>
              <a:t>"</a:t>
            </a:r>
            <a:r>
              <a:rPr lang="en-US" sz="2600" b="1" dirty="0">
                <a:latin typeface="Consolas"/>
                <a:cs typeface="Consolas"/>
              </a:rPr>
              <a:t> )</a:t>
            </a:r>
            <a:r>
              <a:rPr lang="en-US" sz="2600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600" b="1" dirty="0" err="1">
                <a:latin typeface="Consolas"/>
                <a:cs typeface="Consolas"/>
              </a:rPr>
              <a:t>c</a:t>
            </a:r>
            <a:r>
              <a:rPr lang="en-US" sz="2600" b="1" dirty="0" err="1" smtClean="0">
                <a:latin typeface="Consolas"/>
                <a:cs typeface="Consolas"/>
              </a:rPr>
              <a:t>out</a:t>
            </a:r>
            <a:r>
              <a:rPr lang="en-US" sz="2600" b="1" dirty="0" smtClean="0">
                <a:latin typeface="Consolas"/>
                <a:cs typeface="Consolas"/>
              </a:rPr>
              <a:t> &lt;&lt; </a:t>
            </a:r>
            <a:r>
              <a:rPr lang="en-US" sz="2600" b="1" dirty="0" err="1" smtClean="0">
                <a:latin typeface="Consolas"/>
                <a:cs typeface="Consolas"/>
              </a:rPr>
              <a:t>str.length</a:t>
            </a:r>
            <a:r>
              <a:rPr lang="en-US" sz="2600" b="1" dirty="0" smtClean="0">
                <a:latin typeface="Consolas"/>
                <a:cs typeface="Consolas"/>
              </a:rPr>
              <a:t>() &lt;&lt; </a:t>
            </a:r>
            <a:r>
              <a:rPr lang="en-US" sz="2600" b="1" dirty="0" err="1" smtClean="0">
                <a:latin typeface="Consolas"/>
                <a:cs typeface="Consolas"/>
              </a:rPr>
              <a:t>endl</a:t>
            </a:r>
            <a:r>
              <a:rPr lang="en-US" sz="2600" b="1" dirty="0" smtClean="0">
                <a:latin typeface="Consolas"/>
                <a:cs typeface="Consolas"/>
              </a:rPr>
              <a:t>; </a:t>
            </a:r>
            <a:r>
              <a:rPr lang="en-US" sz="2600" b="1" dirty="0" smtClean="0">
                <a:solidFill>
                  <a:srgbClr val="008000"/>
                </a:solidFill>
                <a:latin typeface="Consolas"/>
                <a:cs typeface="Consolas"/>
              </a:rPr>
              <a:t>// 3</a:t>
            </a:r>
            <a:endParaRPr lang="en-US" sz="2600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600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2600" b="1" dirty="0" err="1">
                <a:latin typeface="Consolas"/>
                <a:cs typeface="Consolas"/>
              </a:rPr>
              <a:t>cout</a:t>
            </a:r>
            <a:r>
              <a:rPr lang="en-US" sz="2600" b="1" dirty="0">
                <a:latin typeface="Consolas"/>
                <a:cs typeface="Consolas"/>
              </a:rPr>
              <a:t> &lt;&lt; </a:t>
            </a:r>
            <a:r>
              <a:rPr lang="en-US" sz="2600" b="1" dirty="0" err="1">
                <a:latin typeface="Consolas"/>
                <a:cs typeface="Consolas"/>
              </a:rPr>
              <a:t>str</a:t>
            </a:r>
            <a:r>
              <a:rPr lang="en-US" sz="2600" b="1" dirty="0">
                <a:latin typeface="Consolas"/>
                <a:cs typeface="Consolas"/>
              </a:rPr>
              <a:t>[0] &lt;&lt; </a:t>
            </a:r>
            <a:r>
              <a:rPr lang="en-US" sz="2600" b="1" dirty="0" err="1">
                <a:latin typeface="Consolas"/>
                <a:cs typeface="Consolas"/>
              </a:rPr>
              <a:t>endl</a:t>
            </a:r>
            <a:r>
              <a:rPr lang="en-US" sz="2600" b="1" dirty="0">
                <a:latin typeface="Consolas"/>
                <a:cs typeface="Consolas"/>
              </a:rPr>
              <a:t>; </a:t>
            </a:r>
            <a:r>
              <a:rPr lang="en-US" sz="2600" b="1" dirty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lang="en-US" sz="2600" b="1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sz="2600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2600" b="1" dirty="0" err="1">
                <a:latin typeface="Consolas"/>
                <a:cs typeface="Consolas"/>
              </a:rPr>
              <a:t>cout</a:t>
            </a:r>
            <a:r>
              <a:rPr lang="en-US" sz="2600" b="1" dirty="0">
                <a:latin typeface="Consolas"/>
                <a:cs typeface="Consolas"/>
              </a:rPr>
              <a:t> &lt;&lt; </a:t>
            </a:r>
            <a:r>
              <a:rPr lang="en-US" sz="2600" b="1" dirty="0" err="1">
                <a:latin typeface="Consolas"/>
                <a:cs typeface="Consolas"/>
              </a:rPr>
              <a:t>str</a:t>
            </a:r>
            <a:r>
              <a:rPr lang="en-US" sz="2600" b="1" dirty="0">
                <a:latin typeface="Consolas"/>
                <a:cs typeface="Consolas"/>
              </a:rPr>
              <a:t>[3] &lt;&lt; </a:t>
            </a:r>
            <a:r>
              <a:rPr lang="en-US" sz="2600" b="1" dirty="0" err="1">
                <a:latin typeface="Consolas"/>
                <a:cs typeface="Consolas"/>
              </a:rPr>
              <a:t>endl</a:t>
            </a:r>
            <a:r>
              <a:rPr lang="en-US" sz="2600" b="1" dirty="0">
                <a:latin typeface="Consolas"/>
                <a:cs typeface="Consolas"/>
              </a:rPr>
              <a:t>; </a:t>
            </a:r>
            <a:r>
              <a:rPr lang="en-US" sz="2600" b="1" dirty="0">
                <a:solidFill>
                  <a:srgbClr val="008000"/>
                </a:solidFill>
                <a:latin typeface="Consolas"/>
                <a:cs typeface="Consolas"/>
              </a:rPr>
              <a:t>// ?</a:t>
            </a:r>
          </a:p>
          <a:p>
            <a:pPr marL="0" indent="0">
              <a:buNone/>
            </a:pPr>
            <a:r>
              <a:rPr lang="en-US" sz="2600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2600" b="1" dirty="0" err="1">
                <a:latin typeface="Consolas"/>
                <a:cs typeface="Consolas"/>
              </a:rPr>
              <a:t>cout</a:t>
            </a:r>
            <a:r>
              <a:rPr lang="en-US" sz="2600" b="1" dirty="0">
                <a:latin typeface="Consolas"/>
                <a:cs typeface="Consolas"/>
              </a:rPr>
              <a:t> &lt;&lt; </a:t>
            </a:r>
            <a:r>
              <a:rPr lang="en-US" sz="2600" b="1" dirty="0" err="1">
                <a:latin typeface="Consolas"/>
                <a:cs typeface="Consolas"/>
              </a:rPr>
              <a:t>str.at</a:t>
            </a:r>
            <a:r>
              <a:rPr lang="en-US" sz="2600" b="1" dirty="0">
                <a:latin typeface="Consolas"/>
                <a:cs typeface="Consolas"/>
              </a:rPr>
              <a:t>(0) &lt;&lt; </a:t>
            </a:r>
            <a:r>
              <a:rPr lang="en-US" sz="2600" b="1" dirty="0" err="1">
                <a:latin typeface="Consolas"/>
                <a:cs typeface="Consolas"/>
              </a:rPr>
              <a:t>endl</a:t>
            </a:r>
            <a:r>
              <a:rPr lang="en-US" sz="2600" b="1" dirty="0">
                <a:latin typeface="Consolas"/>
                <a:cs typeface="Consolas"/>
              </a:rPr>
              <a:t>; </a:t>
            </a:r>
            <a:r>
              <a:rPr lang="en-US" sz="2600" b="1" dirty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lang="en-US" sz="2600" b="1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endParaRPr lang="en-US" sz="2600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600" b="1" dirty="0" err="1">
                <a:latin typeface="Consolas"/>
                <a:cs typeface="Consolas"/>
              </a:rPr>
              <a:t>cout</a:t>
            </a:r>
            <a:r>
              <a:rPr lang="en-US" sz="2600" b="1" dirty="0">
                <a:latin typeface="Consolas"/>
                <a:cs typeface="Consolas"/>
              </a:rPr>
              <a:t> &lt;&lt; </a:t>
            </a:r>
            <a:r>
              <a:rPr lang="en-US" sz="2600" b="1" dirty="0" err="1">
                <a:latin typeface="Consolas"/>
                <a:cs typeface="Consolas"/>
              </a:rPr>
              <a:t>str.at</a:t>
            </a:r>
            <a:r>
              <a:rPr lang="en-US" sz="2600" b="1" dirty="0">
                <a:latin typeface="Consolas"/>
                <a:cs typeface="Consolas"/>
              </a:rPr>
              <a:t>(3) &lt;&lt; </a:t>
            </a:r>
            <a:r>
              <a:rPr lang="en-US" sz="2600" b="1" dirty="0" err="1">
                <a:latin typeface="Consolas"/>
                <a:cs typeface="Consolas"/>
              </a:rPr>
              <a:t>endl</a:t>
            </a:r>
            <a:r>
              <a:rPr lang="en-US" sz="2600" b="1" dirty="0">
                <a:latin typeface="Consolas"/>
                <a:cs typeface="Consolas"/>
              </a:rPr>
              <a:t>; </a:t>
            </a:r>
            <a:r>
              <a:rPr lang="en-US" sz="2600" b="1" dirty="0">
                <a:solidFill>
                  <a:srgbClr val="008000"/>
                </a:solidFill>
                <a:latin typeface="Consolas"/>
                <a:cs typeface="Consolas"/>
              </a:rPr>
              <a:t>// runtime error</a:t>
            </a:r>
            <a:endParaRPr lang="en-US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b="1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EB25-AFA2-7240-B6B7-DD47DBB22139}" type="datetime3">
              <a:rPr lang="en-US" smtClean="0"/>
              <a:t>19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99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Write a new </a:t>
            </a:r>
            <a:r>
              <a:rPr lang="en-US" b="1" dirty="0" smtClean="0">
                <a:latin typeface="Consolas"/>
                <a:cs typeface="Consolas"/>
              </a:rPr>
              <a:t>reverse</a:t>
            </a:r>
            <a:r>
              <a:rPr lang="en-US" dirty="0" smtClean="0"/>
              <a:t> function whose argument is a string and </a:t>
            </a:r>
            <a:r>
              <a:rPr lang="en-US" i="1" dirty="0" smtClean="0"/>
              <a:t>returns</a:t>
            </a:r>
            <a:r>
              <a:rPr lang="en-US" dirty="0" smtClean="0"/>
              <a:t> a string whose characters are in reverse order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EB25-AFA2-7240-B6B7-DD47DBB22139}" type="datetime3">
              <a:rPr lang="en-US" smtClean="0"/>
              <a:t>19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75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latin typeface="Consolas"/>
                <a:cs typeface="Consolas"/>
              </a:rPr>
              <a:t>string reverse(string </a:t>
            </a:r>
            <a:r>
              <a:rPr lang="en-US" sz="2200" b="1" dirty="0" err="1">
                <a:latin typeface="Consolas"/>
                <a:cs typeface="Consolas"/>
              </a:rPr>
              <a:t>str</a:t>
            </a:r>
            <a:r>
              <a:rPr lang="en-US" sz="2200" b="1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200" b="1" dirty="0">
                <a:latin typeface="Consolas"/>
                <a:cs typeface="Consolas"/>
              </a:rPr>
              <a:t>	string </a:t>
            </a:r>
            <a:r>
              <a:rPr lang="en-US" sz="2200" b="1" dirty="0" err="1">
                <a:latin typeface="Consolas"/>
                <a:cs typeface="Consolas"/>
              </a:rPr>
              <a:t>rstr</a:t>
            </a:r>
            <a:r>
              <a:rPr lang="en-US" sz="2200" b="1" dirty="0">
                <a:latin typeface="Consolas"/>
                <a:cs typeface="Consolas"/>
              </a:rPr>
              <a:t> = </a:t>
            </a:r>
            <a:r>
              <a:rPr lang="en-US" sz="2200" b="1" dirty="0" err="1">
                <a:latin typeface="Consolas"/>
                <a:cs typeface="Consolas"/>
              </a:rPr>
              <a:t>str</a:t>
            </a:r>
            <a:r>
              <a:rPr lang="en-US" sz="220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2200" b="1" dirty="0">
                <a:latin typeface="Consolas"/>
                <a:cs typeface="Consolas"/>
              </a:rPr>
              <a:t>	</a:t>
            </a:r>
            <a:r>
              <a:rPr lang="en-US" sz="2200" b="1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lang="en-US" sz="2200" b="1" dirty="0">
                <a:latin typeface="Consolas"/>
                <a:cs typeface="Consolas"/>
              </a:rPr>
              <a:t> ( </a:t>
            </a:r>
            <a:r>
              <a:rPr lang="en-US" sz="2200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220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200" b="1" dirty="0" err="1">
                <a:latin typeface="Consolas"/>
                <a:cs typeface="Consolas"/>
              </a:rPr>
              <a:t>i</a:t>
            </a:r>
            <a:r>
              <a:rPr lang="en-US" sz="2200" b="1" dirty="0">
                <a:latin typeface="Consolas"/>
                <a:cs typeface="Consolas"/>
              </a:rPr>
              <a:t>=0; </a:t>
            </a:r>
            <a:r>
              <a:rPr lang="en-US" sz="2200" b="1" dirty="0" err="1">
                <a:latin typeface="Consolas"/>
                <a:cs typeface="Consolas"/>
              </a:rPr>
              <a:t>i</a:t>
            </a:r>
            <a:r>
              <a:rPr lang="en-US" sz="2200" b="1" dirty="0">
                <a:latin typeface="Consolas"/>
                <a:cs typeface="Consolas"/>
              </a:rPr>
              <a:t>&lt;</a:t>
            </a:r>
            <a:r>
              <a:rPr lang="en-US" sz="2200" b="1" dirty="0" err="1">
                <a:latin typeface="Consolas"/>
                <a:cs typeface="Consolas"/>
              </a:rPr>
              <a:t>str.length</a:t>
            </a:r>
            <a:r>
              <a:rPr lang="en-US" sz="2200" b="1" dirty="0">
                <a:latin typeface="Consolas"/>
                <a:cs typeface="Consolas"/>
              </a:rPr>
              <a:t>(); </a:t>
            </a:r>
            <a:r>
              <a:rPr lang="en-US" sz="2200" b="1" dirty="0" err="1">
                <a:latin typeface="Consolas"/>
                <a:cs typeface="Consolas"/>
              </a:rPr>
              <a:t>i</a:t>
            </a:r>
            <a:r>
              <a:rPr lang="en-US" sz="2200" b="1" dirty="0">
                <a:latin typeface="Consolas"/>
                <a:cs typeface="Consolas"/>
              </a:rPr>
              <a:t>++ )</a:t>
            </a:r>
          </a:p>
          <a:p>
            <a:pPr marL="0" indent="0">
              <a:buNone/>
            </a:pPr>
            <a:r>
              <a:rPr lang="en-US" sz="2200" b="1" dirty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sz="2200" b="1" dirty="0">
                <a:latin typeface="Consolas"/>
                <a:cs typeface="Consolas"/>
              </a:rPr>
              <a:t>		</a:t>
            </a:r>
            <a:r>
              <a:rPr lang="en-US" sz="2200" b="1" dirty="0" err="1">
                <a:latin typeface="Consolas"/>
                <a:cs typeface="Consolas"/>
              </a:rPr>
              <a:t>rstr.at</a:t>
            </a:r>
            <a:r>
              <a:rPr lang="en-US" sz="2200" b="1" dirty="0">
                <a:latin typeface="Consolas"/>
                <a:cs typeface="Consolas"/>
              </a:rPr>
              <a:t>( </a:t>
            </a:r>
            <a:r>
              <a:rPr lang="en-US" sz="2200" b="1" dirty="0" err="1">
                <a:latin typeface="Consolas"/>
                <a:cs typeface="Consolas"/>
              </a:rPr>
              <a:t>i</a:t>
            </a:r>
            <a:r>
              <a:rPr lang="en-US" sz="2200" b="1" dirty="0">
                <a:latin typeface="Consolas"/>
                <a:cs typeface="Consolas"/>
              </a:rPr>
              <a:t> ) = </a:t>
            </a:r>
            <a:r>
              <a:rPr lang="en-US" sz="2200" b="1" dirty="0" err="1">
                <a:latin typeface="Consolas"/>
                <a:cs typeface="Consolas"/>
              </a:rPr>
              <a:t>str.at</a:t>
            </a:r>
            <a:r>
              <a:rPr lang="en-US" sz="2200" b="1" dirty="0">
                <a:latin typeface="Consolas"/>
                <a:cs typeface="Consolas"/>
              </a:rPr>
              <a:t>( </a:t>
            </a:r>
            <a:r>
              <a:rPr lang="en-US" sz="2200" b="1" dirty="0" err="1">
                <a:latin typeface="Consolas"/>
                <a:cs typeface="Consolas"/>
              </a:rPr>
              <a:t>str.length</a:t>
            </a:r>
            <a:r>
              <a:rPr lang="en-US" sz="2200" b="1" dirty="0">
                <a:latin typeface="Consolas"/>
                <a:cs typeface="Consolas"/>
              </a:rPr>
              <a:t>() - </a:t>
            </a:r>
            <a:r>
              <a:rPr lang="en-US" sz="2200" b="1" dirty="0" err="1">
                <a:latin typeface="Consolas"/>
                <a:cs typeface="Consolas"/>
              </a:rPr>
              <a:t>i</a:t>
            </a:r>
            <a:r>
              <a:rPr lang="en-US" sz="2200" b="1" dirty="0">
                <a:latin typeface="Consolas"/>
                <a:cs typeface="Consolas"/>
              </a:rPr>
              <a:t> - 1 );</a:t>
            </a:r>
          </a:p>
          <a:p>
            <a:pPr marL="0" indent="0">
              <a:buNone/>
            </a:pPr>
            <a:r>
              <a:rPr lang="en-US" sz="2200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2200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2200" b="1" dirty="0">
                <a:latin typeface="Consolas"/>
                <a:cs typeface="Consolas"/>
              </a:rPr>
              <a:t>	</a:t>
            </a:r>
            <a:r>
              <a:rPr lang="en-US" sz="2200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sz="2200" b="1" dirty="0">
                <a:latin typeface="Consolas"/>
                <a:cs typeface="Consolas"/>
              </a:rPr>
              <a:t> </a:t>
            </a:r>
            <a:r>
              <a:rPr lang="en-US" sz="2200" b="1" dirty="0" err="1">
                <a:latin typeface="Consolas"/>
                <a:cs typeface="Consolas"/>
              </a:rPr>
              <a:t>rstr</a:t>
            </a:r>
            <a:r>
              <a:rPr lang="en-US" sz="220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EB25-AFA2-7240-B6B7-DD47DBB22139}" type="datetime3">
              <a:rPr lang="en-US" smtClean="0"/>
              <a:t>19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40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I/O with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Output works directly with the </a:t>
            </a:r>
            <a:r>
              <a:rPr lang="en-US" b="1" dirty="0" smtClean="0">
                <a:latin typeface="Consolas"/>
                <a:cs typeface="Consolas"/>
              </a:rPr>
              <a:t>&lt;&lt;</a:t>
            </a:r>
            <a:r>
              <a:rPr lang="en-US" dirty="0" smtClean="0"/>
              <a:t> operator</a:t>
            </a:r>
          </a:p>
          <a:p>
            <a:pPr marL="457200" lvl="1" indent="0">
              <a:buNone/>
            </a:pPr>
            <a:r>
              <a:rPr lang="en-US" b="1" dirty="0" err="1">
                <a:latin typeface="Consolas"/>
                <a:cs typeface="Consolas"/>
              </a:rPr>
              <a:t>c</a:t>
            </a:r>
            <a:r>
              <a:rPr lang="en-US" b="1" dirty="0" err="1" smtClean="0">
                <a:latin typeface="Consolas"/>
                <a:cs typeface="Consolas"/>
              </a:rPr>
              <a:t>out</a:t>
            </a:r>
            <a:r>
              <a:rPr lang="en-US" b="1" dirty="0" smtClean="0">
                <a:latin typeface="Consolas"/>
                <a:cs typeface="Consolas"/>
              </a:rPr>
              <a:t> &lt;&lt; </a:t>
            </a:r>
            <a:r>
              <a:rPr lang="en-US" b="1" dirty="0" err="1" smtClean="0">
                <a:latin typeface="Consolas"/>
                <a:cs typeface="Consolas"/>
              </a:rPr>
              <a:t>str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lvl="1"/>
            <a:endParaRPr lang="en-US" dirty="0"/>
          </a:p>
          <a:p>
            <a:r>
              <a:rPr lang="en-US" dirty="0" smtClean="0"/>
              <a:t>Input with the </a:t>
            </a:r>
            <a:r>
              <a:rPr lang="en-US" b="1" dirty="0" smtClean="0">
                <a:latin typeface="Consolas"/>
                <a:cs typeface="Consolas"/>
              </a:rPr>
              <a:t>&gt;&gt;</a:t>
            </a:r>
            <a:r>
              <a:rPr lang="en-US" dirty="0" smtClean="0"/>
              <a:t> gets a string up to the first whitespace</a:t>
            </a:r>
          </a:p>
          <a:p>
            <a:pPr marL="457200" lvl="1" indent="0">
              <a:buNone/>
            </a:pPr>
            <a:r>
              <a:rPr lang="en-US" b="1" dirty="0" err="1">
                <a:latin typeface="Consolas"/>
                <a:cs typeface="Consolas"/>
              </a:rPr>
              <a:t>c</a:t>
            </a:r>
            <a:r>
              <a:rPr lang="en-US" b="1" dirty="0" err="1" smtClean="0">
                <a:latin typeface="Consolas"/>
                <a:cs typeface="Consolas"/>
              </a:rPr>
              <a:t>in</a:t>
            </a:r>
            <a:r>
              <a:rPr lang="en-US" b="1" dirty="0" smtClean="0">
                <a:latin typeface="Consolas"/>
                <a:cs typeface="Consolas"/>
              </a:rPr>
              <a:t> &gt;&gt; </a:t>
            </a:r>
            <a:r>
              <a:rPr lang="en-US" b="1" dirty="0" err="1" smtClean="0">
                <a:latin typeface="Consolas"/>
                <a:cs typeface="Consolas"/>
              </a:rPr>
              <a:t>str</a:t>
            </a:r>
            <a:r>
              <a:rPr lang="en-US" b="1" dirty="0" smtClean="0">
                <a:latin typeface="Consolas"/>
                <a:cs typeface="Consolas"/>
              </a:rPr>
              <a:t>; </a:t>
            </a:r>
            <a:r>
              <a:rPr lang="en-US" b="1" dirty="0" smtClean="0">
                <a:solidFill>
                  <a:srgbClr val="008000"/>
                </a:solidFill>
                <a:latin typeface="Consolas"/>
                <a:cs typeface="Consolas"/>
              </a:rPr>
              <a:t>// if input=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b="1" dirty="0" smtClean="0">
                <a:solidFill>
                  <a:srgbClr val="008000"/>
                </a:solidFill>
                <a:latin typeface="Consolas"/>
                <a:cs typeface="Consolas"/>
              </a:rPr>
              <a:t>hi there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b="1" dirty="0" smtClean="0">
                <a:solidFill>
                  <a:srgbClr val="008000"/>
                </a:solidFill>
                <a:latin typeface="Consolas"/>
                <a:cs typeface="Consolas"/>
              </a:rPr>
              <a:t> 						    </a:t>
            </a:r>
            <a:r>
              <a:rPr lang="en-US" b="1" dirty="0" err="1" smtClean="0">
                <a:solidFill>
                  <a:srgbClr val="008000"/>
                </a:solidFill>
                <a:latin typeface="Consolas"/>
                <a:cs typeface="Consolas"/>
              </a:rPr>
              <a:t>str</a:t>
            </a:r>
            <a:r>
              <a:rPr lang="en-US" b="1" dirty="0" smtClean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b="1" dirty="0" smtClean="0">
                <a:solidFill>
                  <a:srgbClr val="008000"/>
                </a:solidFill>
                <a:latin typeface="Consolas"/>
                <a:cs typeface="Consolas"/>
              </a:rPr>
              <a:t>hi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endParaRPr lang="en-US" b="1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lvl="1"/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getline</a:t>
            </a:r>
            <a:r>
              <a:rPr lang="en-US" dirty="0" smtClean="0"/>
              <a:t> function reads an entire line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getline</a:t>
            </a:r>
            <a:r>
              <a:rPr lang="en-US" b="1" dirty="0" smtClean="0">
                <a:latin typeface="Consolas"/>
                <a:cs typeface="Consolas"/>
              </a:rPr>
              <a:t>( </a:t>
            </a:r>
            <a:r>
              <a:rPr lang="en-US" b="1" dirty="0" err="1" smtClean="0">
                <a:latin typeface="Consolas"/>
                <a:cs typeface="Consolas"/>
              </a:rPr>
              <a:t>cin</a:t>
            </a:r>
            <a:r>
              <a:rPr lang="en-US" b="1" dirty="0" smtClean="0">
                <a:latin typeface="Consolas"/>
                <a:cs typeface="Consolas"/>
              </a:rPr>
              <a:t>, </a:t>
            </a:r>
            <a:r>
              <a:rPr lang="en-US" b="1" dirty="0" err="1" smtClean="0">
                <a:latin typeface="Consolas"/>
                <a:cs typeface="Consolas"/>
              </a:rPr>
              <a:t>str</a:t>
            </a:r>
            <a:r>
              <a:rPr lang="en-US" b="1" dirty="0" smtClean="0">
                <a:latin typeface="Consolas"/>
                <a:cs typeface="Consolas"/>
              </a:rPr>
              <a:t> );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EB25-AFA2-7240-B6B7-DD47DBB22139}" type="datetime3">
              <a:rPr lang="en-US" smtClean="0"/>
              <a:t>19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26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Write a program that reads a line of text from the keyboard and outputs only characters that are uppercase, or not letters. For example: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&gt; Hi There Terrific Programmer!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H T T P!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EB25-AFA2-7240-B6B7-DD47DBB22139}" type="datetime3">
              <a:rPr lang="en-US" smtClean="0"/>
              <a:t>19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42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nsolas"/>
                <a:cs typeface="Consolas"/>
              </a:rPr>
              <a:t>iostream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 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&lt;string&gt;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using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namespace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std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main()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string </a:t>
            </a:r>
            <a:r>
              <a:rPr lang="en-US" b="1" dirty="0" err="1">
                <a:latin typeface="Consolas"/>
                <a:cs typeface="Consolas"/>
              </a:rPr>
              <a:t>str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getline</a:t>
            </a:r>
            <a:r>
              <a:rPr lang="en-US" b="1" dirty="0">
                <a:latin typeface="Consolas"/>
                <a:cs typeface="Consolas"/>
              </a:rPr>
              <a:t>( </a:t>
            </a:r>
            <a:r>
              <a:rPr lang="en-US" b="1" dirty="0" err="1">
                <a:latin typeface="Consolas"/>
                <a:cs typeface="Consolas"/>
              </a:rPr>
              <a:t>cin</a:t>
            </a:r>
            <a:r>
              <a:rPr lang="en-US" b="1" dirty="0">
                <a:latin typeface="Consolas"/>
                <a:cs typeface="Consolas"/>
              </a:rPr>
              <a:t>, </a:t>
            </a:r>
            <a:r>
              <a:rPr lang="en-US" b="1" dirty="0" err="1">
                <a:latin typeface="Consolas"/>
                <a:cs typeface="Consolas"/>
              </a:rPr>
              <a:t>str</a:t>
            </a:r>
            <a:r>
              <a:rPr lang="en-US" b="1" dirty="0">
                <a:latin typeface="Consolas"/>
                <a:cs typeface="Consolas"/>
              </a:rPr>
              <a:t> 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lang="en-US" b="1" dirty="0">
                <a:latin typeface="Consolas"/>
                <a:cs typeface="Consolas"/>
              </a:rPr>
              <a:t> (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=0;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&lt;</a:t>
            </a:r>
            <a:r>
              <a:rPr lang="en-US" b="1" dirty="0" err="1">
                <a:latin typeface="Consolas"/>
                <a:cs typeface="Consolas"/>
              </a:rPr>
              <a:t>str.length</a:t>
            </a:r>
            <a:r>
              <a:rPr lang="en-US" b="1" dirty="0">
                <a:latin typeface="Consolas"/>
                <a:cs typeface="Consolas"/>
              </a:rPr>
              <a:t>();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++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lang="en-US" b="1" dirty="0">
                <a:latin typeface="Consolas"/>
                <a:cs typeface="Consolas"/>
              </a:rPr>
              <a:t> c = </a:t>
            </a:r>
            <a:r>
              <a:rPr lang="en-US" b="1" dirty="0" err="1">
                <a:latin typeface="Consolas"/>
                <a:cs typeface="Consolas"/>
              </a:rPr>
              <a:t>str.at</a:t>
            </a:r>
            <a:r>
              <a:rPr lang="en-US" b="1" dirty="0" smtClean="0">
                <a:latin typeface="Consolas"/>
                <a:cs typeface="Consolas"/>
              </a:rPr>
              <a:t>( </a:t>
            </a:r>
            <a:r>
              <a:rPr lang="en-US" b="1" dirty="0" err="1" smtClean="0">
                <a:latin typeface="Consolas"/>
                <a:cs typeface="Consolas"/>
              </a:rPr>
              <a:t>i</a:t>
            </a:r>
            <a:r>
              <a:rPr lang="en-US" b="1" dirty="0" smtClean="0">
                <a:latin typeface="Consolas"/>
                <a:cs typeface="Consolas"/>
              </a:rPr>
              <a:t> )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lang="en-US" b="1" dirty="0">
                <a:latin typeface="Consolas"/>
                <a:cs typeface="Consolas"/>
              </a:rPr>
              <a:t> ( !( c &gt;= 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'a'</a:t>
            </a:r>
            <a:r>
              <a:rPr lang="en-US" b="1" dirty="0">
                <a:latin typeface="Consolas"/>
                <a:cs typeface="Consolas"/>
              </a:rPr>
              <a:t> &amp;&amp; c &lt;= 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'z'</a:t>
            </a:r>
            <a:r>
              <a:rPr lang="en-US" b="1" dirty="0">
                <a:latin typeface="Consolas"/>
                <a:cs typeface="Consolas"/>
              </a:rPr>
              <a:t> )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c;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0;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EB25-AFA2-7240-B6B7-DD47DBB22139}" type="datetime3">
              <a:rPr lang="en-US" smtClean="0"/>
              <a:t>19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27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smtClean="0">
                <a:latin typeface="Consolas"/>
                <a:cs typeface="Consolas"/>
              </a:rPr>
              <a:t>string</a:t>
            </a:r>
            <a:r>
              <a:rPr lang="en-US" dirty="0" smtClean="0"/>
              <a:t> class has many additional useful functions, for example…</a:t>
            </a:r>
          </a:p>
          <a:p>
            <a:endParaRPr lang="en-US" dirty="0"/>
          </a:p>
          <a:p>
            <a:pPr lvl="1"/>
            <a:r>
              <a:rPr lang="en-US" dirty="0" smtClean="0"/>
              <a:t>Comparison</a:t>
            </a:r>
          </a:p>
          <a:p>
            <a:pPr lvl="2"/>
            <a:r>
              <a:rPr lang="en-US" b="1" dirty="0" smtClean="0"/>
              <a:t>str1 == str2; </a:t>
            </a:r>
            <a:r>
              <a:rPr lang="en-US" b="1" dirty="0" smtClean="0">
                <a:solidFill>
                  <a:srgbClr val="008000"/>
                </a:solidFill>
              </a:rPr>
              <a:t>// returns true if contents are the same</a:t>
            </a:r>
          </a:p>
          <a:p>
            <a:pPr lvl="3"/>
            <a:r>
              <a:rPr lang="en-US" dirty="0" smtClean="0"/>
              <a:t>Also: </a:t>
            </a:r>
            <a:r>
              <a:rPr lang="en-US" b="1" dirty="0" smtClean="0"/>
              <a:t>!=, &lt;, &gt;, &lt;=, &gt;=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Assignment</a:t>
            </a:r>
          </a:p>
          <a:p>
            <a:pPr lvl="2"/>
            <a:r>
              <a:rPr lang="en-US" b="1" dirty="0" smtClean="0"/>
              <a:t>str1 = str2;</a:t>
            </a:r>
          </a:p>
          <a:p>
            <a:pPr lvl="2"/>
            <a:r>
              <a:rPr lang="en-US" b="1" dirty="0"/>
              <a:t>s</a:t>
            </a:r>
            <a:r>
              <a:rPr lang="en-US" b="1" dirty="0" smtClean="0"/>
              <a:t>tr1 = </a:t>
            </a:r>
            <a:r>
              <a:rPr lang="en-US" b="1" dirty="0" smtClean="0">
                <a:solidFill>
                  <a:schemeClr val="accent2"/>
                </a:solidFill>
                <a:latin typeface="Consolas"/>
                <a:cs typeface="Consolas"/>
              </a:rPr>
              <a:t>"stuffs"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 smtClean="0"/>
          </a:p>
          <a:p>
            <a:pPr lvl="2"/>
            <a:endParaRPr lang="en-US" dirty="0"/>
          </a:p>
          <a:p>
            <a:pPr lvl="1"/>
            <a:r>
              <a:rPr lang="en-US" dirty="0" smtClean="0"/>
              <a:t>Concatenation</a:t>
            </a:r>
          </a:p>
          <a:p>
            <a:pPr lvl="2"/>
            <a:r>
              <a:rPr lang="en-US" b="1" dirty="0" smtClean="0"/>
              <a:t>str1 + str2;</a:t>
            </a:r>
          </a:p>
          <a:p>
            <a:pPr lvl="2"/>
            <a:r>
              <a:rPr lang="en-US" b="1" dirty="0" smtClean="0"/>
              <a:t>str1 = str2 + str3;</a:t>
            </a:r>
          </a:p>
          <a:p>
            <a:pPr lvl="2"/>
            <a:r>
              <a:rPr lang="en-US" b="1" dirty="0"/>
              <a:t>s</a:t>
            </a:r>
            <a:r>
              <a:rPr lang="en-US" b="1" dirty="0" smtClean="0"/>
              <a:t>tr1 += str2;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Substring</a:t>
            </a:r>
          </a:p>
          <a:p>
            <a:pPr lvl="2"/>
            <a:r>
              <a:rPr lang="en-US" b="1" dirty="0"/>
              <a:t>s</a:t>
            </a:r>
            <a:r>
              <a:rPr lang="en-US" b="1" dirty="0" smtClean="0"/>
              <a:t>tr1.substr( position, length );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EB25-AFA2-7240-B6B7-DD47DBB22139}" type="datetime3">
              <a:rPr lang="en-US" smtClean="0"/>
              <a:t>19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63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Write a function named </a:t>
            </a:r>
            <a:r>
              <a:rPr lang="en-US" b="1" dirty="0" err="1" smtClean="0">
                <a:latin typeface="Consolas"/>
                <a:cs typeface="Consolas"/>
              </a:rPr>
              <a:t>palindromeflip</a:t>
            </a:r>
            <a:r>
              <a:rPr lang="en-US" dirty="0" smtClean="0"/>
              <a:t> that takes as input a string and returns a palindrome (i.e. one that reads the same front to back as back to front) in a very specific way: append to the original string a copy in reverse order. For example, if the input were “</a:t>
            </a:r>
            <a:r>
              <a:rPr lang="en-US" dirty="0" err="1" smtClean="0"/>
              <a:t>abc</a:t>
            </a:r>
            <a:r>
              <a:rPr lang="en-US" dirty="0" smtClean="0"/>
              <a:t>” then the returned string would be “</a:t>
            </a:r>
            <a:r>
              <a:rPr lang="en-US" dirty="0" err="1" smtClean="0"/>
              <a:t>abccba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Hint: make use of your </a:t>
            </a:r>
            <a:r>
              <a:rPr lang="en-US" b="1" dirty="0" smtClean="0">
                <a:latin typeface="Consolas"/>
                <a:cs typeface="Consolas"/>
              </a:rPr>
              <a:t>reverse</a:t>
            </a:r>
            <a:r>
              <a:rPr lang="en-US" dirty="0" smtClean="0"/>
              <a:t> function!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EB25-AFA2-7240-B6B7-DD47DBB22139}" type="datetime3">
              <a:rPr lang="en-US" smtClean="0"/>
              <a:t>19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29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string </a:t>
            </a:r>
            <a:r>
              <a:rPr lang="en-US" b="1" dirty="0" err="1">
                <a:latin typeface="Consolas"/>
                <a:cs typeface="Consolas"/>
              </a:rPr>
              <a:t>palindromeflip</a:t>
            </a:r>
            <a:r>
              <a:rPr lang="en-US" b="1" dirty="0">
                <a:latin typeface="Consolas"/>
                <a:cs typeface="Consolas"/>
              </a:rPr>
              <a:t>(string </a:t>
            </a:r>
            <a:r>
              <a:rPr lang="en-US" b="1" dirty="0" err="1">
                <a:latin typeface="Consolas"/>
                <a:cs typeface="Consolas"/>
              </a:rPr>
              <a:t>str</a:t>
            </a:r>
            <a:r>
              <a:rPr lang="en-US" b="1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( </a:t>
            </a:r>
            <a:r>
              <a:rPr lang="en-US" b="1" dirty="0" err="1">
                <a:latin typeface="Consolas"/>
                <a:cs typeface="Consolas"/>
              </a:rPr>
              <a:t>str</a:t>
            </a:r>
            <a:r>
              <a:rPr lang="en-US" b="1" dirty="0">
                <a:latin typeface="Consolas"/>
                <a:cs typeface="Consolas"/>
              </a:rPr>
              <a:t> + reverse( </a:t>
            </a:r>
            <a:r>
              <a:rPr lang="en-US" b="1" dirty="0" err="1">
                <a:latin typeface="Consolas"/>
                <a:cs typeface="Consolas"/>
              </a:rPr>
              <a:t>str</a:t>
            </a:r>
            <a:r>
              <a:rPr lang="en-US" b="1" dirty="0">
                <a:latin typeface="Consolas"/>
                <a:cs typeface="Consolas"/>
              </a:rPr>
              <a:t> ) 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EB25-AFA2-7240-B6B7-DD47DBB22139}" type="datetime3">
              <a:rPr lang="en-US" smtClean="0"/>
              <a:t>19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89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Null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null character 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'\0'</a:t>
            </a:r>
            <a:r>
              <a:rPr lang="en-US" dirty="0"/>
              <a:t> is used to tell C++ where the string </a:t>
            </a:r>
            <a:r>
              <a:rPr lang="en-US" dirty="0" smtClean="0"/>
              <a:t>ends</a:t>
            </a:r>
          </a:p>
          <a:p>
            <a:pPr lvl="1"/>
            <a:r>
              <a:rPr lang="en-US" dirty="0" smtClean="0"/>
              <a:t>Note: like tab (</a:t>
            </a:r>
            <a:r>
              <a:rPr lang="en-US" b="1" dirty="0" smtClean="0">
                <a:solidFill>
                  <a:schemeClr val="accent2"/>
                </a:solidFill>
                <a:latin typeface="Consolas"/>
                <a:cs typeface="Consolas"/>
              </a:rPr>
              <a:t>'\t'</a:t>
            </a:r>
            <a:r>
              <a:rPr lang="en-US" dirty="0" smtClean="0">
                <a:solidFill>
                  <a:srgbClr val="000000"/>
                </a:solidFill>
              </a:rPr>
              <a:t>) and new line (</a:t>
            </a:r>
            <a:r>
              <a:rPr lang="en-US" b="1" dirty="0" smtClean="0">
                <a:solidFill>
                  <a:schemeClr val="accent2"/>
                </a:solidFill>
                <a:latin typeface="Consolas"/>
                <a:cs typeface="Consolas"/>
              </a:rPr>
              <a:t>'\n'</a:t>
            </a:r>
            <a:r>
              <a:rPr lang="en-US" dirty="0" smtClean="0"/>
              <a:t>), the null character is a </a:t>
            </a:r>
            <a:r>
              <a:rPr lang="en-US" i="1" dirty="0" smtClean="0"/>
              <a:t>single</a:t>
            </a:r>
            <a:r>
              <a:rPr lang="en-US" dirty="0" smtClean="0"/>
              <a:t> character but requires the backslash to represent in C++ (it is actually ASCII value 0)</a:t>
            </a:r>
          </a:p>
          <a:p>
            <a:endParaRPr lang="en-US" dirty="0"/>
          </a:p>
          <a:p>
            <a:r>
              <a:rPr lang="en-US" dirty="0"/>
              <a:t>For example, the C-string </a:t>
            </a:r>
            <a:r>
              <a:rPr lang="en-US" b="1" dirty="0">
                <a:solidFill>
                  <a:srgbClr val="C0504D"/>
                </a:solidFill>
                <a:latin typeface="Consolas"/>
                <a:cs typeface="Consolas"/>
              </a:rPr>
              <a:t>"bob"</a:t>
            </a:r>
            <a:r>
              <a:rPr lang="en-US" dirty="0"/>
              <a:t> actually takes four characters to store: three for the three letters in the string plus one more for the </a:t>
            </a:r>
            <a:r>
              <a:rPr lang="en-US" b="1" dirty="0">
                <a:solidFill>
                  <a:srgbClr val="C0504D"/>
                </a:solidFill>
                <a:latin typeface="Consolas"/>
                <a:cs typeface="Consolas"/>
              </a:rPr>
              <a:t>'\0'</a:t>
            </a:r>
            <a:r>
              <a:rPr lang="en-US" dirty="0"/>
              <a:t> null character at the </a:t>
            </a:r>
            <a:r>
              <a:rPr lang="en-US" dirty="0" smtClean="0"/>
              <a:t>end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Importantly, </a:t>
            </a:r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lang="en-US" dirty="0"/>
              <a:t> array must be large enough to store the extra null character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EB25-AFA2-7240-B6B7-DD47DBB22139}" type="datetime3">
              <a:rPr lang="en-US" smtClean="0"/>
              <a:t>19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7202" y="4394463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s[8] = </a:t>
            </a:r>
            <a:r>
              <a:rPr lang="en-US" b="1" dirty="0">
                <a:solidFill>
                  <a:srgbClr val="A31515"/>
                </a:solidFill>
                <a:latin typeface="Consolas"/>
              </a:rPr>
              <a:t>"bob"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008000"/>
                </a:solidFill>
                <a:latin typeface="Consolas"/>
              </a:rPr>
              <a:t>// s[0]='b', s[1</a:t>
            </a:r>
            <a:r>
              <a:rPr lang="en-US" b="1" dirty="0" smtClean="0">
                <a:solidFill>
                  <a:srgbClr val="008000"/>
                </a:solidFill>
                <a:latin typeface="Consolas"/>
              </a:rPr>
              <a:t>]='o', </a:t>
            </a:r>
            <a:r>
              <a:rPr lang="en-US" b="1" dirty="0">
                <a:solidFill>
                  <a:srgbClr val="008000"/>
                </a:solidFill>
                <a:latin typeface="Consolas"/>
              </a:rPr>
              <a:t>s[2]='b', s[3]='\0', </a:t>
            </a:r>
            <a:r>
              <a:rPr lang="en-US" b="1" dirty="0" smtClean="0">
                <a:solidFill>
                  <a:srgbClr val="008000"/>
                </a:solidFill>
                <a:latin typeface="Consolas"/>
              </a:rPr>
              <a:t>s[4]=?, s[5]=?, …</a:t>
            </a:r>
            <a:endParaRPr lang="en-US" b="1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44734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Strings -&gt; C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Some functions require a C string – if you are using the </a:t>
            </a:r>
            <a:r>
              <a:rPr lang="en-US" b="1" dirty="0" smtClean="0"/>
              <a:t>string</a:t>
            </a:r>
            <a:r>
              <a:rPr lang="en-US" dirty="0" smtClean="0"/>
              <a:t> class and need to get access to its equivalent C string representation, use the </a:t>
            </a:r>
            <a:r>
              <a:rPr lang="en-US" b="1" dirty="0" err="1" smtClean="0"/>
              <a:t>c_str</a:t>
            </a:r>
            <a:r>
              <a:rPr lang="en-US" dirty="0" smtClean="0"/>
              <a:t> function</a:t>
            </a:r>
          </a:p>
          <a:p>
            <a:endParaRPr lang="en-US" dirty="0"/>
          </a:p>
          <a:p>
            <a:r>
              <a:rPr lang="en-US" dirty="0" smtClean="0"/>
              <a:t>For example, in GCC 4.8, opening files must be done with a C string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 smtClean="0">
                <a:latin typeface="Consolas"/>
                <a:cs typeface="Consolas"/>
              </a:rPr>
              <a:t>string </a:t>
            </a:r>
            <a:r>
              <a:rPr lang="en-US" b="1" dirty="0" err="1" smtClean="0">
                <a:latin typeface="Consolas"/>
                <a:cs typeface="Consolas"/>
              </a:rPr>
              <a:t>fname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457200" lvl="1" indent="0">
              <a:buNone/>
            </a:pP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 err="1" smtClean="0">
                <a:latin typeface="Consolas"/>
                <a:cs typeface="Consolas"/>
              </a:rPr>
              <a:t>fstream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inf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457200" lvl="1" indent="0">
              <a:buNone/>
            </a:pPr>
            <a:r>
              <a:rPr lang="en-US" b="1" dirty="0" err="1">
                <a:latin typeface="Consolas"/>
                <a:cs typeface="Consolas"/>
              </a:rPr>
              <a:t>c</a:t>
            </a:r>
            <a:r>
              <a:rPr lang="en-US" b="1" dirty="0" err="1" smtClean="0">
                <a:latin typeface="Consolas"/>
                <a:cs typeface="Consolas"/>
              </a:rPr>
              <a:t>in</a:t>
            </a:r>
            <a:r>
              <a:rPr lang="en-US" b="1" dirty="0" smtClean="0">
                <a:latin typeface="Consolas"/>
                <a:cs typeface="Consolas"/>
              </a:rPr>
              <a:t> &gt;&gt; </a:t>
            </a:r>
            <a:r>
              <a:rPr lang="en-US" b="1" dirty="0" err="1" smtClean="0">
                <a:latin typeface="Consolas"/>
                <a:cs typeface="Consolas"/>
              </a:rPr>
              <a:t>fname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inf.open</a:t>
            </a:r>
            <a:r>
              <a:rPr lang="en-US" b="1" dirty="0" smtClean="0">
                <a:latin typeface="Consolas"/>
                <a:cs typeface="Consolas"/>
              </a:rPr>
              <a:t>( </a:t>
            </a:r>
            <a:r>
              <a:rPr lang="en-US" b="1" dirty="0" err="1" smtClean="0">
                <a:latin typeface="Consolas"/>
                <a:cs typeface="Consolas"/>
              </a:rPr>
              <a:t>fname.c_str</a:t>
            </a:r>
            <a:r>
              <a:rPr lang="en-US" b="1" dirty="0" smtClean="0">
                <a:latin typeface="Consolas"/>
                <a:cs typeface="Consolas"/>
              </a:rPr>
              <a:t>() );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/>
                <a:cs typeface="Consolas"/>
              </a:rPr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EB25-AFA2-7240-B6B7-DD47DBB22139}" type="datetime3">
              <a:rPr lang="en-US" smtClean="0"/>
              <a:t>19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29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C++, strings can be represented either by C strings or the </a:t>
            </a:r>
            <a:r>
              <a:rPr lang="en-US" b="1" dirty="0" smtClean="0">
                <a:latin typeface="Consolas"/>
                <a:cs typeface="Consolas"/>
              </a:rPr>
              <a:t>string</a:t>
            </a:r>
            <a:r>
              <a:rPr lang="en-US" dirty="0" smtClean="0"/>
              <a:t> class</a:t>
            </a:r>
          </a:p>
          <a:p>
            <a:endParaRPr lang="en-US" dirty="0"/>
          </a:p>
          <a:p>
            <a:r>
              <a:rPr lang="en-US" dirty="0" smtClean="0"/>
              <a:t>C strings are a char array with a null character (</a:t>
            </a:r>
            <a:r>
              <a:rPr lang="en-US" b="1" dirty="0" smtClean="0">
                <a:latin typeface="Consolas"/>
                <a:cs typeface="Consolas"/>
              </a:rPr>
              <a:t>'\0'</a:t>
            </a:r>
            <a:r>
              <a:rPr lang="en-US" dirty="0" smtClean="0"/>
              <a:t>) indicating the end of the string</a:t>
            </a:r>
          </a:p>
          <a:p>
            <a:endParaRPr lang="en-US" dirty="0"/>
          </a:p>
          <a:p>
            <a:r>
              <a:rPr lang="en-US" dirty="0" smtClean="0"/>
              <a:t>There are useful functions in the </a:t>
            </a:r>
            <a:r>
              <a:rPr lang="en-US" b="1" dirty="0" err="1" smtClean="0">
                <a:latin typeface="Consolas"/>
                <a:cs typeface="Consolas"/>
              </a:rPr>
              <a:t>cstring</a:t>
            </a:r>
            <a:r>
              <a:rPr lang="en-US" dirty="0" smtClean="0"/>
              <a:t> and </a:t>
            </a:r>
            <a:r>
              <a:rPr lang="en-US" b="1" dirty="0" err="1" smtClean="0"/>
              <a:t>cstdlib</a:t>
            </a:r>
            <a:r>
              <a:rPr lang="en-US" dirty="0" smtClean="0"/>
              <a:t> libraries for C strings, but be wary of buffer </a:t>
            </a:r>
            <a:r>
              <a:rPr lang="en-US" dirty="0" smtClean="0"/>
              <a:t>overflows</a:t>
            </a:r>
          </a:p>
          <a:p>
            <a:endParaRPr lang="en-US" dirty="0"/>
          </a:p>
          <a:p>
            <a:r>
              <a:rPr lang="en-US" dirty="0" smtClean="0"/>
              <a:t>Program arguments are accessed via the </a:t>
            </a:r>
            <a:r>
              <a:rPr lang="en-US" b="1" dirty="0" err="1" smtClean="0">
                <a:latin typeface="Consolas"/>
                <a:cs typeface="Consolas"/>
              </a:rPr>
              <a:t>argc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nsolas"/>
                <a:cs typeface="Consolas"/>
              </a:rPr>
              <a:t>argv</a:t>
            </a:r>
            <a:r>
              <a:rPr lang="en-US" dirty="0" smtClean="0"/>
              <a:t> arguments of the </a:t>
            </a:r>
            <a:r>
              <a:rPr lang="en-US" b="1" dirty="0" smtClean="0">
                <a:latin typeface="Consolas"/>
                <a:cs typeface="Consolas"/>
              </a:rPr>
              <a:t>main</a:t>
            </a:r>
            <a:r>
              <a:rPr lang="en-US" dirty="0" smtClean="0"/>
              <a:t> function, where </a:t>
            </a:r>
            <a:r>
              <a:rPr lang="en-US" b="1" dirty="0" err="1" smtClean="0">
                <a:latin typeface="Consolas"/>
                <a:cs typeface="Consolas"/>
              </a:rPr>
              <a:t>argv</a:t>
            </a:r>
            <a:r>
              <a:rPr lang="en-US" dirty="0" smtClean="0"/>
              <a:t> is an array of C strings and </a:t>
            </a:r>
            <a:r>
              <a:rPr lang="en-US" b="1" dirty="0" err="1" smtClean="0">
                <a:latin typeface="Consolas"/>
                <a:cs typeface="Consolas"/>
              </a:rPr>
              <a:t>argc</a:t>
            </a:r>
            <a:r>
              <a:rPr lang="en-US" dirty="0" smtClean="0"/>
              <a:t> is the size of the array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</a:t>
            </a:r>
            <a:r>
              <a:rPr lang="en-US" b="1" dirty="0" smtClean="0">
                <a:latin typeface="Consolas"/>
                <a:cs typeface="Consolas"/>
              </a:rPr>
              <a:t>string</a:t>
            </a:r>
            <a:r>
              <a:rPr lang="en-US" dirty="0" smtClean="0"/>
              <a:t> class is generally preferred both for ease and safety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E562-87C6-424D-80AE-A85226D3EB13}" type="datetime3">
              <a:rPr lang="en-US" smtClean="0"/>
              <a:t>19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09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Declaring and Initializing C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When you declare a </a:t>
            </a:r>
            <a:r>
              <a:rPr lang="en-US" sz="2800" dirty="0" smtClean="0"/>
              <a:t>C string </a:t>
            </a:r>
            <a:r>
              <a:rPr lang="en-US" sz="2800" dirty="0"/>
              <a:t>(</a:t>
            </a:r>
            <a:r>
              <a:rPr lang="en-US" sz="28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array), you can initialize </a:t>
            </a:r>
            <a:r>
              <a:rPr lang="en-US" sz="2800" dirty="0" smtClean="0"/>
              <a:t>it at the same time</a:t>
            </a:r>
            <a:endParaRPr lang="en-US" sz="2800" dirty="0"/>
          </a:p>
          <a:p>
            <a:pPr marL="457200" lvl="1" indent="0"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4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message[10] = </a:t>
            </a:r>
            <a:r>
              <a:rPr lang="en-US" sz="2400" b="1" dirty="0">
                <a:solidFill>
                  <a:srgbClr val="A31515"/>
                </a:solidFill>
                <a:latin typeface="Consolas"/>
              </a:rPr>
              <a:t>"Hi there"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</a:rPr>
              <a:t>C</a:t>
            </a:r>
            <a:r>
              <a:rPr lang="en-US" sz="2400" dirty="0">
                <a:solidFill>
                  <a:prstClr val="black"/>
                </a:solidFill>
              </a:rPr>
              <a:t>++ automatically adds the null character at the end of the string (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message[8]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is set to </a:t>
            </a:r>
            <a:r>
              <a:rPr lang="en-US" sz="2400" b="1" dirty="0">
                <a:solidFill>
                  <a:srgbClr val="A31515"/>
                </a:solidFill>
                <a:latin typeface="Consolas"/>
              </a:rPr>
              <a:t>'\0'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  <a:p>
            <a:endParaRPr lang="en-US" sz="2800" dirty="0" smtClean="0">
              <a:solidFill>
                <a:prstClr val="black"/>
              </a:solidFill>
            </a:endParaRPr>
          </a:p>
          <a:p>
            <a:r>
              <a:rPr lang="en-US" sz="2800" dirty="0" smtClean="0">
                <a:solidFill>
                  <a:prstClr val="black"/>
                </a:solidFill>
              </a:rPr>
              <a:t>You </a:t>
            </a:r>
            <a:r>
              <a:rPr lang="en-US" sz="2800" dirty="0">
                <a:solidFill>
                  <a:prstClr val="black"/>
                </a:solidFill>
              </a:rPr>
              <a:t>can leave out the array size when you initialize a </a:t>
            </a:r>
            <a:r>
              <a:rPr lang="en-US" sz="2800" dirty="0" smtClean="0">
                <a:solidFill>
                  <a:prstClr val="black"/>
                </a:solidFill>
              </a:rPr>
              <a:t>C string </a:t>
            </a:r>
            <a:r>
              <a:rPr lang="en-US" sz="2800" dirty="0">
                <a:solidFill>
                  <a:prstClr val="black"/>
                </a:solidFill>
              </a:rPr>
              <a:t>this way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message[] = </a:t>
            </a:r>
            <a:r>
              <a:rPr lang="en-US" sz="2400" b="1" dirty="0">
                <a:solidFill>
                  <a:srgbClr val="A31515"/>
                </a:solidFill>
                <a:latin typeface="Consolas"/>
              </a:rPr>
              <a:t>"Hi there"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2400" dirty="0">
                <a:solidFill>
                  <a:prstClr val="black"/>
                </a:solidFill>
              </a:rPr>
              <a:t>C++ will size the array automatically, including the null character at the end, so the above is equivalent </a:t>
            </a:r>
            <a:r>
              <a:rPr lang="en-US" sz="2400" dirty="0" smtClean="0">
                <a:solidFill>
                  <a:prstClr val="black"/>
                </a:solidFill>
              </a:rPr>
              <a:t>to…</a:t>
            </a:r>
            <a:endParaRPr lang="en-US" sz="2400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message[9] = </a:t>
            </a:r>
            <a:r>
              <a:rPr lang="en-US" sz="2400" b="1" dirty="0">
                <a:solidFill>
                  <a:srgbClr val="A31515"/>
                </a:solidFill>
                <a:latin typeface="Consolas"/>
              </a:rPr>
              <a:t>"Hi </a:t>
            </a:r>
            <a:r>
              <a:rPr lang="en-US" sz="2400" b="1" dirty="0" smtClean="0">
                <a:solidFill>
                  <a:srgbClr val="A31515"/>
                </a:solidFill>
                <a:latin typeface="Consolas"/>
              </a:rPr>
              <a:t>there"</a:t>
            </a:r>
            <a:r>
              <a:rPr lang="en-US" sz="2400" b="1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b="1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However, the typical array initialization is </a:t>
            </a:r>
            <a:r>
              <a:rPr lang="en-US" b="1" u="sng" dirty="0" smtClean="0">
                <a:solidFill>
                  <a:prstClr val="black"/>
                </a:solidFill>
              </a:rPr>
              <a:t>not</a:t>
            </a:r>
            <a:r>
              <a:rPr lang="en-US" dirty="0" smtClean="0">
                <a:solidFill>
                  <a:prstClr val="black"/>
                </a:solidFill>
              </a:rPr>
              <a:t> equivalent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prstClr val="black"/>
                </a:solidFill>
                <a:latin typeface="Consolas"/>
                <a:cs typeface="Consolas"/>
              </a:rPr>
              <a:t>char message[] = {</a:t>
            </a:r>
            <a:r>
              <a:rPr lang="en-US" b="1" dirty="0" smtClean="0">
                <a:solidFill>
                  <a:srgbClr val="A31515"/>
                </a:solidFill>
                <a:latin typeface="Consolas"/>
                <a:cs typeface="Consolas"/>
              </a:rPr>
              <a:t>'h','</a:t>
            </a:r>
            <a:r>
              <a:rPr lang="en-US" b="1" dirty="0" err="1" smtClean="0">
                <a:solidFill>
                  <a:srgbClr val="A31515"/>
                </a:solidFill>
                <a:latin typeface="Consolas"/>
                <a:cs typeface="Consolas"/>
              </a:rPr>
              <a:t>i</a:t>
            </a:r>
            <a:r>
              <a:rPr lang="en-US" b="1" dirty="0" smtClean="0">
                <a:solidFill>
                  <a:srgbClr val="A31515"/>
                </a:solidFill>
                <a:latin typeface="Consolas"/>
                <a:cs typeface="Consolas"/>
              </a:rPr>
              <a:t>',' ','</a:t>
            </a:r>
            <a:r>
              <a:rPr lang="en-US" b="1" dirty="0" err="1" smtClean="0">
                <a:solidFill>
                  <a:srgbClr val="A31515"/>
                </a:solidFill>
                <a:latin typeface="Consolas"/>
                <a:cs typeface="Consolas"/>
              </a:rPr>
              <a:t>t','</a:t>
            </a:r>
            <a:r>
              <a:rPr lang="en-US" b="1" dirty="0" err="1">
                <a:solidFill>
                  <a:srgbClr val="A31515"/>
                </a:solidFill>
                <a:latin typeface="Consolas"/>
                <a:cs typeface="Consolas"/>
              </a:rPr>
              <a:t>h'</a:t>
            </a:r>
            <a:r>
              <a:rPr lang="en-US" b="1" dirty="0" err="1" smtClean="0">
                <a:solidFill>
                  <a:srgbClr val="A31515"/>
                </a:solidFill>
                <a:latin typeface="Consolas"/>
                <a:cs typeface="Consolas"/>
              </a:rPr>
              <a:t>,'e','r','e</a:t>
            </a:r>
            <a:r>
              <a:rPr lang="en-US" b="1" dirty="0" smtClean="0">
                <a:solidFill>
                  <a:srgbClr val="A31515"/>
                </a:solidFill>
                <a:latin typeface="Consolas"/>
                <a:cs typeface="Consolas"/>
              </a:rPr>
              <a:t>'</a:t>
            </a:r>
            <a:r>
              <a:rPr lang="en-US" b="1" dirty="0" smtClean="0">
                <a:solidFill>
                  <a:prstClr val="black"/>
                </a:solidFill>
                <a:latin typeface="Consolas"/>
                <a:cs typeface="Consolas"/>
              </a:rPr>
              <a:t>};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C++ will make an array of size 8 </a:t>
            </a:r>
            <a:r>
              <a:rPr lang="en-US" u="sng" dirty="0" smtClean="0">
                <a:solidFill>
                  <a:prstClr val="black"/>
                </a:solidFill>
              </a:rPr>
              <a:t>without</a:t>
            </a:r>
            <a:r>
              <a:rPr lang="en-US" dirty="0" smtClean="0">
                <a:solidFill>
                  <a:prstClr val="black"/>
                </a:solidFill>
              </a:rPr>
              <a:t> a trailing null (</a:t>
            </a:r>
            <a:r>
              <a:rPr lang="en-US" b="1" dirty="0">
                <a:solidFill>
                  <a:srgbClr val="A31515"/>
                </a:solidFill>
                <a:latin typeface="Consolas"/>
              </a:rPr>
              <a:t>'\0'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EB25-AFA2-7240-B6B7-DD47DBB22139}" type="datetime3">
              <a:rPr lang="en-US" smtClean="0"/>
              <a:t>19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6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C String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You can use </a:t>
            </a:r>
            <a:r>
              <a:rPr lang="en-US" dirty="0" smtClean="0"/>
              <a:t>C strings </a:t>
            </a:r>
            <a:r>
              <a:rPr lang="en-US" dirty="0"/>
              <a:t>like other </a:t>
            </a:r>
            <a:r>
              <a:rPr lang="en-US" dirty="0" smtClean="0"/>
              <a:t>arrays by using the square brackets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b="1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2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600" b="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2600" b="1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sz="2600" b="1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2600" b="1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600" b="1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2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600" b="1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26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sz="2600" b="1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600" b="1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sz="2600" b="1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FF"/>
                </a:solidFill>
                <a:latin typeface="Consolas"/>
              </a:rPr>
              <a:t>	char</a:t>
            </a:r>
            <a:r>
              <a:rPr lang="en-US" sz="2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600" b="1" dirty="0" err="1">
                <a:solidFill>
                  <a:prstClr val="black"/>
                </a:solidFill>
                <a:latin typeface="Consolas"/>
              </a:rPr>
              <a:t>str</a:t>
            </a:r>
            <a:r>
              <a:rPr lang="en-US" sz="2600" b="1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600" b="1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600" b="1" dirty="0" smtClean="0">
                <a:solidFill>
                  <a:srgbClr val="A31515"/>
                </a:solidFill>
                <a:latin typeface="Consolas"/>
              </a:rPr>
              <a:t>"Wentworth Is Terrific!"</a:t>
            </a:r>
            <a:r>
              <a:rPr lang="en-US" sz="26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nn-NO" sz="2600" b="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nn-NO" sz="2600" b="1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nn-NO" sz="2600" b="1" dirty="0" smtClean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nn-NO" sz="2600" b="1" dirty="0" err="1" smtClean="0">
                <a:solidFill>
                  <a:srgbClr val="000000"/>
                </a:solidFill>
                <a:latin typeface="Consolas"/>
              </a:rPr>
              <a:t>str</a:t>
            </a:r>
            <a:r>
              <a:rPr lang="nn-NO" sz="2600" b="1" dirty="0" smtClean="0">
                <a:solidFill>
                  <a:srgbClr val="000000"/>
                </a:solidFill>
                <a:latin typeface="Consolas"/>
              </a:rPr>
              <a:t>[0] &lt;&lt; </a:t>
            </a:r>
            <a:r>
              <a:rPr lang="nn-NO" sz="2600" b="1" dirty="0" err="1" smtClean="0">
                <a:solidFill>
                  <a:srgbClr val="000000"/>
                </a:solidFill>
                <a:latin typeface="Consolas"/>
              </a:rPr>
              <a:t>str</a:t>
            </a:r>
            <a:r>
              <a:rPr lang="nn-NO" sz="2600" b="1" dirty="0" smtClean="0">
                <a:solidFill>
                  <a:srgbClr val="000000"/>
                </a:solidFill>
                <a:latin typeface="Consolas"/>
              </a:rPr>
              <a:t>[10] &lt;&lt; </a:t>
            </a:r>
            <a:r>
              <a:rPr lang="nn-NO" sz="2600" b="1" dirty="0" err="1" smtClean="0">
                <a:solidFill>
                  <a:srgbClr val="000000"/>
                </a:solidFill>
                <a:latin typeface="Consolas"/>
              </a:rPr>
              <a:t>str</a:t>
            </a:r>
            <a:r>
              <a:rPr lang="nn-NO" sz="2600" b="1" dirty="0" smtClean="0">
                <a:solidFill>
                  <a:srgbClr val="000000"/>
                </a:solidFill>
                <a:latin typeface="Consolas"/>
              </a:rPr>
              <a:t>[13] &lt;&lt; </a:t>
            </a:r>
            <a:r>
              <a:rPr lang="nn-NO" sz="2600" b="1" dirty="0" err="1" smtClean="0">
                <a:solidFill>
                  <a:srgbClr val="000000"/>
                </a:solidFill>
                <a:latin typeface="Consolas"/>
              </a:rPr>
              <a:t>str</a:t>
            </a:r>
            <a:r>
              <a:rPr lang="nn-NO" sz="2600" b="1" dirty="0" smtClean="0">
                <a:solidFill>
                  <a:srgbClr val="000000"/>
                </a:solidFill>
                <a:latin typeface="Consolas"/>
              </a:rPr>
              <a:t>[21];</a:t>
            </a:r>
            <a:endParaRPr lang="en-US" sz="26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2600" b="1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6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EB25-AFA2-7240-B6B7-DD47DBB22139}" type="datetime3">
              <a:rPr lang="en-US" smtClean="0"/>
              <a:t>19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3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C++ you generally need to know the size of an array to iterate over all elements. This is </a:t>
            </a:r>
            <a:r>
              <a:rPr lang="en-US" u="sng" dirty="0" smtClean="0"/>
              <a:t>not</a:t>
            </a:r>
            <a:r>
              <a:rPr lang="en-US" dirty="0" smtClean="0"/>
              <a:t> the case with C strings – because you know they end with a null character! Write a function named </a:t>
            </a:r>
            <a:r>
              <a:rPr lang="en-US" b="1" dirty="0" err="1" smtClean="0">
                <a:latin typeface="Consolas"/>
                <a:cs typeface="Consolas"/>
              </a:rPr>
              <a:t>print_str</a:t>
            </a:r>
            <a:r>
              <a:rPr lang="en-US" dirty="0" smtClean="0"/>
              <a:t> that takes a single argument (a C string) and outputs the string to the screen.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EB25-AFA2-7240-B6B7-DD47DBB22139}" type="datetime3">
              <a:rPr lang="en-US" smtClean="0"/>
              <a:t>19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56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print_str</a:t>
            </a:r>
            <a:r>
              <a:rPr lang="en-US" b="1" dirty="0">
                <a:latin typeface="Consolas"/>
                <a:cs typeface="Consolas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str</a:t>
            </a:r>
            <a:r>
              <a:rPr lang="en-US" b="1" dirty="0">
                <a:latin typeface="Consolas"/>
                <a:cs typeface="Consolas"/>
              </a:rPr>
              <a:t>[])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lang="en-US" b="1" dirty="0">
                <a:latin typeface="Consolas"/>
                <a:cs typeface="Consolas"/>
              </a:rPr>
              <a:t> (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=0; </a:t>
            </a:r>
            <a:r>
              <a:rPr lang="en-US" b="1" dirty="0" err="1">
                <a:latin typeface="Consolas"/>
                <a:cs typeface="Consolas"/>
              </a:rPr>
              <a:t>str</a:t>
            </a:r>
            <a:r>
              <a:rPr lang="en-US" b="1" dirty="0">
                <a:latin typeface="Consolas"/>
                <a:cs typeface="Consolas"/>
              </a:rPr>
              <a:t>[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]!=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'\0'</a:t>
            </a:r>
            <a:r>
              <a:rPr lang="en-US" b="1" dirty="0">
                <a:latin typeface="Consolas"/>
                <a:cs typeface="Consolas"/>
              </a:rPr>
              <a:t>;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++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str</a:t>
            </a:r>
            <a:r>
              <a:rPr lang="en-US" b="1" dirty="0">
                <a:latin typeface="Consolas"/>
                <a:cs typeface="Consolas"/>
              </a:rPr>
              <a:t>[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];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EB25-AFA2-7240-B6B7-DD47DBB22139}" type="datetime3">
              <a:rPr lang="en-US" smtClean="0"/>
              <a:t>19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30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Make a copy of </a:t>
            </a:r>
            <a:r>
              <a:rPr lang="en-US" b="1" dirty="0" err="1" smtClean="0"/>
              <a:t>print_str</a:t>
            </a:r>
            <a:r>
              <a:rPr lang="en-US" dirty="0" smtClean="0"/>
              <a:t> and name it </a:t>
            </a:r>
            <a:r>
              <a:rPr lang="en-US" b="1" dirty="0" err="1" smtClean="0">
                <a:latin typeface="Consolas"/>
                <a:cs typeface="Consolas"/>
              </a:rPr>
              <a:t>str_size</a:t>
            </a:r>
            <a:r>
              <a:rPr lang="en-US" dirty="0" smtClean="0"/>
              <a:t> – modify this new function to </a:t>
            </a:r>
            <a:r>
              <a:rPr lang="en-US" i="1" dirty="0" smtClean="0"/>
              <a:t>return</a:t>
            </a:r>
            <a:r>
              <a:rPr lang="en-US" dirty="0" smtClean="0"/>
              <a:t> the length of the string.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EB25-AFA2-7240-B6B7-DD47DBB22139}" type="datetime3">
              <a:rPr lang="en-US" smtClean="0"/>
              <a:t>19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66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lecture.potx</Template>
  <TotalTime>1075</TotalTime>
  <Words>2397</Words>
  <Application>Microsoft Macintosh PowerPoint</Application>
  <PresentationFormat>On-screen Show (4:3)</PresentationFormat>
  <Paragraphs>541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lecture</vt:lpstr>
      <vt:lpstr>Strings</vt:lpstr>
      <vt:lpstr>Strings in C++</vt:lpstr>
      <vt:lpstr>C Strings</vt:lpstr>
      <vt:lpstr>The Null Character</vt:lpstr>
      <vt:lpstr>Declaring and Initializing C Strings</vt:lpstr>
      <vt:lpstr>Accessing C String Contents</vt:lpstr>
      <vt:lpstr>Exercise</vt:lpstr>
      <vt:lpstr>Answer</vt:lpstr>
      <vt:lpstr>Exercise</vt:lpstr>
      <vt:lpstr>Answer</vt:lpstr>
      <vt:lpstr>Do Not Overwrite Null!</vt:lpstr>
      <vt:lpstr>Exercise</vt:lpstr>
      <vt:lpstr>Answer</vt:lpstr>
      <vt:lpstr>Output with C Strings</vt:lpstr>
      <vt:lpstr>Input with C Strings (1)</vt:lpstr>
      <vt:lpstr>Input with C Strings (2)</vt:lpstr>
      <vt:lpstr>Buffer Overflow</vt:lpstr>
      <vt:lpstr>Simple Buffer Overflow Example</vt:lpstr>
      <vt:lpstr>Working with C Strings</vt:lpstr>
      <vt:lpstr>The cstring Library</vt:lpstr>
      <vt:lpstr>Exercise</vt:lpstr>
      <vt:lpstr>Answer</vt:lpstr>
      <vt:lpstr>C String -&gt; Numbers</vt:lpstr>
      <vt:lpstr>Program Arguments</vt:lpstr>
      <vt:lpstr>Changing main: argc/argv</vt:lpstr>
      <vt:lpstr>Example</vt:lpstr>
      <vt:lpstr>Exercise</vt:lpstr>
      <vt:lpstr>Answer</vt:lpstr>
      <vt:lpstr>Motivation for the string Class</vt:lpstr>
      <vt:lpstr>Declaring and Initializing Strings</vt:lpstr>
      <vt:lpstr>Accessing String Contents</vt:lpstr>
      <vt:lpstr>Exercise</vt:lpstr>
      <vt:lpstr>Answer</vt:lpstr>
      <vt:lpstr>I/O with Strings</vt:lpstr>
      <vt:lpstr>Exercise</vt:lpstr>
      <vt:lpstr>Answer</vt:lpstr>
      <vt:lpstr>Working with Strings</vt:lpstr>
      <vt:lpstr>Exercise</vt:lpstr>
      <vt:lpstr>Answer</vt:lpstr>
      <vt:lpstr>Strings -&gt; C Strings</vt:lpstr>
      <vt:lpstr>Wrap 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Derbinsky</dc:creator>
  <cp:lastModifiedBy>Nate Derbinsky</cp:lastModifiedBy>
  <cp:revision>417</cp:revision>
  <dcterms:created xsi:type="dcterms:W3CDTF">2014-08-28T17:22:34Z</dcterms:created>
  <dcterms:modified xsi:type="dcterms:W3CDTF">2015-01-20T02:04:33Z</dcterms:modified>
</cp:coreProperties>
</file>