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6" r:id="rId3"/>
    <p:sldId id="277" r:id="rId4"/>
    <p:sldId id="278" r:id="rId5"/>
    <p:sldId id="279" r:id="rId6"/>
    <p:sldId id="281" r:id="rId7"/>
    <p:sldId id="280" r:id="rId8"/>
    <p:sldId id="282" r:id="rId9"/>
    <p:sldId id="283" r:id="rId10"/>
    <p:sldId id="284" r:id="rId11"/>
    <p:sldId id="285" r:id="rId12"/>
    <p:sldId id="290" r:id="rId13"/>
    <p:sldId id="291" r:id="rId14"/>
    <p:sldId id="293" r:id="rId15"/>
    <p:sldId id="286" r:id="rId16"/>
    <p:sldId id="287" r:id="rId17"/>
    <p:sldId id="288" r:id="rId18"/>
    <p:sldId id="289" r:id="rId19"/>
    <p:sldId id="306" r:id="rId20"/>
    <p:sldId id="307" r:id="rId21"/>
    <p:sldId id="294" r:id="rId22"/>
    <p:sldId id="297" r:id="rId23"/>
    <p:sldId id="299" r:id="rId24"/>
    <p:sldId id="298" r:id="rId25"/>
    <p:sldId id="300" r:id="rId26"/>
    <p:sldId id="292" r:id="rId27"/>
    <p:sldId id="295" r:id="rId28"/>
    <p:sldId id="301" r:id="rId29"/>
    <p:sldId id="302" r:id="rId30"/>
    <p:sldId id="296" r:id="rId31"/>
    <p:sldId id="303" r:id="rId32"/>
    <p:sldId id="304" r:id="rId33"/>
    <p:sldId id="305" r:id="rId34"/>
    <p:sldId id="27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FAC303"/>
    <a:srgbClr val="CC0000"/>
    <a:srgbClr val="666666"/>
    <a:srgbClr val="EAEAEA"/>
    <a:srgbClr val="42403E"/>
    <a:srgbClr val="BE132F"/>
    <a:srgbClr val="060606"/>
    <a:srgbClr val="F6E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15591-8091-1742-B46B-7D14AB36C3D9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E855D-A233-B94E-A0E9-3DCC9E12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1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7E3F-4D98-5847-B17E-980CD6EFCA0E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C1030-C939-014C-B12C-909CA502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76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C1030-C939-014C-B12C-909CA50209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1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9DE5-3C40-294E-9102-9506316169E7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8229600" cy="4847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4745-4E3C-D14A-AC27-DEEC04C4AAD4}" type="datetime3">
              <a:rPr lang="en-US" smtClean="0"/>
              <a:t>2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4040188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5574"/>
            <a:ext cx="4041775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D513-9D22-D04F-95BC-C28673550E3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42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64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221954"/>
            <a:ext cx="9143999" cy="407086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6631068"/>
            <a:ext cx="9144000" cy="2269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42403E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C27554DE-61A1-2546-8F48-1CA519A8E043}" type="datetime3">
              <a:rPr lang="en-US" smtClean="0"/>
              <a:t>2 February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0709" y="6273754"/>
            <a:ext cx="7756091" cy="303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666666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784" y="6631068"/>
            <a:ext cx="1092016" cy="226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2777"/>
            <a:ext cx="343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solidFill>
                  <a:srgbClr val="FAC303"/>
                </a:solidFill>
                <a:latin typeface="Georgia"/>
                <a:cs typeface="Georgia"/>
              </a:rPr>
              <a:t>Wentworth Institute of Technology</a:t>
            </a:r>
            <a:endParaRPr lang="en-US" sz="1400" b="1" i="0" dirty="0">
              <a:solidFill>
                <a:srgbClr val="FAC303"/>
              </a:solidFill>
              <a:latin typeface="Georgia"/>
              <a:cs typeface="Georgi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127" y="2777"/>
            <a:ext cx="570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dirty="0" smtClean="0">
                <a:solidFill>
                  <a:schemeClr val="bg1"/>
                </a:solidFill>
                <a:latin typeface="Arial"/>
                <a:cs typeface="Arial"/>
              </a:rPr>
              <a:t>COMP201 – Computer Science II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</a:t>
            </a:r>
            <a:r>
              <a:rPr lang="en-US" sz="1400" b="1" i="0" baseline="0" dirty="0" smtClean="0">
                <a:solidFill>
                  <a:srgbClr val="FAC303"/>
                </a:solidFill>
                <a:latin typeface="Arial"/>
                <a:cs typeface="Arial"/>
              </a:rPr>
              <a:t>|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Spring 2015    </a:t>
            </a:r>
            <a:r>
              <a:rPr lang="en-US" sz="1400" b="1" i="0" baseline="0" dirty="0" smtClean="0">
                <a:solidFill>
                  <a:srgbClr val="FAC303"/>
                </a:solidFill>
                <a:latin typeface="Arial"/>
                <a:cs typeface="Arial"/>
              </a:rPr>
              <a:t>|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Derbinsky</a:t>
            </a:r>
            <a:endParaRPr lang="en-US" sz="14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6" descr="cres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21446"/>
            <a:ext cx="473509" cy="4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Lecture 5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0E1B-F082-3E4B-B38A-A92B065080A3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Member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variables are accessed with the dot operator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&lt;</a:t>
            </a: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b="1" dirty="0" smtClean="0">
                <a:latin typeface="Consolas"/>
                <a:cs typeface="Consolas"/>
              </a:rPr>
              <a:t> variable&gt;.&lt;member variable&gt;</a:t>
            </a:r>
          </a:p>
          <a:p>
            <a:endParaRPr lang="en-US" dirty="0" smtClean="0"/>
          </a:p>
          <a:p>
            <a:r>
              <a:rPr lang="en-US" dirty="0" smtClean="0"/>
              <a:t>Member variables can be read/changed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5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323"/>
            <a:ext cx="8229600" cy="4847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sz="850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sz="85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&lt;string&gt;</a:t>
            </a:r>
            <a:endParaRPr lang="en-US" sz="850" b="1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>
                <a:latin typeface="Consolas"/>
                <a:cs typeface="Consolas"/>
              </a:rPr>
              <a:t>std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850" b="1" dirty="0" err="1">
                <a:latin typeface="Consolas"/>
                <a:cs typeface="Consolas"/>
              </a:rPr>
              <a:t>MyDate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smtClean="0">
                <a:latin typeface="Consolas"/>
                <a:cs typeface="Consolas"/>
              </a:rPr>
              <a:t>string </a:t>
            </a:r>
            <a:r>
              <a:rPr lang="en-US" sz="850" b="1" dirty="0">
                <a:latin typeface="Consolas"/>
                <a:cs typeface="Consolas"/>
              </a:rPr>
              <a:t>month;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850" b="1" dirty="0">
                <a:latin typeface="Consolas"/>
                <a:cs typeface="Consolas"/>
              </a:rPr>
              <a:t>day;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850" b="1" dirty="0">
                <a:latin typeface="Consolas"/>
                <a:cs typeface="Consolas"/>
              </a:rPr>
              <a:t>year;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850" b="1" dirty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MyDate</a:t>
            </a:r>
            <a:r>
              <a:rPr lang="en-US" sz="850" b="1" dirty="0">
                <a:latin typeface="Consolas"/>
                <a:cs typeface="Consolas"/>
              </a:rPr>
              <a:t> md1, md2;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md1.month = </a:t>
            </a:r>
            <a:r>
              <a:rPr lang="en-US" sz="850" b="1" dirty="0" smtClean="0">
                <a:solidFill>
                  <a:srgbClr val="953735"/>
                </a:solidFill>
                <a:latin typeface="Consolas"/>
                <a:cs typeface="Consolas"/>
              </a:rPr>
              <a:t>"February"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md1.day = 1;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md1.year = 2015;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md2.month = 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"February"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md2.day = 2;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md2.year = 2015;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850" b="1" dirty="0" smtClean="0">
                <a:latin typeface="Consolas"/>
                <a:cs typeface="Consolas"/>
              </a:rPr>
              <a:t>	</a:t>
            </a:r>
            <a:r>
              <a:rPr lang="en-US" sz="850" b="1" dirty="0" err="1" smtClean="0">
                <a:latin typeface="Consolas"/>
                <a:cs typeface="Consolas"/>
              </a:rPr>
              <a:t>cout</a:t>
            </a:r>
            <a:r>
              <a:rPr lang="en-US" sz="850" b="1" dirty="0" smtClean="0">
                <a:latin typeface="Consolas"/>
                <a:cs typeface="Consolas"/>
              </a:rPr>
              <a:t> </a:t>
            </a:r>
            <a:r>
              <a:rPr lang="en-US" sz="850" b="1" dirty="0">
                <a:latin typeface="Consolas"/>
                <a:cs typeface="Consolas"/>
              </a:rPr>
              <a:t>&lt;&lt; </a:t>
            </a:r>
            <a:r>
              <a:rPr lang="en-US" sz="85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"Today: "</a:t>
            </a:r>
            <a:r>
              <a:rPr lang="en-US" sz="850" b="1" dirty="0">
                <a:latin typeface="Consolas"/>
                <a:cs typeface="Consolas"/>
              </a:rPr>
              <a:t> &lt;&lt; md1.month &lt;&lt; 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  <a:r>
              <a:rPr lang="en-US" sz="850" b="1" dirty="0" smtClean="0">
                <a:solidFill>
                  <a:srgbClr val="953735"/>
                </a:solidFill>
                <a:latin typeface="Consolas"/>
                <a:cs typeface="Consolas"/>
              </a:rPr>
              <a:t> 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r>
              <a:rPr lang="en-US" sz="850" b="1" dirty="0" smtClean="0">
                <a:latin typeface="Consolas"/>
                <a:cs typeface="Consolas"/>
              </a:rPr>
              <a:t>	                  &lt;</a:t>
            </a:r>
            <a:r>
              <a:rPr lang="en-US" sz="850" b="1" dirty="0">
                <a:latin typeface="Consolas"/>
                <a:cs typeface="Consolas"/>
              </a:rPr>
              <a:t>&lt; md1.day &lt;&lt; </a:t>
            </a:r>
            <a:r>
              <a:rPr lang="en-US" sz="850" b="1" dirty="0" smtClean="0">
                <a:solidFill>
                  <a:srgbClr val="953735"/>
                </a:solidFill>
                <a:latin typeface="Consolas"/>
                <a:cs typeface="Consolas"/>
              </a:rPr>
              <a:t>", 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r>
              <a:rPr lang="en-US" sz="850" b="1" dirty="0" smtClean="0">
                <a:latin typeface="Consolas"/>
                <a:cs typeface="Consolas"/>
              </a:rPr>
              <a:t>	                  &lt;</a:t>
            </a:r>
            <a:r>
              <a:rPr lang="en-US" sz="850" b="1" dirty="0">
                <a:latin typeface="Consolas"/>
                <a:cs typeface="Consolas"/>
              </a:rPr>
              <a:t>&lt; md1.year &lt;&lt; </a:t>
            </a:r>
            <a:r>
              <a:rPr lang="en-US" sz="850" b="1" dirty="0" err="1">
                <a:latin typeface="Consolas"/>
                <a:cs typeface="Consolas"/>
              </a:rPr>
              <a:t>endl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cout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"Tomorrow: "</a:t>
            </a:r>
            <a:r>
              <a:rPr lang="en-US" sz="850" b="1" dirty="0">
                <a:latin typeface="Consolas"/>
                <a:cs typeface="Consolas"/>
              </a:rPr>
              <a:t> &lt;&lt; md2.month &lt;&lt; </a:t>
            </a:r>
            <a:r>
              <a:rPr lang="en-US" sz="850" b="1" dirty="0" smtClean="0">
                <a:solidFill>
                  <a:srgbClr val="953735"/>
                </a:solidFill>
                <a:latin typeface="Consolas"/>
                <a:cs typeface="Consolas"/>
              </a:rPr>
              <a:t>" 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r>
              <a:rPr lang="en-US" sz="850" b="1" dirty="0" smtClean="0">
                <a:latin typeface="Consolas"/>
                <a:cs typeface="Consolas"/>
              </a:rPr>
              <a:t>	                     &lt;</a:t>
            </a:r>
            <a:r>
              <a:rPr lang="en-US" sz="850" b="1" dirty="0">
                <a:latin typeface="Consolas"/>
                <a:cs typeface="Consolas"/>
              </a:rPr>
              <a:t>&lt; md2.day &lt;&lt; </a:t>
            </a:r>
            <a:r>
              <a:rPr lang="en-US" sz="850" b="1" dirty="0" smtClean="0">
                <a:solidFill>
                  <a:srgbClr val="953735"/>
                </a:solidFill>
                <a:latin typeface="Consolas"/>
                <a:cs typeface="Consolas"/>
              </a:rPr>
              <a:t>", 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r>
              <a:rPr lang="en-US" sz="850" b="1" dirty="0" smtClean="0">
                <a:latin typeface="Consolas"/>
                <a:cs typeface="Consolas"/>
              </a:rPr>
              <a:t>	                     &lt;</a:t>
            </a:r>
            <a:r>
              <a:rPr lang="en-US" sz="850" b="1" dirty="0">
                <a:latin typeface="Consolas"/>
                <a:cs typeface="Consolas"/>
              </a:rPr>
              <a:t>&lt; md2.year &lt;&lt; </a:t>
            </a:r>
            <a:r>
              <a:rPr lang="en-US" sz="850" b="1" dirty="0" err="1">
                <a:latin typeface="Consolas"/>
                <a:cs typeface="Consolas"/>
              </a:rPr>
              <a:t>endl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850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1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Define a </a:t>
            </a: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NumPair</a:t>
            </a:r>
            <a:r>
              <a:rPr lang="en-US" dirty="0" smtClean="0"/>
              <a:t> that has two double fields (</a:t>
            </a:r>
            <a:r>
              <a:rPr lang="en-US" b="1" dirty="0" smtClean="0">
                <a:latin typeface="Consolas"/>
                <a:cs typeface="Consolas"/>
              </a:rPr>
              <a:t>num1</a:t>
            </a:r>
            <a:r>
              <a:rPr lang="en-US" dirty="0" smtClean="0"/>
              <a:t>, </a:t>
            </a:r>
            <a:r>
              <a:rPr lang="en-US" b="1" dirty="0" smtClean="0">
                <a:latin typeface="Consolas"/>
                <a:cs typeface="Consolas"/>
              </a:rPr>
              <a:t>num2</a:t>
            </a:r>
            <a:r>
              <a:rPr lang="en-US" dirty="0" smtClean="0"/>
              <a:t>). Create a variable </a:t>
            </a:r>
            <a:r>
              <a:rPr lang="en-US" b="1" dirty="0" smtClean="0">
                <a:latin typeface="Consolas"/>
                <a:cs typeface="Consolas"/>
              </a:rPr>
              <a:t>x</a:t>
            </a:r>
            <a:r>
              <a:rPr lang="en-US" dirty="0" smtClean="0"/>
              <a:t>, of type </a:t>
            </a:r>
            <a:r>
              <a:rPr lang="en-US" b="1" dirty="0" err="1" smtClean="0">
                <a:latin typeface="Consolas"/>
                <a:cs typeface="Consolas"/>
              </a:rPr>
              <a:t>NumPair</a:t>
            </a:r>
            <a:r>
              <a:rPr lang="en-US" dirty="0" smtClean="0"/>
              <a:t>; get 2 numbers from the keyboard; and initialize the members of </a:t>
            </a:r>
            <a:r>
              <a:rPr lang="en-US" b="1" dirty="0" smtClean="0">
                <a:latin typeface="Consolas"/>
                <a:cs typeface="Consolas"/>
              </a:rPr>
              <a:t>x</a:t>
            </a:r>
            <a:r>
              <a:rPr lang="en-US" dirty="0" smtClean="0"/>
              <a:t>. Finally, print </a:t>
            </a:r>
            <a:r>
              <a:rPr lang="en-US" dirty="0"/>
              <a:t>out the average of the members of </a:t>
            </a:r>
            <a:r>
              <a:rPr lang="en-US" b="1" dirty="0">
                <a:latin typeface="Consolas"/>
                <a:cs typeface="Consolas"/>
              </a:rPr>
              <a:t>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NumPair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num1;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num2;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main(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NumPair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cin</a:t>
            </a:r>
            <a:r>
              <a:rPr lang="en-US" b="1" dirty="0">
                <a:latin typeface="Consolas"/>
                <a:cs typeface="Consolas"/>
              </a:rPr>
              <a:t> &gt;&gt; x.num1 &gt;&gt; x.num2;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( ( x.num1 + x.num2 ) / 2 )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000" dirty="0" smtClean="0"/>
              <a:t>Structures can contain member variables that are themselves structures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31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sz="31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100" b="1" dirty="0" err="1" smtClean="0">
                <a:latin typeface="Consolas"/>
                <a:cs typeface="Consolas"/>
              </a:rPr>
              <a:t>WITClass</a:t>
            </a:r>
            <a:endParaRPr lang="en-US" sz="3100" b="1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3100" b="1" dirty="0" smtClean="0">
                <a:latin typeface="Consolas"/>
                <a:cs typeface="Consolas"/>
              </a:rPr>
              <a:t>{</a:t>
            </a:r>
          </a:p>
          <a:p>
            <a:pPr marL="914400" lvl="2" indent="0">
              <a:buNone/>
            </a:pPr>
            <a:r>
              <a:rPr lang="en-US" sz="3100" b="1" dirty="0" smtClean="0">
                <a:latin typeface="Consolas"/>
                <a:cs typeface="Consolas"/>
              </a:rPr>
              <a:t>string </a:t>
            </a:r>
            <a:r>
              <a:rPr lang="en-US" sz="3100" b="1" dirty="0" err="1" smtClean="0">
                <a:latin typeface="Consolas"/>
                <a:cs typeface="Consolas"/>
              </a:rPr>
              <a:t>dept</a:t>
            </a:r>
            <a:r>
              <a:rPr lang="en-US" sz="3100" b="1" dirty="0" smtClean="0">
                <a:latin typeface="Consolas"/>
                <a:cs typeface="Consolas"/>
              </a:rPr>
              <a:t>;</a:t>
            </a:r>
          </a:p>
          <a:p>
            <a:pPr marL="914400" lvl="2" indent="0">
              <a:buNone/>
            </a:pPr>
            <a:r>
              <a:rPr lang="en-US" sz="31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31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100" b="1" dirty="0" err="1" smtClean="0">
                <a:latin typeface="Consolas"/>
                <a:cs typeface="Consolas"/>
              </a:rPr>
              <a:t>num</a:t>
            </a:r>
            <a:r>
              <a:rPr lang="en-US" sz="3100" b="1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3100" b="1" dirty="0" smtClean="0">
                <a:latin typeface="Consolas"/>
                <a:cs typeface="Consolas"/>
              </a:rPr>
              <a:t>};</a:t>
            </a:r>
            <a:endParaRPr lang="en-US" sz="3100" b="1" dirty="0">
              <a:latin typeface="Consolas"/>
              <a:cs typeface="Consolas"/>
            </a:endParaRPr>
          </a:p>
          <a:p>
            <a:endParaRPr lang="en-US" sz="3100" b="1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3100" b="1" dirty="0" err="1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lang="en-US" sz="31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truct</a:t>
            </a:r>
            <a:r>
              <a:rPr lang="en-US" sz="31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100" b="1" dirty="0" err="1" smtClean="0">
                <a:latin typeface="Consolas"/>
                <a:cs typeface="Consolas"/>
              </a:rPr>
              <a:t>WITStudent</a:t>
            </a:r>
            <a:endParaRPr lang="en-US" sz="3100" b="1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3100" b="1" dirty="0" smtClean="0">
                <a:latin typeface="Consolas"/>
                <a:cs typeface="Consolas"/>
              </a:rPr>
              <a:t>{</a:t>
            </a:r>
          </a:p>
          <a:p>
            <a:pPr marL="914400" lvl="2" indent="0">
              <a:buNone/>
            </a:pPr>
            <a:r>
              <a:rPr lang="en-US" sz="3100" b="1" dirty="0" smtClean="0">
                <a:latin typeface="Consolas"/>
                <a:cs typeface="Consolas"/>
              </a:rPr>
              <a:t>string </a:t>
            </a:r>
            <a:r>
              <a:rPr lang="en-US" sz="3100" b="1" dirty="0" err="1" smtClean="0">
                <a:latin typeface="Consolas"/>
                <a:cs typeface="Consolas"/>
              </a:rPr>
              <a:t>wnumber</a:t>
            </a:r>
            <a:r>
              <a:rPr lang="en-US" sz="3100" b="1" dirty="0" smtClean="0">
                <a:latin typeface="Consolas"/>
                <a:cs typeface="Consolas"/>
              </a:rPr>
              <a:t>;</a:t>
            </a:r>
          </a:p>
          <a:p>
            <a:pPr marL="914400" lvl="2" indent="0">
              <a:buNone/>
            </a:pPr>
            <a:r>
              <a:rPr lang="en-US" sz="3100" b="1" dirty="0" err="1" smtClean="0">
                <a:latin typeface="Consolas"/>
                <a:cs typeface="Consolas"/>
              </a:rPr>
              <a:t>WITClass</a:t>
            </a:r>
            <a:r>
              <a:rPr lang="en-US" sz="3100" b="1" dirty="0" smtClean="0">
                <a:latin typeface="Consolas"/>
                <a:cs typeface="Consolas"/>
              </a:rPr>
              <a:t> favorite;</a:t>
            </a:r>
          </a:p>
          <a:p>
            <a:pPr marL="914400" lvl="2" indent="0">
              <a:buNone/>
            </a:pPr>
            <a:r>
              <a:rPr lang="en-US" sz="3100" b="1" dirty="0" err="1" smtClean="0">
                <a:latin typeface="Consolas"/>
                <a:cs typeface="Consolas"/>
              </a:rPr>
              <a:t>WITClass</a:t>
            </a:r>
            <a:r>
              <a:rPr lang="en-US" sz="3100" b="1" dirty="0" smtClean="0">
                <a:latin typeface="Consolas"/>
                <a:cs typeface="Consolas"/>
              </a:rPr>
              <a:t> plan[4];</a:t>
            </a:r>
          </a:p>
          <a:p>
            <a:pPr marL="457200" lvl="1" indent="0">
              <a:buNone/>
            </a:pPr>
            <a:r>
              <a:rPr lang="en-US" sz="3100" b="1" dirty="0" smtClean="0">
                <a:latin typeface="Consolas"/>
                <a:cs typeface="Consolas"/>
              </a:rPr>
              <a:t>};</a:t>
            </a:r>
          </a:p>
          <a:p>
            <a:pPr lvl="1"/>
            <a:endParaRPr lang="en-US" sz="3100" dirty="0"/>
          </a:p>
          <a:p>
            <a:pPr marL="457200" lvl="1" indent="0">
              <a:buNone/>
            </a:pPr>
            <a:r>
              <a:rPr lang="en-US" sz="3100" dirty="0" smtClean="0"/>
              <a:t>…</a:t>
            </a:r>
          </a:p>
          <a:p>
            <a:pPr lvl="1"/>
            <a:endParaRPr lang="en-US" sz="3100" dirty="0"/>
          </a:p>
          <a:p>
            <a:pPr marL="457200" lvl="1" indent="0">
              <a:buNone/>
            </a:pPr>
            <a:r>
              <a:rPr lang="en-US" sz="3100" b="1" dirty="0" err="1" smtClean="0">
                <a:latin typeface="Consolas"/>
                <a:cs typeface="Consolas"/>
              </a:rPr>
              <a:t>WITStudent</a:t>
            </a:r>
            <a:r>
              <a:rPr lang="en-US" sz="3100" b="1" dirty="0" smtClean="0">
                <a:latin typeface="Consolas"/>
                <a:cs typeface="Consolas"/>
              </a:rPr>
              <a:t> bob;</a:t>
            </a:r>
          </a:p>
          <a:p>
            <a:pPr marL="457200" lvl="1" indent="0">
              <a:buNone/>
            </a:pPr>
            <a:r>
              <a:rPr lang="en-US" sz="3100" b="1" dirty="0" err="1" smtClean="0">
                <a:latin typeface="Consolas"/>
                <a:cs typeface="Consolas"/>
              </a:rPr>
              <a:t>bob.wnumber</a:t>
            </a:r>
            <a:r>
              <a:rPr lang="en-US" sz="3100" b="1" dirty="0" smtClean="0">
                <a:latin typeface="Consolas"/>
                <a:cs typeface="Consolas"/>
              </a:rPr>
              <a:t> = </a:t>
            </a:r>
            <a:r>
              <a:rPr lang="en-US" sz="3100" b="1" dirty="0" smtClean="0">
                <a:solidFill>
                  <a:srgbClr val="953735"/>
                </a:solidFill>
                <a:latin typeface="Consolas"/>
                <a:cs typeface="Consolas"/>
              </a:rPr>
              <a:t>"11001100";</a:t>
            </a:r>
          </a:p>
          <a:p>
            <a:pPr marL="457200" lvl="1" indent="0">
              <a:buNone/>
            </a:pPr>
            <a:r>
              <a:rPr lang="en-US" sz="31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bob.favorite.dept</a:t>
            </a:r>
            <a:r>
              <a:rPr lang="en-US" sz="3100" b="1" dirty="0" smtClean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3100" b="1" dirty="0" smtClean="0">
                <a:solidFill>
                  <a:srgbClr val="953735"/>
                </a:solidFill>
                <a:latin typeface="Consolas"/>
                <a:cs typeface="Consolas"/>
              </a:rPr>
              <a:t>"COMP";</a:t>
            </a:r>
          </a:p>
          <a:p>
            <a:pPr marL="457200" lvl="1" indent="0">
              <a:buNone/>
            </a:pPr>
            <a:r>
              <a:rPr lang="en-US" sz="3100" b="1" dirty="0" err="1" smtClean="0">
                <a:latin typeface="Consolas"/>
                <a:cs typeface="Consolas"/>
              </a:rPr>
              <a:t>bob.favorite.num</a:t>
            </a:r>
            <a:r>
              <a:rPr lang="en-US" sz="3100" b="1" dirty="0" smtClean="0">
                <a:latin typeface="Consolas"/>
                <a:cs typeface="Consolas"/>
              </a:rPr>
              <a:t> = 201;</a:t>
            </a:r>
          </a:p>
          <a:p>
            <a:pPr marL="457200" lvl="1" indent="0">
              <a:buNone/>
            </a:pPr>
            <a:r>
              <a:rPr lang="en-US" sz="3100" b="1" dirty="0" err="1" smtClean="0">
                <a:latin typeface="Consolas"/>
                <a:cs typeface="Consolas"/>
              </a:rPr>
              <a:t>bob.plan</a:t>
            </a:r>
            <a:r>
              <a:rPr lang="en-US" sz="3100" b="1" dirty="0" smtClean="0">
                <a:latin typeface="Consolas"/>
                <a:cs typeface="Consolas"/>
              </a:rPr>
              <a:t>[0].</a:t>
            </a:r>
            <a:r>
              <a:rPr lang="en-US" sz="3100" b="1" dirty="0" err="1" smtClean="0">
                <a:latin typeface="Consolas"/>
                <a:cs typeface="Consolas"/>
              </a:rPr>
              <a:t>dept</a:t>
            </a:r>
            <a:r>
              <a:rPr lang="en-US" sz="3100" b="1" dirty="0" smtClean="0">
                <a:latin typeface="Consolas"/>
                <a:cs typeface="Consolas"/>
              </a:rPr>
              <a:t> = </a:t>
            </a:r>
            <a:r>
              <a:rPr lang="en-US" sz="31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"COMP"</a:t>
            </a:r>
            <a:r>
              <a:rPr lang="en-US" sz="3100" b="1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3100" b="1" dirty="0" err="1" smtClean="0">
                <a:latin typeface="Consolas"/>
                <a:cs typeface="Consolas"/>
              </a:rPr>
              <a:t>bob.plan</a:t>
            </a:r>
            <a:r>
              <a:rPr lang="en-US" sz="3100" b="1" dirty="0" smtClean="0">
                <a:latin typeface="Consolas"/>
                <a:cs typeface="Consolas"/>
              </a:rPr>
              <a:t>[0].</a:t>
            </a:r>
            <a:r>
              <a:rPr lang="en-US" sz="3100" b="1" dirty="0" err="1" smtClean="0">
                <a:latin typeface="Consolas"/>
                <a:cs typeface="Consolas"/>
              </a:rPr>
              <a:t>num</a:t>
            </a:r>
            <a:r>
              <a:rPr lang="en-US" sz="3100" b="1" dirty="0" smtClean="0">
                <a:latin typeface="Consolas"/>
                <a:cs typeface="Consolas"/>
              </a:rPr>
              <a:t> = 355;</a:t>
            </a:r>
          </a:p>
          <a:p>
            <a:pPr marL="457200" lvl="1" indent="0">
              <a:buNone/>
            </a:pPr>
            <a:endParaRPr lang="en-US" sz="3100" b="1" dirty="0" smtClean="0">
              <a:solidFill>
                <a:srgbClr val="953735"/>
              </a:solidFill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3100" b="1" dirty="0" smtClean="0">
                <a:solidFill>
                  <a:srgbClr val="000000"/>
                </a:solidFill>
              </a:rPr>
              <a:t>…</a:t>
            </a:r>
            <a:endParaRPr lang="en-US" sz="31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5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Define a </a:t>
            </a:r>
            <a:r>
              <a:rPr lang="en-US" b="1" dirty="0" smtClean="0">
                <a:latin typeface="Consolas"/>
                <a:cs typeface="Consolas"/>
              </a:rPr>
              <a:t>Person</a:t>
            </a:r>
            <a:r>
              <a:rPr lang="en-US" dirty="0" smtClean="0"/>
              <a:t> structure with </a:t>
            </a:r>
            <a:r>
              <a:rPr lang="en-US" b="1" dirty="0" err="1" smtClean="0">
                <a:latin typeface="Consolas"/>
                <a:cs typeface="Consolas"/>
              </a:rPr>
              <a:t>first_name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nsolas"/>
                <a:cs typeface="Consolas"/>
              </a:rPr>
              <a:t>last_name</a:t>
            </a:r>
            <a:r>
              <a:rPr lang="en-US" dirty="0" smtClean="0"/>
              <a:t> fields (both of type </a:t>
            </a:r>
            <a:r>
              <a:rPr lang="en-US" b="1" dirty="0" smtClean="0">
                <a:latin typeface="Consolas"/>
                <a:cs typeface="Consolas"/>
              </a:rPr>
              <a:t>string</a:t>
            </a:r>
            <a:r>
              <a:rPr lang="en-US" dirty="0" smtClean="0"/>
              <a:t>), as well as </a:t>
            </a:r>
            <a:r>
              <a:rPr lang="en-US" b="1" dirty="0" smtClean="0">
                <a:latin typeface="Consolas"/>
                <a:cs typeface="Consolas"/>
              </a:rPr>
              <a:t>dob</a:t>
            </a:r>
            <a:r>
              <a:rPr lang="en-US" dirty="0" smtClean="0"/>
              <a:t> (of type </a:t>
            </a:r>
            <a:r>
              <a:rPr lang="en-US" b="1" dirty="0" err="1" smtClean="0">
                <a:latin typeface="Consolas"/>
                <a:cs typeface="Consolas"/>
              </a:rPr>
              <a:t>MyDate</a:t>
            </a:r>
            <a:r>
              <a:rPr lang="en-US" dirty="0" smtClean="0"/>
              <a:t>). Then in your </a:t>
            </a:r>
            <a:r>
              <a:rPr lang="en-US" b="1" dirty="0" smtClean="0">
                <a:latin typeface="Consolas"/>
                <a:cs typeface="Consolas"/>
              </a:rPr>
              <a:t>main</a:t>
            </a:r>
            <a:r>
              <a:rPr lang="en-US" dirty="0" smtClean="0"/>
              <a:t> function, make a variable of type </a:t>
            </a:r>
            <a:r>
              <a:rPr lang="en-US" b="1" dirty="0" smtClean="0">
                <a:latin typeface="Consolas"/>
                <a:cs typeface="Consolas"/>
              </a:rPr>
              <a:t>Person</a:t>
            </a:r>
            <a:r>
              <a:rPr lang="en-US" dirty="0" smtClean="0"/>
              <a:t>, read in values for these fields from the keyboard, and output a personalized welcome message to the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sz="21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100" b="1" dirty="0" err="1">
                <a:latin typeface="Consolas"/>
                <a:cs typeface="Consolas"/>
              </a:rPr>
              <a:t>MyDate</a:t>
            </a:r>
            <a:endParaRPr lang="en-US" sz="2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100" b="1" dirty="0">
                <a:latin typeface="Consolas"/>
                <a:cs typeface="Consolas"/>
              </a:rPr>
              <a:t>	string month;</a:t>
            </a:r>
          </a:p>
          <a:p>
            <a:pPr marL="0" indent="0">
              <a:buNone/>
            </a:pPr>
            <a:r>
              <a:rPr lang="en-US" sz="2100" b="1" dirty="0">
                <a:latin typeface="Consolas"/>
                <a:cs typeface="Consolas"/>
              </a:rPr>
              <a:t>	</a:t>
            </a:r>
            <a:r>
              <a:rPr lang="en-US" sz="21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21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100" b="1" dirty="0">
                <a:latin typeface="Consolas"/>
                <a:cs typeface="Consolas"/>
              </a:rPr>
              <a:t>day;</a:t>
            </a:r>
          </a:p>
          <a:p>
            <a:pPr marL="0" indent="0">
              <a:buNone/>
            </a:pPr>
            <a:r>
              <a:rPr lang="en-US" sz="2100" b="1" dirty="0">
                <a:latin typeface="Consolas"/>
                <a:cs typeface="Consolas"/>
              </a:rPr>
              <a:t>	</a:t>
            </a:r>
            <a:r>
              <a:rPr lang="en-US" sz="21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21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100" b="1" dirty="0">
                <a:latin typeface="Consolas"/>
                <a:cs typeface="Consolas"/>
              </a:rPr>
              <a:t>year;</a:t>
            </a:r>
          </a:p>
          <a:p>
            <a:pPr marL="0" indent="0">
              <a:buNone/>
            </a:pPr>
            <a:r>
              <a:rPr lang="en-US" sz="210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1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719"/>
            <a:ext cx="8229600" cy="4847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sz="850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sz="85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&lt;string&gt;</a:t>
            </a:r>
          </a:p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>
                <a:latin typeface="Consolas"/>
                <a:cs typeface="Consolas"/>
              </a:rPr>
              <a:t>std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>
                <a:latin typeface="Consolas"/>
                <a:cs typeface="Consolas"/>
              </a:rPr>
              <a:t>MyDate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string month;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850" b="1" dirty="0">
                <a:latin typeface="Consolas"/>
                <a:cs typeface="Consolas"/>
              </a:rPr>
              <a:t>day;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850" b="1" dirty="0">
                <a:latin typeface="Consolas"/>
                <a:cs typeface="Consolas"/>
              </a:rPr>
              <a:t> year;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850" b="1" dirty="0" smtClean="0">
                <a:latin typeface="Consolas"/>
                <a:cs typeface="Consolas"/>
              </a:rPr>
              <a:t>Person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smtClean="0">
                <a:latin typeface="Consolas"/>
                <a:cs typeface="Consolas"/>
              </a:rPr>
              <a:t>{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string </a:t>
            </a:r>
            <a:r>
              <a:rPr lang="en-US" sz="850" b="1" dirty="0" err="1">
                <a:latin typeface="Consolas"/>
                <a:cs typeface="Consolas"/>
              </a:rPr>
              <a:t>first_name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string </a:t>
            </a:r>
            <a:r>
              <a:rPr lang="en-US" sz="850" b="1" dirty="0" err="1">
                <a:latin typeface="Consolas"/>
                <a:cs typeface="Consolas"/>
              </a:rPr>
              <a:t>last_name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MyDate</a:t>
            </a:r>
            <a:r>
              <a:rPr lang="en-US" sz="850" b="1" dirty="0">
                <a:latin typeface="Consolas"/>
                <a:cs typeface="Consolas"/>
              </a:rPr>
              <a:t> dob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850" b="1" dirty="0" smtClean="0">
                <a:latin typeface="Consolas"/>
                <a:cs typeface="Consolas"/>
              </a:rPr>
              <a:t>}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850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Person p;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cin</a:t>
            </a:r>
            <a:r>
              <a:rPr lang="en-US" sz="850" b="1" dirty="0">
                <a:latin typeface="Consolas"/>
                <a:cs typeface="Consolas"/>
              </a:rPr>
              <a:t> &gt;&gt; </a:t>
            </a:r>
            <a:r>
              <a:rPr lang="en-US" sz="850" b="1" dirty="0" err="1">
                <a:latin typeface="Consolas"/>
                <a:cs typeface="Consolas"/>
              </a:rPr>
              <a:t>p.first_name</a:t>
            </a:r>
            <a:r>
              <a:rPr lang="en-US" sz="850" b="1" dirty="0">
                <a:latin typeface="Consolas"/>
                <a:cs typeface="Consolas"/>
              </a:rPr>
              <a:t> &gt;&gt; </a:t>
            </a:r>
            <a:r>
              <a:rPr lang="en-US" sz="850" b="1" dirty="0" err="1">
                <a:latin typeface="Consolas"/>
                <a:cs typeface="Consolas"/>
              </a:rPr>
              <a:t>p.last_name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    &gt;&gt; </a:t>
            </a:r>
            <a:r>
              <a:rPr lang="en-US" sz="850" b="1" dirty="0" err="1">
                <a:latin typeface="Consolas"/>
                <a:cs typeface="Consolas"/>
              </a:rPr>
              <a:t>p.dob.month</a:t>
            </a:r>
            <a:r>
              <a:rPr lang="en-US" sz="850" b="1" dirty="0">
                <a:latin typeface="Consolas"/>
                <a:cs typeface="Consolas"/>
              </a:rPr>
              <a:t> &gt;&gt; </a:t>
            </a:r>
            <a:r>
              <a:rPr lang="en-US" sz="850" b="1" dirty="0" err="1">
                <a:latin typeface="Consolas"/>
                <a:cs typeface="Consolas"/>
              </a:rPr>
              <a:t>p.dob.day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smtClean="0">
                <a:latin typeface="Consolas"/>
                <a:cs typeface="Consolas"/>
              </a:rPr>
              <a:t>    &gt;</a:t>
            </a:r>
            <a:r>
              <a:rPr lang="en-US" sz="850" b="1" dirty="0">
                <a:latin typeface="Consolas"/>
                <a:cs typeface="Consolas"/>
              </a:rPr>
              <a:t>&gt; </a:t>
            </a:r>
            <a:r>
              <a:rPr lang="en-US" sz="850" b="1" dirty="0" err="1">
                <a:latin typeface="Consolas"/>
                <a:cs typeface="Consolas"/>
              </a:rPr>
              <a:t>p.dob.year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cout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"Hello "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 err="1">
                <a:latin typeface="Consolas"/>
                <a:cs typeface="Consolas"/>
              </a:rPr>
              <a:t>p.first_name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"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     &lt;&lt; </a:t>
            </a:r>
            <a:r>
              <a:rPr lang="en-US" sz="850" b="1" dirty="0" err="1">
                <a:latin typeface="Consolas"/>
                <a:cs typeface="Consolas"/>
              </a:rPr>
              <a:t>p.last_name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- "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 err="1">
                <a:latin typeface="Consolas"/>
                <a:cs typeface="Consolas"/>
              </a:rPr>
              <a:t>p.dob.month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"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     &lt;&lt; </a:t>
            </a:r>
            <a:r>
              <a:rPr lang="en-US" sz="850" b="1" dirty="0" err="1">
                <a:latin typeface="Consolas"/>
                <a:cs typeface="Consolas"/>
              </a:rPr>
              <a:t>p.dob.day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is coming up soon!"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smtClean="0">
                <a:latin typeface="Consolas"/>
                <a:cs typeface="Consolas"/>
              </a:rPr>
              <a:t>     &lt;</a:t>
            </a:r>
            <a:r>
              <a:rPr lang="en-US" sz="850" b="1" dirty="0">
                <a:latin typeface="Consolas"/>
                <a:cs typeface="Consolas"/>
              </a:rPr>
              <a:t>&lt; </a:t>
            </a:r>
            <a:r>
              <a:rPr lang="en-US" sz="850" b="1" dirty="0" err="1">
                <a:latin typeface="Consolas"/>
                <a:cs typeface="Consolas"/>
              </a:rPr>
              <a:t>endl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850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Initializing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declare and initialize a structure variable as follows…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Foo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914400" lvl="2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a;</a:t>
            </a:r>
          </a:p>
          <a:p>
            <a:pPr marL="914400" lvl="2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b;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};</a:t>
            </a:r>
          </a:p>
          <a:p>
            <a:pPr marL="457200" lvl="1" indent="0"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…</a:t>
            </a:r>
          </a:p>
          <a:p>
            <a:pPr marL="457200" lvl="1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Foo f = { 1, 2 };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Note: the order of the </a:t>
            </a:r>
            <a:r>
              <a:rPr lang="en-US" i="1" dirty="0" smtClean="0"/>
              <a:t>initializer list</a:t>
            </a:r>
            <a:r>
              <a:rPr lang="en-US" dirty="0" smtClean="0"/>
              <a:t> </a:t>
            </a:r>
            <a:r>
              <a:rPr lang="en-US" b="1" dirty="0" smtClean="0"/>
              <a:t>must</a:t>
            </a:r>
            <a:r>
              <a:rPr lang="en-US" dirty="0" smtClean="0"/>
              <a:t> match the order of the member variables in the structure definition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17</a:t>
            </a:fld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1578945" y="3326312"/>
            <a:ext cx="1561217" cy="291301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1924772" y="3260105"/>
            <a:ext cx="1281596" cy="703335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6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&lt;string</a:t>
            </a:r>
            <a:r>
              <a:rPr lang="en-US" b="1" dirty="0" smtClean="0">
                <a:solidFill>
                  <a:srgbClr val="953735"/>
                </a:solidFill>
                <a:latin typeface="Consolas"/>
                <a:cs typeface="Consolas"/>
              </a:rPr>
              <a:t>&gt;</a:t>
            </a:r>
            <a:endParaRPr lang="en-US" b="1" dirty="0">
              <a:solidFill>
                <a:srgbClr val="95373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MyDate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string month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day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year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Person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string </a:t>
            </a:r>
            <a:r>
              <a:rPr lang="en-US" b="1" dirty="0" err="1">
                <a:latin typeface="Consolas"/>
                <a:cs typeface="Consolas"/>
              </a:rPr>
              <a:t>first_name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string </a:t>
            </a:r>
            <a:r>
              <a:rPr lang="en-US" b="1" dirty="0" err="1">
                <a:latin typeface="Consolas"/>
                <a:cs typeface="Consolas"/>
              </a:rPr>
              <a:t>last_name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MyDate</a:t>
            </a:r>
            <a:r>
              <a:rPr lang="en-US" b="1" dirty="0">
                <a:latin typeface="Consolas"/>
                <a:cs typeface="Consolas"/>
              </a:rPr>
              <a:t> dob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main(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Person p = {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"bob"</a:t>
            </a:r>
            <a:r>
              <a:rPr lang="en-US" b="1" dirty="0"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"doe"</a:t>
            </a:r>
            <a:r>
              <a:rPr lang="en-US" b="1" dirty="0">
                <a:latin typeface="Consolas"/>
                <a:cs typeface="Consolas"/>
              </a:rPr>
              <a:t>, {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  <a:r>
              <a:rPr lang="en-US" b="1" dirty="0" err="1">
                <a:solidFill>
                  <a:srgbClr val="953735"/>
                </a:solidFill>
                <a:latin typeface="Consolas"/>
                <a:cs typeface="Consolas"/>
              </a:rPr>
              <a:t>february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  <a:r>
              <a:rPr lang="en-US" b="1" dirty="0">
                <a:latin typeface="Consolas"/>
                <a:cs typeface="Consolas"/>
              </a:rPr>
              <a:t>, 14, 1990 } }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"Hello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p.first_name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smtClean="0">
                <a:solidFill>
                  <a:srgbClr val="953735"/>
                </a:solidFill>
                <a:latin typeface="Consolas"/>
                <a:cs typeface="Consolas"/>
              </a:rPr>
              <a:t>"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     &lt;</a:t>
            </a:r>
            <a:r>
              <a:rPr lang="en-US" b="1" dirty="0">
                <a:latin typeface="Consolas"/>
                <a:cs typeface="Consolas"/>
              </a:rPr>
              <a:t>&lt; </a:t>
            </a:r>
            <a:r>
              <a:rPr lang="en-US" b="1" dirty="0" err="1">
                <a:latin typeface="Consolas"/>
                <a:cs typeface="Consolas"/>
              </a:rPr>
              <a:t>p.last_name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 -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p.dob.month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smtClean="0">
                <a:solidFill>
                  <a:srgbClr val="953735"/>
                </a:solidFill>
                <a:latin typeface="Consolas"/>
                <a:cs typeface="Consolas"/>
              </a:rPr>
              <a:t>"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     &lt;</a:t>
            </a:r>
            <a:r>
              <a:rPr lang="en-US" b="1" dirty="0">
                <a:latin typeface="Consolas"/>
                <a:cs typeface="Consolas"/>
              </a:rPr>
              <a:t>&lt; </a:t>
            </a:r>
            <a:r>
              <a:rPr lang="en-US" b="1" dirty="0" err="1">
                <a:latin typeface="Consolas"/>
                <a:cs typeface="Consolas"/>
              </a:rPr>
              <a:t>p.dob.day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rgbClr val="953735"/>
                </a:solidFill>
                <a:latin typeface="Consolas"/>
                <a:cs typeface="Consolas"/>
              </a:rPr>
              <a:t>" is coming up soon</a:t>
            </a:r>
            <a:r>
              <a:rPr lang="en-US" b="1" dirty="0" smtClean="0">
                <a:solidFill>
                  <a:srgbClr val="953735"/>
                </a:solidFill>
                <a:latin typeface="Consolas"/>
                <a:cs typeface="Consolas"/>
              </a:rPr>
              <a:t>!"</a:t>
            </a:r>
            <a:endParaRPr lang="en-US" b="1" dirty="0">
              <a:solidFill>
                <a:srgbClr val="95373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     &lt;</a:t>
            </a:r>
            <a:r>
              <a:rPr lang="en-US" b="1" dirty="0">
                <a:latin typeface="Consolas"/>
                <a:cs typeface="Consolas"/>
              </a:rPr>
              <a:t>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Pointers to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Structures have memory addresses like any other variable</a:t>
            </a:r>
          </a:p>
          <a:p>
            <a:pPr marL="0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	</a:t>
            </a:r>
            <a:r>
              <a:rPr lang="en-US" b="1" dirty="0" err="1">
                <a:latin typeface="Consolas"/>
                <a:cs typeface="Consolas"/>
              </a:rPr>
              <a:t>MyDate</a:t>
            </a:r>
            <a:r>
              <a:rPr lang="en-US" b="1" dirty="0">
                <a:latin typeface="Consolas"/>
                <a:cs typeface="Consolas"/>
              </a:rPr>
              <a:t> *</a:t>
            </a:r>
            <a:r>
              <a:rPr lang="en-US" b="1" dirty="0" err="1">
                <a:latin typeface="Consolas"/>
                <a:cs typeface="Consolas"/>
              </a:rPr>
              <a:t>d_p</a:t>
            </a:r>
            <a:r>
              <a:rPr lang="en-US" b="1" dirty="0">
                <a:latin typeface="Consolas"/>
                <a:cs typeface="Consolas"/>
              </a:rPr>
              <a:t> = &amp;</a:t>
            </a:r>
            <a:r>
              <a:rPr lang="en-US" b="1" dirty="0" err="1">
                <a:latin typeface="Consolas"/>
                <a:cs typeface="Consolas"/>
              </a:rPr>
              <a:t>bday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get the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address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To access the member variables via a structure pointer, you can dereference the pointer and use the dot operator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(*</a:t>
            </a:r>
            <a:r>
              <a:rPr lang="en-US" b="1" dirty="0" err="1" smtClean="0">
                <a:latin typeface="Consolas"/>
                <a:cs typeface="Consolas"/>
              </a:rPr>
              <a:t>d_p</a:t>
            </a:r>
            <a:r>
              <a:rPr lang="en-US" b="1" dirty="0" smtClean="0">
                <a:latin typeface="Consolas"/>
                <a:cs typeface="Consolas"/>
              </a:rPr>
              <a:t>).month = "January";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change the month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OR</a:t>
            </a:r>
            <a:r>
              <a:rPr lang="en-US" dirty="0" smtClean="0"/>
              <a:t> you can use an equivalent </a:t>
            </a:r>
            <a:r>
              <a:rPr lang="en-US" dirty="0" smtClean="0"/>
              <a:t>“arrow” shortcut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d_p</a:t>
            </a:r>
            <a:r>
              <a:rPr lang="en-US" b="1" dirty="0" smtClean="0">
                <a:latin typeface="Consolas"/>
                <a:cs typeface="Consolas"/>
              </a:rPr>
              <a:t>-&gt;month = "January";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change the month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9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78484"/>
            <a:ext cx="8341465" cy="4847679"/>
          </a:xfrm>
        </p:spPr>
        <p:txBody>
          <a:bodyPr>
            <a:normAutofit/>
          </a:bodyPr>
          <a:lstStyle/>
          <a:p>
            <a:r>
              <a:rPr lang="en-US" dirty="0" smtClean="0"/>
              <a:t>Most of the rest of the class is about </a:t>
            </a:r>
            <a:r>
              <a:rPr lang="en-US" i="1" dirty="0" smtClean="0"/>
              <a:t>object-oriented programming </a:t>
            </a:r>
            <a:r>
              <a:rPr lang="en-US" dirty="0" smtClean="0"/>
              <a:t>(OOP)</a:t>
            </a:r>
          </a:p>
          <a:p>
            <a:endParaRPr lang="en-US" dirty="0" smtClean="0"/>
          </a:p>
          <a:p>
            <a:r>
              <a:rPr lang="en-US" dirty="0" smtClean="0"/>
              <a:t>A core idea behind OOP is </a:t>
            </a:r>
            <a:r>
              <a:rPr lang="en-US" b="1" i="1" dirty="0" smtClean="0"/>
              <a:t>encapsulation</a:t>
            </a:r>
            <a:r>
              <a:rPr lang="en-US" dirty="0" smtClean="0"/>
              <a:t>: often it is useful to group data together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MyDate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string month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day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year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</a:t>
            </a:r>
            <a:r>
              <a:rPr lang="en-US" b="1" dirty="0" smtClean="0">
                <a:latin typeface="Consolas"/>
                <a:cs typeface="Consolas"/>
              </a:rPr>
              <a:t>)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MyDate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bday</a:t>
            </a:r>
            <a:r>
              <a:rPr lang="en-US" b="1" dirty="0">
                <a:latin typeface="Consolas"/>
                <a:cs typeface="Consolas"/>
              </a:rPr>
              <a:t> = {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"December"</a:t>
            </a:r>
            <a:r>
              <a:rPr lang="en-US" b="1" dirty="0">
                <a:latin typeface="Consolas"/>
                <a:cs typeface="Consolas"/>
              </a:rPr>
              <a:t>, 25, 1982 };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bday.month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bday.day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    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",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bday.year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MyDate</a:t>
            </a:r>
            <a:r>
              <a:rPr lang="en-US" b="1" dirty="0">
                <a:latin typeface="Consolas"/>
                <a:cs typeface="Consolas"/>
              </a:rPr>
              <a:t> *</a:t>
            </a:r>
            <a:r>
              <a:rPr lang="en-US" b="1" dirty="0" err="1">
                <a:latin typeface="Consolas"/>
                <a:cs typeface="Consolas"/>
              </a:rPr>
              <a:t>d_p</a:t>
            </a:r>
            <a:r>
              <a:rPr lang="en-US" b="1" dirty="0">
                <a:latin typeface="Consolas"/>
                <a:cs typeface="Consolas"/>
              </a:rPr>
              <a:t> = &amp;</a:t>
            </a:r>
            <a:r>
              <a:rPr lang="en-US" b="1" dirty="0" err="1">
                <a:latin typeface="Consolas"/>
                <a:cs typeface="Consolas"/>
              </a:rPr>
              <a:t>bday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(*</a:t>
            </a:r>
            <a:r>
              <a:rPr lang="en-US" b="1" dirty="0" err="1">
                <a:latin typeface="Consolas"/>
                <a:cs typeface="Consolas"/>
              </a:rPr>
              <a:t>d_p</a:t>
            </a:r>
            <a:r>
              <a:rPr lang="en-US" b="1" dirty="0">
                <a:latin typeface="Consolas"/>
                <a:cs typeface="Consolas"/>
              </a:rPr>
              <a:t>).month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"</a:t>
            </a:r>
            <a:r>
              <a:rPr lang="en-US" b="1" dirty="0">
                <a:latin typeface="Consolas"/>
                <a:cs typeface="Consolas"/>
              </a:rPr>
              <a:t> &lt;&lt; (*</a:t>
            </a:r>
            <a:r>
              <a:rPr lang="en-US" b="1" dirty="0" err="1">
                <a:latin typeface="Consolas"/>
                <a:cs typeface="Consolas"/>
              </a:rPr>
              <a:t>d_p</a:t>
            </a:r>
            <a:r>
              <a:rPr lang="en-US" b="1" dirty="0">
                <a:latin typeface="Consolas"/>
                <a:cs typeface="Consolas"/>
              </a:rPr>
              <a:t>).day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", "</a:t>
            </a:r>
            <a:r>
              <a:rPr lang="en-US" b="1" dirty="0">
                <a:latin typeface="Consolas"/>
                <a:cs typeface="Consolas"/>
              </a:rPr>
              <a:t> &lt;&lt; (*</a:t>
            </a:r>
            <a:r>
              <a:rPr lang="en-US" b="1" dirty="0" err="1">
                <a:latin typeface="Consolas"/>
                <a:cs typeface="Consolas"/>
              </a:rPr>
              <a:t>d_p</a:t>
            </a:r>
            <a:r>
              <a:rPr lang="en-US" b="1" dirty="0">
                <a:latin typeface="Consolas"/>
                <a:cs typeface="Consolas"/>
              </a:rPr>
              <a:t>).year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d_p</a:t>
            </a:r>
            <a:r>
              <a:rPr lang="en-US" b="1" dirty="0">
                <a:latin typeface="Consolas"/>
                <a:cs typeface="Consolas"/>
              </a:rPr>
              <a:t>-&gt;month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"January"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(*</a:t>
            </a:r>
            <a:r>
              <a:rPr lang="en-US" b="1" dirty="0" err="1">
                <a:latin typeface="Consolas"/>
                <a:cs typeface="Consolas"/>
              </a:rPr>
              <a:t>d_p</a:t>
            </a:r>
            <a:r>
              <a:rPr lang="en-US" b="1" dirty="0">
                <a:latin typeface="Consolas"/>
                <a:cs typeface="Consolas"/>
              </a:rPr>
              <a:t>).year = 1983;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d_p</a:t>
            </a:r>
            <a:r>
              <a:rPr lang="en-US" b="1" dirty="0">
                <a:latin typeface="Consolas"/>
                <a:cs typeface="Consolas"/>
              </a:rPr>
              <a:t>-&gt;month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d_p</a:t>
            </a:r>
            <a:r>
              <a:rPr lang="en-US" b="1" dirty="0">
                <a:latin typeface="Consolas"/>
                <a:cs typeface="Consolas"/>
              </a:rPr>
              <a:t>-&gt;day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    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",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d_p</a:t>
            </a:r>
            <a:r>
              <a:rPr lang="en-US" b="1" dirty="0">
                <a:latin typeface="Consolas"/>
                <a:cs typeface="Consolas"/>
              </a:rPr>
              <a:t>-&gt;year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bday.month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bday.day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     &lt;&lt;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", 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bday.year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91845" y="3186324"/>
            <a:ext cx="3127452" cy="3961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nsolas"/>
                <a:cs typeface="Consolas"/>
              </a:rPr>
              <a:t>December 25, 1982</a:t>
            </a:r>
            <a:endParaRPr lang="en-US" sz="1400" b="1" dirty="0">
              <a:latin typeface="Consolas"/>
              <a:cs typeface="Consola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845" y="3843943"/>
            <a:ext cx="3127452" cy="3961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nsolas"/>
                <a:cs typeface="Consolas"/>
              </a:rPr>
              <a:t>December 25, 1982</a:t>
            </a:r>
            <a:endParaRPr lang="en-US" sz="1400" b="1" dirty="0">
              <a:latin typeface="Consolas"/>
              <a:cs typeface="Consola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91845" y="4556180"/>
            <a:ext cx="3127452" cy="3961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nsolas"/>
                <a:cs typeface="Consolas"/>
              </a:rPr>
              <a:t>January 25, 1983</a:t>
            </a:r>
            <a:endParaRPr lang="en-US" sz="1400" b="1" dirty="0">
              <a:latin typeface="Consolas"/>
              <a:cs typeface="Consola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91845" y="5114071"/>
            <a:ext cx="3127452" cy="3961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nsolas"/>
                <a:cs typeface="Consolas"/>
              </a:rPr>
              <a:t>January 25, 1983</a:t>
            </a:r>
            <a:endParaRPr lang="en-US" sz="14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1051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the following structure definition and variable initialization: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StudentInfo</a:t>
            </a:r>
            <a:endParaRPr lang="en-US" b="1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b="1" dirty="0" smtClean="0">
                <a:latin typeface="Consolas"/>
                <a:cs typeface="Consolas"/>
              </a:rPr>
              <a:t> name[10];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gpa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};</a:t>
            </a:r>
          </a:p>
          <a:p>
            <a:pPr lvl="1"/>
            <a:endParaRPr lang="en-US" b="1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StudentInfo</a:t>
            </a:r>
            <a:r>
              <a:rPr lang="en-US" b="1" dirty="0" smtClean="0">
                <a:latin typeface="Consolas"/>
                <a:cs typeface="Consolas"/>
              </a:rPr>
              <a:t> s[] = {</a:t>
            </a:r>
          </a:p>
          <a:p>
            <a:pPr marL="914400" lvl="2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"Alice"</a:t>
            </a:r>
            <a:r>
              <a:rPr lang="en-US" b="1" dirty="0" smtClean="0">
                <a:latin typeface="Consolas"/>
                <a:cs typeface="Consolas"/>
              </a:rPr>
              <a:t>,3.8}, {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"Bob"</a:t>
            </a:r>
            <a:r>
              <a:rPr lang="en-US" b="1" dirty="0" smtClean="0">
                <a:latin typeface="Consolas"/>
                <a:cs typeface="Consolas"/>
              </a:rPr>
              <a:t>,3.6},{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"Cathy"</a:t>
            </a:r>
            <a:r>
              <a:rPr lang="en-US" b="1" dirty="0" smtClean="0">
                <a:latin typeface="Consolas"/>
                <a:cs typeface="Consolas"/>
              </a:rPr>
              <a:t>,3.9},{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"Dylan"</a:t>
            </a:r>
            <a:r>
              <a:rPr lang="en-US" b="1" dirty="0" smtClean="0">
                <a:latin typeface="Consolas"/>
                <a:cs typeface="Consolas"/>
              </a:rPr>
              <a:t>,3.8}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};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Write a program to output the average GPA, as well as the names of the students with the lowest and highest GPAs.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6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820"/>
            <a:ext cx="8229600" cy="5653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sz="850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sz="85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  <a:endParaRPr lang="en-US" sz="850" b="1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>
                <a:latin typeface="Consolas"/>
                <a:cs typeface="Consolas"/>
              </a:rPr>
              <a:t>std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 smtClean="0">
                <a:latin typeface="Consolas"/>
                <a:cs typeface="Consolas"/>
              </a:rPr>
              <a:t>StudentInfo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smtClean="0">
                <a:latin typeface="Consolas"/>
                <a:cs typeface="Consolas"/>
              </a:rPr>
              <a:t>{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sz="850" b="1" dirty="0">
                <a:latin typeface="Consolas"/>
                <a:cs typeface="Consolas"/>
              </a:rPr>
              <a:t> name[10]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>
                <a:latin typeface="Consolas"/>
                <a:cs typeface="Consolas"/>
              </a:rPr>
              <a:t>gpa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850" b="1" dirty="0">
                <a:latin typeface="Consolas"/>
                <a:cs typeface="Consolas"/>
              </a:rPr>
              <a:t> main(</a:t>
            </a:r>
            <a:r>
              <a:rPr lang="en-US" sz="850" b="1" dirty="0" smtClean="0">
                <a:latin typeface="Consolas"/>
                <a:cs typeface="Consolas"/>
              </a:rPr>
              <a:t>)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StudentInfo</a:t>
            </a:r>
            <a:r>
              <a:rPr lang="en-US" sz="850" b="1" dirty="0">
                <a:latin typeface="Consolas"/>
                <a:cs typeface="Consolas"/>
              </a:rPr>
              <a:t> s[] = </a:t>
            </a:r>
            <a:r>
              <a:rPr lang="en-US" sz="850" b="1" dirty="0" smtClean="0">
                <a:latin typeface="Consolas"/>
                <a:cs typeface="Consolas"/>
              </a:rPr>
              <a:t>{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	{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"Alice"</a:t>
            </a:r>
            <a:r>
              <a:rPr lang="en-US" sz="850" b="1" dirty="0">
                <a:latin typeface="Consolas"/>
                <a:cs typeface="Consolas"/>
              </a:rPr>
              <a:t>,3.8}</a:t>
            </a:r>
            <a:r>
              <a:rPr lang="en-US" sz="850" b="1" dirty="0" smtClean="0">
                <a:latin typeface="Consolas"/>
                <a:cs typeface="Consolas"/>
              </a:rPr>
              <a:t>,{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"Bob"</a:t>
            </a:r>
            <a:r>
              <a:rPr lang="en-US" sz="850" b="1" dirty="0">
                <a:latin typeface="Consolas"/>
                <a:cs typeface="Consolas"/>
              </a:rPr>
              <a:t>,3.6},{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"Cathy"</a:t>
            </a:r>
            <a:r>
              <a:rPr lang="en-US" sz="850" b="1" dirty="0">
                <a:latin typeface="Consolas"/>
                <a:cs typeface="Consolas"/>
              </a:rPr>
              <a:t>,3.9},{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"Dylan"</a:t>
            </a:r>
            <a:r>
              <a:rPr lang="en-US" sz="850" b="1" dirty="0">
                <a:latin typeface="Consolas"/>
                <a:cs typeface="Consolas"/>
              </a:rPr>
              <a:t>,3.8</a:t>
            </a:r>
            <a:r>
              <a:rPr lang="en-US" sz="850" b="1" dirty="0" smtClean="0">
                <a:latin typeface="Consolas"/>
                <a:cs typeface="Consolas"/>
              </a:rPr>
              <a:t>}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};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StudentInfo</a:t>
            </a:r>
            <a:r>
              <a:rPr lang="en-US" sz="850" b="1" dirty="0">
                <a:latin typeface="Consolas"/>
                <a:cs typeface="Consolas"/>
              </a:rPr>
              <a:t> *</a:t>
            </a:r>
            <a:r>
              <a:rPr lang="en-US" sz="850" b="1" dirty="0" err="1">
                <a:latin typeface="Consolas"/>
                <a:cs typeface="Consolas"/>
              </a:rPr>
              <a:t>min_st</a:t>
            </a:r>
            <a:r>
              <a:rPr lang="en-US" sz="850" b="1" dirty="0">
                <a:latin typeface="Consolas"/>
                <a:cs typeface="Consolas"/>
              </a:rPr>
              <a:t> = &amp;s[0], *</a:t>
            </a:r>
            <a:r>
              <a:rPr lang="en-US" sz="850" b="1" dirty="0" err="1">
                <a:latin typeface="Consolas"/>
                <a:cs typeface="Consolas"/>
              </a:rPr>
              <a:t>max_st</a:t>
            </a:r>
            <a:r>
              <a:rPr lang="en-US" sz="850" b="1" dirty="0">
                <a:latin typeface="Consolas"/>
                <a:cs typeface="Consolas"/>
              </a:rPr>
              <a:t> = &amp;s[0];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>
                <a:latin typeface="Consolas"/>
                <a:cs typeface="Consolas"/>
              </a:rPr>
              <a:t>num_students</a:t>
            </a:r>
            <a:r>
              <a:rPr lang="en-US" sz="850" b="1" dirty="0">
                <a:latin typeface="Consolas"/>
                <a:cs typeface="Consolas"/>
              </a:rPr>
              <a:t> = 4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>
                <a:latin typeface="Consolas"/>
                <a:cs typeface="Consolas"/>
              </a:rPr>
              <a:t>sum_gpa</a:t>
            </a:r>
            <a:r>
              <a:rPr lang="en-US" sz="850" b="1" dirty="0">
                <a:latin typeface="Consolas"/>
                <a:cs typeface="Consolas"/>
              </a:rPr>
              <a:t> = s[0].</a:t>
            </a:r>
            <a:r>
              <a:rPr lang="en-US" sz="850" b="1" dirty="0" err="1">
                <a:latin typeface="Consolas"/>
                <a:cs typeface="Consolas"/>
              </a:rPr>
              <a:t>gpa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sz="850" b="1" dirty="0">
                <a:latin typeface="Consolas"/>
                <a:cs typeface="Consolas"/>
              </a:rPr>
              <a:t> ( </a:t>
            </a: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>
                <a:latin typeface="Consolas"/>
                <a:cs typeface="Consolas"/>
              </a:rPr>
              <a:t>i</a:t>
            </a:r>
            <a:r>
              <a:rPr lang="en-US" sz="850" b="1" dirty="0">
                <a:latin typeface="Consolas"/>
                <a:cs typeface="Consolas"/>
              </a:rPr>
              <a:t>=1; </a:t>
            </a:r>
            <a:r>
              <a:rPr lang="en-US" sz="850" b="1" dirty="0" err="1">
                <a:latin typeface="Consolas"/>
                <a:cs typeface="Consolas"/>
              </a:rPr>
              <a:t>i</a:t>
            </a:r>
            <a:r>
              <a:rPr lang="en-US" sz="850" b="1" dirty="0">
                <a:latin typeface="Consolas"/>
                <a:cs typeface="Consolas"/>
              </a:rPr>
              <a:t>&lt;</a:t>
            </a:r>
            <a:r>
              <a:rPr lang="en-US" sz="850" b="1" dirty="0" err="1">
                <a:latin typeface="Consolas"/>
                <a:cs typeface="Consolas"/>
              </a:rPr>
              <a:t>num_students</a:t>
            </a:r>
            <a:r>
              <a:rPr lang="en-US" sz="850" b="1" dirty="0">
                <a:latin typeface="Consolas"/>
                <a:cs typeface="Consolas"/>
              </a:rPr>
              <a:t>; </a:t>
            </a:r>
            <a:r>
              <a:rPr lang="en-US" sz="850" b="1" dirty="0" err="1">
                <a:latin typeface="Consolas"/>
                <a:cs typeface="Consolas"/>
              </a:rPr>
              <a:t>i</a:t>
            </a:r>
            <a:r>
              <a:rPr lang="en-US" sz="850" b="1" dirty="0">
                <a:latin typeface="Consolas"/>
                <a:cs typeface="Consolas"/>
              </a:rPr>
              <a:t>++ )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	</a:t>
            </a:r>
            <a:r>
              <a:rPr lang="en-US" sz="850" b="1" dirty="0" err="1">
                <a:latin typeface="Consolas"/>
                <a:cs typeface="Consolas"/>
              </a:rPr>
              <a:t>sum_gpa</a:t>
            </a:r>
            <a:r>
              <a:rPr lang="en-US" sz="850" b="1" dirty="0">
                <a:latin typeface="Consolas"/>
                <a:cs typeface="Consolas"/>
              </a:rPr>
              <a:t> += s[</a:t>
            </a:r>
            <a:r>
              <a:rPr lang="en-US" sz="850" b="1" dirty="0" err="1">
                <a:latin typeface="Consolas"/>
                <a:cs typeface="Consolas"/>
              </a:rPr>
              <a:t>i</a:t>
            </a:r>
            <a:r>
              <a:rPr lang="en-US" sz="850" b="1" dirty="0">
                <a:latin typeface="Consolas"/>
                <a:cs typeface="Consolas"/>
              </a:rPr>
              <a:t>].</a:t>
            </a:r>
            <a:r>
              <a:rPr lang="en-US" sz="850" b="1" dirty="0" err="1">
                <a:latin typeface="Consolas"/>
                <a:cs typeface="Consolas"/>
              </a:rPr>
              <a:t>gpa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	if ( s[</a:t>
            </a:r>
            <a:r>
              <a:rPr lang="en-US" sz="850" b="1" dirty="0" err="1">
                <a:latin typeface="Consolas"/>
                <a:cs typeface="Consolas"/>
              </a:rPr>
              <a:t>i</a:t>
            </a:r>
            <a:r>
              <a:rPr lang="en-US" sz="850" b="1" dirty="0">
                <a:latin typeface="Consolas"/>
                <a:cs typeface="Consolas"/>
              </a:rPr>
              <a:t>].</a:t>
            </a:r>
            <a:r>
              <a:rPr lang="en-US" sz="850" b="1" dirty="0" err="1">
                <a:latin typeface="Consolas"/>
                <a:cs typeface="Consolas"/>
              </a:rPr>
              <a:t>gpa</a:t>
            </a:r>
            <a:r>
              <a:rPr lang="en-US" sz="850" b="1" dirty="0">
                <a:latin typeface="Consolas"/>
                <a:cs typeface="Consolas"/>
              </a:rPr>
              <a:t> &lt; </a:t>
            </a:r>
            <a:r>
              <a:rPr lang="en-US" sz="850" b="1" dirty="0" err="1">
                <a:latin typeface="Consolas"/>
                <a:cs typeface="Consolas"/>
              </a:rPr>
              <a:t>min_st</a:t>
            </a:r>
            <a:r>
              <a:rPr lang="en-US" sz="850" b="1" dirty="0">
                <a:latin typeface="Consolas"/>
                <a:cs typeface="Consolas"/>
              </a:rPr>
              <a:t>-&gt;</a:t>
            </a:r>
            <a:r>
              <a:rPr lang="en-US" sz="850" b="1" dirty="0" err="1">
                <a:latin typeface="Consolas"/>
                <a:cs typeface="Consolas"/>
              </a:rPr>
              <a:t>gpa</a:t>
            </a:r>
            <a:r>
              <a:rPr lang="en-US" sz="850" b="1" dirty="0">
                <a:latin typeface="Consolas"/>
                <a:cs typeface="Consolas"/>
              </a:rPr>
              <a:t> )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		</a:t>
            </a:r>
            <a:r>
              <a:rPr lang="en-US" sz="850" b="1" dirty="0" err="1">
                <a:latin typeface="Consolas"/>
                <a:cs typeface="Consolas"/>
              </a:rPr>
              <a:t>min_st</a:t>
            </a:r>
            <a:r>
              <a:rPr lang="en-US" sz="850" b="1" dirty="0">
                <a:latin typeface="Consolas"/>
                <a:cs typeface="Consolas"/>
              </a:rPr>
              <a:t> = &amp;s[</a:t>
            </a:r>
            <a:r>
              <a:rPr lang="en-US" sz="850" b="1" dirty="0" err="1">
                <a:latin typeface="Consolas"/>
                <a:cs typeface="Consolas"/>
              </a:rPr>
              <a:t>i</a:t>
            </a:r>
            <a:r>
              <a:rPr lang="en-US" sz="850" b="1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	if ( s[</a:t>
            </a:r>
            <a:r>
              <a:rPr lang="en-US" sz="850" b="1" dirty="0" err="1">
                <a:latin typeface="Consolas"/>
                <a:cs typeface="Consolas"/>
              </a:rPr>
              <a:t>i</a:t>
            </a:r>
            <a:r>
              <a:rPr lang="en-US" sz="850" b="1" dirty="0">
                <a:latin typeface="Consolas"/>
                <a:cs typeface="Consolas"/>
              </a:rPr>
              <a:t>].</a:t>
            </a:r>
            <a:r>
              <a:rPr lang="en-US" sz="850" b="1" dirty="0" err="1">
                <a:latin typeface="Consolas"/>
                <a:cs typeface="Consolas"/>
              </a:rPr>
              <a:t>gpa</a:t>
            </a:r>
            <a:r>
              <a:rPr lang="en-US" sz="850" b="1" dirty="0">
                <a:latin typeface="Consolas"/>
                <a:cs typeface="Consolas"/>
              </a:rPr>
              <a:t> &gt; </a:t>
            </a:r>
            <a:r>
              <a:rPr lang="en-US" sz="850" b="1" dirty="0" err="1">
                <a:latin typeface="Consolas"/>
                <a:cs typeface="Consolas"/>
              </a:rPr>
              <a:t>max_st</a:t>
            </a:r>
            <a:r>
              <a:rPr lang="en-US" sz="850" b="1" dirty="0">
                <a:latin typeface="Consolas"/>
                <a:cs typeface="Consolas"/>
              </a:rPr>
              <a:t>-&gt;</a:t>
            </a:r>
            <a:r>
              <a:rPr lang="en-US" sz="850" b="1" dirty="0" err="1">
                <a:latin typeface="Consolas"/>
                <a:cs typeface="Consolas"/>
              </a:rPr>
              <a:t>gpa</a:t>
            </a:r>
            <a:r>
              <a:rPr lang="en-US" sz="850" b="1" dirty="0">
                <a:latin typeface="Consolas"/>
                <a:cs typeface="Consolas"/>
              </a:rPr>
              <a:t> )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		</a:t>
            </a:r>
            <a:r>
              <a:rPr lang="en-US" sz="850" b="1" dirty="0" err="1">
                <a:latin typeface="Consolas"/>
                <a:cs typeface="Consolas"/>
              </a:rPr>
              <a:t>max_st</a:t>
            </a:r>
            <a:r>
              <a:rPr lang="en-US" sz="850" b="1" dirty="0">
                <a:latin typeface="Consolas"/>
                <a:cs typeface="Consolas"/>
              </a:rPr>
              <a:t> = &amp;s[</a:t>
            </a:r>
            <a:r>
              <a:rPr lang="en-US" sz="850" b="1" dirty="0" err="1">
                <a:latin typeface="Consolas"/>
                <a:cs typeface="Consolas"/>
              </a:rPr>
              <a:t>i</a:t>
            </a:r>
            <a:r>
              <a:rPr lang="en-US" sz="850" b="1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cout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  <a:r>
              <a:rPr lang="en-US" sz="850" b="1" dirty="0" err="1">
                <a:solidFill>
                  <a:srgbClr val="953735"/>
                </a:solidFill>
                <a:latin typeface="Consolas"/>
                <a:cs typeface="Consolas"/>
              </a:rPr>
              <a:t>Avg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: "</a:t>
            </a:r>
            <a:r>
              <a:rPr lang="en-US" sz="850" b="1" dirty="0">
                <a:latin typeface="Consolas"/>
                <a:cs typeface="Consolas"/>
              </a:rPr>
              <a:t> &lt;&lt; ( </a:t>
            </a:r>
            <a:r>
              <a:rPr lang="en-US" sz="850" b="1" dirty="0" err="1">
                <a:latin typeface="Consolas"/>
                <a:cs typeface="Consolas"/>
              </a:rPr>
              <a:t>sum_gpa</a:t>
            </a:r>
            <a:r>
              <a:rPr lang="en-US" sz="850" b="1" dirty="0">
                <a:latin typeface="Consolas"/>
                <a:cs typeface="Consolas"/>
              </a:rPr>
              <a:t> / </a:t>
            </a:r>
            <a:r>
              <a:rPr lang="en-US" sz="850" b="1" dirty="0" err="1">
                <a:latin typeface="Consolas"/>
                <a:cs typeface="Consolas"/>
              </a:rPr>
              <a:t>num_students</a:t>
            </a:r>
            <a:r>
              <a:rPr lang="en-US" sz="850" b="1" dirty="0">
                <a:latin typeface="Consolas"/>
                <a:cs typeface="Consolas"/>
              </a:rPr>
              <a:t> ) &lt;&lt; </a:t>
            </a:r>
            <a:r>
              <a:rPr lang="en-US" sz="850" b="1" dirty="0" err="1">
                <a:latin typeface="Consolas"/>
                <a:cs typeface="Consolas"/>
              </a:rPr>
              <a:t>endl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cout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"Min: "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 err="1">
                <a:latin typeface="Consolas"/>
                <a:cs typeface="Consolas"/>
              </a:rPr>
              <a:t>min_st</a:t>
            </a:r>
            <a:r>
              <a:rPr lang="en-US" sz="850" b="1" dirty="0">
                <a:latin typeface="Consolas"/>
                <a:cs typeface="Consolas"/>
              </a:rPr>
              <a:t>-&gt;name &lt;&lt; 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 ("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 err="1">
                <a:latin typeface="Consolas"/>
                <a:cs typeface="Consolas"/>
              </a:rPr>
              <a:t>min_st</a:t>
            </a:r>
            <a:r>
              <a:rPr lang="en-US" sz="850" b="1" dirty="0">
                <a:latin typeface="Consolas"/>
                <a:cs typeface="Consolas"/>
              </a:rPr>
              <a:t>-&gt;</a:t>
            </a:r>
            <a:r>
              <a:rPr lang="en-US" sz="850" b="1" dirty="0" err="1">
                <a:latin typeface="Consolas"/>
                <a:cs typeface="Consolas"/>
              </a:rPr>
              <a:t>gpa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")"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 err="1">
                <a:latin typeface="Consolas"/>
                <a:cs typeface="Consolas"/>
              </a:rPr>
              <a:t>endl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cout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"Max: "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 err="1">
                <a:latin typeface="Consolas"/>
                <a:cs typeface="Consolas"/>
              </a:rPr>
              <a:t>max_st</a:t>
            </a:r>
            <a:r>
              <a:rPr lang="en-US" sz="850" b="1" dirty="0">
                <a:latin typeface="Consolas"/>
                <a:cs typeface="Consolas"/>
              </a:rPr>
              <a:t>-&gt;name &lt;&lt; 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 ("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 err="1">
                <a:latin typeface="Consolas"/>
                <a:cs typeface="Consolas"/>
              </a:rPr>
              <a:t>max_st</a:t>
            </a:r>
            <a:r>
              <a:rPr lang="en-US" sz="850" b="1" dirty="0">
                <a:latin typeface="Consolas"/>
                <a:cs typeface="Consolas"/>
              </a:rPr>
              <a:t>-&gt;</a:t>
            </a:r>
            <a:r>
              <a:rPr lang="en-US" sz="850" b="1" dirty="0" err="1">
                <a:latin typeface="Consolas"/>
                <a:cs typeface="Consolas"/>
              </a:rPr>
              <a:t>gpa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")"</a:t>
            </a:r>
            <a:r>
              <a:rPr lang="en-US" sz="850" b="1" dirty="0">
                <a:latin typeface="Consolas"/>
                <a:cs typeface="Consolas"/>
              </a:rPr>
              <a:t> &lt;&lt; </a:t>
            </a:r>
            <a:r>
              <a:rPr lang="en-US" sz="850" b="1" dirty="0" err="1">
                <a:latin typeface="Consolas"/>
                <a:cs typeface="Consolas"/>
              </a:rPr>
              <a:t>endl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850" b="1" dirty="0">
                <a:latin typeface="Consolas"/>
                <a:cs typeface="Consolas"/>
              </a:rPr>
              <a:t> 0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Reusing Member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Two or more structures may use the same member names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NumPair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num1;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num2;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NumTriple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num1;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num2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 smtClean="0">
                <a:latin typeface="Consolas"/>
                <a:cs typeface="Consolas"/>
              </a:rPr>
              <a:t> num3;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use the </a:t>
            </a:r>
            <a:r>
              <a:rPr lang="en-US" b="1" dirty="0" smtClean="0">
                <a:latin typeface="Consolas"/>
                <a:cs typeface="Consolas"/>
              </a:rPr>
              <a:t>=</a:t>
            </a:r>
            <a:r>
              <a:rPr lang="en-US" dirty="0" smtClean="0"/>
              <a:t> operator to copy the values of all member variables from one structure [of a type] to another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NumPair</a:t>
            </a:r>
            <a:r>
              <a:rPr lang="en-US" b="1" dirty="0" smtClean="0">
                <a:latin typeface="Consolas"/>
                <a:cs typeface="Consolas"/>
              </a:rPr>
              <a:t> p1 = { 1, 2 }, p2;</a:t>
            </a:r>
          </a:p>
          <a:p>
            <a:pPr marL="457200" lvl="1" indent="0">
              <a:buNone/>
            </a:pPr>
            <a:r>
              <a:rPr lang="en-US" b="1" dirty="0">
                <a:latin typeface="Consolas"/>
                <a:cs typeface="Consolas"/>
              </a:rPr>
              <a:t>p</a:t>
            </a:r>
            <a:r>
              <a:rPr lang="en-US" b="1" dirty="0" smtClean="0">
                <a:latin typeface="Consolas"/>
                <a:cs typeface="Consolas"/>
              </a:rPr>
              <a:t>2 = p1;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is equivalent to assigning all the individual member variables separately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p2.num1 = p1.num1;</a:t>
            </a:r>
          </a:p>
          <a:p>
            <a:pPr marL="457200" lvl="1" indent="0">
              <a:buNone/>
            </a:pPr>
            <a:r>
              <a:rPr lang="en-US" b="1" dirty="0">
                <a:latin typeface="Consolas"/>
                <a:cs typeface="Consolas"/>
              </a:rPr>
              <a:t>p</a:t>
            </a:r>
            <a:r>
              <a:rPr lang="en-US" b="1" dirty="0" smtClean="0">
                <a:latin typeface="Consolas"/>
                <a:cs typeface="Consolas"/>
              </a:rPr>
              <a:t>2.num2 = p1.num2;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672"/>
            <a:ext cx="8229600" cy="4847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100" b="1" dirty="0"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sz="1100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  <a:endParaRPr lang="en-US" sz="1100" b="1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sz="1100" b="1" dirty="0">
                <a:latin typeface="Consolas"/>
                <a:cs typeface="Consolas"/>
              </a:rPr>
              <a:t> </a:t>
            </a:r>
            <a:r>
              <a:rPr lang="en-US" sz="1100" b="1" dirty="0" err="1">
                <a:latin typeface="Consolas"/>
                <a:cs typeface="Consolas"/>
              </a:rPr>
              <a:t>std</a:t>
            </a:r>
            <a:r>
              <a:rPr lang="en-US" sz="1100" b="1" dirty="0" smtClean="0">
                <a:latin typeface="Consolas"/>
                <a:cs typeface="Consolas"/>
              </a:rPr>
              <a:t>;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sz="1100" b="1" dirty="0">
                <a:latin typeface="Consolas"/>
                <a:cs typeface="Consolas"/>
              </a:rPr>
              <a:t> </a:t>
            </a:r>
            <a:r>
              <a:rPr lang="en-US" sz="1100" b="1" dirty="0" err="1" smtClean="0">
                <a:latin typeface="Consolas"/>
                <a:cs typeface="Consolas"/>
              </a:rPr>
              <a:t>NumPair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latin typeface="Consolas"/>
                <a:cs typeface="Consolas"/>
              </a:rPr>
              <a:t>{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double num1</a:t>
            </a:r>
            <a:r>
              <a:rPr lang="en-US" sz="1100" b="1" dirty="0" smtClean="0">
                <a:latin typeface="Consolas"/>
                <a:cs typeface="Consolas"/>
              </a:rPr>
              <a:t>;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double num2</a:t>
            </a:r>
            <a:r>
              <a:rPr lang="en-US" sz="1100" b="1" dirty="0" smtClean="0">
                <a:latin typeface="Consolas"/>
                <a:cs typeface="Consolas"/>
              </a:rPr>
              <a:t>;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100" b="1" dirty="0">
                <a:latin typeface="Consolas"/>
                <a:cs typeface="Consolas"/>
              </a:rPr>
              <a:t> main(</a:t>
            </a:r>
            <a:r>
              <a:rPr lang="en-US" sz="1100" b="1" dirty="0" smtClean="0">
                <a:latin typeface="Consolas"/>
                <a:cs typeface="Consolas"/>
              </a:rPr>
              <a:t>)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  <a:r>
              <a:rPr lang="en-US" sz="1100" b="1" dirty="0" err="1">
                <a:latin typeface="Consolas"/>
                <a:cs typeface="Consolas"/>
              </a:rPr>
              <a:t>NumPair</a:t>
            </a:r>
            <a:r>
              <a:rPr lang="en-US" sz="1100" b="1" dirty="0">
                <a:latin typeface="Consolas"/>
                <a:cs typeface="Consolas"/>
              </a:rPr>
              <a:t> p1 = { 1, 2 }, p2 = { 3, 4 };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  <a:r>
              <a:rPr lang="en-US" sz="1100" b="1" dirty="0" err="1">
                <a:latin typeface="Consolas"/>
                <a:cs typeface="Consolas"/>
              </a:rPr>
              <a:t>cout</a:t>
            </a:r>
            <a:r>
              <a:rPr lang="en-US" sz="1100" b="1" dirty="0">
                <a:latin typeface="Consolas"/>
                <a:cs typeface="Consolas"/>
              </a:rPr>
              <a:t> &lt;&lt; p1.num1 &lt;&lt; </a:t>
            </a:r>
            <a:r>
              <a:rPr lang="en-US" sz="1100" b="1" dirty="0">
                <a:solidFill>
                  <a:srgbClr val="953735"/>
                </a:solidFill>
                <a:latin typeface="Consolas"/>
                <a:cs typeface="Consolas"/>
              </a:rPr>
              <a:t>" "</a:t>
            </a:r>
            <a:r>
              <a:rPr lang="en-US" sz="1100" b="1" dirty="0">
                <a:latin typeface="Consolas"/>
                <a:cs typeface="Consolas"/>
              </a:rPr>
              <a:t> &lt;&lt; p1.num2 &lt;&lt; </a:t>
            </a:r>
            <a:r>
              <a:rPr lang="en-US" sz="1100" b="1" dirty="0" err="1">
                <a:latin typeface="Consolas"/>
                <a:cs typeface="Consolas"/>
              </a:rPr>
              <a:t>endl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     &lt;&lt; p2.num1 &lt;&lt; </a:t>
            </a:r>
            <a:r>
              <a:rPr lang="en-US" sz="1100" b="1" dirty="0">
                <a:solidFill>
                  <a:srgbClr val="953735"/>
                </a:solidFill>
                <a:latin typeface="Consolas"/>
                <a:cs typeface="Consolas"/>
              </a:rPr>
              <a:t>" "</a:t>
            </a:r>
            <a:r>
              <a:rPr lang="en-US" sz="1100" b="1" dirty="0">
                <a:latin typeface="Consolas"/>
                <a:cs typeface="Consolas"/>
              </a:rPr>
              <a:t> &lt;&lt; p2.num2 &lt;&lt; </a:t>
            </a:r>
            <a:r>
              <a:rPr lang="en-US" sz="1100" b="1" dirty="0" err="1">
                <a:latin typeface="Consolas"/>
                <a:cs typeface="Consolas"/>
              </a:rPr>
              <a:t>endl</a:t>
            </a:r>
            <a:r>
              <a:rPr lang="en-US" sz="11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p2 = p1;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p1.num1 = 5;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p1.num2 = 6;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  <a:r>
              <a:rPr lang="en-US" sz="1100" b="1" dirty="0" err="1">
                <a:latin typeface="Consolas"/>
                <a:cs typeface="Consolas"/>
              </a:rPr>
              <a:t>cout</a:t>
            </a:r>
            <a:r>
              <a:rPr lang="en-US" sz="1100" b="1" dirty="0">
                <a:latin typeface="Consolas"/>
                <a:cs typeface="Consolas"/>
              </a:rPr>
              <a:t> &lt;&lt; p1.num1 &lt;&lt; </a:t>
            </a:r>
            <a:r>
              <a:rPr lang="en-US" sz="1100" b="1" dirty="0">
                <a:solidFill>
                  <a:srgbClr val="953735"/>
                </a:solidFill>
                <a:latin typeface="Consolas"/>
                <a:cs typeface="Consolas"/>
              </a:rPr>
              <a:t>" "</a:t>
            </a:r>
            <a:r>
              <a:rPr lang="en-US" sz="1100" b="1" dirty="0">
                <a:latin typeface="Consolas"/>
                <a:cs typeface="Consolas"/>
              </a:rPr>
              <a:t> &lt;&lt; p1.num2 &lt;&lt; </a:t>
            </a:r>
            <a:r>
              <a:rPr lang="en-US" sz="1100" b="1" dirty="0" err="1">
                <a:latin typeface="Consolas"/>
                <a:cs typeface="Consolas"/>
              </a:rPr>
              <a:t>endl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     &lt;&lt; p2.num1 &lt;&lt; </a:t>
            </a:r>
            <a:r>
              <a:rPr lang="en-US" sz="1100" b="1" dirty="0">
                <a:solidFill>
                  <a:srgbClr val="953735"/>
                </a:solidFill>
                <a:latin typeface="Consolas"/>
                <a:cs typeface="Consolas"/>
              </a:rPr>
              <a:t>" "</a:t>
            </a:r>
            <a:r>
              <a:rPr lang="en-US" sz="1100" b="1" dirty="0">
                <a:latin typeface="Consolas"/>
                <a:cs typeface="Consolas"/>
              </a:rPr>
              <a:t> &lt;&lt; p2.num2 &lt;&lt; </a:t>
            </a:r>
            <a:r>
              <a:rPr lang="en-US" sz="1100" b="1" dirty="0" err="1">
                <a:latin typeface="Consolas"/>
                <a:cs typeface="Consolas"/>
              </a:rPr>
              <a:t>endl</a:t>
            </a:r>
            <a:r>
              <a:rPr lang="en-US" sz="1100" b="1" dirty="0" smtClean="0">
                <a:latin typeface="Consolas"/>
                <a:cs typeface="Consolas"/>
              </a:rPr>
              <a:t>;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1100" b="1" dirty="0">
                <a:latin typeface="Consolas"/>
                <a:cs typeface="Consolas"/>
              </a:rPr>
              <a:t> 0</a:t>
            </a:r>
            <a:r>
              <a:rPr lang="en-US" sz="1100" b="1" dirty="0" smtClean="0">
                <a:latin typeface="Consolas"/>
                <a:cs typeface="Consolas"/>
              </a:rPr>
              <a:t>;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93552" y="1060229"/>
            <a:ext cx="2293248" cy="1049516"/>
            <a:chOff x="6393552" y="1223343"/>
            <a:chExt cx="2293248" cy="1049516"/>
          </a:xfrm>
        </p:grpSpPr>
        <p:sp>
          <p:nvSpPr>
            <p:cNvPr id="7" name="Rectangle 6"/>
            <p:cNvSpPr/>
            <p:nvPr/>
          </p:nvSpPr>
          <p:spPr>
            <a:xfrm>
              <a:off x="6816489" y="1223343"/>
              <a:ext cx="1870311" cy="5242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aseline="30000" dirty="0" smtClean="0"/>
                <a:t>num1</a:t>
              </a:r>
              <a:endParaRPr lang="en-US" baseline="30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16489" y="1748570"/>
              <a:ext cx="1870311" cy="5242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aseline="30000" dirty="0" smtClean="0"/>
                <a:t>num2</a:t>
              </a:r>
              <a:endParaRPr lang="en-US" baseline="30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93552" y="1223343"/>
              <a:ext cx="42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93552" y="2237905"/>
            <a:ext cx="2293248" cy="1049516"/>
            <a:chOff x="6393552" y="1223343"/>
            <a:chExt cx="2293248" cy="1049516"/>
          </a:xfrm>
        </p:grpSpPr>
        <p:sp>
          <p:nvSpPr>
            <p:cNvPr id="12" name="Rectangle 11"/>
            <p:cNvSpPr/>
            <p:nvPr/>
          </p:nvSpPr>
          <p:spPr>
            <a:xfrm>
              <a:off x="6816489" y="1223343"/>
              <a:ext cx="1870311" cy="5242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aseline="30000" dirty="0" smtClean="0"/>
                <a:t>num1</a:t>
              </a:r>
              <a:endParaRPr lang="en-US" baseline="30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16489" y="1748570"/>
              <a:ext cx="1870311" cy="5242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aseline="30000" dirty="0" smtClean="0"/>
                <a:t>num2</a:t>
              </a:r>
              <a:endParaRPr lang="en-US" baseline="30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93552" y="1223343"/>
              <a:ext cx="42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16489" y="1193427"/>
            <a:ext cx="18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16489" y="1740413"/>
            <a:ext cx="18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16489" y="2416164"/>
            <a:ext cx="18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16489" y="2941391"/>
            <a:ext cx="18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98759" y="3613650"/>
            <a:ext cx="3688041" cy="23727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13366" y="3724124"/>
            <a:ext cx="56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nsolas"/>
                <a:cs typeface="Consolas"/>
              </a:rPr>
              <a:t>1 2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nsolas"/>
                <a:cs typeface="Consolas"/>
              </a:rPr>
              <a:t>3 4</a:t>
            </a:r>
            <a:endParaRPr lang="en-US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13366" y="5003601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nsolas"/>
                <a:cs typeface="Consolas"/>
              </a:rPr>
              <a:t>5 6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nsolas"/>
                <a:cs typeface="Consolas"/>
              </a:rPr>
              <a:t>1 2</a:t>
            </a:r>
            <a:endParaRPr lang="en-US" b="1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6489" y="2418851"/>
            <a:ext cx="18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16489" y="2944078"/>
            <a:ext cx="18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6489" y="1193427"/>
            <a:ext cx="18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16489" y="1740413"/>
            <a:ext cx="18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9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 animBg="1"/>
      <p:bldP spid="20" grpId="0"/>
      <p:bldP spid="21" grpId="0"/>
      <p:bldP spid="24" grpId="0"/>
      <p:bldP spid="25" grpId="0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Structures as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function can have parameter(s) of a structure type that are call-by-value and/or call-by-reference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outputPair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b="1" dirty="0" err="1" smtClean="0">
                <a:latin typeface="Consolas"/>
                <a:cs typeface="Consolas"/>
              </a:rPr>
              <a:t>NumPair</a:t>
            </a:r>
            <a:r>
              <a:rPr lang="en-US" b="1" dirty="0" smtClean="0">
                <a:latin typeface="Consolas"/>
                <a:cs typeface="Consolas"/>
              </a:rPr>
              <a:t> p);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outputPair</a:t>
            </a:r>
            <a:r>
              <a:rPr lang="en-US" b="1" dirty="0" smtClean="0">
                <a:latin typeface="Consolas"/>
                <a:cs typeface="Consolas"/>
              </a:rPr>
              <a:t>(</a:t>
            </a:r>
            <a:r>
              <a:rPr lang="en-US" b="1" dirty="0" err="1" smtClean="0">
                <a:latin typeface="Consolas"/>
                <a:cs typeface="Consolas"/>
              </a:rPr>
              <a:t>NumPair</a:t>
            </a:r>
            <a:r>
              <a:rPr lang="en-US" b="1" dirty="0" smtClean="0">
                <a:latin typeface="Consolas"/>
                <a:cs typeface="Consolas"/>
              </a:rPr>
              <a:t>&amp; p);</a:t>
            </a:r>
          </a:p>
          <a:p>
            <a:endParaRPr lang="en-US" dirty="0"/>
          </a:p>
          <a:p>
            <a:r>
              <a:rPr lang="en-US" dirty="0" smtClean="0"/>
              <a:t>Call-by-value will copy all the member variables, whereas  call-by-reference will essentially user a pointer</a:t>
            </a:r>
          </a:p>
          <a:p>
            <a:endParaRPr lang="en-US" dirty="0" smtClean="0"/>
          </a:p>
          <a:p>
            <a:r>
              <a:rPr lang="en-US" dirty="0" smtClean="0"/>
              <a:t>Thus, call-by-value can become very expensive for large structures (i.e. those with many/big members)</a:t>
            </a:r>
          </a:p>
          <a:p>
            <a:endParaRPr lang="en-US" dirty="0" smtClean="0"/>
          </a:p>
          <a:p>
            <a:r>
              <a:rPr lang="en-US" dirty="0" smtClean="0"/>
              <a:t>BUT call-by-reference allows the function to </a:t>
            </a:r>
            <a:r>
              <a:rPr lang="en-US" i="1" dirty="0" smtClean="0"/>
              <a:t>change</a:t>
            </a:r>
            <a:r>
              <a:rPr lang="en-US" dirty="0" smtClean="0"/>
              <a:t> the contents of the structure!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dirty="0" smtClean="0"/>
              <a:t> Modifier (take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have used </a:t>
            </a:r>
            <a:r>
              <a:rPr lang="en-US" b="1" dirty="0" err="1" smtClean="0">
                <a:latin typeface="Consolas"/>
                <a:cs typeface="Consolas"/>
              </a:rPr>
              <a:t>const</a:t>
            </a:r>
            <a:r>
              <a:rPr lang="en-US" dirty="0" smtClean="0"/>
              <a:t> to make constant variables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double</a:t>
            </a:r>
            <a:r>
              <a:rPr lang="en-US" b="1" dirty="0" smtClean="0">
                <a:latin typeface="Consolas"/>
                <a:cs typeface="Consolas"/>
              </a:rPr>
              <a:t> pi = 3.14159;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err="1" smtClean="0">
                <a:latin typeface="Consolas"/>
                <a:cs typeface="Consolas"/>
              </a:rPr>
              <a:t>const</a:t>
            </a:r>
            <a:r>
              <a:rPr lang="en-US" dirty="0" smtClean="0"/>
              <a:t> modifier can also be used with function parameters (typically used with call-by-reference) to promise that the function </a:t>
            </a:r>
            <a:r>
              <a:rPr lang="en-US" i="1" dirty="0" smtClean="0"/>
              <a:t>will NOT</a:t>
            </a:r>
            <a:r>
              <a:rPr lang="en-US" dirty="0" smtClean="0"/>
              <a:t> change the parameter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7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sz="850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sz="85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  <a:endParaRPr lang="en-US" sz="850" b="1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>
                <a:latin typeface="Consolas"/>
                <a:cs typeface="Consolas"/>
              </a:rPr>
              <a:t>std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 double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smtClean="0">
                <a:latin typeface="Consolas"/>
                <a:cs typeface="Consolas"/>
              </a:rPr>
              <a:t>PI </a:t>
            </a:r>
            <a:r>
              <a:rPr lang="en-US" sz="850" b="1" dirty="0">
                <a:latin typeface="Consolas"/>
                <a:cs typeface="Consolas"/>
              </a:rPr>
              <a:t>= 3.14159;</a:t>
            </a:r>
          </a:p>
          <a:p>
            <a:pPr marL="0" indent="0">
              <a:buNone/>
            </a:pP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 double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smtClean="0">
                <a:latin typeface="Consolas"/>
                <a:cs typeface="Consolas"/>
              </a:rPr>
              <a:t>E </a:t>
            </a:r>
            <a:r>
              <a:rPr lang="en-US" sz="850" b="1" dirty="0">
                <a:latin typeface="Consolas"/>
                <a:cs typeface="Consolas"/>
              </a:rPr>
              <a:t>= 2.71828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 smtClean="0">
                <a:latin typeface="Consolas"/>
                <a:cs typeface="Consolas"/>
              </a:rPr>
              <a:t>NumPair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smtClean="0">
                <a:latin typeface="Consolas"/>
                <a:cs typeface="Consolas"/>
              </a:rPr>
              <a:t>{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double num1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double num2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>
                <a:latin typeface="Consolas"/>
                <a:cs typeface="Consolas"/>
              </a:rPr>
              <a:t>outputPair</a:t>
            </a:r>
            <a:r>
              <a:rPr lang="en-US" sz="850" b="1" dirty="0">
                <a:latin typeface="Consolas"/>
                <a:cs typeface="Consolas"/>
              </a:rPr>
              <a:t>(</a:t>
            </a: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>
                <a:latin typeface="Consolas"/>
                <a:cs typeface="Consolas"/>
              </a:rPr>
              <a:t>NumPair</a:t>
            </a:r>
            <a:r>
              <a:rPr lang="en-US" sz="850" b="1" dirty="0">
                <a:latin typeface="Consolas"/>
                <a:cs typeface="Consolas"/>
              </a:rPr>
              <a:t>&amp; p)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cout</a:t>
            </a:r>
            <a:r>
              <a:rPr lang="en-US" sz="850" b="1" dirty="0">
                <a:latin typeface="Consolas"/>
                <a:cs typeface="Consolas"/>
              </a:rPr>
              <a:t> &lt;&lt; p.num1 &lt;&lt; 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 "</a:t>
            </a:r>
            <a:r>
              <a:rPr lang="en-US" sz="850" b="1" dirty="0">
                <a:latin typeface="Consolas"/>
                <a:cs typeface="Consolas"/>
              </a:rPr>
              <a:t> &lt;&lt; p.num2 &lt;&lt; </a:t>
            </a:r>
            <a:r>
              <a:rPr lang="en-US" sz="850" b="1" dirty="0" err="1">
                <a:latin typeface="Consolas"/>
                <a:cs typeface="Consolas"/>
              </a:rPr>
              <a:t>endl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850" b="1" dirty="0">
                <a:latin typeface="Consolas"/>
                <a:cs typeface="Consolas"/>
              </a:rPr>
              <a:t> changePair1(</a:t>
            </a:r>
            <a:r>
              <a:rPr lang="en-US" sz="850" b="1" dirty="0" err="1">
                <a:latin typeface="Consolas"/>
                <a:cs typeface="Consolas"/>
              </a:rPr>
              <a:t>NumPair</a:t>
            </a:r>
            <a:r>
              <a:rPr lang="en-US" sz="850" b="1" dirty="0">
                <a:latin typeface="Consolas"/>
                <a:cs typeface="Consolas"/>
              </a:rPr>
              <a:t> p)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p.num1 = 1;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850" b="1" dirty="0">
                <a:latin typeface="Consolas"/>
                <a:cs typeface="Consolas"/>
              </a:rPr>
              <a:t> changePair2(</a:t>
            </a:r>
            <a:r>
              <a:rPr lang="en-US" sz="850" b="1" dirty="0" err="1">
                <a:latin typeface="Consolas"/>
                <a:cs typeface="Consolas"/>
              </a:rPr>
              <a:t>NumPair</a:t>
            </a:r>
            <a:r>
              <a:rPr lang="en-US" sz="850" b="1" dirty="0">
                <a:latin typeface="Consolas"/>
                <a:cs typeface="Consolas"/>
              </a:rPr>
              <a:t>&amp; p)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p.num1 = 2;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850" b="1" dirty="0">
                <a:latin typeface="Consolas"/>
                <a:cs typeface="Consolas"/>
              </a:rPr>
              <a:t> changePair3(</a:t>
            </a: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850" b="1" dirty="0" err="1">
                <a:latin typeface="Consolas"/>
                <a:cs typeface="Consolas"/>
              </a:rPr>
              <a:t>NumPair</a:t>
            </a:r>
            <a:r>
              <a:rPr lang="en-US" sz="850" b="1" dirty="0">
                <a:latin typeface="Consolas"/>
                <a:cs typeface="Consolas"/>
              </a:rPr>
              <a:t>&amp; p)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p.num1 = 3;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850" b="1" dirty="0">
                <a:latin typeface="Consolas"/>
                <a:cs typeface="Consolas"/>
              </a:rPr>
              <a:t>main(</a:t>
            </a:r>
            <a:r>
              <a:rPr lang="en-US" sz="850" b="1" dirty="0" smtClean="0">
                <a:latin typeface="Consolas"/>
                <a:cs typeface="Consolas"/>
              </a:rPr>
              <a:t>)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NumPair</a:t>
            </a:r>
            <a:r>
              <a:rPr lang="en-US" sz="850" b="1" dirty="0">
                <a:latin typeface="Consolas"/>
                <a:cs typeface="Consolas"/>
              </a:rPr>
              <a:t> pair = { </a:t>
            </a:r>
            <a:r>
              <a:rPr lang="en-US" sz="850" b="1" dirty="0" smtClean="0">
                <a:latin typeface="Consolas"/>
                <a:cs typeface="Consolas"/>
              </a:rPr>
              <a:t>PI, E </a:t>
            </a:r>
            <a:r>
              <a:rPr lang="en-US" sz="85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outputPair</a:t>
            </a:r>
            <a:r>
              <a:rPr lang="en-US" sz="850" b="1" dirty="0">
                <a:latin typeface="Consolas"/>
                <a:cs typeface="Consolas"/>
              </a:rPr>
              <a:t>( pair );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changePair1( pair );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outputPair</a:t>
            </a:r>
            <a:r>
              <a:rPr lang="en-US" sz="850" b="1" dirty="0">
                <a:latin typeface="Consolas"/>
                <a:cs typeface="Consolas"/>
              </a:rPr>
              <a:t>( pair );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changePair2( pair );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outputPair</a:t>
            </a:r>
            <a:r>
              <a:rPr lang="en-US" sz="850" b="1" dirty="0">
                <a:latin typeface="Consolas"/>
                <a:cs typeface="Consolas"/>
              </a:rPr>
              <a:t>( pair );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changePair3( pair );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outputPair</a:t>
            </a:r>
            <a:r>
              <a:rPr lang="en-US" sz="850" b="1" dirty="0">
                <a:latin typeface="Consolas"/>
                <a:cs typeface="Consolas"/>
              </a:rPr>
              <a:t>( pair )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850" b="1" dirty="0">
                <a:latin typeface="Consolas"/>
                <a:cs typeface="Consolas"/>
              </a:rPr>
              <a:t> 0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28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92680" y="4672003"/>
            <a:ext cx="5494119" cy="14541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u="sng" dirty="0" smtClean="0"/>
              <a:t>Compile ERROR</a:t>
            </a:r>
          </a:p>
          <a:p>
            <a:pPr algn="ctr"/>
            <a:endParaRPr lang="en-US" dirty="0" smtClean="0"/>
          </a:p>
          <a:p>
            <a:r>
              <a:rPr lang="en-US" sz="1100" b="1" dirty="0">
                <a:latin typeface="Consolas"/>
                <a:cs typeface="Consolas"/>
              </a:rPr>
              <a:t>In function 'void changePair3(</a:t>
            </a:r>
            <a:r>
              <a:rPr lang="en-US" sz="1100" b="1" dirty="0" err="1">
                <a:latin typeface="Consolas"/>
                <a:cs typeface="Consolas"/>
              </a:rPr>
              <a:t>const</a:t>
            </a:r>
            <a:r>
              <a:rPr lang="en-US" sz="1100" b="1" dirty="0">
                <a:latin typeface="Consolas"/>
                <a:cs typeface="Consolas"/>
              </a:rPr>
              <a:t> </a:t>
            </a:r>
            <a:r>
              <a:rPr lang="en-US" sz="1100" b="1" dirty="0" err="1">
                <a:latin typeface="Consolas"/>
                <a:cs typeface="Consolas"/>
              </a:rPr>
              <a:t>NumPair</a:t>
            </a:r>
            <a:r>
              <a:rPr lang="en-US" sz="1100" b="1" dirty="0">
                <a:latin typeface="Consolas"/>
                <a:cs typeface="Consolas"/>
              </a:rPr>
              <a:t>&amp;)'</a:t>
            </a:r>
            <a:r>
              <a:rPr lang="en-US" sz="1100" b="1" dirty="0" smtClean="0">
                <a:latin typeface="Consolas"/>
                <a:cs typeface="Consolas"/>
              </a:rPr>
              <a:t>:</a:t>
            </a:r>
          </a:p>
          <a:p>
            <a:r>
              <a:rPr lang="en-US" sz="1100" b="1" dirty="0">
                <a:latin typeface="Consolas"/>
                <a:cs typeface="Consolas"/>
              </a:rPr>
              <a:t>error: assignment of member '</a:t>
            </a:r>
            <a:r>
              <a:rPr lang="en-US" sz="1100" b="1" dirty="0" err="1">
                <a:latin typeface="Consolas"/>
                <a:cs typeface="Consolas"/>
              </a:rPr>
              <a:t>NumPair</a:t>
            </a:r>
            <a:r>
              <a:rPr lang="en-US" sz="1100" b="1" dirty="0">
                <a:latin typeface="Consolas"/>
                <a:cs typeface="Consolas"/>
              </a:rPr>
              <a:t>::num1' in read-only object</a:t>
            </a:r>
          </a:p>
          <a:p>
            <a:r>
              <a:rPr lang="en-US" sz="1100" b="1" dirty="0">
                <a:latin typeface="Consolas"/>
                <a:cs typeface="Consolas"/>
              </a:rPr>
              <a:t>  p.num1 = 3;</a:t>
            </a:r>
            <a:endParaRPr lang="en-US" sz="1100" b="1" dirty="0" smtClean="0">
              <a:latin typeface="Consolas"/>
              <a:cs typeface="Consolas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13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sz="850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sz="85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  <a:endParaRPr lang="en-US" sz="850" b="1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>
                <a:latin typeface="Consolas"/>
                <a:cs typeface="Consolas"/>
              </a:rPr>
              <a:t>std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 double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smtClean="0">
                <a:latin typeface="Consolas"/>
                <a:cs typeface="Consolas"/>
              </a:rPr>
              <a:t>PI </a:t>
            </a:r>
            <a:r>
              <a:rPr lang="en-US" sz="850" b="1" dirty="0">
                <a:latin typeface="Consolas"/>
                <a:cs typeface="Consolas"/>
              </a:rPr>
              <a:t>= 3.14159;</a:t>
            </a:r>
          </a:p>
          <a:p>
            <a:pPr marL="0" indent="0">
              <a:buNone/>
            </a:pP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 double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smtClean="0">
                <a:latin typeface="Consolas"/>
                <a:cs typeface="Consolas"/>
              </a:rPr>
              <a:t>E </a:t>
            </a:r>
            <a:r>
              <a:rPr lang="en-US" sz="850" b="1" dirty="0">
                <a:latin typeface="Consolas"/>
                <a:cs typeface="Consolas"/>
              </a:rPr>
              <a:t>= 2.71828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 smtClean="0">
                <a:latin typeface="Consolas"/>
                <a:cs typeface="Consolas"/>
              </a:rPr>
              <a:t>NumPair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smtClean="0">
                <a:latin typeface="Consolas"/>
                <a:cs typeface="Consolas"/>
              </a:rPr>
              <a:t>{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double num1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double num2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>
                <a:latin typeface="Consolas"/>
                <a:cs typeface="Consolas"/>
              </a:rPr>
              <a:t>outputPair</a:t>
            </a:r>
            <a:r>
              <a:rPr lang="en-US" sz="850" b="1" dirty="0">
                <a:latin typeface="Consolas"/>
                <a:cs typeface="Consolas"/>
              </a:rPr>
              <a:t>(</a:t>
            </a: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850" b="1" dirty="0">
                <a:latin typeface="Consolas"/>
                <a:cs typeface="Consolas"/>
              </a:rPr>
              <a:t> </a:t>
            </a:r>
            <a:r>
              <a:rPr lang="en-US" sz="850" b="1" dirty="0" err="1">
                <a:latin typeface="Consolas"/>
                <a:cs typeface="Consolas"/>
              </a:rPr>
              <a:t>NumPair</a:t>
            </a:r>
            <a:r>
              <a:rPr lang="en-US" sz="850" b="1" dirty="0">
                <a:latin typeface="Consolas"/>
                <a:cs typeface="Consolas"/>
              </a:rPr>
              <a:t>&amp; p)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cout</a:t>
            </a:r>
            <a:r>
              <a:rPr lang="en-US" sz="850" b="1" dirty="0">
                <a:latin typeface="Consolas"/>
                <a:cs typeface="Consolas"/>
              </a:rPr>
              <a:t> &lt;&lt; p.num1 &lt;&lt; </a:t>
            </a:r>
            <a:r>
              <a:rPr lang="en-US" sz="850" b="1" dirty="0">
                <a:solidFill>
                  <a:srgbClr val="953735"/>
                </a:solidFill>
                <a:latin typeface="Consolas"/>
                <a:cs typeface="Consolas"/>
              </a:rPr>
              <a:t>" "</a:t>
            </a:r>
            <a:r>
              <a:rPr lang="en-US" sz="850" b="1" dirty="0">
                <a:latin typeface="Consolas"/>
                <a:cs typeface="Consolas"/>
              </a:rPr>
              <a:t> &lt;&lt; p.num2 &lt;&lt; </a:t>
            </a:r>
            <a:r>
              <a:rPr lang="en-US" sz="850" b="1" dirty="0" err="1">
                <a:latin typeface="Consolas"/>
                <a:cs typeface="Consolas"/>
              </a:rPr>
              <a:t>endl</a:t>
            </a:r>
            <a:r>
              <a:rPr lang="en-US" sz="85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850" b="1" dirty="0">
                <a:latin typeface="Consolas"/>
                <a:cs typeface="Consolas"/>
              </a:rPr>
              <a:t> changePair1(</a:t>
            </a:r>
            <a:r>
              <a:rPr lang="en-US" sz="850" b="1" dirty="0" err="1">
                <a:latin typeface="Consolas"/>
                <a:cs typeface="Consolas"/>
              </a:rPr>
              <a:t>NumPair</a:t>
            </a:r>
            <a:r>
              <a:rPr lang="en-US" sz="850" b="1" dirty="0">
                <a:latin typeface="Consolas"/>
                <a:cs typeface="Consolas"/>
              </a:rPr>
              <a:t> p)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p.num1 = 1;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850" b="1" dirty="0">
                <a:latin typeface="Consolas"/>
                <a:cs typeface="Consolas"/>
              </a:rPr>
              <a:t> changePair2(</a:t>
            </a:r>
            <a:r>
              <a:rPr lang="en-US" sz="850" b="1" dirty="0" err="1">
                <a:latin typeface="Consolas"/>
                <a:cs typeface="Consolas"/>
              </a:rPr>
              <a:t>NumPair</a:t>
            </a:r>
            <a:r>
              <a:rPr lang="en-US" sz="850" b="1" dirty="0">
                <a:latin typeface="Consolas"/>
                <a:cs typeface="Consolas"/>
              </a:rPr>
              <a:t>&amp; p)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p.num1 = 2;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smtClean="0">
                <a:solidFill>
                  <a:srgbClr val="008000"/>
                </a:solidFill>
                <a:latin typeface="Consolas"/>
                <a:cs typeface="Consolas"/>
              </a:rPr>
              <a:t>// void </a:t>
            </a:r>
            <a:r>
              <a:rPr lang="en-US" sz="850" b="1" dirty="0">
                <a:solidFill>
                  <a:srgbClr val="008000"/>
                </a:solidFill>
                <a:latin typeface="Consolas"/>
                <a:cs typeface="Consolas"/>
              </a:rPr>
              <a:t>changePair3(</a:t>
            </a:r>
            <a:r>
              <a:rPr lang="en-US" sz="850" b="1" dirty="0" err="1">
                <a:solidFill>
                  <a:srgbClr val="008000"/>
                </a:solidFill>
                <a:latin typeface="Consolas"/>
                <a:cs typeface="Consolas"/>
              </a:rPr>
              <a:t>const</a:t>
            </a:r>
            <a:r>
              <a:rPr lang="en-US" sz="85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850" b="1" dirty="0" err="1">
                <a:solidFill>
                  <a:srgbClr val="008000"/>
                </a:solidFill>
                <a:latin typeface="Consolas"/>
                <a:cs typeface="Consolas"/>
              </a:rPr>
              <a:t>NumPair</a:t>
            </a:r>
            <a:r>
              <a:rPr lang="en-US" sz="850" b="1" dirty="0">
                <a:solidFill>
                  <a:srgbClr val="008000"/>
                </a:solidFill>
                <a:latin typeface="Consolas"/>
                <a:cs typeface="Consolas"/>
              </a:rPr>
              <a:t>&amp; p)</a:t>
            </a:r>
          </a:p>
          <a:p>
            <a:pPr marL="0" indent="0">
              <a:buNone/>
            </a:pPr>
            <a:r>
              <a:rPr lang="en-US" sz="850" b="1" dirty="0" smtClean="0">
                <a:solidFill>
                  <a:srgbClr val="008000"/>
                </a:solidFill>
                <a:latin typeface="Consolas"/>
                <a:cs typeface="Consolas"/>
              </a:rPr>
              <a:t>// {</a:t>
            </a:r>
            <a:endParaRPr lang="en-US" sz="85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 smtClean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lang="en-US" sz="850" b="1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850" b="1" dirty="0" smtClean="0">
                <a:solidFill>
                  <a:srgbClr val="008000"/>
                </a:solidFill>
                <a:latin typeface="Consolas"/>
                <a:cs typeface="Consolas"/>
              </a:rPr>
              <a:t>p.num1 </a:t>
            </a:r>
            <a:r>
              <a:rPr lang="en-US" sz="850" b="1" dirty="0">
                <a:solidFill>
                  <a:srgbClr val="008000"/>
                </a:solidFill>
                <a:latin typeface="Consolas"/>
                <a:cs typeface="Consolas"/>
              </a:rPr>
              <a:t>= 3;</a:t>
            </a:r>
          </a:p>
          <a:p>
            <a:pPr marL="0" indent="0">
              <a:buNone/>
            </a:pPr>
            <a:r>
              <a:rPr lang="en-US" sz="850" b="1" dirty="0" smtClean="0">
                <a:solidFill>
                  <a:srgbClr val="008000"/>
                </a:solidFill>
                <a:latin typeface="Consolas"/>
                <a:cs typeface="Consolas"/>
              </a:rPr>
              <a:t>// }</a:t>
            </a:r>
            <a:endParaRPr lang="en-US" sz="850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5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850" b="1" dirty="0">
                <a:latin typeface="Consolas"/>
                <a:cs typeface="Consolas"/>
              </a:rPr>
              <a:t>main(</a:t>
            </a:r>
            <a:r>
              <a:rPr lang="en-US" sz="850" b="1" dirty="0" smtClean="0">
                <a:latin typeface="Consolas"/>
                <a:cs typeface="Consolas"/>
              </a:rPr>
              <a:t>)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NumPair</a:t>
            </a:r>
            <a:r>
              <a:rPr lang="en-US" sz="850" b="1" dirty="0">
                <a:latin typeface="Consolas"/>
                <a:cs typeface="Consolas"/>
              </a:rPr>
              <a:t> pair = { </a:t>
            </a:r>
            <a:r>
              <a:rPr lang="en-US" sz="850" b="1" dirty="0" smtClean="0">
                <a:latin typeface="Consolas"/>
                <a:cs typeface="Consolas"/>
              </a:rPr>
              <a:t>PI, E </a:t>
            </a:r>
            <a:r>
              <a:rPr lang="en-US" sz="85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outputPair</a:t>
            </a:r>
            <a:r>
              <a:rPr lang="en-US" sz="850" b="1" dirty="0">
                <a:latin typeface="Consolas"/>
                <a:cs typeface="Consolas"/>
              </a:rPr>
              <a:t>( pair );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changePair1( pair );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outputPair</a:t>
            </a:r>
            <a:r>
              <a:rPr lang="en-US" sz="850" b="1" dirty="0">
                <a:latin typeface="Consolas"/>
                <a:cs typeface="Consolas"/>
              </a:rPr>
              <a:t>( pair );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changePair2( pair );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err="1">
                <a:latin typeface="Consolas"/>
                <a:cs typeface="Consolas"/>
              </a:rPr>
              <a:t>outputPair</a:t>
            </a:r>
            <a:r>
              <a:rPr lang="en-US" sz="850" b="1" dirty="0">
                <a:latin typeface="Consolas"/>
                <a:cs typeface="Consolas"/>
              </a:rPr>
              <a:t>( pair );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 smtClean="0">
                <a:solidFill>
                  <a:srgbClr val="008000"/>
                </a:solidFill>
                <a:latin typeface="Consolas"/>
                <a:cs typeface="Consolas"/>
              </a:rPr>
              <a:t>// changePair3</a:t>
            </a:r>
            <a:r>
              <a:rPr lang="en-US" sz="850" b="1" dirty="0">
                <a:solidFill>
                  <a:srgbClr val="008000"/>
                </a:solidFill>
                <a:latin typeface="Consolas"/>
                <a:cs typeface="Consolas"/>
              </a:rPr>
              <a:t>( pair );</a:t>
            </a:r>
          </a:p>
          <a:p>
            <a:pPr marL="0" indent="0">
              <a:buNone/>
            </a:pPr>
            <a:r>
              <a:rPr lang="en-US" sz="850" b="1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sz="850" b="1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sz="850" b="1" dirty="0" err="1" smtClean="0">
                <a:solidFill>
                  <a:srgbClr val="008000"/>
                </a:solidFill>
                <a:latin typeface="Consolas"/>
                <a:cs typeface="Consolas"/>
              </a:rPr>
              <a:t>outputPair</a:t>
            </a:r>
            <a:r>
              <a:rPr lang="en-US" sz="850" b="1" dirty="0">
                <a:solidFill>
                  <a:srgbClr val="008000"/>
                </a:solidFill>
                <a:latin typeface="Consolas"/>
                <a:cs typeface="Consolas"/>
              </a:rPr>
              <a:t>( pair )</a:t>
            </a:r>
            <a:r>
              <a:rPr lang="en-US" sz="850" b="1" dirty="0" smtClean="0">
                <a:solidFill>
                  <a:srgbClr val="008000"/>
                </a:solidFill>
                <a:latin typeface="Consolas"/>
                <a:cs typeface="Consolas"/>
              </a:rPr>
              <a:t>;</a:t>
            </a:r>
            <a:endParaRPr lang="en-US" sz="850" b="1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	</a:t>
            </a:r>
            <a:r>
              <a:rPr lang="en-US" sz="85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850" b="1" dirty="0">
                <a:latin typeface="Consolas"/>
                <a:cs typeface="Consolas"/>
              </a:rPr>
              <a:t> 0</a:t>
            </a:r>
            <a:r>
              <a:rPr lang="en-US" sz="850" b="1" dirty="0" smtClean="0">
                <a:latin typeface="Consolas"/>
                <a:cs typeface="Consolas"/>
              </a:rPr>
              <a:t>;</a:t>
            </a:r>
            <a:endParaRPr lang="en-US" sz="85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5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29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002923" y="1537916"/>
            <a:ext cx="1683877" cy="3961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nsolas"/>
                <a:cs typeface="Consolas"/>
              </a:rPr>
              <a:t>3.14159 2.71828</a:t>
            </a:r>
            <a:endParaRPr lang="en-US" sz="1400" b="1" dirty="0">
              <a:latin typeface="Consolas"/>
              <a:cs typeface="Consola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02923" y="2010246"/>
            <a:ext cx="1683877" cy="3961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nsolas"/>
                <a:cs typeface="Consolas"/>
              </a:rPr>
              <a:t>3.14159 2.71828</a:t>
            </a:r>
            <a:endParaRPr lang="en-US" sz="1400" b="1" dirty="0"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02922" y="2482576"/>
            <a:ext cx="1683877" cy="3961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nsolas"/>
                <a:cs typeface="Consolas"/>
              </a:rPr>
              <a:t>2 2.71828</a:t>
            </a:r>
            <a:endParaRPr lang="en-US" sz="14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2868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OOP =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OOP in C++ is built around the </a:t>
            </a:r>
            <a:r>
              <a:rPr lang="en-US" i="1" dirty="0" smtClean="0"/>
              <a:t>class</a:t>
            </a:r>
            <a:endParaRPr lang="en-US" dirty="0" smtClean="0"/>
          </a:p>
          <a:p>
            <a:pPr lvl="1"/>
            <a:r>
              <a:rPr lang="en-US" dirty="0" smtClean="0"/>
              <a:t>Encapsulates member variables and functions</a:t>
            </a:r>
          </a:p>
          <a:p>
            <a:pPr lvl="1"/>
            <a:endParaRPr lang="en-US" dirty="0"/>
          </a:p>
          <a:p>
            <a:r>
              <a:rPr lang="en-US" dirty="0" smtClean="0"/>
              <a:t>To build up to classes, we will start with </a:t>
            </a:r>
            <a:r>
              <a:rPr lang="en-US" i="1" dirty="0" smtClean="0"/>
              <a:t>structures</a:t>
            </a:r>
            <a:r>
              <a:rPr lang="en-US" dirty="0" smtClean="0"/>
              <a:t>, which are historically</a:t>
            </a:r>
            <a:r>
              <a:rPr lang="en-US" b="1" dirty="0" smtClean="0"/>
              <a:t>*</a:t>
            </a:r>
            <a:r>
              <a:rPr lang="en-US" dirty="0" smtClean="0"/>
              <a:t> simpler</a:t>
            </a:r>
          </a:p>
          <a:p>
            <a:pPr lvl="1"/>
            <a:r>
              <a:rPr lang="en-US" dirty="0" smtClean="0"/>
              <a:t>Encapsulates variables</a:t>
            </a:r>
          </a:p>
          <a:p>
            <a:pPr lvl="1"/>
            <a:endParaRPr lang="en-US" dirty="0"/>
          </a:p>
          <a:p>
            <a:r>
              <a:rPr lang="en-US" dirty="0" smtClean="0"/>
              <a:t>Caveat: in C++, structures and classes are </a:t>
            </a:r>
            <a:r>
              <a:rPr lang="en-US" i="1" dirty="0" smtClean="0"/>
              <a:t>nearly</a:t>
            </a:r>
            <a:r>
              <a:rPr lang="en-US" dirty="0" smtClean="0"/>
              <a:t> identical – however, their typical usage is quite different (more on this later)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9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Structures as Return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</a:t>
            </a:r>
            <a:r>
              <a:rPr lang="en-US" i="1" dirty="0" smtClean="0"/>
              <a:t>return</a:t>
            </a:r>
            <a:r>
              <a:rPr lang="en-US" dirty="0" smtClean="0"/>
              <a:t> a structure type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NumPair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makePair</a:t>
            </a:r>
            <a:r>
              <a:rPr lang="en-US" b="1" dirty="0" smtClean="0">
                <a:latin typeface="Consolas"/>
                <a:cs typeface="Consolas"/>
              </a:rPr>
              <a:t>();</a:t>
            </a:r>
          </a:p>
          <a:p>
            <a:pPr lvl="1"/>
            <a:endParaRPr lang="en-US" dirty="0"/>
          </a:p>
          <a:p>
            <a:r>
              <a:rPr lang="en-US" dirty="0" smtClean="0"/>
              <a:t>Typical process</a:t>
            </a:r>
          </a:p>
          <a:p>
            <a:pPr lvl="1"/>
            <a:r>
              <a:rPr lang="en-US" dirty="0" smtClean="0"/>
              <a:t>The function declares a structure variable</a:t>
            </a:r>
          </a:p>
          <a:p>
            <a:pPr lvl="1"/>
            <a:r>
              <a:rPr lang="en-US" dirty="0" smtClean="0"/>
              <a:t>The function sets the members</a:t>
            </a:r>
          </a:p>
          <a:p>
            <a:pPr lvl="1"/>
            <a:r>
              <a:rPr lang="en-US" dirty="0" smtClean="0"/>
              <a:t>The function returns the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96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80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800" b="1" dirty="0">
                <a:latin typeface="Consolas"/>
                <a:cs typeface="Consolas"/>
              </a:rPr>
              <a:t> 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sz="800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  <a:endParaRPr lang="en-US" sz="800" b="1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00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sz="800" b="1" dirty="0">
                <a:latin typeface="Consolas"/>
                <a:cs typeface="Consolas"/>
              </a:rPr>
              <a:t> </a:t>
            </a:r>
            <a:r>
              <a:rPr lang="en-US" sz="800" b="1" dirty="0" err="1">
                <a:latin typeface="Consolas"/>
                <a:cs typeface="Consolas"/>
              </a:rPr>
              <a:t>std</a:t>
            </a:r>
            <a:r>
              <a:rPr lang="en-US" sz="800" b="1" dirty="0" smtClean="0">
                <a:latin typeface="Consolas"/>
                <a:cs typeface="Consolas"/>
              </a:rPr>
              <a:t>;</a:t>
            </a:r>
            <a:endParaRPr lang="en-US" sz="800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00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sz="800" b="1" dirty="0">
                <a:latin typeface="Consolas"/>
                <a:cs typeface="Consolas"/>
              </a:rPr>
              <a:t> </a:t>
            </a:r>
            <a:r>
              <a:rPr lang="en-US" sz="800" b="1" dirty="0" err="1" smtClean="0">
                <a:latin typeface="Consolas"/>
                <a:cs typeface="Consolas"/>
              </a:rPr>
              <a:t>NumPair</a:t>
            </a:r>
            <a:endParaRPr lang="en-US" sz="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00" b="1" dirty="0" smtClean="0">
                <a:latin typeface="Consolas"/>
                <a:cs typeface="Consolas"/>
              </a:rPr>
              <a:t>{</a:t>
            </a:r>
            <a:endParaRPr lang="en-US" sz="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	</a:t>
            </a:r>
            <a:r>
              <a:rPr lang="en-US" sz="800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sz="800" b="1" dirty="0">
                <a:latin typeface="Consolas"/>
                <a:cs typeface="Consolas"/>
              </a:rPr>
              <a:t> num1</a:t>
            </a:r>
            <a:r>
              <a:rPr lang="en-US" sz="800" b="1" dirty="0" smtClean="0">
                <a:latin typeface="Consolas"/>
                <a:cs typeface="Consolas"/>
              </a:rPr>
              <a:t>;</a:t>
            </a:r>
            <a:endParaRPr lang="en-US" sz="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	</a:t>
            </a:r>
            <a:r>
              <a:rPr lang="en-US" sz="800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sz="800" b="1" dirty="0">
                <a:latin typeface="Consolas"/>
                <a:cs typeface="Consolas"/>
              </a:rPr>
              <a:t> num2</a:t>
            </a:r>
            <a:r>
              <a:rPr lang="en-US" sz="800" b="1" dirty="0" smtClean="0">
                <a:latin typeface="Consolas"/>
                <a:cs typeface="Consolas"/>
              </a:rPr>
              <a:t>;</a:t>
            </a:r>
            <a:endParaRPr lang="en-US" sz="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00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800" b="1" dirty="0">
                <a:latin typeface="Consolas"/>
                <a:cs typeface="Consolas"/>
              </a:rPr>
              <a:t> </a:t>
            </a:r>
            <a:r>
              <a:rPr lang="en-US" sz="800" b="1" dirty="0" err="1">
                <a:latin typeface="Consolas"/>
                <a:cs typeface="Consolas"/>
              </a:rPr>
              <a:t>outputPair</a:t>
            </a:r>
            <a:r>
              <a:rPr lang="en-US" sz="800" b="1" dirty="0">
                <a:latin typeface="Consolas"/>
                <a:cs typeface="Consolas"/>
              </a:rPr>
              <a:t>(</a:t>
            </a:r>
            <a:r>
              <a:rPr lang="en-US" sz="800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8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800" b="1" dirty="0" err="1">
                <a:latin typeface="Consolas"/>
                <a:cs typeface="Consolas"/>
              </a:rPr>
              <a:t>NumPair</a:t>
            </a:r>
            <a:r>
              <a:rPr lang="en-US" sz="800" b="1" dirty="0">
                <a:latin typeface="Consolas"/>
                <a:cs typeface="Consolas"/>
              </a:rPr>
              <a:t>&amp; p)</a:t>
            </a: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	</a:t>
            </a:r>
            <a:r>
              <a:rPr lang="en-US" sz="800" b="1" dirty="0" err="1">
                <a:latin typeface="Consolas"/>
                <a:cs typeface="Consolas"/>
              </a:rPr>
              <a:t>cout</a:t>
            </a:r>
            <a:r>
              <a:rPr lang="en-US" sz="800" b="1" dirty="0">
                <a:latin typeface="Consolas"/>
                <a:cs typeface="Consolas"/>
              </a:rPr>
              <a:t> &lt;&lt; p.num1 &lt;&lt; </a:t>
            </a:r>
            <a:r>
              <a:rPr lang="en-US" sz="800" b="1" dirty="0">
                <a:solidFill>
                  <a:srgbClr val="953735"/>
                </a:solidFill>
                <a:latin typeface="Consolas"/>
                <a:cs typeface="Consolas"/>
              </a:rPr>
              <a:t>" "</a:t>
            </a:r>
            <a:r>
              <a:rPr lang="en-US" sz="800" b="1" dirty="0">
                <a:latin typeface="Consolas"/>
                <a:cs typeface="Consolas"/>
              </a:rPr>
              <a:t> &lt;&lt; p.num2 &lt;&lt; </a:t>
            </a:r>
            <a:r>
              <a:rPr lang="en-US" sz="800" b="1" dirty="0" err="1">
                <a:latin typeface="Consolas"/>
                <a:cs typeface="Consolas"/>
              </a:rPr>
              <a:t>endl</a:t>
            </a:r>
            <a:r>
              <a:rPr lang="en-US" sz="8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00" b="1" dirty="0" err="1">
                <a:latin typeface="Consolas"/>
                <a:cs typeface="Consolas"/>
              </a:rPr>
              <a:t>NumPair</a:t>
            </a:r>
            <a:r>
              <a:rPr lang="en-US" sz="800" b="1" dirty="0">
                <a:latin typeface="Consolas"/>
                <a:cs typeface="Consolas"/>
              </a:rPr>
              <a:t> </a:t>
            </a:r>
            <a:r>
              <a:rPr lang="en-US" sz="800" b="1" dirty="0" err="1">
                <a:latin typeface="Consolas"/>
                <a:cs typeface="Consolas"/>
              </a:rPr>
              <a:t>multPair</a:t>
            </a:r>
            <a:r>
              <a:rPr lang="en-US" sz="800" b="1" dirty="0">
                <a:latin typeface="Consolas"/>
                <a:cs typeface="Consolas"/>
              </a:rPr>
              <a:t>(</a:t>
            </a:r>
            <a:r>
              <a:rPr lang="en-US" sz="800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sz="800" b="1" dirty="0">
                <a:latin typeface="Consolas"/>
                <a:cs typeface="Consolas"/>
              </a:rPr>
              <a:t> </a:t>
            </a:r>
            <a:r>
              <a:rPr lang="en-US" sz="800" b="1" dirty="0" err="1">
                <a:latin typeface="Consolas"/>
                <a:cs typeface="Consolas"/>
              </a:rPr>
              <a:t>NumPair</a:t>
            </a:r>
            <a:r>
              <a:rPr lang="en-US" sz="800" b="1" dirty="0">
                <a:latin typeface="Consolas"/>
                <a:cs typeface="Consolas"/>
              </a:rPr>
              <a:t>&amp; p, </a:t>
            </a:r>
            <a:r>
              <a:rPr lang="en-US" sz="800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sz="800" b="1" dirty="0">
                <a:latin typeface="Consolas"/>
                <a:cs typeface="Consolas"/>
              </a:rPr>
              <a:t> factor)</a:t>
            </a: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	</a:t>
            </a:r>
            <a:r>
              <a:rPr lang="en-US" sz="800" b="1" dirty="0" err="1">
                <a:latin typeface="Consolas"/>
                <a:cs typeface="Consolas"/>
              </a:rPr>
              <a:t>NumPair</a:t>
            </a:r>
            <a:r>
              <a:rPr lang="en-US" sz="800" b="1" dirty="0">
                <a:latin typeface="Consolas"/>
                <a:cs typeface="Consolas"/>
              </a:rPr>
              <a:t> product = p;</a:t>
            </a: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	product.num1 *= factor;</a:t>
            </a: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	product.num2 *= factor;</a:t>
            </a: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	</a:t>
            </a:r>
            <a:r>
              <a:rPr lang="en-US" sz="80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800" b="1" dirty="0">
                <a:latin typeface="Consolas"/>
                <a:cs typeface="Consolas"/>
              </a:rPr>
              <a:t> product;</a:t>
            </a: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800" b="1" dirty="0">
                <a:latin typeface="Consolas"/>
                <a:cs typeface="Consolas"/>
              </a:rPr>
              <a:t> main(</a:t>
            </a:r>
            <a:r>
              <a:rPr lang="en-US" sz="800" b="1" dirty="0" smtClean="0">
                <a:latin typeface="Consolas"/>
                <a:cs typeface="Consolas"/>
              </a:rPr>
              <a:t>)</a:t>
            </a:r>
            <a:endParaRPr lang="en-US" sz="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	</a:t>
            </a:r>
            <a:r>
              <a:rPr lang="en-US" sz="800" b="1" dirty="0" err="1">
                <a:latin typeface="Consolas"/>
                <a:cs typeface="Consolas"/>
              </a:rPr>
              <a:t>NumPair</a:t>
            </a:r>
            <a:r>
              <a:rPr lang="en-US" sz="800" b="1" dirty="0">
                <a:latin typeface="Consolas"/>
                <a:cs typeface="Consolas"/>
              </a:rPr>
              <a:t> pair1 = { 1, 2 };</a:t>
            </a: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	</a:t>
            </a:r>
            <a:r>
              <a:rPr lang="en-US" sz="800" b="1" dirty="0" err="1">
                <a:latin typeface="Consolas"/>
                <a:cs typeface="Consolas"/>
              </a:rPr>
              <a:t>outputPair</a:t>
            </a:r>
            <a:r>
              <a:rPr lang="en-US" sz="800" b="1" dirty="0">
                <a:latin typeface="Consolas"/>
                <a:cs typeface="Consolas"/>
              </a:rPr>
              <a:t>( pair1 );</a:t>
            </a: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	</a:t>
            </a:r>
            <a:r>
              <a:rPr lang="en-US" sz="800" b="1" dirty="0" err="1">
                <a:latin typeface="Consolas"/>
                <a:cs typeface="Consolas"/>
              </a:rPr>
              <a:t>NumPair</a:t>
            </a:r>
            <a:r>
              <a:rPr lang="en-US" sz="800" b="1" dirty="0">
                <a:latin typeface="Consolas"/>
                <a:cs typeface="Consolas"/>
              </a:rPr>
              <a:t> pair2 = </a:t>
            </a:r>
            <a:r>
              <a:rPr lang="en-US" sz="800" b="1" dirty="0" err="1">
                <a:latin typeface="Consolas"/>
                <a:cs typeface="Consolas"/>
              </a:rPr>
              <a:t>multPair</a:t>
            </a:r>
            <a:r>
              <a:rPr lang="en-US" sz="800" b="1" dirty="0">
                <a:latin typeface="Consolas"/>
                <a:cs typeface="Consolas"/>
              </a:rPr>
              <a:t>( pair1, 2.0 )</a:t>
            </a:r>
            <a:r>
              <a:rPr lang="en-US" sz="8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	</a:t>
            </a:r>
            <a:r>
              <a:rPr lang="en-US" sz="800" b="1" dirty="0" err="1">
                <a:latin typeface="Consolas"/>
                <a:cs typeface="Consolas"/>
              </a:rPr>
              <a:t>outputPair</a:t>
            </a:r>
            <a:r>
              <a:rPr lang="en-US" sz="800" b="1" dirty="0">
                <a:latin typeface="Consolas"/>
                <a:cs typeface="Consolas"/>
              </a:rPr>
              <a:t>( pair1 );</a:t>
            </a: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	</a:t>
            </a:r>
            <a:r>
              <a:rPr lang="en-US" sz="800" b="1" dirty="0" err="1">
                <a:latin typeface="Consolas"/>
                <a:cs typeface="Consolas"/>
              </a:rPr>
              <a:t>cout</a:t>
            </a:r>
            <a:r>
              <a:rPr lang="en-US" sz="800" b="1" dirty="0">
                <a:latin typeface="Consolas"/>
                <a:cs typeface="Consolas"/>
              </a:rPr>
              <a:t> &lt;&lt; </a:t>
            </a:r>
            <a:r>
              <a:rPr lang="en-US" sz="800" b="1" dirty="0" smtClean="0">
                <a:solidFill>
                  <a:srgbClr val="953735"/>
                </a:solidFill>
                <a:latin typeface="Consolas"/>
                <a:cs typeface="Consolas"/>
              </a:rPr>
              <a:t>"x 2.0 </a:t>
            </a:r>
            <a:r>
              <a:rPr lang="en-US" sz="800" b="1" dirty="0">
                <a:solidFill>
                  <a:srgbClr val="953735"/>
                </a:solidFill>
                <a:latin typeface="Consolas"/>
                <a:cs typeface="Consolas"/>
              </a:rPr>
              <a:t>= "</a:t>
            </a:r>
            <a:r>
              <a:rPr lang="en-US" sz="800" b="1" dirty="0">
                <a:latin typeface="Consolas"/>
                <a:cs typeface="Consolas"/>
              </a:rPr>
              <a:t> &lt;&lt; </a:t>
            </a:r>
            <a:r>
              <a:rPr lang="en-US" sz="800" b="1" dirty="0" err="1">
                <a:latin typeface="Consolas"/>
                <a:cs typeface="Consolas"/>
              </a:rPr>
              <a:t>endl</a:t>
            </a:r>
            <a:r>
              <a:rPr lang="en-US" sz="800" b="1" dirty="0">
                <a:latin typeface="Consolas"/>
                <a:cs typeface="Consolas"/>
              </a:rPr>
              <a:t>;</a:t>
            </a:r>
            <a:endParaRPr lang="en-US" sz="8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	</a:t>
            </a:r>
            <a:r>
              <a:rPr lang="en-US" sz="800" b="1" dirty="0" err="1">
                <a:latin typeface="Consolas"/>
                <a:cs typeface="Consolas"/>
              </a:rPr>
              <a:t>outputPair</a:t>
            </a:r>
            <a:r>
              <a:rPr lang="en-US" sz="800" b="1" dirty="0">
                <a:latin typeface="Consolas"/>
                <a:cs typeface="Consolas"/>
              </a:rPr>
              <a:t>( pair2 )</a:t>
            </a:r>
            <a:r>
              <a:rPr lang="en-US" sz="800" b="1" dirty="0" smtClean="0">
                <a:latin typeface="Consolas"/>
                <a:cs typeface="Consolas"/>
              </a:rPr>
              <a:t>;</a:t>
            </a:r>
            <a:endParaRPr lang="en-US" sz="800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	</a:t>
            </a:r>
            <a:r>
              <a:rPr lang="en-US" sz="80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800" b="1" dirty="0">
                <a:latin typeface="Consolas"/>
                <a:cs typeface="Consolas"/>
              </a:rPr>
              <a:t> 0</a:t>
            </a:r>
            <a:r>
              <a:rPr lang="en-US" sz="800" b="1" dirty="0" smtClean="0">
                <a:latin typeface="Consolas"/>
                <a:cs typeface="Consolas"/>
              </a:rPr>
              <a:t>;</a:t>
            </a:r>
            <a:endParaRPr lang="en-US" sz="8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8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31973" y="4469852"/>
            <a:ext cx="1683877" cy="39613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nsolas"/>
                <a:cs typeface="Consolas"/>
              </a:rPr>
              <a:t>1 2</a:t>
            </a:r>
            <a:endParaRPr lang="en-US" sz="1400" b="1" dirty="0">
              <a:latin typeface="Consolas"/>
              <a:cs typeface="Consola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31973" y="5018381"/>
            <a:ext cx="1683877" cy="11077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latin typeface="Consolas"/>
                <a:cs typeface="Consolas"/>
              </a:rPr>
              <a:t>1 2</a:t>
            </a:r>
          </a:p>
          <a:p>
            <a:r>
              <a:rPr lang="en-US" sz="1400" b="1" dirty="0">
                <a:latin typeface="Consolas"/>
                <a:cs typeface="Consolas"/>
              </a:rPr>
              <a:t>x</a:t>
            </a:r>
            <a:r>
              <a:rPr lang="en-US" sz="1400" b="1" dirty="0" smtClean="0">
                <a:latin typeface="Consolas"/>
                <a:cs typeface="Consolas"/>
              </a:rPr>
              <a:t> 2.0</a:t>
            </a:r>
          </a:p>
          <a:p>
            <a:r>
              <a:rPr lang="en-US" sz="1400" b="1" dirty="0" smtClean="0">
                <a:latin typeface="Consolas"/>
                <a:cs typeface="Consolas"/>
              </a:rPr>
              <a:t>2 4</a:t>
            </a:r>
            <a:endParaRPr lang="en-US" sz="14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1939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the following definition of </a:t>
            </a:r>
            <a:r>
              <a:rPr lang="en-US" b="1" dirty="0" err="1" smtClean="0">
                <a:latin typeface="Consolas"/>
                <a:cs typeface="Consolas"/>
              </a:rPr>
              <a:t>MyDate</a:t>
            </a:r>
            <a:r>
              <a:rPr lang="en-US" dirty="0" smtClean="0"/>
              <a:t>, write the function </a:t>
            </a:r>
            <a:r>
              <a:rPr lang="en-US" b="1" dirty="0" err="1" smtClean="0">
                <a:latin typeface="Consolas"/>
                <a:cs typeface="Consolas"/>
              </a:rPr>
              <a:t>makeDate</a:t>
            </a:r>
            <a:r>
              <a:rPr lang="en-US" dirty="0" smtClean="0"/>
              <a:t> that takes as parameters </a:t>
            </a:r>
            <a:r>
              <a:rPr lang="en-US" b="1" dirty="0" smtClean="0">
                <a:latin typeface="Consolas"/>
                <a:cs typeface="Consolas"/>
              </a:rPr>
              <a:t>month</a:t>
            </a:r>
            <a:r>
              <a:rPr lang="en-US" dirty="0" smtClean="0"/>
              <a:t> (</a:t>
            </a:r>
            <a:r>
              <a:rPr lang="en-US" b="1" dirty="0" smtClean="0">
                <a:latin typeface="Consolas"/>
                <a:cs typeface="Consolas"/>
              </a:rPr>
              <a:t>string</a:t>
            </a:r>
            <a:r>
              <a:rPr lang="en-US" dirty="0" smtClean="0"/>
              <a:t>; by reference, but should not change), </a:t>
            </a:r>
            <a:r>
              <a:rPr lang="en-US" b="1" dirty="0" smtClean="0">
                <a:latin typeface="Consolas"/>
                <a:cs typeface="Consolas"/>
              </a:rPr>
              <a:t>day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dirty="0" smtClean="0"/>
              <a:t>), and </a:t>
            </a:r>
            <a:r>
              <a:rPr lang="en-US" b="1" dirty="0" smtClean="0">
                <a:latin typeface="Consolas"/>
                <a:cs typeface="Consolas"/>
              </a:rPr>
              <a:t>year</a:t>
            </a:r>
            <a:r>
              <a:rPr lang="en-US" dirty="0" smtClean="0"/>
              <a:t> 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/>
              <a:t>) and returns a </a:t>
            </a:r>
            <a:r>
              <a:rPr lang="en-US" b="1" dirty="0" err="1" smtClean="0">
                <a:latin typeface="Consolas"/>
                <a:cs typeface="Consolas"/>
              </a:rPr>
              <a:t>MyDate</a:t>
            </a:r>
            <a:r>
              <a:rPr lang="en-US" dirty="0" smtClean="0"/>
              <a:t> structure.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sz="19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900" b="1" dirty="0" err="1">
                <a:latin typeface="Consolas"/>
                <a:cs typeface="Consolas"/>
              </a:rPr>
              <a:t>MyDate</a:t>
            </a:r>
            <a:endParaRPr lang="en-US" sz="19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900" b="1" dirty="0">
                <a:latin typeface="Consolas"/>
                <a:cs typeface="Consolas"/>
              </a:rPr>
              <a:t>	string</a:t>
            </a:r>
            <a:r>
              <a:rPr lang="en-US" sz="19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900" b="1" dirty="0">
                <a:latin typeface="Consolas"/>
                <a:cs typeface="Consolas"/>
              </a:rPr>
              <a:t>month;</a:t>
            </a:r>
          </a:p>
          <a:p>
            <a:pPr marL="0" indent="0">
              <a:buNone/>
            </a:pPr>
            <a:r>
              <a:rPr lang="en-US" sz="1900" b="1" dirty="0">
                <a:latin typeface="Consolas"/>
                <a:cs typeface="Consolas"/>
              </a:rPr>
              <a:t>	</a:t>
            </a:r>
            <a:r>
              <a:rPr lang="en-US" sz="19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9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900" b="1" dirty="0" smtClean="0">
                <a:latin typeface="Consolas"/>
                <a:cs typeface="Consolas"/>
              </a:rPr>
              <a:t>day;</a:t>
            </a:r>
            <a:endParaRPr lang="en-US" sz="19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b="1" dirty="0">
                <a:latin typeface="Consolas"/>
                <a:cs typeface="Consolas"/>
              </a:rPr>
              <a:t>	</a:t>
            </a:r>
            <a:r>
              <a:rPr lang="en-US" sz="19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9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900" b="1" dirty="0">
                <a:latin typeface="Consolas"/>
                <a:cs typeface="Consolas"/>
              </a:rPr>
              <a:t>year;</a:t>
            </a:r>
          </a:p>
          <a:p>
            <a:pPr marL="0" indent="0">
              <a:buNone/>
            </a:pPr>
            <a:r>
              <a:rPr lang="en-US" sz="190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MyDate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makeDate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string&amp; month, </a:t>
            </a:r>
            <a:r>
              <a:rPr lang="en-US" b="1" dirty="0" smtClean="0">
                <a:latin typeface="Consolas"/>
                <a:cs typeface="Consolas"/>
              </a:rPr>
              <a:t>       					    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day,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year)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MyDate</a:t>
            </a:r>
            <a:r>
              <a:rPr lang="en-US" b="1" dirty="0">
                <a:latin typeface="Consolas"/>
                <a:cs typeface="Consolas"/>
              </a:rPr>
              <a:t> d = { month, day, year };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d;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structure (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dirty="0" smtClean="0"/>
              <a:t>) is a collection of related variables (</a:t>
            </a:r>
            <a:r>
              <a:rPr lang="en-US" i="1" dirty="0" smtClean="0"/>
              <a:t>members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Members can be different types, including primitives, arrays, and/or other structures/classes</a:t>
            </a:r>
          </a:p>
          <a:p>
            <a:endParaRPr lang="en-US" dirty="0"/>
          </a:p>
          <a:p>
            <a:r>
              <a:rPr lang="en-US" dirty="0" smtClean="0"/>
              <a:t>The members are accessed using the dot (</a:t>
            </a:r>
            <a:r>
              <a:rPr lang="en-US" b="1" dirty="0" smtClean="0">
                <a:latin typeface="Consolas"/>
                <a:cs typeface="Consolas"/>
              </a:rPr>
              <a:t>.</a:t>
            </a:r>
            <a:r>
              <a:rPr lang="en-US" dirty="0" smtClean="0"/>
              <a:t>) operator: </a:t>
            </a:r>
            <a:r>
              <a:rPr lang="en-US" b="1" dirty="0" smtClean="0">
                <a:latin typeface="Consolas"/>
                <a:cs typeface="Consolas"/>
              </a:rPr>
              <a:t>&lt;</a:t>
            </a: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b="1" dirty="0" smtClean="0">
                <a:latin typeface="Consolas"/>
                <a:cs typeface="Consolas"/>
              </a:rPr>
              <a:t> variable&gt;.&lt;member&gt;</a:t>
            </a:r>
          </a:p>
          <a:p>
            <a:endParaRPr lang="en-US" dirty="0"/>
          </a:p>
          <a:p>
            <a:r>
              <a:rPr lang="en-US" dirty="0" smtClean="0"/>
              <a:t>Structures can be used as function parameters and return types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err="1" smtClean="0">
                <a:latin typeface="Consolas"/>
                <a:cs typeface="Consolas"/>
              </a:rPr>
              <a:t>const</a:t>
            </a:r>
            <a:r>
              <a:rPr lang="en-US" b="1" dirty="0" smtClean="0">
                <a:latin typeface="Consolas"/>
                <a:cs typeface="Consolas"/>
              </a:rPr>
              <a:t> &lt;</a:t>
            </a: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b="1" dirty="0" smtClean="0">
                <a:latin typeface="Consolas"/>
                <a:cs typeface="Consolas"/>
              </a:rPr>
              <a:t> type&gt;&amp;</a:t>
            </a:r>
            <a:r>
              <a:rPr lang="en-US" dirty="0" smtClean="0"/>
              <a:t> for efficiency and change protection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7885-FAE8-874B-9644-482412AB36DE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/>
              <a:t> is a way of defining a data type composed of </a:t>
            </a:r>
            <a:r>
              <a:rPr lang="en-US" b="1" dirty="0" smtClean="0"/>
              <a:t>member variables</a:t>
            </a:r>
            <a:r>
              <a:rPr lang="en-US" dirty="0" smtClean="0"/>
              <a:t> (sometimes </a:t>
            </a:r>
            <a:r>
              <a:rPr lang="en-US" i="1" dirty="0" smtClean="0"/>
              <a:t>fields</a:t>
            </a:r>
            <a:r>
              <a:rPr lang="en-US" dirty="0" smtClean="0"/>
              <a:t>) that belong together</a:t>
            </a:r>
          </a:p>
          <a:p>
            <a:endParaRPr lang="en-US" dirty="0"/>
          </a:p>
          <a:p>
            <a:r>
              <a:rPr lang="en-US" dirty="0" smtClean="0"/>
              <a:t>Member variables can be primitives (e.g.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dirty="0" smtClean="0"/>
              <a:t>), arrays, or structures/classes (e.g. </a:t>
            </a:r>
            <a:r>
              <a:rPr lang="en-US" b="1" dirty="0" smtClean="0">
                <a:latin typeface="Consolas"/>
                <a:cs typeface="Consolas"/>
              </a:rPr>
              <a:t>string</a:t>
            </a:r>
            <a:r>
              <a:rPr lang="en-US" dirty="0" smtClean="0"/>
              <a:t>, </a:t>
            </a:r>
            <a:r>
              <a:rPr lang="en-US" b="1" dirty="0" smtClean="0">
                <a:latin typeface="Consolas"/>
                <a:cs typeface="Consolas"/>
              </a:rPr>
              <a:t>vector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Structure definition</a:t>
            </a:r>
          </a:p>
          <a:p>
            <a:pPr marL="914400" lvl="1" indent="-514350"/>
            <a:r>
              <a:rPr lang="en-US" dirty="0" smtClean="0"/>
              <a:t>Creates a new variable type!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Declare a variable of the type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member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7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&lt;</a:t>
            </a: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name&gt;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&lt;type&gt; &lt;member variable name&gt;;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b="1" dirty="0">
                <a:latin typeface="Consolas"/>
                <a:cs typeface="Consolas"/>
              </a:rPr>
              <a:t>&lt;type&gt; &lt;member variable name&gt;;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};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very important to remember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   // the semi-colon after the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  // close brace</a:t>
            </a:r>
            <a:endParaRPr lang="en-US" b="1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9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MyDate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string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month;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day;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year;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82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 are typically defined outside any function (i.e. global scope)</a:t>
            </a:r>
          </a:p>
          <a:p>
            <a:endParaRPr lang="en-US" dirty="0"/>
          </a:p>
          <a:p>
            <a:r>
              <a:rPr lang="en-US" dirty="0" smtClean="0"/>
              <a:t>Once the structure has been defined, you can create variable(s) of that type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&lt;</a:t>
            </a: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b="1" dirty="0" smtClean="0">
                <a:latin typeface="Consolas"/>
                <a:cs typeface="Consolas"/>
              </a:rPr>
              <a:t> name&gt; &lt;variable name&gt;;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5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iostream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&gt;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&lt;string&gt;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nsolas"/>
                <a:cs typeface="Consolas"/>
              </a:rPr>
              <a:t>using 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dirty="0" err="1">
                <a:latin typeface="Consolas"/>
                <a:cs typeface="Consolas"/>
              </a:rPr>
              <a:t>std</a:t>
            </a:r>
            <a:r>
              <a:rPr lang="en-US" sz="14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400" b="1" dirty="0" err="1">
                <a:latin typeface="Consolas"/>
                <a:cs typeface="Consolas"/>
              </a:rPr>
              <a:t>MyDate</a:t>
            </a: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 smtClean="0">
                <a:latin typeface="Consolas"/>
                <a:cs typeface="Consolas"/>
              </a:rPr>
              <a:t>string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month;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day;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year;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 err="1">
                <a:latin typeface="Consolas"/>
                <a:cs typeface="Consolas"/>
              </a:rPr>
              <a:t>MyDate</a:t>
            </a:r>
            <a:r>
              <a:rPr lang="en-US" sz="1400" b="1" dirty="0">
                <a:latin typeface="Consolas"/>
                <a:cs typeface="Consolas"/>
              </a:rPr>
              <a:t> md1, md2;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 err="1">
                <a:latin typeface="Consolas"/>
                <a:cs typeface="Consolas"/>
              </a:rPr>
              <a:t>cout</a:t>
            </a:r>
            <a:r>
              <a:rPr lang="en-US" sz="1400" b="1" dirty="0">
                <a:latin typeface="Consolas"/>
                <a:cs typeface="Consolas"/>
              </a:rPr>
              <a:t> &lt;&lt;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"Hello World!"</a:t>
            </a:r>
            <a:r>
              <a:rPr lang="en-US" sz="1400" b="1" dirty="0">
                <a:latin typeface="Consolas"/>
                <a:cs typeface="Consolas"/>
              </a:rPr>
              <a:t> &lt;&lt; </a:t>
            </a:r>
            <a:r>
              <a:rPr lang="en-US" sz="1400" b="1" dirty="0" err="1">
                <a:latin typeface="Consolas"/>
                <a:cs typeface="Consolas"/>
              </a:rPr>
              <a:t>endl</a:t>
            </a:r>
            <a:r>
              <a:rPr lang="en-US" sz="14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1400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}</a:t>
            </a:r>
            <a:endParaRPr lang="en-US" sz="1400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8E0B-D795-EA43-B78A-6A34CF9146B1}" type="datetime3">
              <a:rPr lang="en-US" smtClean="0"/>
              <a:t>2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9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lecture.potx</Template>
  <TotalTime>2525</TotalTime>
  <Words>1396</Words>
  <Application>Microsoft Macintosh PowerPoint</Application>
  <PresentationFormat>On-screen Show (4:3)</PresentationFormat>
  <Paragraphs>701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lecture</vt:lpstr>
      <vt:lpstr>Structures</vt:lpstr>
      <vt:lpstr>Road Map</vt:lpstr>
      <vt:lpstr>OOP = Classes</vt:lpstr>
      <vt:lpstr>Structures</vt:lpstr>
      <vt:lpstr>Structure Basics</vt:lpstr>
      <vt:lpstr>Structure Definition</vt:lpstr>
      <vt:lpstr>Example</vt:lpstr>
      <vt:lpstr>Declaring Variables</vt:lpstr>
      <vt:lpstr>Example</vt:lpstr>
      <vt:lpstr>Using Member Variables</vt:lpstr>
      <vt:lpstr>Example</vt:lpstr>
      <vt:lpstr>Exercise</vt:lpstr>
      <vt:lpstr>Answer</vt:lpstr>
      <vt:lpstr>Hierarchical Structures</vt:lpstr>
      <vt:lpstr>Exercise</vt:lpstr>
      <vt:lpstr>Answer</vt:lpstr>
      <vt:lpstr>Initializing Structures</vt:lpstr>
      <vt:lpstr>Example</vt:lpstr>
      <vt:lpstr>Pointers to Structures</vt:lpstr>
      <vt:lpstr>Example</vt:lpstr>
      <vt:lpstr>Exercise</vt:lpstr>
      <vt:lpstr>Answer</vt:lpstr>
      <vt:lpstr>Reusing Member Names</vt:lpstr>
      <vt:lpstr>Structure Assignment</vt:lpstr>
      <vt:lpstr>Example</vt:lpstr>
      <vt:lpstr>Structures as Arguments</vt:lpstr>
      <vt:lpstr>The const Modifier (take 2)</vt:lpstr>
      <vt:lpstr>Example</vt:lpstr>
      <vt:lpstr>Example</vt:lpstr>
      <vt:lpstr>Structures as Return Types</vt:lpstr>
      <vt:lpstr>Example</vt:lpstr>
      <vt:lpstr>Exercise</vt:lpstr>
      <vt:lpstr>Answer</vt:lpstr>
      <vt:lpstr>Wrap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Derbinsky</dc:creator>
  <cp:lastModifiedBy>Nate Derbinsky</cp:lastModifiedBy>
  <cp:revision>835</cp:revision>
  <cp:lastPrinted>2015-02-02T14:46:54Z</cp:lastPrinted>
  <dcterms:created xsi:type="dcterms:W3CDTF">2014-08-28T17:22:34Z</dcterms:created>
  <dcterms:modified xsi:type="dcterms:W3CDTF">2015-02-02T19:29:50Z</dcterms:modified>
</cp:coreProperties>
</file>