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6" r:id="rId3"/>
    <p:sldId id="278" r:id="rId4"/>
    <p:sldId id="279" r:id="rId5"/>
    <p:sldId id="281" r:id="rId6"/>
    <p:sldId id="280" r:id="rId7"/>
    <p:sldId id="282" r:id="rId8"/>
    <p:sldId id="287" r:id="rId9"/>
    <p:sldId id="283" r:id="rId10"/>
    <p:sldId id="284" r:id="rId11"/>
    <p:sldId id="285" r:id="rId12"/>
    <p:sldId id="286" r:id="rId13"/>
    <p:sldId id="289" r:id="rId14"/>
    <p:sldId id="290" r:id="rId15"/>
    <p:sldId id="277" r:id="rId16"/>
    <p:sldId id="288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FAC303"/>
    <a:srgbClr val="CC0000"/>
    <a:srgbClr val="666666"/>
    <a:srgbClr val="EAEAEA"/>
    <a:srgbClr val="42403E"/>
    <a:srgbClr val="BE132F"/>
    <a:srgbClr val="060606"/>
    <a:srgbClr val="F6E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15591-8091-1742-B46B-7D14AB36C3D9}" type="datetimeFigureOut">
              <a:rPr lang="en-US" smtClean="0"/>
              <a:t>1/22/15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E855D-A233-B94E-A0E9-3DCC9E12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31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E7E3F-4D98-5847-B17E-980CD6EFCA0E}" type="datetimeFigureOut">
              <a:rPr lang="en-US" smtClean="0"/>
              <a:t>1/22/15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C1030-C939-014C-B12C-909CA502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763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C1030-C939-014C-B12C-909CA50209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14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E3CD-C440-A34C-B6C7-D188F1DC3A14}" type="datetime3">
              <a:rPr lang="en-US" smtClean="0"/>
              <a:t>22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Vectors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484"/>
            <a:ext cx="8229600" cy="48476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5699-A82C-124D-A38A-E4A5632777B4}" type="datetime3">
              <a:rPr lang="en-US" smtClean="0"/>
              <a:t>22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Vectors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8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9961"/>
            <a:ext cx="4038600" cy="48562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9961"/>
            <a:ext cx="4038600" cy="48562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27A8-2EA0-B649-8AC2-50D87FDE8527}" type="datetime3">
              <a:rPr lang="en-US" smtClean="0"/>
              <a:t>22 January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Vectors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0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45574"/>
            <a:ext cx="4040188" cy="40805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45574"/>
            <a:ext cx="4041775" cy="40805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3FBC-5720-CC43-ABBC-2C535ABB3730}" type="datetime3">
              <a:rPr lang="en-US" smtClean="0"/>
              <a:t>22 January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Vectors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42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942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564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221954"/>
            <a:ext cx="9143999" cy="407086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" y="6631068"/>
            <a:ext cx="9144000" cy="22693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38554"/>
          </a:xfrm>
          <a:prstGeom prst="rect">
            <a:avLst/>
          </a:prstGeom>
          <a:solidFill>
            <a:srgbClr val="42403E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88444"/>
            <a:ext cx="8229600" cy="60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8484"/>
            <a:ext cx="8229600" cy="484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199" y="6629040"/>
            <a:ext cx="2291085" cy="22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CD0C8E22-41AD-C945-81EF-52E2D8E58216}" type="datetime3">
              <a:rPr lang="en-US" smtClean="0"/>
              <a:t>22 January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0709" y="6273754"/>
            <a:ext cx="7756091" cy="303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666666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Vectors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4784" y="6631068"/>
            <a:ext cx="1092016" cy="226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A85782A5-310D-064D-97B2-7CD9DCF5F4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2777"/>
            <a:ext cx="3435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 smtClean="0">
                <a:solidFill>
                  <a:srgbClr val="FAC303"/>
                </a:solidFill>
                <a:latin typeface="Georgia"/>
                <a:cs typeface="Georgia"/>
              </a:rPr>
              <a:t>Wentworth Institute of Technology</a:t>
            </a:r>
            <a:endParaRPr lang="en-US" sz="1400" b="1" i="0" dirty="0">
              <a:solidFill>
                <a:srgbClr val="FAC303"/>
              </a:solidFill>
              <a:latin typeface="Georgia"/>
              <a:cs typeface="Georgi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127" y="2777"/>
            <a:ext cx="570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i="0" dirty="0" smtClean="0">
                <a:solidFill>
                  <a:schemeClr val="bg1"/>
                </a:solidFill>
                <a:latin typeface="Arial"/>
                <a:cs typeface="Arial"/>
              </a:rPr>
              <a:t>COMP201 – Computer Science II</a:t>
            </a:r>
            <a:r>
              <a:rPr lang="en-US" sz="1400" b="0" i="0" baseline="0" dirty="0" smtClean="0">
                <a:solidFill>
                  <a:schemeClr val="bg1"/>
                </a:solidFill>
                <a:latin typeface="Arial"/>
                <a:cs typeface="Arial"/>
              </a:rPr>
              <a:t>    </a:t>
            </a:r>
            <a:r>
              <a:rPr lang="en-US" sz="1400" b="1" i="0" baseline="0" dirty="0" smtClean="0">
                <a:solidFill>
                  <a:srgbClr val="FAC303"/>
                </a:solidFill>
                <a:latin typeface="Arial"/>
                <a:cs typeface="Arial"/>
              </a:rPr>
              <a:t>|</a:t>
            </a:r>
            <a:r>
              <a:rPr lang="en-US" sz="1400" b="0" i="0" baseline="0" dirty="0" smtClean="0">
                <a:solidFill>
                  <a:schemeClr val="bg1"/>
                </a:solidFill>
                <a:latin typeface="Arial"/>
                <a:cs typeface="Arial"/>
              </a:rPr>
              <a:t>    Spring 2015    </a:t>
            </a:r>
            <a:r>
              <a:rPr lang="en-US" sz="1400" b="1" i="0" baseline="0" dirty="0" smtClean="0">
                <a:solidFill>
                  <a:srgbClr val="FAC303"/>
                </a:solidFill>
                <a:latin typeface="Arial"/>
                <a:cs typeface="Arial"/>
              </a:rPr>
              <a:t>|</a:t>
            </a:r>
            <a:r>
              <a:rPr lang="en-US" sz="1400" b="0" i="0" baseline="0" dirty="0" smtClean="0">
                <a:solidFill>
                  <a:schemeClr val="bg1"/>
                </a:solidFill>
                <a:latin typeface="Arial"/>
                <a:cs typeface="Arial"/>
              </a:rPr>
              <a:t>    Derbinsky</a:t>
            </a:r>
            <a:endParaRPr lang="en-US" sz="1400" b="0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7" name="Picture 6" descr="cres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221446"/>
            <a:ext cx="473509" cy="40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1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6666"/>
                </a:solidFill>
              </a:rPr>
              <a:t>Lecture 3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8582-D278-624A-93F4-1B2DA28EA0E8}" type="datetime3">
              <a:rPr lang="en-US" smtClean="0"/>
              <a:t>22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92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Vector Elements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with the string class, you can use the </a:t>
            </a:r>
            <a:r>
              <a:rPr lang="en-US" b="1" dirty="0" smtClean="0">
                <a:latin typeface="Consolas"/>
                <a:cs typeface="Consolas"/>
              </a:rPr>
              <a:t>at</a:t>
            </a:r>
            <a:r>
              <a:rPr lang="en-US" dirty="0" smtClean="0"/>
              <a:t> function to access vector elements safely (i.e. if a bad index is attempted, you are guaranteed an error will result)</a:t>
            </a:r>
          </a:p>
          <a:p>
            <a:pPr marL="457200" lvl="1" indent="0">
              <a:buNone/>
            </a:pPr>
            <a:r>
              <a:rPr lang="en-US" b="1" dirty="0">
                <a:latin typeface="Consolas"/>
                <a:cs typeface="Consolas"/>
              </a:rPr>
              <a:t>vector&lt;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&gt; v(10);</a:t>
            </a:r>
          </a:p>
          <a:p>
            <a:pPr marL="457200" lvl="1" indent="0">
              <a:buNone/>
            </a:pP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 smtClean="0">
                <a:latin typeface="Consolas"/>
                <a:cs typeface="Consolas"/>
              </a:rPr>
              <a:t>v.at</a:t>
            </a:r>
            <a:r>
              <a:rPr lang="en-US" b="1" dirty="0" smtClean="0">
                <a:latin typeface="Consolas"/>
                <a:cs typeface="Consolas"/>
              </a:rPr>
              <a:t>(0);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// 0</a:t>
            </a:r>
          </a:p>
          <a:p>
            <a:pPr marL="457200" lvl="1" indent="0">
              <a:buNone/>
            </a:pP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 smtClean="0">
                <a:latin typeface="Consolas"/>
                <a:cs typeface="Consolas"/>
              </a:rPr>
              <a:t>v.at</a:t>
            </a:r>
            <a:r>
              <a:rPr lang="en-US" b="1" dirty="0" smtClean="0">
                <a:latin typeface="Consolas"/>
                <a:cs typeface="Consolas"/>
              </a:rPr>
              <a:t>(10);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lang="en-US" b="1" dirty="0" smtClean="0">
                <a:solidFill>
                  <a:srgbClr val="008000"/>
                </a:solidFill>
                <a:latin typeface="Consolas"/>
                <a:cs typeface="Consolas"/>
              </a:rPr>
              <a:t>error</a:t>
            </a:r>
            <a:endParaRPr lang="en-US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5699-A82C-124D-A38A-E4A5632777B4}" type="datetime3">
              <a:rPr lang="en-US" smtClean="0"/>
              <a:t>22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Vectors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30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Write a program that asks the user for a list of positive integers. When the user ends the list (by entering a value ≤ 0), output the sequence of numbers that they entered in reverse, each number squared.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&gt; Enter numbers: 1 2 3 5 10 -1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100 25 </a:t>
            </a:r>
            <a:r>
              <a:rPr lang="en-US" b="1" dirty="0">
                <a:latin typeface="Consolas"/>
                <a:cs typeface="Consolas"/>
              </a:rPr>
              <a:t>9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4</a:t>
            </a:r>
            <a:r>
              <a:rPr lang="en-US" b="1" dirty="0" smtClean="0">
                <a:latin typeface="Consolas"/>
                <a:cs typeface="Consolas"/>
              </a:rPr>
              <a:t> 1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5699-A82C-124D-A38A-E4A5632777B4}" type="datetime3">
              <a:rPr lang="en-US" smtClean="0"/>
              <a:t>22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Vectors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30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429"/>
            <a:ext cx="8229600" cy="48476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sz="1050" b="1" dirty="0">
                <a:latin typeface="Consolas"/>
                <a:cs typeface="Consolas"/>
              </a:rPr>
              <a:t> </a:t>
            </a:r>
            <a:r>
              <a:rPr lang="en-US" sz="1050" b="1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sz="1050" b="1" dirty="0" err="1">
                <a:solidFill>
                  <a:schemeClr val="accent2"/>
                </a:solidFill>
                <a:latin typeface="Consolas"/>
                <a:cs typeface="Consolas"/>
              </a:rPr>
              <a:t>iostream</a:t>
            </a:r>
            <a:r>
              <a:rPr lang="en-US" sz="1050" b="1" dirty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sz="1050" b="1" dirty="0">
                <a:latin typeface="Consolas"/>
                <a:cs typeface="Consolas"/>
              </a:rPr>
              <a:t> </a:t>
            </a:r>
            <a:r>
              <a:rPr lang="en-US" sz="1050" b="1" dirty="0">
                <a:solidFill>
                  <a:srgbClr val="C0504D"/>
                </a:solidFill>
                <a:latin typeface="Consolas"/>
                <a:cs typeface="Consolas"/>
              </a:rPr>
              <a:t>&lt;vector&gt;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0000FF"/>
                </a:solidFill>
                <a:latin typeface="Consolas"/>
                <a:cs typeface="Consolas"/>
              </a:rPr>
              <a:t>using namespace</a:t>
            </a:r>
            <a:r>
              <a:rPr lang="en-US" sz="1050" b="1" dirty="0">
                <a:latin typeface="Consolas"/>
                <a:cs typeface="Consolas"/>
              </a:rPr>
              <a:t> </a:t>
            </a:r>
            <a:r>
              <a:rPr lang="en-US" sz="1050" b="1" dirty="0" err="1">
                <a:latin typeface="Consolas"/>
                <a:cs typeface="Consolas"/>
              </a:rPr>
              <a:t>std</a:t>
            </a:r>
            <a:r>
              <a:rPr lang="en-US" sz="105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0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1050" b="1" dirty="0">
                <a:latin typeface="Consolas"/>
                <a:cs typeface="Consolas"/>
              </a:rPr>
              <a:t> main()</a:t>
            </a:r>
          </a:p>
          <a:p>
            <a:pPr marL="0" indent="0">
              <a:buNone/>
            </a:pPr>
            <a:r>
              <a:rPr lang="en-US" sz="1050" b="1" dirty="0" smtClean="0">
                <a:latin typeface="Consolas"/>
                <a:cs typeface="Consolas"/>
              </a:rPr>
              <a:t>{</a:t>
            </a:r>
            <a:endParaRPr lang="en-US" sz="10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b="1" dirty="0">
                <a:latin typeface="Consolas"/>
                <a:cs typeface="Consolas"/>
              </a:rPr>
              <a:t>	vector&lt;</a:t>
            </a:r>
            <a:r>
              <a:rPr lang="en-US" sz="1050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1050" b="1" dirty="0">
                <a:latin typeface="Consolas"/>
                <a:cs typeface="Consolas"/>
              </a:rPr>
              <a:t>&gt; v</a:t>
            </a:r>
            <a:r>
              <a:rPr lang="en-US" sz="1050" b="1" dirty="0" smtClean="0">
                <a:latin typeface="Consolas"/>
                <a:cs typeface="Consolas"/>
              </a:rPr>
              <a:t>;</a:t>
            </a:r>
            <a:endParaRPr lang="en-US" sz="10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b="1" dirty="0">
                <a:latin typeface="Consolas"/>
                <a:cs typeface="Consolas"/>
              </a:rPr>
              <a:t>	</a:t>
            </a:r>
            <a:r>
              <a:rPr lang="en-US" sz="1050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1050" b="1" dirty="0">
                <a:latin typeface="Consolas"/>
                <a:cs typeface="Consolas"/>
              </a:rPr>
              <a:t> next;</a:t>
            </a:r>
          </a:p>
          <a:p>
            <a:pPr marL="0" indent="0">
              <a:buNone/>
            </a:pPr>
            <a:r>
              <a:rPr lang="en-US" sz="1050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1050" b="1" dirty="0">
                <a:latin typeface="Consolas"/>
                <a:cs typeface="Consolas"/>
              </a:rPr>
              <a:t>	</a:t>
            </a:r>
            <a:r>
              <a:rPr lang="en-US" sz="1050" b="1" dirty="0" err="1">
                <a:latin typeface="Consolas"/>
                <a:cs typeface="Consolas"/>
              </a:rPr>
              <a:t>cout</a:t>
            </a:r>
            <a:r>
              <a:rPr lang="en-US" sz="1050" b="1" dirty="0">
                <a:latin typeface="Consolas"/>
                <a:cs typeface="Consolas"/>
              </a:rPr>
              <a:t> &lt;&lt; </a:t>
            </a:r>
            <a:r>
              <a:rPr lang="en-US" sz="1050" b="1" dirty="0">
                <a:solidFill>
                  <a:srgbClr val="C0504D"/>
                </a:solidFill>
                <a:latin typeface="Consolas"/>
                <a:cs typeface="Consolas"/>
              </a:rPr>
              <a:t>"Enter numbers: "</a:t>
            </a:r>
            <a:r>
              <a:rPr lang="en-US" sz="1050" b="1" dirty="0" smtClean="0">
                <a:latin typeface="Consolas"/>
                <a:cs typeface="Consolas"/>
              </a:rPr>
              <a:t>;</a:t>
            </a:r>
            <a:endParaRPr lang="en-US" sz="10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b="1" dirty="0">
                <a:latin typeface="Consolas"/>
                <a:cs typeface="Consolas"/>
              </a:rPr>
              <a:t>	</a:t>
            </a:r>
            <a:r>
              <a:rPr lang="en-US" sz="1050" b="1" dirty="0">
                <a:solidFill>
                  <a:srgbClr val="0000FF"/>
                </a:solidFill>
                <a:latin typeface="Consolas"/>
                <a:cs typeface="Consolas"/>
              </a:rPr>
              <a:t>do</a:t>
            </a:r>
          </a:p>
          <a:p>
            <a:pPr marL="0" indent="0">
              <a:buNone/>
            </a:pPr>
            <a:r>
              <a:rPr lang="en-US" sz="1050" b="1" dirty="0">
                <a:latin typeface="Consolas"/>
                <a:cs typeface="Consolas"/>
              </a:rPr>
              <a:t>	{</a:t>
            </a:r>
          </a:p>
          <a:p>
            <a:pPr marL="0" indent="0">
              <a:buNone/>
            </a:pPr>
            <a:r>
              <a:rPr lang="en-US" sz="1050" b="1" dirty="0">
                <a:latin typeface="Consolas"/>
                <a:cs typeface="Consolas"/>
              </a:rPr>
              <a:t>		</a:t>
            </a:r>
            <a:r>
              <a:rPr lang="en-US" sz="1050" b="1" dirty="0" err="1">
                <a:latin typeface="Consolas"/>
                <a:cs typeface="Consolas"/>
              </a:rPr>
              <a:t>cin</a:t>
            </a:r>
            <a:r>
              <a:rPr lang="en-US" sz="1050" b="1" dirty="0">
                <a:latin typeface="Consolas"/>
                <a:cs typeface="Consolas"/>
              </a:rPr>
              <a:t> &gt;&gt; next;</a:t>
            </a:r>
          </a:p>
          <a:p>
            <a:pPr marL="0" indent="0">
              <a:buNone/>
            </a:pPr>
            <a:r>
              <a:rPr lang="en-US" sz="1050" b="1" dirty="0">
                <a:latin typeface="Consolas"/>
                <a:cs typeface="Consolas"/>
              </a:rPr>
              <a:t>		</a:t>
            </a:r>
            <a:r>
              <a:rPr lang="en-US" sz="1050" b="1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lang="en-US" sz="1050" b="1" dirty="0">
                <a:latin typeface="Consolas"/>
                <a:cs typeface="Consolas"/>
              </a:rPr>
              <a:t> ( next &gt; 0 </a:t>
            </a:r>
            <a:r>
              <a:rPr lang="en-US" sz="1050" b="1" dirty="0" smtClean="0">
                <a:latin typeface="Consolas"/>
                <a:cs typeface="Consolas"/>
              </a:rPr>
              <a:t>)</a:t>
            </a:r>
            <a:endParaRPr lang="en-US" sz="10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b="1" dirty="0">
                <a:latin typeface="Consolas"/>
                <a:cs typeface="Consolas"/>
              </a:rPr>
              <a:t>			</a:t>
            </a:r>
            <a:r>
              <a:rPr lang="en-US" sz="1050" b="1" dirty="0" err="1">
                <a:latin typeface="Consolas"/>
                <a:cs typeface="Consolas"/>
              </a:rPr>
              <a:t>v.push_back</a:t>
            </a:r>
            <a:r>
              <a:rPr lang="en-US" sz="1050" b="1" dirty="0">
                <a:latin typeface="Consolas"/>
                <a:cs typeface="Consolas"/>
              </a:rPr>
              <a:t>( next )</a:t>
            </a:r>
            <a:r>
              <a:rPr lang="en-US" sz="1050" b="1" dirty="0" smtClean="0">
                <a:latin typeface="Consolas"/>
                <a:cs typeface="Consolas"/>
              </a:rPr>
              <a:t>;</a:t>
            </a:r>
            <a:endParaRPr lang="en-US" sz="10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b="1" dirty="0">
                <a:latin typeface="Consolas"/>
                <a:cs typeface="Consolas"/>
              </a:rPr>
              <a:t>	} </a:t>
            </a:r>
            <a:r>
              <a:rPr lang="en-US" sz="1050" b="1" dirty="0">
                <a:solidFill>
                  <a:srgbClr val="0000FF"/>
                </a:solidFill>
                <a:latin typeface="Consolas"/>
                <a:cs typeface="Consolas"/>
              </a:rPr>
              <a:t>while</a:t>
            </a:r>
            <a:r>
              <a:rPr lang="en-US" sz="1050" b="1" dirty="0">
                <a:latin typeface="Consolas"/>
                <a:cs typeface="Consolas"/>
              </a:rPr>
              <a:t> ( next &gt; 0 );</a:t>
            </a:r>
          </a:p>
          <a:p>
            <a:pPr marL="0" indent="0">
              <a:buNone/>
            </a:pPr>
            <a:r>
              <a:rPr lang="en-US" sz="1050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1050" b="1" dirty="0">
                <a:latin typeface="Consolas"/>
                <a:cs typeface="Consolas"/>
              </a:rPr>
              <a:t>	</a:t>
            </a:r>
            <a:r>
              <a:rPr lang="en-US" sz="1050" b="1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lang="en-US" sz="1050" b="1" dirty="0">
                <a:latin typeface="Consolas"/>
                <a:cs typeface="Consolas"/>
              </a:rPr>
              <a:t> ( </a:t>
            </a:r>
            <a:r>
              <a:rPr lang="en-US" sz="1050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1050" b="1" dirty="0">
                <a:latin typeface="Consolas"/>
                <a:cs typeface="Consolas"/>
              </a:rPr>
              <a:t> </a:t>
            </a:r>
            <a:r>
              <a:rPr lang="en-US" sz="1050" b="1" dirty="0" err="1">
                <a:latin typeface="Consolas"/>
                <a:cs typeface="Consolas"/>
              </a:rPr>
              <a:t>i</a:t>
            </a:r>
            <a:r>
              <a:rPr lang="en-US" sz="1050" b="1" dirty="0">
                <a:latin typeface="Consolas"/>
                <a:cs typeface="Consolas"/>
              </a:rPr>
              <a:t>=( </a:t>
            </a:r>
            <a:r>
              <a:rPr lang="en-US" sz="1050" b="1" dirty="0" err="1">
                <a:latin typeface="Consolas"/>
                <a:cs typeface="Consolas"/>
              </a:rPr>
              <a:t>v.size</a:t>
            </a:r>
            <a:r>
              <a:rPr lang="en-US" sz="1050" b="1" dirty="0">
                <a:latin typeface="Consolas"/>
                <a:cs typeface="Consolas"/>
              </a:rPr>
              <a:t>()-1 ); </a:t>
            </a:r>
            <a:r>
              <a:rPr lang="en-US" sz="1050" b="1" dirty="0" err="1">
                <a:latin typeface="Consolas"/>
                <a:cs typeface="Consolas"/>
              </a:rPr>
              <a:t>i</a:t>
            </a:r>
            <a:r>
              <a:rPr lang="en-US" sz="1050" b="1" dirty="0">
                <a:latin typeface="Consolas"/>
                <a:cs typeface="Consolas"/>
              </a:rPr>
              <a:t>&gt;=0; </a:t>
            </a:r>
            <a:r>
              <a:rPr lang="en-US" sz="1050" b="1" dirty="0" err="1">
                <a:latin typeface="Consolas"/>
                <a:cs typeface="Consolas"/>
              </a:rPr>
              <a:t>i</a:t>
            </a:r>
            <a:r>
              <a:rPr lang="en-US" sz="1050" b="1" dirty="0">
                <a:latin typeface="Consolas"/>
                <a:cs typeface="Consolas"/>
              </a:rPr>
              <a:t>-- </a:t>
            </a:r>
            <a:r>
              <a:rPr lang="en-US" sz="1050" b="1" dirty="0" smtClean="0">
                <a:latin typeface="Consolas"/>
                <a:cs typeface="Consolas"/>
              </a:rPr>
              <a:t>)</a:t>
            </a:r>
            <a:endParaRPr lang="en-US" sz="10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b="1" dirty="0">
                <a:latin typeface="Consolas"/>
                <a:cs typeface="Consolas"/>
              </a:rPr>
              <a:t>		</a:t>
            </a:r>
            <a:r>
              <a:rPr lang="en-US" sz="1050" b="1" dirty="0" err="1">
                <a:latin typeface="Consolas"/>
                <a:cs typeface="Consolas"/>
              </a:rPr>
              <a:t>cout</a:t>
            </a:r>
            <a:r>
              <a:rPr lang="en-US" sz="1050" b="1" dirty="0">
                <a:latin typeface="Consolas"/>
                <a:cs typeface="Consolas"/>
              </a:rPr>
              <a:t> &lt;&lt; v[</a:t>
            </a:r>
            <a:r>
              <a:rPr lang="en-US" sz="1050" b="1" dirty="0" err="1">
                <a:latin typeface="Consolas"/>
                <a:cs typeface="Consolas"/>
              </a:rPr>
              <a:t>i</a:t>
            </a:r>
            <a:r>
              <a:rPr lang="en-US" sz="1050" b="1" dirty="0" smtClean="0">
                <a:latin typeface="Consolas"/>
                <a:cs typeface="Consolas"/>
              </a:rPr>
              <a:t>]*</a:t>
            </a:r>
            <a:r>
              <a:rPr lang="en-US" sz="1050" b="1" dirty="0">
                <a:latin typeface="Consolas"/>
                <a:cs typeface="Consolas"/>
              </a:rPr>
              <a:t>v[</a:t>
            </a:r>
            <a:r>
              <a:rPr lang="en-US" sz="1050" b="1" dirty="0" err="1">
                <a:latin typeface="Consolas"/>
                <a:cs typeface="Consolas"/>
              </a:rPr>
              <a:t>i</a:t>
            </a:r>
            <a:r>
              <a:rPr lang="en-US" sz="1050" b="1" dirty="0">
                <a:latin typeface="Consolas"/>
                <a:cs typeface="Consolas"/>
              </a:rPr>
              <a:t>]</a:t>
            </a:r>
            <a:r>
              <a:rPr lang="en-US" sz="1050" b="1" dirty="0" smtClean="0">
                <a:latin typeface="Consolas"/>
                <a:cs typeface="Consolas"/>
              </a:rPr>
              <a:t> </a:t>
            </a:r>
            <a:r>
              <a:rPr lang="en-US" sz="1050" b="1" dirty="0">
                <a:latin typeface="Consolas"/>
                <a:cs typeface="Consolas"/>
              </a:rPr>
              <a:t>&lt;&lt; </a:t>
            </a:r>
            <a:r>
              <a:rPr lang="en-US" sz="1050" b="1" dirty="0" smtClean="0">
                <a:solidFill>
                  <a:srgbClr val="C0504D"/>
                </a:solidFill>
                <a:latin typeface="Consolas"/>
                <a:cs typeface="Consolas"/>
              </a:rPr>
              <a:t>" </a:t>
            </a:r>
            <a:r>
              <a:rPr lang="en-US" sz="1050" b="1" dirty="0">
                <a:solidFill>
                  <a:srgbClr val="C0504D"/>
                </a:solidFill>
                <a:latin typeface="Consolas"/>
                <a:cs typeface="Consolas"/>
              </a:rPr>
              <a:t>"</a:t>
            </a:r>
            <a:r>
              <a:rPr lang="en-US" sz="1050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0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b="1" dirty="0">
                <a:latin typeface="Consolas"/>
                <a:cs typeface="Consolas"/>
              </a:rPr>
              <a:t>	</a:t>
            </a:r>
            <a:r>
              <a:rPr lang="en-US" sz="1050" b="1" dirty="0" err="1">
                <a:latin typeface="Consolas"/>
                <a:cs typeface="Consolas"/>
              </a:rPr>
              <a:t>cout</a:t>
            </a:r>
            <a:r>
              <a:rPr lang="en-US" sz="1050" b="1" dirty="0">
                <a:latin typeface="Consolas"/>
                <a:cs typeface="Consolas"/>
              </a:rPr>
              <a:t> &lt;&lt; </a:t>
            </a:r>
            <a:r>
              <a:rPr lang="en-US" sz="1050" b="1" dirty="0" err="1">
                <a:latin typeface="Consolas"/>
                <a:cs typeface="Consolas"/>
              </a:rPr>
              <a:t>endl</a:t>
            </a:r>
            <a:r>
              <a:rPr lang="en-US" sz="105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050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1050" b="1" dirty="0">
                <a:latin typeface="Consolas"/>
                <a:cs typeface="Consolas"/>
              </a:rPr>
              <a:t>	</a:t>
            </a:r>
            <a:r>
              <a:rPr lang="en-US" sz="1050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sz="1050" b="1" dirty="0">
                <a:latin typeface="Consolas"/>
                <a:cs typeface="Consolas"/>
              </a:rPr>
              <a:t> 0;</a:t>
            </a:r>
          </a:p>
          <a:p>
            <a:pPr marL="0" indent="0">
              <a:buNone/>
            </a:pPr>
            <a:r>
              <a:rPr lang="en-US" sz="1050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5699-A82C-124D-A38A-E4A5632777B4}" type="datetime3">
              <a:rPr lang="en-US" smtClean="0"/>
              <a:t>22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Vectors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71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Write a program that asks the user for a sequence of words. When the user ends the list (by typing CTRL-D), output the sequence in reverse.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b="1" dirty="0">
                <a:latin typeface="Consolas"/>
                <a:cs typeface="Consolas"/>
              </a:rPr>
              <a:t>Enter words (end with CTRL-D): </a:t>
            </a:r>
            <a:r>
              <a:rPr lang="en-US" sz="2600" b="1" dirty="0" err="1">
                <a:latin typeface="Consolas"/>
                <a:cs typeface="Consolas"/>
              </a:rPr>
              <a:t>c+</a:t>
            </a:r>
            <a:r>
              <a:rPr lang="en-US" sz="2600" b="1" dirty="0" err="1" smtClean="0">
                <a:latin typeface="Consolas"/>
                <a:cs typeface="Consolas"/>
              </a:rPr>
              <a:t>+</a:t>
            </a:r>
            <a:r>
              <a:rPr lang="en-US" sz="2600" b="1" dirty="0">
                <a:latin typeface="Consolas"/>
                <a:cs typeface="Consolas"/>
              </a:rPr>
              <a:t> </a:t>
            </a:r>
            <a:r>
              <a:rPr lang="en-US" sz="2600" b="1" dirty="0" smtClean="0">
                <a:latin typeface="Consolas"/>
                <a:cs typeface="Consolas"/>
              </a:rPr>
              <a:t>is</a:t>
            </a:r>
            <a:r>
              <a:rPr lang="en-US" sz="2600" b="1" dirty="0">
                <a:latin typeface="Consolas"/>
                <a:cs typeface="Consolas"/>
              </a:rPr>
              <a:t> </a:t>
            </a:r>
            <a:r>
              <a:rPr lang="en-US" sz="2600" b="1" dirty="0" smtClean="0">
                <a:latin typeface="Consolas"/>
                <a:cs typeface="Consolas"/>
              </a:rPr>
              <a:t>cool</a:t>
            </a:r>
            <a:endParaRPr lang="en-US" sz="26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600" b="1" dirty="0">
                <a:latin typeface="Consolas"/>
                <a:cs typeface="Consolas"/>
              </a:rPr>
              <a:t>cool is </a:t>
            </a:r>
            <a:r>
              <a:rPr lang="en-US" sz="2600" b="1" dirty="0" err="1">
                <a:latin typeface="Consolas"/>
                <a:cs typeface="Consolas"/>
              </a:rPr>
              <a:t>c++</a:t>
            </a:r>
            <a:endParaRPr lang="en-US" sz="2600" b="1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5699-A82C-124D-A38A-E4A5632777B4}" type="datetime3">
              <a:rPr lang="en-US" smtClean="0"/>
              <a:t>22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Vectors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1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nsolas"/>
                <a:cs typeface="Consolas"/>
              </a:rPr>
              <a:t>iostream</a:t>
            </a:r>
            <a:r>
              <a:rPr lang="en-US" b="1" dirty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rgbClr val="C0504D"/>
                </a:solidFill>
                <a:latin typeface="Consolas"/>
                <a:cs typeface="Consolas"/>
              </a:rPr>
              <a:t>&lt;string&gt;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rgbClr val="C0504D"/>
                </a:solidFill>
                <a:latin typeface="Consolas"/>
                <a:cs typeface="Consolas"/>
              </a:rPr>
              <a:t>&lt;vector&gt;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using namespace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std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main()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vector&lt;string&gt; v;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string next;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>
                <a:solidFill>
                  <a:srgbClr val="C0504D"/>
                </a:solidFill>
                <a:latin typeface="Consolas"/>
                <a:cs typeface="Consolas"/>
              </a:rPr>
              <a:t>"Enter words (end with CTRL-D): "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while</a:t>
            </a:r>
            <a:r>
              <a:rPr lang="en-US" b="1" dirty="0">
                <a:latin typeface="Consolas"/>
                <a:cs typeface="Consolas"/>
              </a:rPr>
              <a:t> ( </a:t>
            </a:r>
            <a:r>
              <a:rPr lang="en-US" b="1" dirty="0" err="1">
                <a:latin typeface="Consolas"/>
                <a:cs typeface="Consolas"/>
              </a:rPr>
              <a:t>cin</a:t>
            </a:r>
            <a:r>
              <a:rPr lang="en-US" b="1" dirty="0">
                <a:latin typeface="Consolas"/>
                <a:cs typeface="Consolas"/>
              </a:rPr>
              <a:t> &gt;&gt; next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 err="1">
                <a:latin typeface="Consolas"/>
                <a:cs typeface="Consolas"/>
              </a:rPr>
              <a:t>v.push_back</a:t>
            </a:r>
            <a:r>
              <a:rPr lang="en-US" b="1" dirty="0">
                <a:latin typeface="Consolas"/>
                <a:cs typeface="Consolas"/>
              </a:rPr>
              <a:t>( next 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lang="en-US" b="1" dirty="0">
                <a:latin typeface="Consolas"/>
                <a:cs typeface="Consolas"/>
              </a:rPr>
              <a:t> (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=( </a:t>
            </a:r>
            <a:r>
              <a:rPr lang="en-US" b="1" dirty="0" err="1">
                <a:latin typeface="Consolas"/>
                <a:cs typeface="Consolas"/>
              </a:rPr>
              <a:t>v.size</a:t>
            </a:r>
            <a:r>
              <a:rPr lang="en-US" b="1" dirty="0">
                <a:latin typeface="Consolas"/>
                <a:cs typeface="Consolas"/>
              </a:rPr>
              <a:t>()-1 );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&gt;=0;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--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v[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] &lt;&lt; </a:t>
            </a:r>
            <a:r>
              <a:rPr lang="en-US" b="1" dirty="0">
                <a:solidFill>
                  <a:srgbClr val="C0504D"/>
                </a:solidFill>
                <a:latin typeface="Consolas"/>
                <a:cs typeface="Consolas"/>
              </a:rPr>
              <a:t>" "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0;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5699-A82C-124D-A38A-E4A5632777B4}" type="datetime3">
              <a:rPr lang="en-US" smtClean="0"/>
              <a:t>22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Vectors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55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Vector Internals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vector keeps track of two pieces of related information: size and capacity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size is the number of </a:t>
            </a:r>
            <a:r>
              <a:rPr lang="en-US" i="1" dirty="0" smtClean="0"/>
              <a:t>initialized</a:t>
            </a:r>
            <a:r>
              <a:rPr lang="en-US" dirty="0" smtClean="0"/>
              <a:t> elements; these are the elements that can be accessed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capacity is the </a:t>
            </a:r>
            <a:r>
              <a:rPr lang="en-US" i="1" dirty="0" smtClean="0"/>
              <a:t>amount of memory allocated</a:t>
            </a:r>
            <a:r>
              <a:rPr lang="en-US" dirty="0" smtClean="0"/>
              <a:t> for elements; this is always ≥ size</a:t>
            </a:r>
          </a:p>
          <a:p>
            <a:pPr lvl="1"/>
            <a:r>
              <a:rPr lang="en-US" dirty="0" smtClean="0"/>
              <a:t>Get the capacity via the </a:t>
            </a:r>
            <a:r>
              <a:rPr lang="en-US" b="1" dirty="0" smtClean="0">
                <a:latin typeface="Consolas"/>
                <a:cs typeface="Consolas"/>
              </a:rPr>
              <a:t>capacity</a:t>
            </a:r>
            <a:r>
              <a:rPr lang="en-US" dirty="0" smtClean="0"/>
              <a:t> function, though usually you don’t directly need this information</a:t>
            </a:r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hen the vector needs to grow, it doubles in size (you can’t rely upon this behavior, as it depends upon implementation)</a:t>
            </a:r>
          </a:p>
          <a:p>
            <a:pPr lvl="1"/>
            <a:r>
              <a:rPr lang="en-US" dirty="0" smtClean="0"/>
              <a:t>A lot of time is spent allocating memory and copying old data</a:t>
            </a:r>
          </a:p>
          <a:p>
            <a:pPr lvl="1"/>
            <a:r>
              <a:rPr lang="en-US" dirty="0" smtClean="0"/>
              <a:t>If you know you are going to add a lot of elements, you can speed up your program via the </a:t>
            </a:r>
            <a:r>
              <a:rPr lang="en-US" b="1" dirty="0" smtClean="0">
                <a:latin typeface="Consolas"/>
                <a:cs typeface="Consolas"/>
              </a:rPr>
              <a:t>reserve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5699-A82C-124D-A38A-E4A5632777B4}" type="datetime3">
              <a:rPr lang="en-US" smtClean="0"/>
              <a:t>22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Vectors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70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nsolas"/>
                <a:cs typeface="Consolas"/>
              </a:rPr>
              <a:t>iostream</a:t>
            </a:r>
            <a:r>
              <a:rPr lang="en-US" b="1" dirty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rgbClr val="C0504D"/>
                </a:solidFill>
                <a:latin typeface="Consolas"/>
                <a:cs typeface="Consolas"/>
              </a:rPr>
              <a:t>&lt;vector&gt;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using namespace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std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main()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 vector</a:t>
            </a:r>
            <a:r>
              <a:rPr lang="en-US" b="1" dirty="0">
                <a:latin typeface="Consolas"/>
                <a:cs typeface="Consolas"/>
              </a:rPr>
              <a:t>&lt;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&gt; v;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cout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&lt;&lt; </a:t>
            </a:r>
            <a:r>
              <a:rPr lang="en-US" b="1" dirty="0" err="1">
                <a:latin typeface="Consolas"/>
                <a:cs typeface="Consolas"/>
              </a:rPr>
              <a:t>v.capacity</a:t>
            </a:r>
            <a:r>
              <a:rPr lang="en-US" b="1" dirty="0">
                <a:latin typeface="Consolas"/>
                <a:cs typeface="Consolas"/>
              </a:rPr>
              <a:t>()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// 0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v.reserve</a:t>
            </a:r>
            <a:r>
              <a:rPr lang="en-US" b="1" dirty="0">
                <a:latin typeface="Consolas"/>
                <a:cs typeface="Consolas"/>
              </a:rPr>
              <a:t>( 1000 );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cout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&lt;&lt; </a:t>
            </a:r>
            <a:r>
              <a:rPr lang="en-US" b="1" dirty="0" err="1">
                <a:latin typeface="Consolas"/>
                <a:cs typeface="Consolas"/>
              </a:rPr>
              <a:t>v.capacity</a:t>
            </a:r>
            <a:r>
              <a:rPr lang="en-US" b="1" dirty="0">
                <a:latin typeface="Consolas"/>
                <a:cs typeface="Consolas"/>
              </a:rPr>
              <a:t>()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// 1000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(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=0;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&lt;1000;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++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 {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   </a:t>
            </a:r>
            <a:r>
              <a:rPr lang="en-US" b="1" dirty="0" err="1" smtClean="0">
                <a:latin typeface="Consolas"/>
                <a:cs typeface="Consolas"/>
              </a:rPr>
              <a:t>v.push_back</a:t>
            </a:r>
            <a:r>
              <a:rPr lang="en-US" b="1" dirty="0">
                <a:latin typeface="Consolas"/>
                <a:cs typeface="Consolas"/>
              </a:rPr>
              <a:t>(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 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   </a:t>
            </a:r>
            <a:r>
              <a:rPr lang="en-US" b="1" dirty="0" err="1" smtClean="0">
                <a:latin typeface="Consolas"/>
                <a:cs typeface="Consolas"/>
              </a:rPr>
              <a:t>cout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&lt;&lt; </a:t>
            </a:r>
            <a:r>
              <a:rPr lang="en-US" b="1" dirty="0" err="1">
                <a:latin typeface="Consolas"/>
                <a:cs typeface="Consolas"/>
              </a:rPr>
              <a:t>v.capacity</a:t>
            </a:r>
            <a:r>
              <a:rPr lang="en-US" b="1" dirty="0">
                <a:latin typeface="Consolas"/>
                <a:cs typeface="Consolas"/>
              </a:rPr>
              <a:t>()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lang="en-US" b="1" dirty="0" smtClean="0">
                <a:solidFill>
                  <a:srgbClr val="008000"/>
                </a:solidFill>
                <a:latin typeface="Consolas"/>
                <a:cs typeface="Consolas"/>
              </a:rPr>
              <a:t>1000</a:t>
            </a:r>
            <a:endParaRPr lang="en-US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 }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0;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269961"/>
            <a:ext cx="4495800" cy="485620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nsolas"/>
                <a:cs typeface="Consolas"/>
              </a:rPr>
              <a:t>iostream</a:t>
            </a:r>
            <a:r>
              <a:rPr lang="en-US" b="1" dirty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rgbClr val="C0504D"/>
                </a:solidFill>
                <a:latin typeface="Consolas"/>
                <a:cs typeface="Consolas"/>
              </a:rPr>
              <a:t>&lt;vector&gt;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using namespace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std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main()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  vector&lt;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&gt; v;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  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v.capacity</a:t>
            </a:r>
            <a:r>
              <a:rPr lang="en-US" b="1" dirty="0">
                <a:latin typeface="Consolas"/>
                <a:cs typeface="Consolas"/>
              </a:rPr>
              <a:t>()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// 0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  </a:t>
            </a:r>
            <a:r>
              <a:rPr lang="en-US" b="1" dirty="0" smtClean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lang="en-US" b="1" dirty="0" err="1" smtClean="0">
                <a:solidFill>
                  <a:srgbClr val="008000"/>
                </a:solidFill>
                <a:latin typeface="Consolas"/>
                <a:cs typeface="Consolas"/>
              </a:rPr>
              <a:t>v.reserve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( 1000 );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  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v.capacity</a:t>
            </a:r>
            <a:r>
              <a:rPr lang="en-US" b="1" dirty="0">
                <a:latin typeface="Consolas"/>
                <a:cs typeface="Consolas"/>
              </a:rPr>
              <a:t>()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lang="en-US" b="1" dirty="0" smtClean="0">
                <a:solidFill>
                  <a:srgbClr val="008000"/>
                </a:solidFill>
                <a:latin typeface="Consolas"/>
                <a:cs typeface="Consolas"/>
              </a:rPr>
              <a:t>0</a:t>
            </a:r>
            <a:endParaRPr lang="en-US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lang="en-US" b="1" dirty="0">
                <a:latin typeface="Consolas"/>
                <a:cs typeface="Consolas"/>
              </a:rPr>
              <a:t> (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=0;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&lt;1000;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++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  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    </a:t>
            </a:r>
            <a:r>
              <a:rPr lang="en-US" b="1" dirty="0" err="1">
                <a:latin typeface="Consolas"/>
                <a:cs typeface="Consolas"/>
              </a:rPr>
              <a:t>v.push_back</a:t>
            </a:r>
            <a:r>
              <a:rPr lang="en-US" b="1" dirty="0">
                <a:latin typeface="Consolas"/>
                <a:cs typeface="Consolas"/>
              </a:rPr>
              <a:t>(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 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    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v.capacity</a:t>
            </a:r>
            <a:r>
              <a:rPr lang="en-US" b="1" dirty="0">
                <a:latin typeface="Consolas"/>
                <a:cs typeface="Consolas"/>
              </a:rPr>
              <a:t>()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lang="en-US" b="1" dirty="0" smtClean="0">
                <a:solidFill>
                  <a:srgbClr val="008000"/>
                </a:solidFill>
                <a:latin typeface="Consolas"/>
                <a:cs typeface="Consolas"/>
              </a:rPr>
              <a:t>1, 2, 4, 8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nsolas"/>
                <a:cs typeface="Consolas"/>
              </a:rPr>
              <a:t>                                 // 16, 32, …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nsolas"/>
                <a:cs typeface="Consolas"/>
              </a:rPr>
              <a:t>                                 // 1024</a:t>
            </a:r>
            <a:endParaRPr lang="en-US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0;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5699-A82C-124D-A38A-E4A5632777B4}" type="datetime3">
              <a:rPr lang="en-US" smtClean="0"/>
              <a:t>22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Vectors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01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vector class can be thought of as an array that grows/shrinks as necessary</a:t>
            </a:r>
          </a:p>
          <a:p>
            <a:endParaRPr lang="en-US" dirty="0"/>
          </a:p>
          <a:p>
            <a:r>
              <a:rPr lang="en-US" dirty="0" smtClean="0"/>
              <a:t>You can only access those elements that have been initialized </a:t>
            </a:r>
          </a:p>
          <a:p>
            <a:pPr marL="457200" lvl="1" indent="0">
              <a:buNone/>
            </a:pPr>
            <a:r>
              <a:rPr lang="en-US" dirty="0" smtClean="0"/>
              <a:t>index </a:t>
            </a:r>
            <a:r>
              <a:rPr lang="en-US" dirty="0" smtClean="0"/>
              <a:t>&lt; </a:t>
            </a:r>
            <a:r>
              <a:rPr lang="en-US" b="1" dirty="0" err="1" smtClean="0">
                <a:latin typeface="Consolas"/>
                <a:cs typeface="Consolas"/>
              </a:rPr>
              <a:t>vector.size</a:t>
            </a:r>
            <a:r>
              <a:rPr lang="en-US" b="1" dirty="0" smtClean="0">
                <a:latin typeface="Consolas"/>
                <a:cs typeface="Consolas"/>
              </a:rPr>
              <a:t>()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typically add elements to a vector one at a time via </a:t>
            </a:r>
            <a:r>
              <a:rPr lang="en-US" b="1" dirty="0" err="1" smtClean="0">
                <a:latin typeface="Consolas"/>
                <a:cs typeface="Consolas"/>
              </a:rPr>
              <a:t>push_back</a:t>
            </a:r>
            <a:r>
              <a:rPr lang="en-US" dirty="0" smtClean="0"/>
              <a:t>, and access them via the </a:t>
            </a:r>
            <a:r>
              <a:rPr lang="en-US" b="1" dirty="0" smtClean="0">
                <a:latin typeface="Consolas"/>
                <a:cs typeface="Consolas"/>
              </a:rPr>
              <a:t>[]</a:t>
            </a:r>
            <a:r>
              <a:rPr lang="en-US" dirty="0" smtClean="0"/>
              <a:t> </a:t>
            </a:r>
            <a:r>
              <a:rPr lang="en-US" dirty="0" smtClean="0"/>
              <a:t>operator or the </a:t>
            </a:r>
            <a:r>
              <a:rPr lang="en-US" b="1" dirty="0" smtClean="0">
                <a:latin typeface="Consolas"/>
                <a:cs typeface="Consolas"/>
              </a:rPr>
              <a:t>at</a:t>
            </a:r>
            <a:r>
              <a:rPr lang="en-US" dirty="0" smtClean="0"/>
              <a:t> function.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3E55-584D-FD49-B902-B0260F565818}" type="datetime3">
              <a:rPr lang="en-US" smtClean="0"/>
              <a:t>22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Vectors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09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 for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 far, when we wanted to store many values of the same type, we used an array</a:t>
            </a:r>
          </a:p>
          <a:p>
            <a:endParaRPr lang="en-US" dirty="0"/>
          </a:p>
          <a:p>
            <a:r>
              <a:rPr lang="en-US" dirty="0" smtClean="0"/>
              <a:t>However, we have seen that with arrays, we need to know the size ahead of time, and can’t adjust later</a:t>
            </a:r>
          </a:p>
          <a:p>
            <a:endParaRPr lang="en-US" dirty="0"/>
          </a:p>
          <a:p>
            <a:r>
              <a:rPr lang="en-US" dirty="0" smtClean="0"/>
              <a:t>The C++ </a:t>
            </a:r>
            <a:r>
              <a:rPr lang="en-US" b="1" dirty="0" smtClean="0">
                <a:latin typeface="Consolas"/>
                <a:cs typeface="Consolas"/>
              </a:rPr>
              <a:t>vector</a:t>
            </a:r>
            <a:r>
              <a:rPr lang="en-US" dirty="0" smtClean="0"/>
              <a:t> class can be thought of as an array that can grow and shrink while your program is running</a:t>
            </a:r>
          </a:p>
          <a:p>
            <a:pPr lvl="1"/>
            <a:r>
              <a:rPr lang="en-US" dirty="0" smtClean="0"/>
              <a:t>Similar to the comparison between a C style string and the </a:t>
            </a:r>
            <a:r>
              <a:rPr lang="en-US" b="1" dirty="0" smtClean="0">
                <a:latin typeface="Consolas"/>
                <a:cs typeface="Consolas"/>
              </a:rPr>
              <a:t>string</a:t>
            </a:r>
            <a:r>
              <a:rPr lang="en-US" dirty="0" smtClean="0"/>
              <a:t>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5699-A82C-124D-A38A-E4A5632777B4}" type="datetime3">
              <a:rPr lang="en-US" smtClean="0"/>
              <a:t>22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Vectors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0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Declaring a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vector&lt;type&gt; name;</a:t>
            </a:r>
          </a:p>
          <a:p>
            <a:endParaRPr lang="en-US" dirty="0"/>
          </a:p>
          <a:p>
            <a:r>
              <a:rPr lang="en-US" dirty="0" smtClean="0"/>
              <a:t>Like an array, when you declare a vector, you provide a data type for all elements</a:t>
            </a:r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b="1" dirty="0" smtClean="0">
                <a:latin typeface="Consolas"/>
                <a:cs typeface="Consolas"/>
              </a:rPr>
              <a:t>type</a:t>
            </a:r>
            <a:r>
              <a:rPr lang="en-US" dirty="0" smtClean="0"/>
              <a:t> parameter can be any valid data type (e.g. 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dirty="0" smtClean="0"/>
              <a:t>) as well as any class that has a default constructor</a:t>
            </a:r>
          </a:p>
          <a:p>
            <a:pPr lvl="1"/>
            <a:r>
              <a:rPr lang="en-US" dirty="0" smtClean="0"/>
              <a:t>We will revisit later how </a:t>
            </a:r>
            <a:r>
              <a:rPr lang="en-US" i="1" dirty="0" smtClean="0"/>
              <a:t>you</a:t>
            </a:r>
            <a:r>
              <a:rPr lang="en-US" dirty="0" smtClean="0"/>
              <a:t> can write classes that can work with any type, called a </a:t>
            </a:r>
            <a:r>
              <a:rPr lang="en-US" b="1" dirty="0" smtClean="0"/>
              <a:t>template class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vector class is defined within the library vector, and is part of the </a:t>
            </a:r>
            <a:r>
              <a:rPr lang="en-US" dirty="0" err="1" smtClean="0"/>
              <a:t>std</a:t>
            </a:r>
            <a:r>
              <a:rPr lang="en-US" dirty="0" smtClean="0"/>
              <a:t> namespace, so don’t forget…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Consolas"/>
                <a:cs typeface="Consolas"/>
              </a:rPr>
              <a:t>&lt;vector&gt;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sing namespace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std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5699-A82C-124D-A38A-E4A5632777B4}" type="datetime3">
              <a:rPr lang="en-US" smtClean="0"/>
              <a:t>22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Vectors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13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Vector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size of a vector is how many elements have been initialized</a:t>
            </a:r>
          </a:p>
          <a:p>
            <a:pPr lvl="1"/>
            <a:r>
              <a:rPr lang="en-US" dirty="0" smtClean="0"/>
              <a:t>Access this via the </a:t>
            </a:r>
            <a:r>
              <a:rPr lang="en-US" b="1" dirty="0" smtClean="0">
                <a:latin typeface="Consolas"/>
                <a:cs typeface="Consolas"/>
              </a:rPr>
              <a:t>size</a:t>
            </a:r>
            <a:r>
              <a:rPr lang="en-US" dirty="0" smtClean="0"/>
              <a:t> function</a:t>
            </a:r>
          </a:p>
          <a:p>
            <a:pPr lvl="1"/>
            <a:endParaRPr lang="en-US" dirty="0"/>
          </a:p>
          <a:p>
            <a:r>
              <a:rPr lang="en-US" dirty="0" smtClean="0"/>
              <a:t>The default constructor creates an empty vector (size = 0)</a:t>
            </a:r>
          </a:p>
          <a:p>
            <a:endParaRPr lang="en-US" dirty="0"/>
          </a:p>
          <a:p>
            <a:r>
              <a:rPr lang="en-US" dirty="0" smtClean="0"/>
              <a:t>You can create a vector with an initial size by using a different constructor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/>
                <a:cs typeface="Consolas"/>
              </a:rPr>
              <a:t>vector&lt;type&gt; name( 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initial_size</a:t>
            </a:r>
            <a:r>
              <a:rPr lang="en-US" b="1" dirty="0" smtClean="0">
                <a:latin typeface="Consolas"/>
                <a:cs typeface="Consolas"/>
              </a:rPr>
              <a:t> 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5699-A82C-124D-A38A-E4A5632777B4}" type="datetime3">
              <a:rPr lang="en-US" smtClean="0"/>
              <a:t>22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Vectors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31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nsolas"/>
                <a:cs typeface="Consolas"/>
              </a:rPr>
              <a:t>iostream</a:t>
            </a:r>
            <a:r>
              <a:rPr lang="en-US" b="1" dirty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rgbClr val="C0504D"/>
                </a:solidFill>
                <a:latin typeface="Consolas"/>
                <a:cs typeface="Consolas"/>
              </a:rPr>
              <a:t>&lt;vector&gt;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using namespace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std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main()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vector&lt;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&gt; v1;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v1.size()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// 0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vector&lt;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>
                <a:latin typeface="Consolas"/>
                <a:cs typeface="Consolas"/>
              </a:rPr>
              <a:t>&gt; v2( 5 );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v2.size()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// 5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0;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5699-A82C-124D-A38A-E4A5632777B4}" type="datetime3">
              <a:rPr lang="en-US" smtClean="0"/>
              <a:t>22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Vectors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5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Vector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b="1" dirty="0" err="1" smtClean="0">
                <a:latin typeface="Consolas"/>
                <a:cs typeface="Consolas"/>
              </a:rPr>
              <a:t>push_back</a:t>
            </a:r>
            <a:r>
              <a:rPr lang="en-US" dirty="0" smtClean="0"/>
              <a:t> function adds an element to the end of the vector, increasing its size by 1</a:t>
            </a:r>
          </a:p>
          <a:p>
            <a:pPr marL="457200" lvl="1" indent="0">
              <a:buNone/>
            </a:pPr>
            <a:r>
              <a:rPr lang="en-US" b="1" dirty="0">
                <a:latin typeface="Consolas"/>
                <a:cs typeface="Consolas"/>
              </a:rPr>
              <a:t>v</a:t>
            </a:r>
            <a:r>
              <a:rPr lang="en-US" b="1" dirty="0" smtClean="0">
                <a:latin typeface="Consolas"/>
                <a:cs typeface="Consolas"/>
              </a:rPr>
              <a:t>ector&lt;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&gt; v;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v.push_back</a:t>
            </a:r>
            <a:r>
              <a:rPr lang="en-US" b="1" dirty="0" smtClean="0">
                <a:latin typeface="Consolas"/>
                <a:cs typeface="Consolas"/>
              </a:rPr>
              <a:t>( 7 );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cout</a:t>
            </a:r>
            <a:r>
              <a:rPr lang="en-US" b="1" dirty="0" smtClean="0">
                <a:latin typeface="Consolas"/>
                <a:cs typeface="Consolas"/>
              </a:rPr>
              <a:t> &lt;&lt; </a:t>
            </a:r>
            <a:r>
              <a:rPr lang="en-US" b="1" dirty="0" err="1" smtClean="0">
                <a:latin typeface="Consolas"/>
                <a:cs typeface="Consolas"/>
              </a:rPr>
              <a:t>v.size</a:t>
            </a:r>
            <a:r>
              <a:rPr lang="en-US" b="1" dirty="0" smtClean="0">
                <a:latin typeface="Consolas"/>
                <a:cs typeface="Consolas"/>
              </a:rPr>
              <a:t>(); </a:t>
            </a:r>
            <a:r>
              <a:rPr lang="en-US" b="1" dirty="0" smtClean="0">
                <a:solidFill>
                  <a:srgbClr val="008000"/>
                </a:solidFill>
                <a:latin typeface="Consolas"/>
                <a:cs typeface="Consolas"/>
              </a:rPr>
              <a:t>// 1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dirty="0" smtClean="0">
                <a:latin typeface="Consolas"/>
                <a:cs typeface="Consolas"/>
              </a:rPr>
              <a:t>resize(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new_size</a:t>
            </a:r>
            <a:r>
              <a:rPr lang="en-US" b="1" dirty="0" smtClean="0">
                <a:latin typeface="Consolas"/>
                <a:cs typeface="Consolas"/>
              </a:rPr>
              <a:t>)</a:t>
            </a:r>
            <a:r>
              <a:rPr lang="en-US" dirty="0" smtClean="0"/>
              <a:t> function will change the size of the vector</a:t>
            </a:r>
          </a:p>
          <a:p>
            <a:pPr lvl="1"/>
            <a:r>
              <a:rPr lang="en-US" dirty="0" smtClean="0"/>
              <a:t>If the new size is bigger, new elements are added</a:t>
            </a:r>
          </a:p>
          <a:p>
            <a:pPr lvl="1"/>
            <a:r>
              <a:rPr lang="en-US" dirty="0" smtClean="0"/>
              <a:t>If the new size is smaller, then all but the first </a:t>
            </a:r>
            <a:r>
              <a:rPr lang="en-US" b="1" dirty="0" err="1" smtClean="0">
                <a:latin typeface="Consolas"/>
                <a:cs typeface="Consolas"/>
              </a:rPr>
              <a:t>new_size</a:t>
            </a:r>
            <a:r>
              <a:rPr lang="en-US" dirty="0" smtClean="0"/>
              <a:t> elements are lost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5699-A82C-124D-A38A-E4A5632777B4}" type="datetime3">
              <a:rPr lang="en-US" smtClean="0"/>
              <a:t>22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Vectors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2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nsolas"/>
                <a:cs typeface="Consolas"/>
              </a:rPr>
              <a:t>iostream</a:t>
            </a:r>
            <a:r>
              <a:rPr lang="en-US" b="1" dirty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rgbClr val="C0504D"/>
                </a:solidFill>
                <a:latin typeface="Consolas"/>
                <a:cs typeface="Consolas"/>
              </a:rPr>
              <a:t>&lt;vector&gt;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using namespace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std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main()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vector&lt;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&gt; v;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v.size</a:t>
            </a:r>
            <a:r>
              <a:rPr lang="en-US" b="1" dirty="0">
                <a:latin typeface="Consolas"/>
                <a:cs typeface="Consolas"/>
              </a:rPr>
              <a:t>()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// 0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v.push_back</a:t>
            </a:r>
            <a:r>
              <a:rPr lang="en-US" b="1" dirty="0">
                <a:latin typeface="Consolas"/>
                <a:cs typeface="Consolas"/>
              </a:rPr>
              <a:t>( 7 );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v.size</a:t>
            </a:r>
            <a:r>
              <a:rPr lang="en-US" b="1" dirty="0">
                <a:latin typeface="Consolas"/>
                <a:cs typeface="Consolas"/>
              </a:rPr>
              <a:t>()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// 1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v.resize</a:t>
            </a:r>
            <a:r>
              <a:rPr lang="en-US" b="1" dirty="0">
                <a:latin typeface="Consolas"/>
                <a:cs typeface="Consolas"/>
              </a:rPr>
              <a:t>( 10 );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v.size</a:t>
            </a:r>
            <a:r>
              <a:rPr lang="en-US" b="1" dirty="0">
                <a:latin typeface="Consolas"/>
                <a:cs typeface="Consolas"/>
              </a:rPr>
              <a:t>()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// 10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v.push_back</a:t>
            </a:r>
            <a:r>
              <a:rPr lang="en-US" b="1" dirty="0">
                <a:latin typeface="Consolas"/>
                <a:cs typeface="Consolas"/>
              </a:rPr>
              <a:t>( 11 );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v.size</a:t>
            </a:r>
            <a:r>
              <a:rPr lang="en-US" b="1" dirty="0">
                <a:latin typeface="Consolas"/>
                <a:cs typeface="Consolas"/>
              </a:rPr>
              <a:t>()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// 11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v.resize</a:t>
            </a:r>
            <a:r>
              <a:rPr lang="en-US" b="1" dirty="0">
                <a:latin typeface="Consolas"/>
                <a:cs typeface="Consolas"/>
              </a:rPr>
              <a:t>( 2 );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v.size</a:t>
            </a:r>
            <a:r>
              <a:rPr lang="en-US" b="1" dirty="0">
                <a:latin typeface="Consolas"/>
                <a:cs typeface="Consolas"/>
              </a:rPr>
              <a:t>()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// 2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0;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5699-A82C-124D-A38A-E4A5632777B4}" type="datetime3">
              <a:rPr lang="en-US" smtClean="0"/>
              <a:t>22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Vectors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12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Vector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using the constructor with an integer argument, or the </a:t>
            </a:r>
            <a:r>
              <a:rPr lang="en-US" b="1" dirty="0" smtClean="0">
                <a:latin typeface="Consolas"/>
                <a:cs typeface="Consolas"/>
              </a:rPr>
              <a:t>resize</a:t>
            </a:r>
            <a:r>
              <a:rPr lang="en-US" dirty="0" smtClean="0"/>
              <a:t> function to make the vector bigger, new elements are initialized automatically</a:t>
            </a:r>
          </a:p>
          <a:p>
            <a:endParaRPr lang="en-US" dirty="0"/>
          </a:p>
          <a:p>
            <a:r>
              <a:rPr lang="en-US" dirty="0" smtClean="0"/>
              <a:t>If the vector type is a base type (e.g. 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dirty="0" smtClean="0"/>
              <a:t>), the initial value is 0</a:t>
            </a:r>
          </a:p>
          <a:p>
            <a:endParaRPr lang="en-US" dirty="0"/>
          </a:p>
          <a:p>
            <a:r>
              <a:rPr lang="en-US" dirty="0" smtClean="0"/>
              <a:t>If the vector type is a class, then the default constructor is utilized for initialization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5699-A82C-124D-A38A-E4A5632777B4}" type="datetime3">
              <a:rPr lang="en-US" smtClean="0"/>
              <a:t>22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Vectors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07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Vector Elements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Like an array, you can use the </a:t>
            </a:r>
            <a:r>
              <a:rPr lang="en-US" b="1" dirty="0" smtClean="0">
                <a:latin typeface="Consolas"/>
                <a:cs typeface="Consolas"/>
              </a:rPr>
              <a:t>[]</a:t>
            </a:r>
            <a:r>
              <a:rPr lang="en-US" dirty="0" smtClean="0"/>
              <a:t> operator to access any </a:t>
            </a:r>
            <a:r>
              <a:rPr lang="en-US" i="1" dirty="0" smtClean="0"/>
              <a:t>initialized</a:t>
            </a:r>
            <a:r>
              <a:rPr lang="en-US" dirty="0" smtClean="0"/>
              <a:t> element of a vector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/>
                <a:cs typeface="Consolas"/>
              </a:rPr>
              <a:t>vector&lt;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&gt; v(10);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cout</a:t>
            </a:r>
            <a:r>
              <a:rPr lang="en-US" b="1" dirty="0" smtClean="0">
                <a:latin typeface="Consolas"/>
                <a:cs typeface="Consolas"/>
              </a:rPr>
              <a:t> &lt;&lt; v[0]; </a:t>
            </a:r>
            <a:r>
              <a:rPr lang="en-US" b="1" dirty="0" smtClean="0">
                <a:solidFill>
                  <a:srgbClr val="008000"/>
                </a:solidFill>
                <a:latin typeface="Consolas"/>
                <a:cs typeface="Consolas"/>
              </a:rPr>
              <a:t>// 0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cout</a:t>
            </a:r>
            <a:r>
              <a:rPr lang="en-US" b="1" dirty="0" smtClean="0">
                <a:latin typeface="Consolas"/>
                <a:cs typeface="Consolas"/>
              </a:rPr>
              <a:t> &lt;&lt; v[10]; </a:t>
            </a:r>
            <a:r>
              <a:rPr lang="en-US" b="1" dirty="0" smtClean="0">
                <a:solidFill>
                  <a:srgbClr val="008000"/>
                </a:solidFill>
                <a:latin typeface="Consolas"/>
                <a:cs typeface="Consolas"/>
              </a:rPr>
              <a:t>// badness</a:t>
            </a:r>
          </a:p>
          <a:p>
            <a:pPr lvl="1"/>
            <a:endParaRPr lang="en-US" dirty="0"/>
          </a:p>
          <a:p>
            <a:r>
              <a:rPr lang="en-US" dirty="0" smtClean="0"/>
              <a:t>Like the string class, the </a:t>
            </a:r>
            <a:r>
              <a:rPr lang="en-US" b="1" dirty="0" smtClean="0">
                <a:latin typeface="Consolas"/>
                <a:cs typeface="Consolas"/>
              </a:rPr>
              <a:t>[]</a:t>
            </a:r>
            <a:r>
              <a:rPr lang="en-US" dirty="0" smtClean="0"/>
              <a:t> operator does not perform </a:t>
            </a:r>
            <a:r>
              <a:rPr lang="en-US" i="1" dirty="0" smtClean="0"/>
              <a:t>bounds checking</a:t>
            </a:r>
          </a:p>
          <a:p>
            <a:pPr lvl="1"/>
            <a:r>
              <a:rPr lang="en-US" dirty="0" smtClean="0"/>
              <a:t>You may or may not get an immediate error when accessing beyond the size of a vector, but your program will likely not perform as expected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5699-A82C-124D-A38A-E4A5632777B4}" type="datetime3">
              <a:rPr lang="en-US" smtClean="0"/>
              <a:t>22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Vectors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00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lecture.potx</Template>
  <TotalTime>1077</TotalTime>
  <Words>1037</Words>
  <Application>Microsoft Macintosh PowerPoint</Application>
  <PresentationFormat>On-screen Show (4:3)</PresentationFormat>
  <Paragraphs>273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lecture</vt:lpstr>
      <vt:lpstr>Vectors</vt:lpstr>
      <vt:lpstr>Motivation for Vectors</vt:lpstr>
      <vt:lpstr>Declaring a Vector</vt:lpstr>
      <vt:lpstr>Vector Size</vt:lpstr>
      <vt:lpstr>Example</vt:lpstr>
      <vt:lpstr>Changing Vector Size</vt:lpstr>
      <vt:lpstr>Example</vt:lpstr>
      <vt:lpstr>New Vector Elements</vt:lpstr>
      <vt:lpstr>Accessing Vector Elements (1)</vt:lpstr>
      <vt:lpstr>Accessing Vector Elements (2)</vt:lpstr>
      <vt:lpstr>Exercise</vt:lpstr>
      <vt:lpstr>Answer</vt:lpstr>
      <vt:lpstr>Exercise</vt:lpstr>
      <vt:lpstr>Answer</vt:lpstr>
      <vt:lpstr>Vector Internals</vt:lpstr>
      <vt:lpstr>Example</vt:lpstr>
      <vt:lpstr>Wrap 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Derbinsky</dc:creator>
  <cp:lastModifiedBy>Nate Derbinsky</cp:lastModifiedBy>
  <cp:revision>476</cp:revision>
  <dcterms:created xsi:type="dcterms:W3CDTF">2014-08-28T17:22:34Z</dcterms:created>
  <dcterms:modified xsi:type="dcterms:W3CDTF">2015-01-22T14:19:54Z</dcterms:modified>
</cp:coreProperties>
</file>