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82" r:id="rId7"/>
    <p:sldId id="283" r:id="rId8"/>
    <p:sldId id="262" r:id="rId9"/>
    <p:sldId id="263" r:id="rId10"/>
    <p:sldId id="268" r:id="rId11"/>
    <p:sldId id="288" r:id="rId12"/>
    <p:sldId id="285" r:id="rId13"/>
    <p:sldId id="265" r:id="rId14"/>
    <p:sldId id="286" r:id="rId15"/>
    <p:sldId id="291" r:id="rId16"/>
    <p:sldId id="290" r:id="rId17"/>
    <p:sldId id="289" r:id="rId18"/>
    <p:sldId id="295" r:id="rId19"/>
    <p:sldId id="293" r:id="rId20"/>
    <p:sldId id="296" r:id="rId21"/>
    <p:sldId id="297" r:id="rId22"/>
    <p:sldId id="270" r:id="rId23"/>
    <p:sldId id="298" r:id="rId24"/>
    <p:sldId id="299" r:id="rId25"/>
    <p:sldId id="300" r:id="rId26"/>
    <p:sldId id="301" r:id="rId27"/>
    <p:sldId id="302" r:id="rId28"/>
    <p:sldId id="278" r:id="rId29"/>
    <p:sldId id="279" r:id="rId30"/>
    <p:sldId id="280" r:id="rId31"/>
    <p:sldId id="281" r:id="rId32"/>
  </p:sldIdLst>
  <p:sldSz cx="18288000" cy="10287000"/>
  <p:notesSz cx="6858000" cy="9144000"/>
  <p:embeddedFontLst>
    <p:embeddedFont>
      <p:font typeface="Calibri" panose="020F05020202040302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Poppins" panose="00000500000000000000" pitchFamily="2" charset="0"/>
      <p:regular r:id="rId41"/>
      <p:bold r:id="rId42"/>
    </p:embeddedFont>
    <p:embeddedFont>
      <p:font typeface="Poppins Bold" panose="00000800000000000000" charset="0"/>
      <p:regular r:id="rId43"/>
    </p:embeddedFont>
    <p:embeddedFont>
      <p:font typeface="Poppins Medium" panose="00000600000000000000" pitchFamily="2" charset="0"/>
      <p:regular r:id="rId44"/>
      <p:italic r:id="rId45"/>
    </p:embeddedFont>
    <p:embeddedFont>
      <p:font typeface="Poppins Ultra-Bold" panose="020B0604020202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51.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27.sv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libro.net/es/lc/bibliotecaugb/titulos/106513" TargetMode="External"/><Relationship Id="rId2" Type="http://schemas.openxmlformats.org/officeDocument/2006/relationships/hyperlink" Target="https://elibro.net/es/lc/bibliotecaugb/titulos/230298" TargetMode="External"/><Relationship Id="rId1" Type="http://schemas.openxmlformats.org/officeDocument/2006/relationships/slideLayout" Target="../slideLayouts/slideLayout7.xml"/><Relationship Id="rId4" Type="http://schemas.openxmlformats.org/officeDocument/2006/relationships/hyperlink" Target="https://www.youtube.com/watch?v=hLRoDs4wNC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084"/>
            <a:ext cx="18617987" cy="12418198"/>
          </a:xfrm>
          <a:custGeom>
            <a:avLst/>
            <a:gdLst/>
            <a:ahLst/>
            <a:cxnLst/>
            <a:rect l="l" t="t" r="r" b="b"/>
            <a:pathLst>
              <a:path w="18617987" h="12418198">
                <a:moveTo>
                  <a:pt x="0" y="0"/>
                </a:moveTo>
                <a:lnTo>
                  <a:pt x="18617987" y="0"/>
                </a:lnTo>
                <a:lnTo>
                  <a:pt x="18617987" y="12418198"/>
                </a:lnTo>
                <a:lnTo>
                  <a:pt x="0" y="12418198"/>
                </a:lnTo>
                <a:lnTo>
                  <a:pt x="0" y="0"/>
                </a:lnTo>
                <a:close/>
              </a:path>
            </a:pathLst>
          </a:custGeom>
          <a:blipFill>
            <a:blip r:embed="rId2"/>
            <a:stretch>
              <a:fillRect/>
            </a:stretch>
          </a:blipFill>
        </p:spPr>
      </p:sp>
      <p:grpSp>
        <p:nvGrpSpPr>
          <p:cNvPr id="3" name="Group 3"/>
          <p:cNvGrpSpPr/>
          <p:nvPr/>
        </p:nvGrpSpPr>
        <p:grpSpPr>
          <a:xfrm>
            <a:off x="0" y="0"/>
            <a:ext cx="18288000" cy="10454187"/>
            <a:chOff x="0" y="0"/>
            <a:chExt cx="4816593" cy="2753366"/>
          </a:xfrm>
        </p:grpSpPr>
        <p:sp>
          <p:nvSpPr>
            <p:cNvPr id="4" name="Freeform 4"/>
            <p:cNvSpPr/>
            <p:nvPr/>
          </p:nvSpPr>
          <p:spPr>
            <a:xfrm>
              <a:off x="0" y="0"/>
              <a:ext cx="4816592" cy="2753366"/>
            </a:xfrm>
            <a:custGeom>
              <a:avLst/>
              <a:gdLst/>
              <a:ahLst/>
              <a:cxnLst/>
              <a:rect l="l" t="t" r="r" b="b"/>
              <a:pathLst>
                <a:path w="4816592" h="2753366">
                  <a:moveTo>
                    <a:pt x="0" y="0"/>
                  </a:moveTo>
                  <a:lnTo>
                    <a:pt x="4816592" y="0"/>
                  </a:lnTo>
                  <a:lnTo>
                    <a:pt x="4816592" y="2753366"/>
                  </a:lnTo>
                  <a:lnTo>
                    <a:pt x="0" y="2753366"/>
                  </a:lnTo>
                  <a:close/>
                </a:path>
              </a:pathLst>
            </a:custGeom>
            <a:solidFill>
              <a:srgbClr val="1C21D1">
                <a:alpha val="94902"/>
              </a:srgbClr>
            </a:solidFill>
          </p:spPr>
        </p:sp>
        <p:sp>
          <p:nvSpPr>
            <p:cNvPr id="5" name="TextBox 5"/>
            <p:cNvSpPr txBox="1"/>
            <p:nvPr/>
          </p:nvSpPr>
          <p:spPr>
            <a:xfrm>
              <a:off x="0" y="-38100"/>
              <a:ext cx="4816593" cy="279146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872120" y="1874927"/>
            <a:ext cx="2543760" cy="1906668"/>
          </a:xfrm>
          <a:custGeom>
            <a:avLst/>
            <a:gdLst/>
            <a:ahLst/>
            <a:cxnLst/>
            <a:rect l="l" t="t" r="r" b="b"/>
            <a:pathLst>
              <a:path w="2543760" h="1906668">
                <a:moveTo>
                  <a:pt x="0" y="0"/>
                </a:moveTo>
                <a:lnTo>
                  <a:pt x="2543760" y="0"/>
                </a:lnTo>
                <a:lnTo>
                  <a:pt x="2543760" y="1906668"/>
                </a:lnTo>
                <a:lnTo>
                  <a:pt x="0" y="1906668"/>
                </a:lnTo>
                <a:lnTo>
                  <a:pt x="0" y="0"/>
                </a:lnTo>
                <a:close/>
              </a:path>
            </a:pathLst>
          </a:custGeom>
          <a:blipFill>
            <a:blip r:embed="rId3"/>
            <a:stretch>
              <a:fillRect l="-1495" t="-22709" r="-1495"/>
            </a:stretch>
          </a:blipFill>
        </p:spPr>
      </p:sp>
      <p:sp>
        <p:nvSpPr>
          <p:cNvPr id="7" name="TextBox 7"/>
          <p:cNvSpPr txBox="1"/>
          <p:nvPr/>
        </p:nvSpPr>
        <p:spPr>
          <a:xfrm>
            <a:off x="3354227" y="3776197"/>
            <a:ext cx="11909531" cy="852798"/>
          </a:xfrm>
          <a:prstGeom prst="rect">
            <a:avLst/>
          </a:prstGeom>
        </p:spPr>
        <p:txBody>
          <a:bodyPr wrap="square" lIns="0" tIns="0" rIns="0" bIns="0" rtlCol="0" anchor="t">
            <a:spAutoFit/>
          </a:bodyPr>
          <a:lstStyle/>
          <a:p>
            <a:pPr marL="0" lvl="0" indent="0" algn="ctr">
              <a:lnSpc>
                <a:spcPts val="7000"/>
              </a:lnSpc>
              <a:spcBef>
                <a:spcPct val="0"/>
              </a:spcBef>
            </a:pPr>
            <a:r>
              <a:rPr lang="en-US" sz="5000" dirty="0" err="1">
                <a:solidFill>
                  <a:srgbClr val="FFFFFF"/>
                </a:solidFill>
                <a:latin typeface="Poppins Bold"/>
                <a:ea typeface="Poppins Bold"/>
                <a:cs typeface="Poppins Bold"/>
                <a:sym typeface="Poppins Bold"/>
              </a:rPr>
              <a:t>Bloque</a:t>
            </a:r>
            <a:r>
              <a:rPr lang="en-US" sz="5000" dirty="0">
                <a:solidFill>
                  <a:srgbClr val="FFFFFF"/>
                </a:solidFill>
                <a:latin typeface="Poppins Bold"/>
                <a:ea typeface="Poppins Bold"/>
                <a:cs typeface="Poppins Bold"/>
                <a:sym typeface="Poppins Bold"/>
              </a:rPr>
              <a:t> 1 - </a:t>
            </a:r>
            <a:r>
              <a:rPr lang="en-US" sz="5000" dirty="0" err="1">
                <a:solidFill>
                  <a:srgbClr val="FFFFFF"/>
                </a:solidFill>
                <a:latin typeface="Poppins Bold"/>
                <a:ea typeface="Poppins Bold"/>
                <a:cs typeface="Poppins Bold"/>
                <a:sym typeface="Poppins Bold"/>
              </a:rPr>
              <a:t>Fundamentos</a:t>
            </a:r>
            <a:r>
              <a:rPr lang="en-US" sz="5000" dirty="0">
                <a:solidFill>
                  <a:srgbClr val="FFFFFF"/>
                </a:solidFill>
                <a:latin typeface="Poppins Bold"/>
                <a:ea typeface="Poppins Bold"/>
                <a:cs typeface="Poppins Bold"/>
                <a:sym typeface="Poppins Bold"/>
              </a:rPr>
              <a:t> de Python</a:t>
            </a:r>
          </a:p>
        </p:txBody>
      </p:sp>
      <p:sp>
        <p:nvSpPr>
          <p:cNvPr id="8" name="TextBox 8"/>
          <p:cNvSpPr txBox="1"/>
          <p:nvPr/>
        </p:nvSpPr>
        <p:spPr>
          <a:xfrm>
            <a:off x="6656705" y="4857206"/>
            <a:ext cx="4974590" cy="596958"/>
          </a:xfrm>
          <a:prstGeom prst="rect">
            <a:avLst/>
          </a:prstGeom>
        </p:spPr>
        <p:txBody>
          <a:bodyPr lIns="0" tIns="0" rIns="0" bIns="0" rtlCol="0" anchor="t">
            <a:spAutoFit/>
          </a:bodyPr>
          <a:lstStyle/>
          <a:p>
            <a:pPr marL="0" lvl="0" indent="0" algn="ctr">
              <a:lnSpc>
                <a:spcPts val="4900"/>
              </a:lnSpc>
              <a:spcBef>
                <a:spcPct val="0"/>
              </a:spcBef>
            </a:pPr>
            <a:r>
              <a:rPr lang="en-US" sz="3500" dirty="0">
                <a:solidFill>
                  <a:srgbClr val="FFFFFF"/>
                </a:solidFill>
                <a:latin typeface="Poppins"/>
                <a:ea typeface="Poppins"/>
                <a:cs typeface="Poppins"/>
                <a:sym typeface="Poppins"/>
              </a:rPr>
              <a:t>Variables y </a:t>
            </a:r>
            <a:r>
              <a:rPr lang="en-US" sz="3500" dirty="0" err="1">
                <a:solidFill>
                  <a:srgbClr val="FFFFFF"/>
                </a:solidFill>
                <a:latin typeface="Poppins"/>
                <a:ea typeface="Poppins"/>
                <a:cs typeface="Poppins"/>
                <a:sym typeface="Poppins"/>
              </a:rPr>
              <a:t>funciones</a:t>
            </a:r>
            <a:endParaRPr lang="en-US" sz="3500" dirty="0">
              <a:solidFill>
                <a:srgbClr val="FFFFFF"/>
              </a:solidFill>
              <a:latin typeface="Poppins"/>
              <a:ea typeface="Poppins"/>
              <a:cs typeface="Poppins"/>
              <a:sym typeface="Poppins"/>
            </a:endParaRPr>
          </a:p>
        </p:txBody>
      </p:sp>
      <p:sp>
        <p:nvSpPr>
          <p:cNvPr id="9" name="TextBox 9"/>
          <p:cNvSpPr txBox="1"/>
          <p:nvPr/>
        </p:nvSpPr>
        <p:spPr>
          <a:xfrm>
            <a:off x="6408817" y="5687149"/>
            <a:ext cx="5470366" cy="875176"/>
          </a:xfrm>
          <a:prstGeom prst="rect">
            <a:avLst/>
          </a:prstGeom>
        </p:spPr>
        <p:txBody>
          <a:bodyPr wrap="square" lIns="0" tIns="0" rIns="0" bIns="0" rtlCol="0" anchor="t">
            <a:spAutoFit/>
          </a:bodyPr>
          <a:lstStyle/>
          <a:p>
            <a:pPr marL="0" lvl="0" indent="0" algn="ctr">
              <a:lnSpc>
                <a:spcPts val="3499"/>
              </a:lnSpc>
              <a:spcBef>
                <a:spcPct val="0"/>
              </a:spcBef>
            </a:pPr>
            <a:r>
              <a:rPr lang="es-MX" sz="2499" dirty="0">
                <a:solidFill>
                  <a:srgbClr val="FFFFFF"/>
                </a:solidFill>
                <a:latin typeface="Poppins Bold"/>
                <a:ea typeface="Poppins Bold"/>
                <a:cs typeface="Poppins Bold"/>
                <a:sym typeface="Poppins Bold"/>
              </a:rPr>
              <a:t>Técnico en Ingeniería de Sistemas y Redes Informáticas </a:t>
            </a:r>
          </a:p>
        </p:txBody>
      </p:sp>
      <p:sp>
        <p:nvSpPr>
          <p:cNvPr id="10" name="TextBox 10"/>
          <p:cNvSpPr txBox="1"/>
          <p:nvPr/>
        </p:nvSpPr>
        <p:spPr>
          <a:xfrm>
            <a:off x="9829800" y="8816975"/>
            <a:ext cx="7429500" cy="426335"/>
          </a:xfrm>
          <a:prstGeom prst="rect">
            <a:avLst/>
          </a:prstGeom>
        </p:spPr>
        <p:txBody>
          <a:bodyPr wrap="square" lIns="0" tIns="0" rIns="0" bIns="0" rtlCol="0" anchor="t">
            <a:spAutoFit/>
          </a:bodyPr>
          <a:lstStyle/>
          <a:p>
            <a:pPr marL="0" lvl="0" indent="0" algn="r">
              <a:lnSpc>
                <a:spcPts val="3499"/>
              </a:lnSpc>
              <a:spcBef>
                <a:spcPct val="0"/>
              </a:spcBef>
            </a:pPr>
            <a:r>
              <a:rPr lang="en-US" sz="2499" dirty="0">
                <a:solidFill>
                  <a:srgbClr val="FFFFFF"/>
                </a:solidFill>
                <a:latin typeface="Poppins"/>
                <a:ea typeface="Poppins"/>
                <a:cs typeface="Poppins"/>
                <a:sym typeface="Poppins"/>
              </a:rPr>
              <a:t>Ing. Willian Alexis Montes </a:t>
            </a:r>
            <a:r>
              <a:rPr lang="en-US" sz="2499" dirty="0" err="1">
                <a:solidFill>
                  <a:srgbClr val="FFFFFF"/>
                </a:solidFill>
                <a:latin typeface="Poppins"/>
                <a:ea typeface="Poppins"/>
                <a:cs typeface="Poppins"/>
                <a:sym typeface="Poppins"/>
              </a:rPr>
              <a:t>Girón</a:t>
            </a:r>
            <a:r>
              <a:rPr lang="en-US" sz="2499" dirty="0">
                <a:solidFill>
                  <a:srgbClr val="FFFFFF"/>
                </a:solidFill>
                <a:latin typeface="Poppins"/>
                <a:ea typeface="Poppins"/>
                <a:cs typeface="Poppins"/>
                <a:sym typeface="Poppins"/>
              </a:rPr>
              <a:t> – Semana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454187"/>
            <a:chOff x="0" y="0"/>
            <a:chExt cx="4816593" cy="2753366"/>
          </a:xfrm>
        </p:grpSpPr>
        <p:sp>
          <p:nvSpPr>
            <p:cNvPr id="3" name="Freeform 3"/>
            <p:cNvSpPr/>
            <p:nvPr/>
          </p:nvSpPr>
          <p:spPr>
            <a:xfrm>
              <a:off x="0" y="0"/>
              <a:ext cx="4816592" cy="2753366"/>
            </a:xfrm>
            <a:custGeom>
              <a:avLst/>
              <a:gdLst/>
              <a:ahLst/>
              <a:cxnLst/>
              <a:rect l="l" t="t" r="r" b="b"/>
              <a:pathLst>
                <a:path w="4816592" h="2753366">
                  <a:moveTo>
                    <a:pt x="0" y="0"/>
                  </a:moveTo>
                  <a:lnTo>
                    <a:pt x="4816592" y="0"/>
                  </a:lnTo>
                  <a:lnTo>
                    <a:pt x="4816592" y="2753366"/>
                  </a:lnTo>
                  <a:lnTo>
                    <a:pt x="0" y="2753366"/>
                  </a:lnTo>
                  <a:close/>
                </a:path>
              </a:pathLst>
            </a:custGeom>
            <a:solidFill>
              <a:srgbClr val="1C21D1"/>
            </a:solidFill>
          </p:spPr>
        </p:sp>
        <p:sp>
          <p:nvSpPr>
            <p:cNvPr id="4" name="TextBox 4"/>
            <p:cNvSpPr txBox="1"/>
            <p:nvPr/>
          </p:nvSpPr>
          <p:spPr>
            <a:xfrm>
              <a:off x="0" y="-38100"/>
              <a:ext cx="4816593" cy="2791466"/>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7220569" y="5368865"/>
            <a:ext cx="3898972" cy="1015791"/>
          </a:xfrm>
          <a:prstGeom prst="rect">
            <a:avLst/>
          </a:prstGeom>
        </p:spPr>
        <p:txBody>
          <a:bodyPr lIns="0" tIns="0" rIns="0" bIns="0" rtlCol="0" anchor="t">
            <a:spAutoFit/>
          </a:bodyPr>
          <a:lstStyle/>
          <a:p>
            <a:pPr marL="0" lvl="0" indent="0" algn="ctr">
              <a:lnSpc>
                <a:spcPts val="2674"/>
              </a:lnSpc>
              <a:spcBef>
                <a:spcPct val="0"/>
              </a:spcBef>
            </a:pPr>
            <a:r>
              <a:rPr lang="es-MX" sz="1771" u="none" strike="noStrike" dirty="0" err="1">
                <a:solidFill>
                  <a:srgbClr val="FFFFFF"/>
                </a:solidFill>
                <a:latin typeface="Poppins Medium"/>
                <a:ea typeface="Poppins Medium"/>
                <a:cs typeface="Poppins Medium"/>
                <a:sym typeface="Poppins Medium"/>
              </a:rPr>
              <a:t>upper</a:t>
            </a:r>
            <a:r>
              <a:rPr lang="es-MX" sz="1771" u="none" strike="noStrike" dirty="0">
                <a:solidFill>
                  <a:srgbClr val="FFFFFF"/>
                </a:solidFill>
                <a:latin typeface="Poppins Medium"/>
                <a:ea typeface="Poppins Medium"/>
                <a:cs typeface="Poppins Medium"/>
                <a:sym typeface="Poppins Medium"/>
              </a:rPr>
              <a:t>(): Convierte todas las letras de la cadena en mayúsculas.</a:t>
            </a:r>
            <a:endParaRPr lang="en-US" sz="1771" u="none" strike="noStrike" dirty="0">
              <a:solidFill>
                <a:srgbClr val="FFFFFF"/>
              </a:solidFill>
              <a:latin typeface="Poppins Medium"/>
              <a:ea typeface="Poppins Medium"/>
              <a:cs typeface="Poppins Medium"/>
              <a:sym typeface="Poppins Medium"/>
            </a:endParaRPr>
          </a:p>
        </p:txBody>
      </p:sp>
      <p:sp>
        <p:nvSpPr>
          <p:cNvPr id="9" name="TextBox 9"/>
          <p:cNvSpPr txBox="1"/>
          <p:nvPr/>
        </p:nvSpPr>
        <p:spPr>
          <a:xfrm>
            <a:off x="12539602" y="5368865"/>
            <a:ext cx="3898972" cy="669542"/>
          </a:xfrm>
          <a:prstGeom prst="rect">
            <a:avLst/>
          </a:prstGeom>
        </p:spPr>
        <p:txBody>
          <a:bodyPr lIns="0" tIns="0" rIns="0" bIns="0" rtlCol="0" anchor="t">
            <a:spAutoFit/>
          </a:bodyPr>
          <a:lstStyle/>
          <a:p>
            <a:pPr marL="0" lvl="0" indent="0" algn="ctr">
              <a:lnSpc>
                <a:spcPts val="2674"/>
              </a:lnSpc>
              <a:spcBef>
                <a:spcPct val="0"/>
              </a:spcBef>
            </a:pPr>
            <a:r>
              <a:rPr lang="es-MX" sz="1771" u="none" strike="noStrike" dirty="0" err="1">
                <a:solidFill>
                  <a:srgbClr val="FFFFFF"/>
                </a:solidFill>
                <a:latin typeface="Poppins Medium"/>
                <a:ea typeface="Poppins Medium"/>
                <a:cs typeface="Poppins Medium"/>
                <a:sym typeface="Poppins Medium"/>
              </a:rPr>
              <a:t>lower</a:t>
            </a:r>
            <a:r>
              <a:rPr lang="es-MX" sz="1771" u="none" strike="noStrike" dirty="0">
                <a:solidFill>
                  <a:srgbClr val="FFFFFF"/>
                </a:solidFill>
                <a:latin typeface="Poppins Medium"/>
                <a:ea typeface="Poppins Medium"/>
                <a:cs typeface="Poppins Medium"/>
                <a:sym typeface="Poppins Medium"/>
              </a:rPr>
              <a:t>(): Convierte todas las letras de la cadena en minúsculas.</a:t>
            </a:r>
            <a:r>
              <a:rPr lang="en-US" sz="1771" u="none" strike="noStrike" dirty="0">
                <a:solidFill>
                  <a:srgbClr val="FFFFFF"/>
                </a:solidFill>
                <a:latin typeface="Poppins Medium"/>
                <a:ea typeface="Poppins Medium"/>
                <a:cs typeface="Poppins Medium"/>
                <a:sym typeface="Poppins Medium"/>
              </a:rPr>
              <a:t> </a:t>
            </a:r>
          </a:p>
        </p:txBody>
      </p:sp>
      <p:sp>
        <p:nvSpPr>
          <p:cNvPr id="10" name="TextBox 10"/>
          <p:cNvSpPr txBox="1"/>
          <p:nvPr/>
        </p:nvSpPr>
        <p:spPr>
          <a:xfrm>
            <a:off x="1902909" y="5368865"/>
            <a:ext cx="3898972" cy="669542"/>
          </a:xfrm>
          <a:prstGeom prst="rect">
            <a:avLst/>
          </a:prstGeom>
        </p:spPr>
        <p:txBody>
          <a:bodyPr lIns="0" tIns="0" rIns="0" bIns="0" rtlCol="0" anchor="t">
            <a:spAutoFit/>
          </a:bodyPr>
          <a:lstStyle/>
          <a:p>
            <a:pPr marL="0" lvl="0" indent="0" algn="ctr">
              <a:lnSpc>
                <a:spcPts val="2674"/>
              </a:lnSpc>
              <a:spcBef>
                <a:spcPct val="0"/>
              </a:spcBef>
            </a:pPr>
            <a:r>
              <a:rPr lang="es-MX" sz="1771" u="none" strike="noStrike" dirty="0" err="1">
                <a:solidFill>
                  <a:srgbClr val="FFFFFF"/>
                </a:solidFill>
                <a:latin typeface="Poppins Medium"/>
                <a:ea typeface="Poppins Medium"/>
                <a:cs typeface="Poppins Medium"/>
                <a:sym typeface="Poppins Medium"/>
              </a:rPr>
              <a:t>title</a:t>
            </a:r>
            <a:r>
              <a:rPr lang="es-MX" sz="1771" u="none" strike="noStrike" dirty="0">
                <a:solidFill>
                  <a:srgbClr val="FFFFFF"/>
                </a:solidFill>
                <a:latin typeface="Poppins Medium"/>
                <a:ea typeface="Poppins Medium"/>
                <a:cs typeface="Poppins Medium"/>
                <a:sym typeface="Poppins Medium"/>
              </a:rPr>
              <a:t>(): Convierte la primera letra de cada palabra en mayúscula.</a:t>
            </a:r>
            <a:endParaRPr lang="en-US" sz="1771" u="none" strike="noStrike" dirty="0">
              <a:solidFill>
                <a:srgbClr val="FFFFFF"/>
              </a:solidFill>
              <a:latin typeface="Poppins Medium"/>
              <a:ea typeface="Poppins Medium"/>
              <a:cs typeface="Poppins Medium"/>
              <a:sym typeface="Poppins Medium"/>
            </a:endParaRPr>
          </a:p>
        </p:txBody>
      </p:sp>
      <p:sp>
        <p:nvSpPr>
          <p:cNvPr id="11" name="TextBox 11"/>
          <p:cNvSpPr txBox="1"/>
          <p:nvPr/>
        </p:nvSpPr>
        <p:spPr>
          <a:xfrm>
            <a:off x="4140401" y="2545984"/>
            <a:ext cx="10201935" cy="1220783"/>
          </a:xfrm>
          <a:prstGeom prst="rect">
            <a:avLst/>
          </a:prstGeom>
        </p:spPr>
        <p:txBody>
          <a:bodyPr lIns="0" tIns="0" rIns="0" bIns="0" rtlCol="0" anchor="t">
            <a:spAutoFit/>
          </a:bodyPr>
          <a:lstStyle/>
          <a:p>
            <a:pPr marL="0" lvl="0" indent="0" algn="ctr">
              <a:lnSpc>
                <a:spcPts val="4799"/>
              </a:lnSpc>
              <a:spcBef>
                <a:spcPct val="0"/>
              </a:spcBef>
            </a:pPr>
            <a:r>
              <a:rPr lang="es-MX" sz="3999" dirty="0">
                <a:solidFill>
                  <a:srgbClr val="FFFFFF"/>
                </a:solidFill>
                <a:latin typeface="Poppins Ultra-Bold"/>
                <a:ea typeface="Poppins Ultra-Bold"/>
                <a:cs typeface="Poppins Ultra-Bold"/>
                <a:sym typeface="Poppins Ultra-Bold"/>
              </a:rPr>
              <a:t>Cambiando Mayúsculas y Minúsculas en una Cadena de Texto con Métodos</a:t>
            </a:r>
            <a:endParaRPr lang="en-US" sz="3999" dirty="0">
              <a:solidFill>
                <a:srgbClr val="FFFFFF"/>
              </a:solidFill>
              <a:latin typeface="Poppins Ultra-Bold"/>
              <a:ea typeface="Poppins Ultra-Bold"/>
              <a:cs typeface="Poppins Ultra-Bold"/>
              <a:sym typeface="Poppins Ultra-Bold"/>
            </a:endParaRPr>
          </a:p>
        </p:txBody>
      </p:sp>
      <p:pic>
        <p:nvPicPr>
          <p:cNvPr id="14" name="Imagen 13">
            <a:extLst>
              <a:ext uri="{FF2B5EF4-FFF2-40B4-BE49-F238E27FC236}">
                <a16:creationId xmlns:a16="http://schemas.microsoft.com/office/drawing/2014/main" id="{2C7E897D-4DBF-7874-8C2B-C8304039CC7B}"/>
              </a:ext>
            </a:extLst>
          </p:cNvPr>
          <p:cNvPicPr>
            <a:picLocks noChangeAspect="1"/>
          </p:cNvPicPr>
          <p:nvPr/>
        </p:nvPicPr>
        <p:blipFill>
          <a:blip r:embed="rId2"/>
          <a:stretch>
            <a:fillRect/>
          </a:stretch>
        </p:blipFill>
        <p:spPr>
          <a:xfrm>
            <a:off x="2235742" y="6312751"/>
            <a:ext cx="3265991" cy="1220783"/>
          </a:xfrm>
          <a:prstGeom prst="rect">
            <a:avLst/>
          </a:prstGeom>
        </p:spPr>
      </p:pic>
      <p:pic>
        <p:nvPicPr>
          <p:cNvPr id="16" name="Imagen 15">
            <a:extLst>
              <a:ext uri="{FF2B5EF4-FFF2-40B4-BE49-F238E27FC236}">
                <a16:creationId xmlns:a16="http://schemas.microsoft.com/office/drawing/2014/main" id="{C705E7F2-F83E-9A34-D7D9-EFF224EC9702}"/>
              </a:ext>
            </a:extLst>
          </p:cNvPr>
          <p:cNvPicPr>
            <a:picLocks noChangeAspect="1"/>
          </p:cNvPicPr>
          <p:nvPr/>
        </p:nvPicPr>
        <p:blipFill>
          <a:blip r:embed="rId3"/>
          <a:stretch>
            <a:fillRect/>
          </a:stretch>
        </p:blipFill>
        <p:spPr>
          <a:xfrm>
            <a:off x="2417943" y="7981506"/>
            <a:ext cx="3049154" cy="1176445"/>
          </a:xfrm>
          <a:prstGeom prst="rect">
            <a:avLst/>
          </a:prstGeom>
        </p:spPr>
      </p:pic>
      <p:pic>
        <p:nvPicPr>
          <p:cNvPr id="18" name="Imagen 17">
            <a:extLst>
              <a:ext uri="{FF2B5EF4-FFF2-40B4-BE49-F238E27FC236}">
                <a16:creationId xmlns:a16="http://schemas.microsoft.com/office/drawing/2014/main" id="{4D4C34D8-ACC1-EE57-2831-77A0DE20B523}"/>
              </a:ext>
            </a:extLst>
          </p:cNvPr>
          <p:cNvPicPr>
            <a:picLocks noChangeAspect="1"/>
          </p:cNvPicPr>
          <p:nvPr/>
        </p:nvPicPr>
        <p:blipFill>
          <a:blip r:embed="rId4"/>
          <a:stretch>
            <a:fillRect/>
          </a:stretch>
        </p:blipFill>
        <p:spPr>
          <a:xfrm>
            <a:off x="7206714" y="6914377"/>
            <a:ext cx="3719874" cy="1653277"/>
          </a:xfrm>
          <a:prstGeom prst="rect">
            <a:avLst/>
          </a:prstGeom>
        </p:spPr>
      </p:pic>
      <p:pic>
        <p:nvPicPr>
          <p:cNvPr id="20" name="Imagen 19">
            <a:extLst>
              <a:ext uri="{FF2B5EF4-FFF2-40B4-BE49-F238E27FC236}">
                <a16:creationId xmlns:a16="http://schemas.microsoft.com/office/drawing/2014/main" id="{14B685E3-6EDE-9A40-2FB7-EA66B7338C15}"/>
              </a:ext>
            </a:extLst>
          </p:cNvPr>
          <p:cNvPicPr>
            <a:picLocks noChangeAspect="1"/>
          </p:cNvPicPr>
          <p:nvPr/>
        </p:nvPicPr>
        <p:blipFill>
          <a:blip r:embed="rId5"/>
          <a:stretch>
            <a:fillRect/>
          </a:stretch>
        </p:blipFill>
        <p:spPr>
          <a:xfrm>
            <a:off x="12959026" y="6844631"/>
            <a:ext cx="2766620" cy="1792770"/>
          </a:xfrm>
          <a:prstGeom prst="rect">
            <a:avLst/>
          </a:prstGeom>
        </p:spPr>
      </p:pic>
      <p:pic>
        <p:nvPicPr>
          <p:cNvPr id="22" name="Imagen 21">
            <a:extLst>
              <a:ext uri="{FF2B5EF4-FFF2-40B4-BE49-F238E27FC236}">
                <a16:creationId xmlns:a16="http://schemas.microsoft.com/office/drawing/2014/main" id="{5E66C3F1-4197-FE4F-4B31-712B4C308D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486" y="4263962"/>
            <a:ext cx="873027" cy="873027"/>
          </a:xfrm>
          <a:prstGeom prst="rect">
            <a:avLst/>
          </a:prstGeom>
        </p:spPr>
      </p:pic>
      <p:pic>
        <p:nvPicPr>
          <p:cNvPr id="23" name="Imagen 22">
            <a:extLst>
              <a:ext uri="{FF2B5EF4-FFF2-40B4-BE49-F238E27FC236}">
                <a16:creationId xmlns:a16="http://schemas.microsoft.com/office/drawing/2014/main" id="{B449508E-4656-2AC6-91FA-A8599B7904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561618" flipH="1">
            <a:off x="13829717" y="4282356"/>
            <a:ext cx="828516" cy="828516"/>
          </a:xfrm>
          <a:prstGeom prst="rect">
            <a:avLst/>
          </a:prstGeom>
        </p:spPr>
      </p:pic>
      <p:pic>
        <p:nvPicPr>
          <p:cNvPr id="25" name="Imagen 24">
            <a:extLst>
              <a:ext uri="{FF2B5EF4-FFF2-40B4-BE49-F238E27FC236}">
                <a16:creationId xmlns:a16="http://schemas.microsoft.com/office/drawing/2014/main" id="{F11BD7C3-7224-C4E6-FF37-0406179B1E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2800" y="4048706"/>
            <a:ext cx="1098431" cy="10984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51713"/>
            <a:ext cx="18288000" cy="12192000"/>
          </a:xfrm>
          <a:custGeom>
            <a:avLst/>
            <a:gdLst/>
            <a:ahLst/>
            <a:cxnLst/>
            <a:rect l="l" t="t" r="r" b="b"/>
            <a:pathLst>
              <a:path w="18288000" h="12192000">
                <a:moveTo>
                  <a:pt x="0" y="0"/>
                </a:moveTo>
                <a:lnTo>
                  <a:pt x="18288000" y="0"/>
                </a:lnTo>
                <a:lnTo>
                  <a:pt x="18288000" y="12192000"/>
                </a:lnTo>
                <a:lnTo>
                  <a:pt x="0" y="12192000"/>
                </a:lnTo>
                <a:lnTo>
                  <a:pt x="0" y="0"/>
                </a:lnTo>
                <a:close/>
              </a:path>
            </a:pathLst>
          </a:custGeom>
          <a:blipFill>
            <a:blip r:embed="rId2"/>
            <a:stretch>
              <a:fillRect/>
            </a:stretch>
          </a:blipFill>
        </p:spPr>
      </p:sp>
      <p:grpSp>
        <p:nvGrpSpPr>
          <p:cNvPr id="3" name="Group 3"/>
          <p:cNvGrpSpPr/>
          <p:nvPr/>
        </p:nvGrpSpPr>
        <p:grpSpPr>
          <a:xfrm>
            <a:off x="1184570" y="2862853"/>
            <a:ext cx="886697" cy="886697"/>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C21D1"/>
            </a:solidFill>
            <a:ln cap="sq">
              <a:noFill/>
              <a:prstDash val="solid"/>
              <a:miter/>
            </a:ln>
          </p:spPr>
        </p:sp>
        <p:sp>
          <p:nvSpPr>
            <p:cNvPr id="5" name="TextBox 5"/>
            <p:cNvSpPr txBox="1"/>
            <p:nvPr/>
          </p:nvSpPr>
          <p:spPr>
            <a:xfrm>
              <a:off x="0" y="-28575"/>
              <a:ext cx="812800" cy="841375"/>
            </a:xfrm>
            <a:prstGeom prst="rect">
              <a:avLst/>
            </a:prstGeom>
          </p:spPr>
          <p:txBody>
            <a:bodyPr lIns="50800" tIns="50800" rIns="50800" bIns="50800" rtlCol="0" anchor="ctr"/>
            <a:lstStyle/>
            <a:p>
              <a:pPr algn="ctr">
                <a:lnSpc>
                  <a:spcPts val="2006"/>
                </a:lnSpc>
              </a:pPr>
              <a:endParaRPr/>
            </a:p>
          </p:txBody>
        </p:sp>
      </p:grpSp>
      <p:grpSp>
        <p:nvGrpSpPr>
          <p:cNvPr id="6" name="Group 6"/>
          <p:cNvGrpSpPr/>
          <p:nvPr/>
        </p:nvGrpSpPr>
        <p:grpSpPr>
          <a:xfrm>
            <a:off x="7473210" y="6447859"/>
            <a:ext cx="886697" cy="886697"/>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C21D1"/>
            </a:solidFill>
            <a:ln cap="sq">
              <a:noFill/>
              <a:prstDash val="solid"/>
              <a:miter/>
            </a:ln>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2006"/>
                </a:lnSpc>
              </a:pPr>
              <a:endParaRPr/>
            </a:p>
          </p:txBody>
        </p:sp>
      </p:grpSp>
      <p:grpSp>
        <p:nvGrpSpPr>
          <p:cNvPr id="10" name="Group 10"/>
          <p:cNvGrpSpPr/>
          <p:nvPr/>
        </p:nvGrpSpPr>
        <p:grpSpPr>
          <a:xfrm>
            <a:off x="2071267" y="4764181"/>
            <a:ext cx="886697" cy="88669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C21D1"/>
            </a:solidFill>
            <a:ln cap="sq">
              <a:noFill/>
              <a:prstDash val="solid"/>
              <a:miter/>
            </a:ln>
          </p:spPr>
        </p:sp>
        <p:sp>
          <p:nvSpPr>
            <p:cNvPr id="12" name="TextBox 12"/>
            <p:cNvSpPr txBox="1"/>
            <p:nvPr/>
          </p:nvSpPr>
          <p:spPr>
            <a:xfrm>
              <a:off x="0" y="-28575"/>
              <a:ext cx="812800" cy="841375"/>
            </a:xfrm>
            <a:prstGeom prst="rect">
              <a:avLst/>
            </a:prstGeom>
          </p:spPr>
          <p:txBody>
            <a:bodyPr lIns="50800" tIns="50800" rIns="50800" bIns="50800" rtlCol="0" anchor="ctr"/>
            <a:lstStyle/>
            <a:p>
              <a:pPr marL="0" lvl="0" indent="0" algn="ctr">
                <a:lnSpc>
                  <a:spcPts val="2006"/>
                </a:lnSpc>
                <a:spcBef>
                  <a:spcPct val="0"/>
                </a:spcBef>
              </a:pPr>
              <a:endParaRPr/>
            </a:p>
          </p:txBody>
        </p:sp>
      </p:grpSp>
      <p:sp>
        <p:nvSpPr>
          <p:cNvPr id="15" name="TextBox 15"/>
          <p:cNvSpPr txBox="1"/>
          <p:nvPr/>
        </p:nvSpPr>
        <p:spPr>
          <a:xfrm>
            <a:off x="1028700" y="1598958"/>
            <a:ext cx="10948898" cy="643702"/>
          </a:xfrm>
          <a:prstGeom prst="rect">
            <a:avLst/>
          </a:prstGeom>
        </p:spPr>
        <p:txBody>
          <a:bodyPr wrap="square" lIns="0" tIns="0" rIns="0" bIns="0" rtlCol="0" anchor="t">
            <a:spAutoFit/>
          </a:bodyPr>
          <a:lstStyle/>
          <a:p>
            <a:pPr marL="0" lvl="0" indent="0" algn="l">
              <a:lnSpc>
                <a:spcPts val="5199"/>
              </a:lnSpc>
              <a:spcBef>
                <a:spcPct val="0"/>
              </a:spcBef>
            </a:pPr>
            <a:r>
              <a:rPr lang="en-US" sz="3999" dirty="0" err="1">
                <a:solidFill>
                  <a:srgbClr val="595959"/>
                </a:solidFill>
                <a:latin typeface="Poppins Bold"/>
                <a:ea typeface="Poppins Bold"/>
                <a:cs typeface="Poppins Bold"/>
                <a:sym typeface="Poppins Bold"/>
              </a:rPr>
              <a:t>Concatenación</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replicación</a:t>
            </a:r>
            <a:r>
              <a:rPr lang="en-US" sz="3999" dirty="0">
                <a:solidFill>
                  <a:srgbClr val="595959"/>
                </a:solidFill>
                <a:latin typeface="Poppins Bold"/>
                <a:ea typeface="Poppins Bold"/>
                <a:cs typeface="Poppins Bold"/>
                <a:sym typeface="Poppins Bold"/>
              </a:rPr>
              <a:t> y f-strings</a:t>
            </a:r>
          </a:p>
        </p:txBody>
      </p:sp>
      <p:sp>
        <p:nvSpPr>
          <p:cNvPr id="17" name="TextBox 17"/>
          <p:cNvSpPr txBox="1"/>
          <p:nvPr/>
        </p:nvSpPr>
        <p:spPr>
          <a:xfrm>
            <a:off x="2856722" y="2777070"/>
            <a:ext cx="3425142" cy="1058367"/>
          </a:xfrm>
          <a:prstGeom prst="rect">
            <a:avLst/>
          </a:prstGeom>
        </p:spPr>
        <p:txBody>
          <a:bodyPr lIns="0" tIns="0" rIns="0" bIns="0" rtlCol="0" anchor="t">
            <a:spAutoFit/>
          </a:bodyPr>
          <a:lstStyle/>
          <a:p>
            <a:pPr marL="0" lvl="0" indent="0" algn="l">
              <a:lnSpc>
                <a:spcPts val="2121"/>
              </a:lnSpc>
              <a:spcBef>
                <a:spcPct val="0"/>
              </a:spcBef>
            </a:pPr>
            <a:r>
              <a:rPr lang="es-MX" sz="1350" b="1" u="none" strike="noStrike" spc="12" dirty="0">
                <a:solidFill>
                  <a:srgbClr val="595959"/>
                </a:solidFill>
                <a:latin typeface="Poppins Medium"/>
                <a:ea typeface="Poppins Medium"/>
                <a:cs typeface="Poppins Medium"/>
                <a:sym typeface="Poppins Medium"/>
              </a:rPr>
              <a:t>Concatenación:</a:t>
            </a:r>
            <a:r>
              <a:rPr lang="es-MX" sz="1350" u="none" strike="noStrike" spc="12" dirty="0">
                <a:solidFill>
                  <a:srgbClr val="595959"/>
                </a:solidFill>
                <a:latin typeface="Poppins Medium"/>
                <a:ea typeface="Poppins Medium"/>
                <a:cs typeface="Poppins Medium"/>
                <a:sym typeface="Poppins Medium"/>
              </a:rPr>
              <a:t> La concatenación en Python se refiere a unir dos o más cadenas de texto en una sola. Esto se logra utilizando el operador +.</a:t>
            </a:r>
            <a:endParaRPr lang="en-US" sz="1350" u="none" strike="noStrike" spc="12" dirty="0">
              <a:solidFill>
                <a:srgbClr val="595959"/>
              </a:solidFill>
              <a:latin typeface="Poppins Medium"/>
              <a:ea typeface="Poppins Medium"/>
              <a:cs typeface="Poppins Medium"/>
              <a:sym typeface="Poppins Medium"/>
            </a:endParaRPr>
          </a:p>
        </p:txBody>
      </p:sp>
      <p:sp>
        <p:nvSpPr>
          <p:cNvPr id="18" name="TextBox 18"/>
          <p:cNvSpPr txBox="1"/>
          <p:nvPr/>
        </p:nvSpPr>
        <p:spPr>
          <a:xfrm>
            <a:off x="8544297" y="7334556"/>
            <a:ext cx="3433301" cy="2135585"/>
          </a:xfrm>
          <a:prstGeom prst="rect">
            <a:avLst/>
          </a:prstGeom>
        </p:spPr>
        <p:txBody>
          <a:bodyPr wrap="square" lIns="0" tIns="0" rIns="0" bIns="0" rtlCol="0" anchor="t">
            <a:spAutoFit/>
          </a:bodyPr>
          <a:lstStyle/>
          <a:p>
            <a:pPr marL="0" lvl="0" indent="0" algn="l">
              <a:lnSpc>
                <a:spcPts val="2121"/>
              </a:lnSpc>
              <a:spcBef>
                <a:spcPct val="0"/>
              </a:spcBef>
            </a:pPr>
            <a:r>
              <a:rPr lang="es-MX" sz="1350" b="1" u="none" strike="noStrike" spc="12" dirty="0">
                <a:solidFill>
                  <a:srgbClr val="595959"/>
                </a:solidFill>
                <a:latin typeface="Poppins Medium"/>
                <a:ea typeface="Poppins Medium"/>
                <a:cs typeface="Poppins Medium"/>
                <a:sym typeface="Poppins Medium"/>
              </a:rPr>
              <a:t>F-</a:t>
            </a:r>
            <a:r>
              <a:rPr lang="es-MX" sz="1350" b="1" u="none" strike="noStrike" spc="12" dirty="0" err="1">
                <a:solidFill>
                  <a:srgbClr val="595959"/>
                </a:solidFill>
                <a:latin typeface="Poppins Medium"/>
                <a:ea typeface="Poppins Medium"/>
                <a:cs typeface="Poppins Medium"/>
                <a:sym typeface="Poppins Medium"/>
              </a:rPr>
              <a:t>Strings</a:t>
            </a:r>
            <a:r>
              <a:rPr lang="es-MX" sz="1350" b="1" u="none" strike="noStrike" spc="12" dirty="0">
                <a:solidFill>
                  <a:srgbClr val="595959"/>
                </a:solidFill>
                <a:latin typeface="Poppins Medium"/>
                <a:ea typeface="Poppins Medium"/>
                <a:cs typeface="Poppins Medium"/>
                <a:sym typeface="Poppins Medium"/>
              </a:rPr>
              <a:t>:</a:t>
            </a:r>
            <a:r>
              <a:rPr lang="es-MX" sz="1350" u="none" strike="noStrike" spc="12" dirty="0">
                <a:solidFill>
                  <a:srgbClr val="595959"/>
                </a:solidFill>
                <a:latin typeface="Poppins Medium"/>
                <a:ea typeface="Poppins Medium"/>
                <a:cs typeface="Poppins Medium"/>
                <a:sym typeface="Poppins Medium"/>
              </a:rPr>
              <a:t> Las f-</a:t>
            </a:r>
            <a:r>
              <a:rPr lang="es-MX" sz="1350" u="none" strike="noStrike" spc="12" dirty="0" err="1">
                <a:solidFill>
                  <a:srgbClr val="595959"/>
                </a:solidFill>
                <a:latin typeface="Poppins Medium"/>
                <a:ea typeface="Poppins Medium"/>
                <a:cs typeface="Poppins Medium"/>
                <a:sym typeface="Poppins Medium"/>
              </a:rPr>
              <a:t>strings</a:t>
            </a:r>
            <a:r>
              <a:rPr lang="es-MX" sz="1350" u="none" strike="noStrike" spc="12" dirty="0">
                <a:solidFill>
                  <a:srgbClr val="595959"/>
                </a:solidFill>
                <a:latin typeface="Poppins Medium"/>
                <a:ea typeface="Poppins Medium"/>
                <a:cs typeface="Poppins Medium"/>
                <a:sym typeface="Poppins Medium"/>
              </a:rPr>
              <a:t> (cadenas de formato) en Python permiten insertar variables y expresiones dentro de una cadena de texto de manera sencilla y legible. Para utilizar f-</a:t>
            </a:r>
            <a:r>
              <a:rPr lang="es-MX" sz="1350" u="none" strike="noStrike" spc="12" dirty="0" err="1">
                <a:solidFill>
                  <a:srgbClr val="595959"/>
                </a:solidFill>
                <a:latin typeface="Poppins Medium"/>
                <a:ea typeface="Poppins Medium"/>
                <a:cs typeface="Poppins Medium"/>
                <a:sym typeface="Poppins Medium"/>
              </a:rPr>
              <a:t>strings</a:t>
            </a:r>
            <a:r>
              <a:rPr lang="es-MX" sz="1350" u="none" strike="noStrike" spc="12" dirty="0">
                <a:solidFill>
                  <a:srgbClr val="595959"/>
                </a:solidFill>
                <a:latin typeface="Poppins Medium"/>
                <a:ea typeface="Poppins Medium"/>
                <a:cs typeface="Poppins Medium"/>
                <a:sym typeface="Poppins Medium"/>
              </a:rPr>
              <a:t>, se coloca una f antes de las comillas de la cadena y se incluyen las expresiones entre llaves {}.</a:t>
            </a:r>
            <a:endParaRPr lang="en-US" sz="1350" u="none" strike="noStrike" spc="12" dirty="0">
              <a:solidFill>
                <a:srgbClr val="595959"/>
              </a:solidFill>
              <a:latin typeface="Poppins Medium"/>
              <a:ea typeface="Poppins Medium"/>
              <a:cs typeface="Poppins Medium"/>
              <a:sym typeface="Poppins Medium"/>
            </a:endParaRPr>
          </a:p>
        </p:txBody>
      </p:sp>
      <p:sp>
        <p:nvSpPr>
          <p:cNvPr id="19" name="TextBox 19"/>
          <p:cNvSpPr txBox="1"/>
          <p:nvPr/>
        </p:nvSpPr>
        <p:spPr>
          <a:xfrm>
            <a:off x="3451131" y="5175080"/>
            <a:ext cx="3425142" cy="1058367"/>
          </a:xfrm>
          <a:prstGeom prst="rect">
            <a:avLst/>
          </a:prstGeom>
        </p:spPr>
        <p:txBody>
          <a:bodyPr lIns="0" tIns="0" rIns="0" bIns="0" rtlCol="0" anchor="t">
            <a:spAutoFit/>
          </a:bodyPr>
          <a:lstStyle/>
          <a:p>
            <a:pPr marL="0" lvl="0" indent="0" algn="l">
              <a:lnSpc>
                <a:spcPts val="2121"/>
              </a:lnSpc>
              <a:spcBef>
                <a:spcPct val="0"/>
              </a:spcBef>
            </a:pPr>
            <a:r>
              <a:rPr lang="es-MX" sz="1350" b="1" u="none" strike="noStrike" spc="12" dirty="0">
                <a:solidFill>
                  <a:srgbClr val="595959"/>
                </a:solidFill>
                <a:latin typeface="Poppins Medium"/>
                <a:ea typeface="Poppins Medium"/>
                <a:cs typeface="Poppins Medium"/>
                <a:sym typeface="Poppins Medium"/>
              </a:rPr>
              <a:t>Replicación:</a:t>
            </a:r>
            <a:r>
              <a:rPr lang="es-MX" sz="1350" u="none" strike="noStrike" spc="12" dirty="0">
                <a:solidFill>
                  <a:srgbClr val="595959"/>
                </a:solidFill>
                <a:latin typeface="Poppins Medium"/>
                <a:ea typeface="Poppins Medium"/>
                <a:cs typeface="Poppins Medium"/>
                <a:sym typeface="Poppins Medium"/>
              </a:rPr>
              <a:t> La replicación en Python se refiere a repetir una cadena de texto un número específico de veces. Esto se logra utilizando el operador *.</a:t>
            </a:r>
            <a:endParaRPr lang="en-US" sz="1350" u="none" strike="noStrike" spc="12" dirty="0">
              <a:solidFill>
                <a:srgbClr val="595959"/>
              </a:solidFill>
              <a:latin typeface="Poppins Medium"/>
              <a:ea typeface="Poppins Medium"/>
              <a:cs typeface="Poppins Medium"/>
              <a:sym typeface="Poppins Medium"/>
            </a:endParaRPr>
          </a:p>
        </p:txBody>
      </p:sp>
      <p:pic>
        <p:nvPicPr>
          <p:cNvPr id="21" name="Imagen 20">
            <a:extLst>
              <a:ext uri="{FF2B5EF4-FFF2-40B4-BE49-F238E27FC236}">
                <a16:creationId xmlns:a16="http://schemas.microsoft.com/office/drawing/2014/main" id="{75D4EEA0-19C5-0F2A-EADC-EA1D469D19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4569" y="2847266"/>
            <a:ext cx="886697" cy="886697"/>
          </a:xfrm>
          <a:prstGeom prst="rect">
            <a:avLst/>
          </a:prstGeom>
        </p:spPr>
      </p:pic>
      <p:pic>
        <p:nvPicPr>
          <p:cNvPr id="22" name="Imagen 21">
            <a:extLst>
              <a:ext uri="{FF2B5EF4-FFF2-40B4-BE49-F238E27FC236}">
                <a16:creationId xmlns:a16="http://schemas.microsoft.com/office/drawing/2014/main" id="{7DE9C761-83E3-2743-FBF5-E2DB8EC56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5903" y="4764181"/>
            <a:ext cx="886697" cy="886697"/>
          </a:xfrm>
          <a:prstGeom prst="rect">
            <a:avLst/>
          </a:prstGeom>
        </p:spPr>
      </p:pic>
      <p:pic>
        <p:nvPicPr>
          <p:cNvPr id="23" name="Imagen 22">
            <a:extLst>
              <a:ext uri="{FF2B5EF4-FFF2-40B4-BE49-F238E27FC236}">
                <a16:creationId xmlns:a16="http://schemas.microsoft.com/office/drawing/2014/main" id="{72CB7DC1-D299-26BF-126F-4E9564D712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3209" y="6416686"/>
            <a:ext cx="886697" cy="886697"/>
          </a:xfrm>
          <a:prstGeom prst="rect">
            <a:avLst/>
          </a:prstGeom>
        </p:spPr>
      </p:pic>
    </p:spTree>
    <p:extLst>
      <p:ext uri="{BB962C8B-B14F-4D97-AF65-F5344CB8AC3E}">
        <p14:creationId xmlns:p14="http://schemas.microsoft.com/office/powerpoint/2010/main" val="165389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8794600" y="3483702"/>
            <a:ext cx="1155802" cy="1106205"/>
            <a:chOff x="0" y="0"/>
            <a:chExt cx="304409" cy="291346"/>
          </a:xfrm>
        </p:grpSpPr>
        <p:sp>
          <p:nvSpPr>
            <p:cNvPr id="5" name="Freeform 5"/>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6" name="TextBox 6"/>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sp>
        <p:nvSpPr>
          <p:cNvPr id="7" name="Freeform 7"/>
          <p:cNvSpPr/>
          <p:nvPr/>
        </p:nvSpPr>
        <p:spPr>
          <a:xfrm>
            <a:off x="9031078" y="3704072"/>
            <a:ext cx="682846" cy="665465"/>
          </a:xfrm>
          <a:custGeom>
            <a:avLst/>
            <a:gdLst/>
            <a:ahLst/>
            <a:cxnLst/>
            <a:rect l="l" t="t" r="r" b="b"/>
            <a:pathLst>
              <a:path w="682846" h="665465">
                <a:moveTo>
                  <a:pt x="0" y="0"/>
                </a:moveTo>
                <a:lnTo>
                  <a:pt x="682846" y="0"/>
                </a:lnTo>
                <a:lnTo>
                  <a:pt x="682846" y="665465"/>
                </a:lnTo>
                <a:lnTo>
                  <a:pt x="0" y="6654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8794600" y="2246434"/>
            <a:ext cx="6918468"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Integrales</a:t>
            </a:r>
            <a:r>
              <a:rPr lang="en-US" sz="3999" dirty="0">
                <a:solidFill>
                  <a:srgbClr val="595959"/>
                </a:solidFill>
                <a:latin typeface="Poppins Bold"/>
                <a:ea typeface="Poppins Bold"/>
                <a:cs typeface="Poppins Bold"/>
                <a:sym typeface="Poppins Bold"/>
              </a:rPr>
              <a:t> y </a:t>
            </a:r>
            <a:r>
              <a:rPr lang="en-US" sz="3999" dirty="0" err="1">
                <a:solidFill>
                  <a:srgbClr val="595959"/>
                </a:solidFill>
                <a:latin typeface="Poppins Bold"/>
                <a:ea typeface="Poppins Bold"/>
                <a:cs typeface="Poppins Bold"/>
                <a:sym typeface="Poppins Bold"/>
              </a:rPr>
              <a:t>flotantes</a:t>
            </a:r>
            <a:endParaRPr lang="en-US" sz="3999" dirty="0">
              <a:solidFill>
                <a:srgbClr val="595959"/>
              </a:solidFill>
              <a:latin typeface="Poppins Bold"/>
              <a:ea typeface="Poppins Bold"/>
              <a:cs typeface="Poppins Bold"/>
              <a:sym typeface="Poppins Bold"/>
            </a:endParaRPr>
          </a:p>
        </p:txBody>
      </p:sp>
      <p:sp>
        <p:nvSpPr>
          <p:cNvPr id="13" name="TextBox 13"/>
          <p:cNvSpPr txBox="1"/>
          <p:nvPr/>
        </p:nvSpPr>
        <p:spPr>
          <a:xfrm>
            <a:off x="10340832" y="3531027"/>
            <a:ext cx="6918468" cy="1587486"/>
          </a:xfrm>
          <a:prstGeom prst="rect">
            <a:avLst/>
          </a:prstGeom>
        </p:spPr>
        <p:txBody>
          <a:bodyPr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En Python, un número entero (</a:t>
            </a:r>
            <a:r>
              <a:rPr lang="es-MX" sz="1800" u="none" strike="noStrike" dirty="0" err="1">
                <a:solidFill>
                  <a:srgbClr val="595959"/>
                </a:solidFill>
                <a:latin typeface="Poppins Medium"/>
                <a:ea typeface="Poppins Medium"/>
                <a:cs typeface="Poppins Medium"/>
                <a:sym typeface="Poppins Medium"/>
              </a:rPr>
              <a:t>integer</a:t>
            </a:r>
            <a:r>
              <a:rPr lang="es-MX" sz="1800" u="none" strike="noStrike" dirty="0">
                <a:solidFill>
                  <a:srgbClr val="595959"/>
                </a:solidFill>
                <a:latin typeface="Poppins Medium"/>
                <a:ea typeface="Poppins Medium"/>
                <a:cs typeface="Poppins Medium"/>
                <a:sym typeface="Poppins Medium"/>
              </a:rPr>
              <a:t>) se refiere a cualquier número que no tenga parte decimal. Este término se utiliza en la mayoría de los lenguajes de programación y se caracteriza porque no contiene fracciones ni partes decimales. </a:t>
            </a:r>
            <a:endParaRPr lang="en-US" sz="1800" u="none" strike="noStrike" dirty="0">
              <a:solidFill>
                <a:srgbClr val="595959"/>
              </a:solidFill>
              <a:latin typeface="Poppins Medium"/>
              <a:ea typeface="Poppins Medium"/>
              <a:cs typeface="Poppins Medium"/>
              <a:sym typeface="Poppins Medium"/>
            </a:endParaRPr>
          </a:p>
        </p:txBody>
      </p:sp>
      <p:grpSp>
        <p:nvGrpSpPr>
          <p:cNvPr id="15" name="Group 15"/>
          <p:cNvGrpSpPr/>
          <p:nvPr/>
        </p:nvGrpSpPr>
        <p:grpSpPr>
          <a:xfrm>
            <a:off x="8794600" y="6896261"/>
            <a:ext cx="1155802" cy="1106205"/>
            <a:chOff x="0" y="0"/>
            <a:chExt cx="304409" cy="291346"/>
          </a:xfrm>
        </p:grpSpPr>
        <p:sp>
          <p:nvSpPr>
            <p:cNvPr id="16" name="Freeform 16"/>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17" name="TextBox 17"/>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sp>
        <p:nvSpPr>
          <p:cNvPr id="18" name="TextBox 18"/>
          <p:cNvSpPr txBox="1"/>
          <p:nvPr/>
        </p:nvSpPr>
        <p:spPr>
          <a:xfrm>
            <a:off x="10340832" y="6788286"/>
            <a:ext cx="6918468" cy="1587486"/>
          </a:xfrm>
          <a:prstGeom prst="rect">
            <a:avLst/>
          </a:prstGeom>
        </p:spPr>
        <p:txBody>
          <a:bodyPr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Python llama </a:t>
            </a:r>
            <a:r>
              <a:rPr lang="es-MX" sz="1800" u="none" strike="noStrike" dirty="0" err="1">
                <a:solidFill>
                  <a:srgbClr val="595959"/>
                </a:solidFill>
                <a:latin typeface="Poppins Medium"/>
                <a:ea typeface="Poppins Medium"/>
                <a:cs typeface="Poppins Medium"/>
                <a:sym typeface="Poppins Medium"/>
              </a:rPr>
              <a:t>float</a:t>
            </a:r>
            <a:r>
              <a:rPr lang="es-MX" sz="1800" u="none" strike="noStrike" dirty="0">
                <a:solidFill>
                  <a:srgbClr val="595959"/>
                </a:solidFill>
                <a:latin typeface="Poppins Medium"/>
                <a:ea typeface="Poppins Medium"/>
                <a:cs typeface="Poppins Medium"/>
                <a:sym typeface="Poppins Medium"/>
              </a:rPr>
              <a:t> a cualquier número con un punto decimal. Este término se utiliza en la mayoría de los lenguajes de programación y se refiere al hecho de que un punto decimal puede aparecer en cualquier posición en un número. </a:t>
            </a:r>
            <a:endParaRPr lang="en-US" sz="1800" u="none" strike="noStrike" dirty="0">
              <a:solidFill>
                <a:srgbClr val="595959"/>
              </a:solidFill>
              <a:latin typeface="Poppins Medium"/>
              <a:ea typeface="Poppins Medium"/>
              <a:cs typeface="Poppins Medium"/>
              <a:sym typeface="Poppins Medium"/>
            </a:endParaRPr>
          </a:p>
        </p:txBody>
      </p:sp>
      <p:sp>
        <p:nvSpPr>
          <p:cNvPr id="19" name="Freeform 19"/>
          <p:cNvSpPr/>
          <p:nvPr/>
        </p:nvSpPr>
        <p:spPr>
          <a:xfrm>
            <a:off x="9000911" y="7131823"/>
            <a:ext cx="743179" cy="635080"/>
          </a:xfrm>
          <a:custGeom>
            <a:avLst/>
            <a:gdLst/>
            <a:ahLst/>
            <a:cxnLst/>
            <a:rect l="l" t="t" r="r" b="b"/>
            <a:pathLst>
              <a:path w="743179" h="635080">
                <a:moveTo>
                  <a:pt x="0" y="0"/>
                </a:moveTo>
                <a:lnTo>
                  <a:pt x="743179" y="0"/>
                </a:lnTo>
                <a:lnTo>
                  <a:pt x="743179" y="635081"/>
                </a:lnTo>
                <a:lnTo>
                  <a:pt x="0" y="6350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1" name="Imagen 20">
            <a:extLst>
              <a:ext uri="{FF2B5EF4-FFF2-40B4-BE49-F238E27FC236}">
                <a16:creationId xmlns:a16="http://schemas.microsoft.com/office/drawing/2014/main" id="{CF29E900-7B6A-4150-8755-04357D19A7DC}"/>
              </a:ext>
            </a:extLst>
          </p:cNvPr>
          <p:cNvPicPr>
            <a:picLocks noChangeAspect="1"/>
          </p:cNvPicPr>
          <p:nvPr/>
        </p:nvPicPr>
        <p:blipFill>
          <a:blip r:embed="rId6"/>
          <a:stretch>
            <a:fillRect/>
          </a:stretch>
        </p:blipFill>
        <p:spPr>
          <a:xfrm>
            <a:off x="1752600" y="1433834"/>
            <a:ext cx="2494295" cy="3723368"/>
          </a:xfrm>
          <a:prstGeom prst="rect">
            <a:avLst/>
          </a:prstGeom>
        </p:spPr>
      </p:pic>
      <p:pic>
        <p:nvPicPr>
          <p:cNvPr id="23" name="Imagen 22">
            <a:extLst>
              <a:ext uri="{FF2B5EF4-FFF2-40B4-BE49-F238E27FC236}">
                <a16:creationId xmlns:a16="http://schemas.microsoft.com/office/drawing/2014/main" id="{F9A79FDE-DA73-AE32-C52E-D9393E86735F}"/>
              </a:ext>
            </a:extLst>
          </p:cNvPr>
          <p:cNvPicPr>
            <a:picLocks noChangeAspect="1"/>
          </p:cNvPicPr>
          <p:nvPr/>
        </p:nvPicPr>
        <p:blipFill>
          <a:blip r:embed="rId7"/>
          <a:stretch>
            <a:fillRect/>
          </a:stretch>
        </p:blipFill>
        <p:spPr>
          <a:xfrm>
            <a:off x="4740601" y="5461556"/>
            <a:ext cx="3206568" cy="4240945"/>
          </a:xfrm>
          <a:prstGeom prst="rect">
            <a:avLst/>
          </a:prstGeom>
        </p:spPr>
      </p:pic>
    </p:spTree>
    <p:extLst>
      <p:ext uri="{BB962C8B-B14F-4D97-AF65-F5344CB8AC3E}">
        <p14:creationId xmlns:p14="http://schemas.microsoft.com/office/powerpoint/2010/main" val="35198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90048"/>
          </a:xfrm>
          <a:custGeom>
            <a:avLst/>
            <a:gdLst/>
            <a:ahLst/>
            <a:cxnLst/>
            <a:rect l="l" t="t" r="r" b="b"/>
            <a:pathLst>
              <a:path w="18288000" h="10290048">
                <a:moveTo>
                  <a:pt x="0" y="0"/>
                </a:moveTo>
                <a:lnTo>
                  <a:pt x="18288000" y="0"/>
                </a:lnTo>
                <a:lnTo>
                  <a:pt x="18288000" y="10290048"/>
                </a:lnTo>
                <a:lnTo>
                  <a:pt x="0" y="10290048"/>
                </a:lnTo>
                <a:lnTo>
                  <a:pt x="0" y="0"/>
                </a:lnTo>
                <a:close/>
              </a:path>
            </a:pathLst>
          </a:custGeom>
          <a:blipFill>
            <a:blip r:embed="rId2"/>
            <a:stretch>
              <a:fillRect/>
            </a:stretch>
          </a:blipFill>
        </p:spPr>
      </p:sp>
      <p:grpSp>
        <p:nvGrpSpPr>
          <p:cNvPr id="3" name="Group 3"/>
          <p:cNvGrpSpPr/>
          <p:nvPr/>
        </p:nvGrpSpPr>
        <p:grpSpPr>
          <a:xfrm>
            <a:off x="0" y="0"/>
            <a:ext cx="18288000" cy="10454187"/>
            <a:chOff x="0" y="0"/>
            <a:chExt cx="4816593" cy="2753366"/>
          </a:xfrm>
        </p:grpSpPr>
        <p:sp>
          <p:nvSpPr>
            <p:cNvPr id="4" name="Freeform 4"/>
            <p:cNvSpPr/>
            <p:nvPr/>
          </p:nvSpPr>
          <p:spPr>
            <a:xfrm>
              <a:off x="0" y="0"/>
              <a:ext cx="4816592" cy="2753366"/>
            </a:xfrm>
            <a:custGeom>
              <a:avLst/>
              <a:gdLst/>
              <a:ahLst/>
              <a:cxnLst/>
              <a:rect l="l" t="t" r="r" b="b"/>
              <a:pathLst>
                <a:path w="4816592" h="2753366">
                  <a:moveTo>
                    <a:pt x="0" y="0"/>
                  </a:moveTo>
                  <a:lnTo>
                    <a:pt x="4816592" y="0"/>
                  </a:lnTo>
                  <a:lnTo>
                    <a:pt x="4816592" y="2753366"/>
                  </a:lnTo>
                  <a:lnTo>
                    <a:pt x="0" y="2753366"/>
                  </a:lnTo>
                  <a:close/>
                </a:path>
              </a:pathLst>
            </a:custGeom>
            <a:solidFill>
              <a:srgbClr val="1C21D1">
                <a:alpha val="80784"/>
              </a:srgbClr>
            </a:solidFill>
          </p:spPr>
        </p:sp>
        <p:sp>
          <p:nvSpPr>
            <p:cNvPr id="5" name="TextBox 5"/>
            <p:cNvSpPr txBox="1"/>
            <p:nvPr/>
          </p:nvSpPr>
          <p:spPr>
            <a:xfrm>
              <a:off x="0" y="-38100"/>
              <a:ext cx="4816593" cy="27914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38148" y="4492625"/>
            <a:ext cx="2211705" cy="349250"/>
          </a:xfrm>
          <a:prstGeom prst="rect">
            <a:avLst/>
          </a:prstGeom>
        </p:spPr>
        <p:txBody>
          <a:bodyPr lIns="0" tIns="0" rIns="0" bIns="0" rtlCol="0" anchor="t">
            <a:spAutoFit/>
          </a:bodyPr>
          <a:lstStyle/>
          <a:p>
            <a:pPr marL="0" lvl="0" indent="0" algn="ctr">
              <a:lnSpc>
                <a:spcPts val="2499"/>
              </a:lnSpc>
            </a:pPr>
            <a:r>
              <a:rPr lang="en-US" sz="2499" spc="-72">
                <a:solidFill>
                  <a:srgbClr val="FFFFFF"/>
                </a:solidFill>
                <a:latin typeface="Poppins"/>
                <a:ea typeface="Poppins"/>
                <a:cs typeface="Poppins"/>
                <a:sym typeface="Poppins"/>
              </a:rPr>
              <a:t>Contenido dos</a:t>
            </a:r>
          </a:p>
        </p:txBody>
      </p:sp>
      <p:sp>
        <p:nvSpPr>
          <p:cNvPr id="7" name="TextBox 7"/>
          <p:cNvSpPr txBox="1"/>
          <p:nvPr/>
        </p:nvSpPr>
        <p:spPr>
          <a:xfrm>
            <a:off x="4526915" y="4727575"/>
            <a:ext cx="9234170" cy="1400320"/>
          </a:xfrm>
          <a:prstGeom prst="rect">
            <a:avLst/>
          </a:prstGeom>
        </p:spPr>
        <p:txBody>
          <a:bodyPr lIns="0" tIns="0" rIns="0" bIns="0" rtlCol="0" anchor="t">
            <a:spAutoFit/>
          </a:bodyPr>
          <a:lstStyle/>
          <a:p>
            <a:pPr marL="0" lvl="0" indent="0" algn="ctr">
              <a:lnSpc>
                <a:spcPts val="5599"/>
              </a:lnSpc>
            </a:pPr>
            <a:r>
              <a:rPr lang="es-MX" sz="3999" dirty="0">
                <a:solidFill>
                  <a:srgbClr val="FFFFFF"/>
                </a:solidFill>
                <a:latin typeface="Poppins Bold"/>
                <a:ea typeface="Poppins Bold"/>
                <a:cs typeface="Poppins Bold"/>
                <a:sym typeface="Poppins Bold"/>
              </a:rPr>
              <a:t>Funciones de usuario y funciones </a:t>
            </a:r>
            <a:r>
              <a:rPr lang="es-MX" sz="3999" dirty="0" err="1">
                <a:solidFill>
                  <a:srgbClr val="FFFFFF"/>
                </a:solidFill>
                <a:latin typeface="Poppins Bold"/>
                <a:ea typeface="Poppins Bold"/>
                <a:cs typeface="Poppins Bold"/>
                <a:sym typeface="Poppins Bold"/>
              </a:rPr>
              <a:t>built</a:t>
            </a:r>
            <a:r>
              <a:rPr lang="es-MX" sz="3999" dirty="0">
                <a:solidFill>
                  <a:srgbClr val="FFFFFF"/>
                </a:solidFill>
                <a:latin typeface="Poppins Bold"/>
                <a:ea typeface="Poppins Bold"/>
                <a:cs typeface="Poppins Bold"/>
                <a:sym typeface="Poppins Bold"/>
              </a:rPr>
              <a:t>-in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3086100"/>
            <a:ext cx="5431629" cy="605230"/>
          </a:xfrm>
          <a:prstGeom prst="rect">
            <a:avLst/>
          </a:prstGeom>
        </p:spPr>
        <p:txBody>
          <a:bodyPr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Funciones</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28700" y="4164300"/>
            <a:ext cx="8485263" cy="2431371"/>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En programación estructurada, las funciones son uno de los elementos básicos. Una función es un conjunto de sentencias que pueden ser invocadas varias veces durante la ejecución de un programa. Las ventajas más que todo son la minimización de código, que nuestro código sea más legible y que se pueda reutilizar, en Python se declaran con la palabra reservada “</a:t>
            </a:r>
            <a:r>
              <a:rPr lang="es-MX" sz="1999" u="none" strike="noStrike" spc="17" dirty="0" err="1">
                <a:solidFill>
                  <a:srgbClr val="595959"/>
                </a:solidFill>
                <a:latin typeface="Poppins Medium"/>
                <a:ea typeface="Poppins Medium"/>
                <a:cs typeface="Poppins Medium"/>
                <a:sym typeface="Poppins Medium"/>
              </a:rPr>
              <a:t>def</a:t>
            </a:r>
            <a:r>
              <a:rPr lang="es-MX" sz="1999" u="none" strike="noStrike" spc="17" dirty="0">
                <a:solidFill>
                  <a:srgbClr val="595959"/>
                </a:solidFill>
                <a:latin typeface="Poppins Medium"/>
                <a:ea typeface="Poppins Medium"/>
                <a:cs typeface="Poppins Medium"/>
                <a:sym typeface="Poppins Medium"/>
              </a:rPr>
              <a:t>”.</a:t>
            </a: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sp>
        <p:nvSpPr>
          <p:cNvPr id="10" name="Rectángulo 9">
            <a:extLst>
              <a:ext uri="{FF2B5EF4-FFF2-40B4-BE49-F238E27FC236}">
                <a16:creationId xmlns:a16="http://schemas.microsoft.com/office/drawing/2014/main" id="{F8DD9DD8-65E6-62BE-6580-820719ECA049}"/>
              </a:ext>
            </a:extLst>
          </p:cNvPr>
          <p:cNvSpPr/>
          <p:nvPr/>
        </p:nvSpPr>
        <p:spPr>
          <a:xfrm>
            <a:off x="12849443" y="0"/>
            <a:ext cx="5431629" cy="10287000"/>
          </a:xfrm>
          <a:prstGeom prst="rect">
            <a:avLst/>
          </a:prstGeom>
          <a:solidFill>
            <a:srgbClr val="2F81B7"/>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s-SV" sz="1800" b="0" i="0" u="none" strike="noStrike" cap="none" spc="0" normalizeH="0" baseline="0">
              <a:ln>
                <a:noFill/>
              </a:ln>
              <a:solidFill>
                <a:srgbClr val="000000"/>
              </a:solidFill>
              <a:effectLst/>
              <a:uFillTx/>
              <a:latin typeface="+mn-lt"/>
              <a:ea typeface="+mn-ea"/>
              <a:cs typeface="+mn-cs"/>
              <a:sym typeface="Calibri"/>
            </a:endParaRPr>
          </a:p>
        </p:txBody>
      </p:sp>
      <p:pic>
        <p:nvPicPr>
          <p:cNvPr id="9" name="Imagen 8">
            <a:extLst>
              <a:ext uri="{FF2B5EF4-FFF2-40B4-BE49-F238E27FC236}">
                <a16:creationId xmlns:a16="http://schemas.microsoft.com/office/drawing/2014/main" id="{BFC21C59-2A46-1C77-CF19-15FBF91C4B2A}"/>
              </a:ext>
            </a:extLst>
          </p:cNvPr>
          <p:cNvPicPr>
            <a:picLocks noChangeAspect="1"/>
          </p:cNvPicPr>
          <p:nvPr/>
        </p:nvPicPr>
        <p:blipFill rotWithShape="1">
          <a:blip r:embed="rId2">
            <a:extLst>
              <a:ext uri="{28A0092B-C50C-407E-A947-70E740481C1C}">
                <a14:useLocalDpi xmlns:a14="http://schemas.microsoft.com/office/drawing/2010/main" val="0"/>
              </a:ext>
            </a:extLst>
          </a:blip>
          <a:srcRect l="21335" t="-64" r="24711" b="-1350"/>
          <a:stretch/>
        </p:blipFill>
        <p:spPr>
          <a:xfrm>
            <a:off x="12891007" y="2221951"/>
            <a:ext cx="5431629" cy="5698435"/>
          </a:xfrm>
          <a:prstGeom prst="rect">
            <a:avLst/>
          </a:prstGeom>
        </p:spPr>
      </p:pic>
      <p:pic>
        <p:nvPicPr>
          <p:cNvPr id="11" name="Imagen 10">
            <a:extLst>
              <a:ext uri="{FF2B5EF4-FFF2-40B4-BE49-F238E27FC236}">
                <a16:creationId xmlns:a16="http://schemas.microsoft.com/office/drawing/2014/main" id="{37CF2732-8DED-250A-C596-436501C2E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522" y="7099814"/>
            <a:ext cx="5523697" cy="2431371"/>
          </a:xfrm>
          <a:prstGeom prst="rect">
            <a:avLst/>
          </a:prstGeom>
        </p:spPr>
      </p:pic>
    </p:spTree>
    <p:extLst>
      <p:ext uri="{BB962C8B-B14F-4D97-AF65-F5344CB8AC3E}">
        <p14:creationId xmlns:p14="http://schemas.microsoft.com/office/powerpoint/2010/main" val="189644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51713"/>
            <a:ext cx="18288000" cy="12192000"/>
          </a:xfrm>
          <a:custGeom>
            <a:avLst/>
            <a:gdLst/>
            <a:ahLst/>
            <a:cxnLst/>
            <a:rect l="l" t="t" r="r" b="b"/>
            <a:pathLst>
              <a:path w="18288000" h="12192000">
                <a:moveTo>
                  <a:pt x="0" y="0"/>
                </a:moveTo>
                <a:lnTo>
                  <a:pt x="18288000" y="0"/>
                </a:lnTo>
                <a:lnTo>
                  <a:pt x="18288000" y="12192000"/>
                </a:lnTo>
                <a:lnTo>
                  <a:pt x="0" y="12192000"/>
                </a:lnTo>
                <a:lnTo>
                  <a:pt x="0" y="0"/>
                </a:lnTo>
                <a:close/>
              </a:path>
            </a:pathLst>
          </a:custGeom>
          <a:blipFill>
            <a:blip r:embed="rId2"/>
            <a:stretch>
              <a:fillRect/>
            </a:stretch>
          </a:blipFill>
        </p:spPr>
      </p:sp>
      <p:sp>
        <p:nvSpPr>
          <p:cNvPr id="15" name="TextBox 15"/>
          <p:cNvSpPr txBox="1"/>
          <p:nvPr/>
        </p:nvSpPr>
        <p:spPr>
          <a:xfrm>
            <a:off x="1028700" y="1598958"/>
            <a:ext cx="7762760" cy="643702"/>
          </a:xfrm>
          <a:prstGeom prst="rect">
            <a:avLst/>
          </a:prstGeom>
        </p:spPr>
        <p:txBody>
          <a:bodyPr lIns="0" tIns="0" rIns="0" bIns="0" rtlCol="0" anchor="t">
            <a:spAutoFit/>
          </a:bodyPr>
          <a:lstStyle/>
          <a:p>
            <a:pPr marL="0" lvl="0" indent="0" algn="l">
              <a:lnSpc>
                <a:spcPts val="5199"/>
              </a:lnSpc>
              <a:spcBef>
                <a:spcPct val="0"/>
              </a:spcBef>
            </a:pPr>
            <a:r>
              <a:rPr lang="en-US" sz="3999" dirty="0" err="1">
                <a:solidFill>
                  <a:srgbClr val="595959"/>
                </a:solidFill>
                <a:latin typeface="Poppins Bold"/>
                <a:ea typeface="Poppins Bold"/>
                <a:cs typeface="Poppins Bold"/>
                <a:sym typeface="Poppins Bold"/>
              </a:rPr>
              <a:t>Argumentos</a:t>
            </a:r>
            <a:r>
              <a:rPr lang="en-US" sz="3999" dirty="0">
                <a:solidFill>
                  <a:srgbClr val="595959"/>
                </a:solidFill>
                <a:latin typeface="Poppins Bold"/>
                <a:ea typeface="Poppins Bold"/>
                <a:cs typeface="Poppins Bold"/>
                <a:sym typeface="Poppins Bold"/>
              </a:rPr>
              <a:t> y </a:t>
            </a:r>
            <a:r>
              <a:rPr lang="en-US" sz="3999" dirty="0" err="1">
                <a:solidFill>
                  <a:srgbClr val="595959"/>
                </a:solidFill>
                <a:latin typeface="Poppins Bold"/>
                <a:ea typeface="Poppins Bold"/>
                <a:cs typeface="Poppins Bold"/>
                <a:sym typeface="Poppins Bold"/>
              </a:rPr>
              <a:t>parámetros</a:t>
            </a:r>
            <a:endParaRPr lang="en-US" sz="3999" dirty="0">
              <a:solidFill>
                <a:srgbClr val="595959"/>
              </a:solidFill>
              <a:latin typeface="Poppins Bold"/>
              <a:ea typeface="Poppins Bold"/>
              <a:cs typeface="Poppins Bold"/>
              <a:sym typeface="Poppins Bold"/>
            </a:endParaRPr>
          </a:p>
        </p:txBody>
      </p:sp>
      <p:sp>
        <p:nvSpPr>
          <p:cNvPr id="16" name="TextBox 16"/>
          <p:cNvSpPr txBox="1"/>
          <p:nvPr/>
        </p:nvSpPr>
        <p:spPr>
          <a:xfrm>
            <a:off x="1028700" y="2481608"/>
            <a:ext cx="7033014" cy="2431371"/>
          </a:xfrm>
          <a:prstGeom prst="rect">
            <a:avLst/>
          </a:prstGeom>
        </p:spPr>
        <p:txBody>
          <a:bodyPr lIns="0" tIns="0" rIns="0" bIns="0" rtlCol="0" anchor="t">
            <a:spAutoFit/>
          </a:bodyPr>
          <a:lstStyle/>
          <a:p>
            <a:pPr marL="0" lvl="0" indent="0" algn="l">
              <a:lnSpc>
                <a:spcPts val="3219"/>
              </a:lnSpc>
              <a:spcBef>
                <a:spcPct val="0"/>
              </a:spcBef>
            </a:pPr>
            <a:r>
              <a:rPr lang="es-MX" sz="1999" u="none" strike="noStrike" spc="17" dirty="0">
                <a:solidFill>
                  <a:srgbClr val="595959"/>
                </a:solidFill>
                <a:latin typeface="Poppins Medium"/>
                <a:ea typeface="Poppins Medium"/>
                <a:cs typeface="Poppins Medium"/>
                <a:sym typeface="Poppins Medium"/>
              </a:rPr>
              <a:t>En Python, las funciones poseen dos elementos clave que son los parámetros y los argumentos. Los parámetros son variables definidas en la declaración de la función, en cambio, los argumentos son los valores concretos que se pasan a la función cuando se realiza la llamada</a:t>
            </a:r>
            <a:endParaRPr lang="en-US" sz="1999" u="none" strike="noStrike" spc="17" dirty="0">
              <a:solidFill>
                <a:srgbClr val="595959"/>
              </a:solidFill>
              <a:latin typeface="Poppins Medium"/>
              <a:ea typeface="Poppins Medium"/>
              <a:cs typeface="Poppins Medium"/>
              <a:sym typeface="Poppins Medium"/>
            </a:endParaRPr>
          </a:p>
        </p:txBody>
      </p:sp>
      <p:pic>
        <p:nvPicPr>
          <p:cNvPr id="20" name="Imagen 19">
            <a:extLst>
              <a:ext uri="{FF2B5EF4-FFF2-40B4-BE49-F238E27FC236}">
                <a16:creationId xmlns:a16="http://schemas.microsoft.com/office/drawing/2014/main" id="{D3F91AC7-AAE8-FD13-D38B-FEF3E95C4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6030579"/>
            <a:ext cx="3573745" cy="2915892"/>
          </a:xfrm>
          <a:prstGeom prst="rect">
            <a:avLst/>
          </a:prstGeom>
        </p:spPr>
      </p:pic>
      <p:pic>
        <p:nvPicPr>
          <p:cNvPr id="21" name="Imagen 20">
            <a:extLst>
              <a:ext uri="{FF2B5EF4-FFF2-40B4-BE49-F238E27FC236}">
                <a16:creationId xmlns:a16="http://schemas.microsoft.com/office/drawing/2014/main" id="{083B88BF-AC15-9917-F1AF-A899270EC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6030579"/>
            <a:ext cx="5308419" cy="2915892"/>
          </a:xfrm>
          <a:prstGeom prst="rect">
            <a:avLst/>
          </a:prstGeom>
        </p:spPr>
      </p:pic>
    </p:spTree>
    <p:extLst>
      <p:ext uri="{BB962C8B-B14F-4D97-AF65-F5344CB8AC3E}">
        <p14:creationId xmlns:p14="http://schemas.microsoft.com/office/powerpoint/2010/main" val="62306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85864" y="0"/>
            <a:ext cx="7597273" cy="10287000"/>
            <a:chOff x="0" y="0"/>
            <a:chExt cx="10129697" cy="13716000"/>
          </a:xfrm>
        </p:grpSpPr>
        <p:pic>
          <p:nvPicPr>
            <p:cNvPr id="3" name="Picture 3"/>
            <p:cNvPicPr>
              <a:picLocks noChangeAspect="1"/>
            </p:cNvPicPr>
            <p:nvPr/>
          </p:nvPicPr>
          <p:blipFill>
            <a:blip r:embed="rId2"/>
            <a:srcRect l="25397" r="25397"/>
            <a:stretch>
              <a:fillRect/>
            </a:stretch>
          </p:blipFill>
          <p:spPr>
            <a:xfrm>
              <a:off x="0" y="0"/>
              <a:ext cx="10129697" cy="13716000"/>
            </a:xfrm>
            <a:prstGeom prst="rect">
              <a:avLst/>
            </a:prstGeom>
          </p:spPr>
        </p:pic>
      </p:grpSp>
      <p:sp>
        <p:nvSpPr>
          <p:cNvPr id="4" name="TextBox 4"/>
          <p:cNvSpPr txBox="1"/>
          <p:nvPr/>
        </p:nvSpPr>
        <p:spPr>
          <a:xfrm>
            <a:off x="1028700" y="2281446"/>
            <a:ext cx="68961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Argumentos</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posicionales</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14845" y="3086100"/>
            <a:ext cx="8485263" cy="2431371"/>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Cuando llamas a una función, Python debe hacer coincidir cada argumento en la llamada de función con un parámetro en la definición de la función. La forma más sencilla de hacer esto se basa en el orden de los argumentos proporcionados. Los valores que se emparejan de esta manera se llaman argumentos posicionales.</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0" name="Imagen 9">
            <a:extLst>
              <a:ext uri="{FF2B5EF4-FFF2-40B4-BE49-F238E27FC236}">
                <a16:creationId xmlns:a16="http://schemas.microsoft.com/office/drawing/2014/main" id="{DC2059F3-D083-C33B-8693-754CD4FC408A}"/>
              </a:ext>
            </a:extLst>
          </p:cNvPr>
          <p:cNvPicPr>
            <a:picLocks noChangeAspect="1"/>
          </p:cNvPicPr>
          <p:nvPr/>
        </p:nvPicPr>
        <p:blipFill>
          <a:blip r:embed="rId3"/>
          <a:stretch>
            <a:fillRect/>
          </a:stretch>
        </p:blipFill>
        <p:spPr>
          <a:xfrm>
            <a:off x="581244" y="6300951"/>
            <a:ext cx="9352464" cy="2247235"/>
          </a:xfrm>
          <a:prstGeom prst="rect">
            <a:avLst/>
          </a:prstGeom>
        </p:spPr>
      </p:pic>
    </p:spTree>
    <p:extLst>
      <p:ext uri="{BB962C8B-B14F-4D97-AF65-F5344CB8AC3E}">
        <p14:creationId xmlns:p14="http://schemas.microsoft.com/office/powerpoint/2010/main" val="122168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8589238" y="2924613"/>
            <a:ext cx="71312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Argumentos</a:t>
            </a:r>
            <a:r>
              <a:rPr lang="en-US" sz="3999" dirty="0">
                <a:solidFill>
                  <a:srgbClr val="595959"/>
                </a:solidFill>
                <a:latin typeface="Poppins Bold"/>
                <a:ea typeface="Poppins Bold"/>
                <a:cs typeface="Poppins Bold"/>
                <a:sym typeface="Poppins Bold"/>
              </a:rPr>
              <a:t> “keyword”</a:t>
            </a:r>
          </a:p>
        </p:txBody>
      </p:sp>
      <p:sp>
        <p:nvSpPr>
          <p:cNvPr id="17" name="TextBox 17"/>
          <p:cNvSpPr txBox="1"/>
          <p:nvPr/>
        </p:nvSpPr>
        <p:spPr>
          <a:xfrm>
            <a:off x="8794600" y="6570774"/>
            <a:ext cx="1155802" cy="1431692"/>
          </a:xfrm>
          <a:prstGeom prst="rect">
            <a:avLst/>
          </a:prstGeom>
        </p:spPr>
        <p:txBody>
          <a:bodyPr lIns="50800" tIns="50800" rIns="50800" bIns="50800" rtlCol="0" anchor="ctr"/>
          <a:lstStyle/>
          <a:p>
            <a:pPr algn="ctr">
              <a:lnSpc>
                <a:spcPts val="4200"/>
              </a:lnSpc>
            </a:pPr>
            <a:endParaRPr/>
          </a:p>
        </p:txBody>
      </p:sp>
      <p:sp>
        <p:nvSpPr>
          <p:cNvPr id="18" name="TextBox 18"/>
          <p:cNvSpPr txBox="1"/>
          <p:nvPr/>
        </p:nvSpPr>
        <p:spPr>
          <a:xfrm>
            <a:off x="8589238" y="3916915"/>
            <a:ext cx="7541923" cy="2228687"/>
          </a:xfrm>
          <a:prstGeom prst="rect">
            <a:avLst/>
          </a:prstGeom>
        </p:spPr>
        <p:txBody>
          <a:bodyPr wrap="square"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Un argumento </a:t>
            </a:r>
            <a:r>
              <a:rPr lang="es-MX" sz="1800" u="none" strike="noStrike" dirty="0" err="1">
                <a:solidFill>
                  <a:srgbClr val="595959"/>
                </a:solidFill>
                <a:latin typeface="Poppins Medium"/>
                <a:ea typeface="Poppins Medium"/>
                <a:cs typeface="Poppins Medium"/>
                <a:sym typeface="Poppins Medium"/>
              </a:rPr>
              <a:t>keyword</a:t>
            </a:r>
            <a:r>
              <a:rPr lang="es-MX" sz="1800" u="none" strike="noStrike" dirty="0">
                <a:solidFill>
                  <a:srgbClr val="595959"/>
                </a:solidFill>
                <a:latin typeface="Poppins Medium"/>
                <a:ea typeface="Poppins Medium"/>
                <a:cs typeface="Poppins Medium"/>
                <a:sym typeface="Poppins Medium"/>
              </a:rPr>
              <a:t> es un par de nombre-valor que se pasa a una función. Asocias directamente el nombre y el valor dentro del argumento, por lo que al pasar el argumento a la función, no hay confusión. Los argumentos de palabra clave te liberan de preocuparte por el orden correcto de tus argumentos en la llamada de la función y clarifican el papel de cada valor en la llamada de la función.</a:t>
            </a:r>
            <a:endParaRPr lang="en-US" sz="1800" u="none" strike="noStrike" dirty="0">
              <a:solidFill>
                <a:srgbClr val="595959"/>
              </a:solidFill>
              <a:latin typeface="Poppins Medium"/>
              <a:ea typeface="Poppins Medium"/>
              <a:cs typeface="Poppins Medium"/>
              <a:sym typeface="Poppins Medium"/>
            </a:endParaRPr>
          </a:p>
        </p:txBody>
      </p:sp>
      <p:pic>
        <p:nvPicPr>
          <p:cNvPr id="21" name="Imagen 20">
            <a:extLst>
              <a:ext uri="{FF2B5EF4-FFF2-40B4-BE49-F238E27FC236}">
                <a16:creationId xmlns:a16="http://schemas.microsoft.com/office/drawing/2014/main" id="{76DC2F8D-5AC3-EF0B-5FB0-F970D1A91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136" y="3162300"/>
            <a:ext cx="4307054" cy="4307054"/>
          </a:xfrm>
          <a:prstGeom prst="rect">
            <a:avLst/>
          </a:prstGeom>
        </p:spPr>
      </p:pic>
      <p:pic>
        <p:nvPicPr>
          <p:cNvPr id="23" name="Imagen 22">
            <a:extLst>
              <a:ext uri="{FF2B5EF4-FFF2-40B4-BE49-F238E27FC236}">
                <a16:creationId xmlns:a16="http://schemas.microsoft.com/office/drawing/2014/main" id="{54AE7B89-718E-797E-3F3A-8FEF273FE3D2}"/>
              </a:ext>
            </a:extLst>
          </p:cNvPr>
          <p:cNvPicPr>
            <a:picLocks noChangeAspect="1"/>
          </p:cNvPicPr>
          <p:nvPr/>
        </p:nvPicPr>
        <p:blipFill>
          <a:blip r:embed="rId3"/>
          <a:stretch>
            <a:fillRect/>
          </a:stretch>
        </p:blipFill>
        <p:spPr>
          <a:xfrm>
            <a:off x="8320774" y="6362700"/>
            <a:ext cx="7668128" cy="2513442"/>
          </a:xfrm>
          <a:prstGeom prst="rect">
            <a:avLst/>
          </a:prstGeom>
        </p:spPr>
      </p:pic>
      <p:grpSp>
        <p:nvGrpSpPr>
          <p:cNvPr id="24" name="Group 6">
            <a:extLst>
              <a:ext uri="{FF2B5EF4-FFF2-40B4-BE49-F238E27FC236}">
                <a16:creationId xmlns:a16="http://schemas.microsoft.com/office/drawing/2014/main" id="{58A72D50-CD7D-597C-D520-57A662BA211D}"/>
              </a:ext>
            </a:extLst>
          </p:cNvPr>
          <p:cNvGrpSpPr/>
          <p:nvPr/>
        </p:nvGrpSpPr>
        <p:grpSpPr>
          <a:xfrm>
            <a:off x="17984724" y="2593164"/>
            <a:ext cx="303276" cy="4562138"/>
            <a:chOff x="0" y="0"/>
            <a:chExt cx="79875" cy="1201551"/>
          </a:xfrm>
        </p:grpSpPr>
        <p:sp>
          <p:nvSpPr>
            <p:cNvPr id="25" name="Freeform 7">
              <a:extLst>
                <a:ext uri="{FF2B5EF4-FFF2-40B4-BE49-F238E27FC236}">
                  <a16:creationId xmlns:a16="http://schemas.microsoft.com/office/drawing/2014/main" id="{80A70251-C292-27C9-AA3D-D981BD6D4FD1}"/>
                </a:ext>
              </a:extLst>
            </p:cNvPr>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26" name="TextBox 8">
              <a:extLst>
                <a:ext uri="{FF2B5EF4-FFF2-40B4-BE49-F238E27FC236}">
                  <a16:creationId xmlns:a16="http://schemas.microsoft.com/office/drawing/2014/main" id="{A18D9C6E-1F19-102F-8089-0F7569F09234}"/>
                </a:ext>
              </a:extLst>
            </p:cNvPr>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339224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2281446"/>
            <a:ext cx="68961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a:solidFill>
                  <a:srgbClr val="595959"/>
                </a:solidFill>
                <a:latin typeface="Poppins Bold"/>
                <a:ea typeface="Poppins Bold"/>
                <a:cs typeface="Poppins Bold"/>
                <a:sym typeface="Poppins Bold"/>
              </a:rPr>
              <a:t>Valor </a:t>
            </a:r>
            <a:r>
              <a:rPr lang="en-US" sz="3999" dirty="0" err="1">
                <a:solidFill>
                  <a:srgbClr val="595959"/>
                </a:solidFill>
                <a:latin typeface="Poppins Bold"/>
                <a:ea typeface="Poppins Bold"/>
                <a:cs typeface="Poppins Bold"/>
                <a:sym typeface="Poppins Bold"/>
              </a:rPr>
              <a:t>por</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defecto</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14845" y="3086100"/>
            <a:ext cx="8485263" cy="3252109"/>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Cuando escribes una función, puedes definir un valor predeterminado para cada parámetro. Si se proporciona un argumento para un parámetro en la llamada de función, Python utiliza el valor del argumento. Si no se proporciona, utiliza el valor predeterminado del parámetro. Por lo tanto, al definir un valor predeterminado para un parámetro, puedes excluir el argumento correspondiente que normalmente escribirías en la llamada de función. </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1" name="Imagen 10">
            <a:extLst>
              <a:ext uri="{FF2B5EF4-FFF2-40B4-BE49-F238E27FC236}">
                <a16:creationId xmlns:a16="http://schemas.microsoft.com/office/drawing/2014/main" id="{FABB9159-EFB0-2DD0-830F-498FEF14BEC5}"/>
              </a:ext>
            </a:extLst>
          </p:cNvPr>
          <p:cNvPicPr>
            <a:picLocks noChangeAspect="1"/>
          </p:cNvPicPr>
          <p:nvPr/>
        </p:nvPicPr>
        <p:blipFill>
          <a:blip r:embed="rId2"/>
          <a:stretch>
            <a:fillRect/>
          </a:stretch>
        </p:blipFill>
        <p:spPr>
          <a:xfrm>
            <a:off x="1219200" y="7048500"/>
            <a:ext cx="7379092" cy="2686050"/>
          </a:xfrm>
          <a:prstGeom prst="rect">
            <a:avLst/>
          </a:prstGeom>
        </p:spPr>
      </p:pic>
      <p:pic>
        <p:nvPicPr>
          <p:cNvPr id="13" name="Imagen 12">
            <a:extLst>
              <a:ext uri="{FF2B5EF4-FFF2-40B4-BE49-F238E27FC236}">
                <a16:creationId xmlns:a16="http://schemas.microsoft.com/office/drawing/2014/main" id="{093B372F-0BC1-BC4C-E6CA-B07085A1D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0108" y="1452995"/>
            <a:ext cx="8763000" cy="8763000"/>
          </a:xfrm>
          <a:prstGeom prst="rect">
            <a:avLst/>
          </a:prstGeom>
        </p:spPr>
      </p:pic>
    </p:spTree>
    <p:extLst>
      <p:ext uri="{BB962C8B-B14F-4D97-AF65-F5344CB8AC3E}">
        <p14:creationId xmlns:p14="http://schemas.microsoft.com/office/powerpoint/2010/main" val="213762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8801527" y="1800138"/>
            <a:ext cx="7581473"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Parámetros</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args</a:t>
            </a:r>
            <a:r>
              <a:rPr lang="en-US" sz="3999" dirty="0">
                <a:solidFill>
                  <a:srgbClr val="595959"/>
                </a:solidFill>
                <a:latin typeface="Poppins Bold"/>
                <a:ea typeface="Poppins Bold"/>
                <a:cs typeface="Poppins Bold"/>
                <a:sym typeface="Poppins Bold"/>
              </a:rPr>
              <a:t> y **</a:t>
            </a:r>
            <a:r>
              <a:rPr lang="en-US" sz="3999" dirty="0" err="1">
                <a:solidFill>
                  <a:srgbClr val="595959"/>
                </a:solidFill>
                <a:latin typeface="Poppins Bold"/>
                <a:ea typeface="Poppins Bold"/>
                <a:cs typeface="Poppins Bold"/>
                <a:sym typeface="Poppins Bold"/>
              </a:rPr>
              <a:t>args</a:t>
            </a:r>
            <a:endParaRPr lang="en-US" sz="3999" dirty="0">
              <a:solidFill>
                <a:srgbClr val="595959"/>
              </a:solidFill>
              <a:latin typeface="Poppins Bold"/>
              <a:ea typeface="Poppins Bold"/>
              <a:cs typeface="Poppins Bold"/>
              <a:sym typeface="Poppins Bold"/>
            </a:endParaRPr>
          </a:p>
        </p:txBody>
      </p:sp>
      <p:sp>
        <p:nvSpPr>
          <p:cNvPr id="13" name="TextBox 13"/>
          <p:cNvSpPr txBox="1"/>
          <p:nvPr/>
        </p:nvSpPr>
        <p:spPr>
          <a:xfrm>
            <a:off x="8801527" y="2936188"/>
            <a:ext cx="6918468" cy="2228687"/>
          </a:xfrm>
          <a:prstGeom prst="rect">
            <a:avLst/>
          </a:prstGeom>
        </p:spPr>
        <p:txBody>
          <a:bodyPr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Normalmente sabemos el número de argumentos o parámetros que tendrá nuestra función y estos deben ir separados por comas y serán leídos al momento de invocar la función de izquierda a derecha en el orden en que están escritos; entonces si encontramos la necesidad de hacer una función con un número indefinido de argumentos utilizaremos los operadores “*” y “**”.:</a:t>
            </a:r>
          </a:p>
        </p:txBody>
      </p:sp>
      <p:pic>
        <p:nvPicPr>
          <p:cNvPr id="20" name="Imagen 19">
            <a:extLst>
              <a:ext uri="{FF2B5EF4-FFF2-40B4-BE49-F238E27FC236}">
                <a16:creationId xmlns:a16="http://schemas.microsoft.com/office/drawing/2014/main" id="{35B222B3-89F6-4E4B-5D16-4BB2D872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6286500"/>
            <a:ext cx="3609975" cy="2142908"/>
          </a:xfrm>
          <a:prstGeom prst="rect">
            <a:avLst/>
          </a:prstGeom>
        </p:spPr>
      </p:pic>
      <p:pic>
        <p:nvPicPr>
          <p:cNvPr id="21" name="Imagen 20">
            <a:extLst>
              <a:ext uri="{FF2B5EF4-FFF2-40B4-BE49-F238E27FC236}">
                <a16:creationId xmlns:a16="http://schemas.microsoft.com/office/drawing/2014/main" id="{5D9ED0E5-BA16-D5A6-25D9-C64D529EE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0" y="6347418"/>
            <a:ext cx="4055396" cy="2142908"/>
          </a:xfrm>
          <a:prstGeom prst="rect">
            <a:avLst/>
          </a:prstGeom>
        </p:spPr>
      </p:pic>
      <p:pic>
        <p:nvPicPr>
          <p:cNvPr id="23" name="Imagen 22">
            <a:extLst>
              <a:ext uri="{FF2B5EF4-FFF2-40B4-BE49-F238E27FC236}">
                <a16:creationId xmlns:a16="http://schemas.microsoft.com/office/drawing/2014/main" id="{FCF9C168-5524-E491-9384-DFC3101E3B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409700"/>
            <a:ext cx="7315200" cy="4181475"/>
          </a:xfrm>
          <a:prstGeom prst="rect">
            <a:avLst/>
          </a:prstGeom>
        </p:spPr>
      </p:pic>
    </p:spTree>
    <p:extLst>
      <p:ext uri="{BB962C8B-B14F-4D97-AF65-F5344CB8AC3E}">
        <p14:creationId xmlns:p14="http://schemas.microsoft.com/office/powerpoint/2010/main" val="20444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612053" cy="10454187"/>
            <a:chOff x="0" y="0"/>
            <a:chExt cx="1741446" cy="2753366"/>
          </a:xfrm>
        </p:grpSpPr>
        <p:sp>
          <p:nvSpPr>
            <p:cNvPr id="3" name="Freeform 3"/>
            <p:cNvSpPr/>
            <p:nvPr/>
          </p:nvSpPr>
          <p:spPr>
            <a:xfrm>
              <a:off x="0" y="0"/>
              <a:ext cx="1741446" cy="2753366"/>
            </a:xfrm>
            <a:custGeom>
              <a:avLst/>
              <a:gdLst/>
              <a:ahLst/>
              <a:cxnLst/>
              <a:rect l="l" t="t" r="r" b="b"/>
              <a:pathLst>
                <a:path w="1741446" h="2753366">
                  <a:moveTo>
                    <a:pt x="0" y="0"/>
                  </a:moveTo>
                  <a:lnTo>
                    <a:pt x="1741446" y="0"/>
                  </a:lnTo>
                  <a:lnTo>
                    <a:pt x="1741446" y="2753366"/>
                  </a:lnTo>
                  <a:lnTo>
                    <a:pt x="0" y="2753366"/>
                  </a:lnTo>
                  <a:close/>
                </a:path>
              </a:pathLst>
            </a:custGeom>
            <a:solidFill>
              <a:srgbClr val="1C21D1"/>
            </a:solidFill>
          </p:spPr>
        </p:sp>
        <p:sp>
          <p:nvSpPr>
            <p:cNvPr id="4" name="TextBox 4"/>
            <p:cNvSpPr txBox="1"/>
            <p:nvPr/>
          </p:nvSpPr>
          <p:spPr>
            <a:xfrm>
              <a:off x="0" y="-38100"/>
              <a:ext cx="1741446" cy="279146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4424362"/>
            <a:ext cx="4903545" cy="1323975"/>
          </a:xfrm>
          <a:prstGeom prst="rect">
            <a:avLst/>
          </a:prstGeom>
        </p:spPr>
        <p:txBody>
          <a:bodyPr lIns="0" tIns="0" rIns="0" bIns="0" rtlCol="0" anchor="t">
            <a:spAutoFit/>
          </a:bodyPr>
          <a:lstStyle/>
          <a:p>
            <a:pPr algn="l">
              <a:lnSpc>
                <a:spcPts val="5599"/>
              </a:lnSpc>
            </a:pPr>
            <a:r>
              <a:rPr lang="en-US" sz="3999">
                <a:solidFill>
                  <a:srgbClr val="FFFFFF"/>
                </a:solidFill>
                <a:latin typeface="Poppins Bold"/>
                <a:ea typeface="Poppins Bold"/>
                <a:cs typeface="Poppins Bold"/>
                <a:sym typeface="Poppins Bold"/>
              </a:rPr>
              <a:t>Competencia de </a:t>
            </a:r>
          </a:p>
          <a:p>
            <a:pPr marL="0" lvl="0" indent="0" algn="l">
              <a:lnSpc>
                <a:spcPts val="3999"/>
              </a:lnSpc>
            </a:pPr>
            <a:r>
              <a:rPr lang="en-US" sz="3999">
                <a:solidFill>
                  <a:srgbClr val="FFFFFF"/>
                </a:solidFill>
                <a:latin typeface="Poppins Bold"/>
                <a:ea typeface="Poppins Bold"/>
                <a:cs typeface="Poppins Bold"/>
                <a:sym typeface="Poppins Bold"/>
              </a:rPr>
              <a:t>la asignatura</a:t>
            </a:r>
          </a:p>
        </p:txBody>
      </p:sp>
      <p:sp>
        <p:nvSpPr>
          <p:cNvPr id="6" name="TextBox 6"/>
          <p:cNvSpPr txBox="1"/>
          <p:nvPr/>
        </p:nvSpPr>
        <p:spPr>
          <a:xfrm>
            <a:off x="7525731" y="4457156"/>
            <a:ext cx="9733569" cy="2246769"/>
          </a:xfrm>
          <a:prstGeom prst="rect">
            <a:avLst/>
          </a:prstGeom>
        </p:spPr>
        <p:txBody>
          <a:bodyPr lIns="0" tIns="0" rIns="0" bIns="0" rtlCol="0" anchor="t">
            <a:spAutoFit/>
          </a:bodyPr>
          <a:lstStyle/>
          <a:p>
            <a:pPr marL="0" lvl="0" indent="0" algn="l">
              <a:lnSpc>
                <a:spcPts val="2499"/>
              </a:lnSpc>
            </a:pPr>
            <a:r>
              <a:rPr lang="es-MX" sz="2499" dirty="0">
                <a:solidFill>
                  <a:srgbClr val="595959"/>
                </a:solidFill>
                <a:latin typeface="Open Sans"/>
                <a:ea typeface="Open Sans"/>
                <a:cs typeface="Open Sans"/>
                <a:sym typeface="Open Sans"/>
              </a:rPr>
              <a:t>Construye aplicaciones utilizando el lenguaje de programación Python que brinden soluciones en las áreas de escritorio, web y machine </a:t>
            </a:r>
            <a:r>
              <a:rPr lang="es-MX" sz="2499" dirty="0" err="1">
                <a:solidFill>
                  <a:srgbClr val="595959"/>
                </a:solidFill>
                <a:latin typeface="Open Sans"/>
                <a:ea typeface="Open Sans"/>
                <a:cs typeface="Open Sans"/>
                <a:sym typeface="Open Sans"/>
              </a:rPr>
              <a:t>learning</a:t>
            </a:r>
            <a:r>
              <a:rPr lang="es-MX" sz="2499" dirty="0">
                <a:solidFill>
                  <a:srgbClr val="595959"/>
                </a:solidFill>
                <a:latin typeface="Open Sans"/>
                <a:ea typeface="Open Sans"/>
                <a:cs typeface="Open Sans"/>
                <a:sym typeface="Open Sans"/>
              </a:rPr>
              <a:t>, para dar respuesta a las necesidades de las empresas y sociedad en general, utilizando herramientas vigentes, uso de </a:t>
            </a:r>
            <a:r>
              <a:rPr lang="es-MX" sz="2499" dirty="0" err="1">
                <a:solidFill>
                  <a:srgbClr val="595959"/>
                </a:solidFill>
                <a:latin typeface="Open Sans"/>
                <a:ea typeface="Open Sans"/>
                <a:cs typeface="Open Sans"/>
                <a:sym typeface="Open Sans"/>
              </a:rPr>
              <a:t>estandares</a:t>
            </a:r>
            <a:r>
              <a:rPr lang="es-MX" sz="2499" dirty="0">
                <a:solidFill>
                  <a:srgbClr val="595959"/>
                </a:solidFill>
                <a:latin typeface="Open Sans"/>
                <a:ea typeface="Open Sans"/>
                <a:cs typeface="Open Sans"/>
                <a:sym typeface="Open Sans"/>
              </a:rPr>
              <a:t>, buenas practicas, tecnologías como Git, </a:t>
            </a:r>
            <a:r>
              <a:rPr lang="es-MX" sz="2499" dirty="0" err="1">
                <a:solidFill>
                  <a:srgbClr val="595959"/>
                </a:solidFill>
                <a:latin typeface="Open Sans"/>
                <a:ea typeface="Open Sans"/>
                <a:cs typeface="Open Sans"/>
                <a:sym typeface="Open Sans"/>
              </a:rPr>
              <a:t>Devops</a:t>
            </a:r>
            <a:r>
              <a:rPr lang="es-MX" sz="2499" dirty="0">
                <a:solidFill>
                  <a:srgbClr val="595959"/>
                </a:solidFill>
                <a:latin typeface="Open Sans"/>
                <a:ea typeface="Open Sans"/>
                <a:cs typeface="Open Sans"/>
                <a:sym typeface="Open Sans"/>
              </a:rPr>
              <a:t>, </a:t>
            </a:r>
            <a:r>
              <a:rPr lang="es-MX" sz="2499" dirty="0" err="1">
                <a:solidFill>
                  <a:srgbClr val="595959"/>
                </a:solidFill>
                <a:latin typeface="Open Sans"/>
                <a:ea typeface="Open Sans"/>
                <a:cs typeface="Open Sans"/>
                <a:sym typeface="Open Sans"/>
              </a:rPr>
              <a:t>Containers</a:t>
            </a:r>
            <a:r>
              <a:rPr lang="es-MX" sz="2499" dirty="0">
                <a:solidFill>
                  <a:srgbClr val="595959"/>
                </a:solidFill>
                <a:latin typeface="Open Sans"/>
                <a:ea typeface="Open Sans"/>
                <a:cs typeface="Open Sans"/>
                <a:sym typeface="Open Sans"/>
              </a:rPr>
              <a:t> y Orquestadores, trabajando de forma individual y colaborativa</a:t>
            </a:r>
            <a:endParaRPr lang="en-US" sz="2499" dirty="0">
              <a:solidFill>
                <a:srgbClr val="595959"/>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8589238" y="2924613"/>
            <a:ext cx="71312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a:solidFill>
                  <a:srgbClr val="595959"/>
                </a:solidFill>
                <a:latin typeface="Poppins Bold"/>
                <a:ea typeface="Poppins Bold"/>
                <a:cs typeface="Poppins Bold"/>
                <a:sym typeface="Poppins Bold"/>
              </a:rPr>
              <a:t>Valor de </a:t>
            </a:r>
            <a:r>
              <a:rPr lang="en-US" sz="3999" dirty="0" err="1">
                <a:solidFill>
                  <a:srgbClr val="595959"/>
                </a:solidFill>
                <a:latin typeface="Poppins Bold"/>
                <a:ea typeface="Poppins Bold"/>
                <a:cs typeface="Poppins Bold"/>
                <a:sym typeface="Poppins Bold"/>
              </a:rPr>
              <a:t>retorno</a:t>
            </a:r>
            <a:endParaRPr lang="en-US" sz="3999" dirty="0">
              <a:solidFill>
                <a:srgbClr val="595959"/>
              </a:solidFill>
              <a:latin typeface="Poppins Bold"/>
              <a:ea typeface="Poppins Bold"/>
              <a:cs typeface="Poppins Bold"/>
              <a:sym typeface="Poppins Bold"/>
            </a:endParaRPr>
          </a:p>
        </p:txBody>
      </p:sp>
      <p:sp>
        <p:nvSpPr>
          <p:cNvPr id="17" name="TextBox 17"/>
          <p:cNvSpPr txBox="1"/>
          <p:nvPr/>
        </p:nvSpPr>
        <p:spPr>
          <a:xfrm>
            <a:off x="8794600" y="6570774"/>
            <a:ext cx="1155802" cy="1431692"/>
          </a:xfrm>
          <a:prstGeom prst="rect">
            <a:avLst/>
          </a:prstGeom>
        </p:spPr>
        <p:txBody>
          <a:bodyPr lIns="50800" tIns="50800" rIns="50800" bIns="50800" rtlCol="0" anchor="ctr"/>
          <a:lstStyle/>
          <a:p>
            <a:pPr algn="ctr">
              <a:lnSpc>
                <a:spcPts val="4200"/>
              </a:lnSpc>
            </a:pPr>
            <a:endParaRPr/>
          </a:p>
        </p:txBody>
      </p:sp>
      <p:sp>
        <p:nvSpPr>
          <p:cNvPr id="18" name="TextBox 18"/>
          <p:cNvSpPr txBox="1"/>
          <p:nvPr/>
        </p:nvSpPr>
        <p:spPr>
          <a:xfrm>
            <a:off x="8589238" y="3916915"/>
            <a:ext cx="7541923" cy="1587486"/>
          </a:xfrm>
          <a:prstGeom prst="rect">
            <a:avLst/>
          </a:prstGeom>
        </p:spPr>
        <p:txBody>
          <a:bodyPr wrap="square"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Cuando escribes una función, puedes definir un valor predeterminado para cada parámetro. Si se proporciona un argumento para un parámetro en la llamada de función, Python utiliza el valor del argumento. Si no se proporciona, utiliza el valor predeterminado del parámetro.</a:t>
            </a:r>
            <a:endParaRPr lang="en-US" sz="1800" u="none" strike="noStrike" dirty="0">
              <a:solidFill>
                <a:srgbClr val="595959"/>
              </a:solidFill>
              <a:latin typeface="Poppins Medium"/>
              <a:ea typeface="Poppins Medium"/>
              <a:cs typeface="Poppins Medium"/>
              <a:sym typeface="Poppins Medium"/>
            </a:endParaRPr>
          </a:p>
        </p:txBody>
      </p:sp>
      <p:pic>
        <p:nvPicPr>
          <p:cNvPr id="21" name="Imagen 20">
            <a:extLst>
              <a:ext uri="{FF2B5EF4-FFF2-40B4-BE49-F238E27FC236}">
                <a16:creationId xmlns:a16="http://schemas.microsoft.com/office/drawing/2014/main" id="{76DC2F8D-5AC3-EF0B-5FB0-F970D1A91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136" y="3162300"/>
            <a:ext cx="4307054" cy="4307054"/>
          </a:xfrm>
          <a:prstGeom prst="rect">
            <a:avLst/>
          </a:prstGeom>
        </p:spPr>
      </p:pic>
      <p:grpSp>
        <p:nvGrpSpPr>
          <p:cNvPr id="24" name="Group 6">
            <a:extLst>
              <a:ext uri="{FF2B5EF4-FFF2-40B4-BE49-F238E27FC236}">
                <a16:creationId xmlns:a16="http://schemas.microsoft.com/office/drawing/2014/main" id="{58A72D50-CD7D-597C-D520-57A662BA211D}"/>
              </a:ext>
            </a:extLst>
          </p:cNvPr>
          <p:cNvGrpSpPr/>
          <p:nvPr/>
        </p:nvGrpSpPr>
        <p:grpSpPr>
          <a:xfrm>
            <a:off x="17984724" y="2593164"/>
            <a:ext cx="303276" cy="4562138"/>
            <a:chOff x="0" y="0"/>
            <a:chExt cx="79875" cy="1201551"/>
          </a:xfrm>
        </p:grpSpPr>
        <p:sp>
          <p:nvSpPr>
            <p:cNvPr id="25" name="Freeform 7">
              <a:extLst>
                <a:ext uri="{FF2B5EF4-FFF2-40B4-BE49-F238E27FC236}">
                  <a16:creationId xmlns:a16="http://schemas.microsoft.com/office/drawing/2014/main" id="{80A70251-C292-27C9-AA3D-D981BD6D4FD1}"/>
                </a:ext>
              </a:extLst>
            </p:cNvPr>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26" name="TextBox 8">
              <a:extLst>
                <a:ext uri="{FF2B5EF4-FFF2-40B4-BE49-F238E27FC236}">
                  <a16:creationId xmlns:a16="http://schemas.microsoft.com/office/drawing/2014/main" id="{A18D9C6E-1F19-102F-8089-0F7569F09234}"/>
                </a:ext>
              </a:extLst>
            </p:cNvPr>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3" name="Imagen 2">
            <a:extLst>
              <a:ext uri="{FF2B5EF4-FFF2-40B4-BE49-F238E27FC236}">
                <a16:creationId xmlns:a16="http://schemas.microsoft.com/office/drawing/2014/main" id="{BBABC190-C9DA-39C6-8415-95DC54A4DF2B}"/>
              </a:ext>
            </a:extLst>
          </p:cNvPr>
          <p:cNvPicPr>
            <a:picLocks noChangeAspect="1"/>
          </p:cNvPicPr>
          <p:nvPr/>
        </p:nvPicPr>
        <p:blipFill>
          <a:blip r:embed="rId3"/>
          <a:stretch>
            <a:fillRect/>
          </a:stretch>
        </p:blipFill>
        <p:spPr>
          <a:xfrm>
            <a:off x="8348821" y="5949371"/>
            <a:ext cx="7612033" cy="2674498"/>
          </a:xfrm>
          <a:prstGeom prst="rect">
            <a:avLst/>
          </a:prstGeom>
        </p:spPr>
      </p:pic>
    </p:spTree>
    <p:extLst>
      <p:ext uri="{BB962C8B-B14F-4D97-AF65-F5344CB8AC3E}">
        <p14:creationId xmlns:p14="http://schemas.microsoft.com/office/powerpoint/2010/main" val="154101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473419" y="1028700"/>
            <a:ext cx="7670581" cy="8449301"/>
            <a:chOff x="0" y="0"/>
            <a:chExt cx="2020235" cy="2225330"/>
          </a:xfrm>
        </p:grpSpPr>
        <p:sp>
          <p:nvSpPr>
            <p:cNvPr id="5" name="Freeform 5"/>
            <p:cNvSpPr/>
            <p:nvPr/>
          </p:nvSpPr>
          <p:spPr>
            <a:xfrm>
              <a:off x="0" y="0"/>
              <a:ext cx="2020235" cy="2225330"/>
            </a:xfrm>
            <a:custGeom>
              <a:avLst/>
              <a:gdLst/>
              <a:ahLst/>
              <a:cxnLst/>
              <a:rect l="l" t="t" r="r" b="b"/>
              <a:pathLst>
                <a:path w="2020235" h="2225330">
                  <a:moveTo>
                    <a:pt x="0" y="0"/>
                  </a:moveTo>
                  <a:lnTo>
                    <a:pt x="2020235" y="0"/>
                  </a:lnTo>
                  <a:lnTo>
                    <a:pt x="2020235" y="2225330"/>
                  </a:lnTo>
                  <a:lnTo>
                    <a:pt x="0" y="2225330"/>
                  </a:lnTo>
                  <a:close/>
                </a:path>
              </a:pathLst>
            </a:custGeom>
            <a:solidFill>
              <a:srgbClr val="1C21D1"/>
            </a:solidFill>
          </p:spPr>
        </p:sp>
        <p:sp>
          <p:nvSpPr>
            <p:cNvPr id="6" name="TextBox 6"/>
            <p:cNvSpPr txBox="1"/>
            <p:nvPr/>
          </p:nvSpPr>
          <p:spPr>
            <a:xfrm>
              <a:off x="0" y="9525"/>
              <a:ext cx="2020235" cy="2215805"/>
            </a:xfrm>
            <a:prstGeom prst="rect">
              <a:avLst/>
            </a:prstGeom>
          </p:spPr>
          <p:txBody>
            <a:bodyPr lIns="50800" tIns="50800" rIns="50800" bIns="50800" rtlCol="0" anchor="ctr"/>
            <a:lstStyle/>
            <a:p>
              <a:pPr algn="ctr">
                <a:lnSpc>
                  <a:spcPts val="2000"/>
                </a:lnSpc>
              </a:pPr>
              <a:endParaRPr/>
            </a:p>
          </p:txBody>
        </p:sp>
      </p:grpSp>
      <p:sp>
        <p:nvSpPr>
          <p:cNvPr id="7" name="TextBox 7"/>
          <p:cNvSpPr txBox="1"/>
          <p:nvPr/>
        </p:nvSpPr>
        <p:spPr>
          <a:xfrm>
            <a:off x="2294074" y="2552700"/>
            <a:ext cx="6029269" cy="2077492"/>
          </a:xfrm>
          <a:prstGeom prst="rect">
            <a:avLst/>
          </a:prstGeom>
        </p:spPr>
        <p:txBody>
          <a:bodyPr lIns="0" tIns="0" rIns="0" bIns="0" rtlCol="0" anchor="t">
            <a:spAutoFit/>
          </a:bodyPr>
          <a:lstStyle/>
          <a:p>
            <a:pPr marL="0" lvl="0" indent="0" algn="l">
              <a:lnSpc>
                <a:spcPts val="8064"/>
              </a:lnSpc>
              <a:spcBef>
                <a:spcPct val="0"/>
              </a:spcBef>
            </a:pPr>
            <a:r>
              <a:rPr lang="en-US" sz="7200" u="none" strike="noStrike" dirty="0" err="1">
                <a:solidFill>
                  <a:srgbClr val="FFFFFF"/>
                </a:solidFill>
                <a:latin typeface="Poppins Bold"/>
                <a:ea typeface="Poppins Bold"/>
                <a:cs typeface="Poppins Bold"/>
                <a:sym typeface="Poppins Bold"/>
              </a:rPr>
              <a:t>Funciones</a:t>
            </a:r>
            <a:r>
              <a:rPr lang="en-US" sz="7200" u="none" strike="noStrike" dirty="0">
                <a:solidFill>
                  <a:srgbClr val="FFFFFF"/>
                </a:solidFill>
                <a:latin typeface="Poppins Bold"/>
                <a:ea typeface="Poppins Bold"/>
                <a:cs typeface="Poppins Bold"/>
                <a:sym typeface="Poppins Bold"/>
              </a:rPr>
              <a:t> Built-in</a:t>
            </a:r>
          </a:p>
        </p:txBody>
      </p:sp>
      <p:sp>
        <p:nvSpPr>
          <p:cNvPr id="8" name="TextBox 8"/>
          <p:cNvSpPr txBox="1"/>
          <p:nvPr/>
        </p:nvSpPr>
        <p:spPr>
          <a:xfrm>
            <a:off x="2294074" y="4718312"/>
            <a:ext cx="5911927" cy="3465308"/>
          </a:xfrm>
          <a:prstGeom prst="rect">
            <a:avLst/>
          </a:prstGeom>
        </p:spPr>
        <p:txBody>
          <a:bodyPr lIns="0" tIns="0" rIns="0" bIns="0" rtlCol="0" anchor="t">
            <a:spAutoFit/>
          </a:bodyPr>
          <a:lstStyle/>
          <a:p>
            <a:pPr algn="l">
              <a:lnSpc>
                <a:spcPts val="3359"/>
              </a:lnSpc>
            </a:pPr>
            <a:r>
              <a:rPr lang="es-MX" sz="2400" dirty="0">
                <a:solidFill>
                  <a:srgbClr val="FFFFFF"/>
                </a:solidFill>
                <a:latin typeface="Poppins"/>
                <a:ea typeface="Poppins"/>
                <a:cs typeface="Poppins"/>
                <a:sym typeface="Poppins"/>
              </a:rPr>
              <a:t>Las funciones </a:t>
            </a:r>
            <a:r>
              <a:rPr lang="es-MX" sz="2400" dirty="0" err="1">
                <a:solidFill>
                  <a:srgbClr val="FFFFFF"/>
                </a:solidFill>
                <a:latin typeface="Poppins"/>
                <a:ea typeface="Poppins"/>
                <a:cs typeface="Poppins"/>
                <a:sym typeface="Poppins"/>
              </a:rPr>
              <a:t>built</a:t>
            </a:r>
            <a:r>
              <a:rPr lang="es-MX" sz="2400" dirty="0">
                <a:solidFill>
                  <a:srgbClr val="FFFFFF"/>
                </a:solidFill>
                <a:latin typeface="Poppins"/>
                <a:ea typeface="Poppins"/>
                <a:cs typeface="Poppins"/>
                <a:sym typeface="Poppins"/>
              </a:rPr>
              <a:t>-in en Python son funciones integradas en el lenguaje de programación que están disponibles de manera predeterminada y no requieren importar ningún módulo adicional. Estas funciones proporcionan funcionalidades básicas y esenciales</a:t>
            </a:r>
            <a:r>
              <a:rPr lang="en-US" sz="2400" dirty="0">
                <a:solidFill>
                  <a:srgbClr val="FFFFFF"/>
                </a:solidFill>
                <a:latin typeface="Poppins"/>
                <a:ea typeface="Poppins"/>
                <a:cs typeface="Poppins"/>
                <a:sym typeface="Poppins"/>
              </a:rPr>
              <a:t>. </a:t>
            </a:r>
          </a:p>
        </p:txBody>
      </p:sp>
      <p:pic>
        <p:nvPicPr>
          <p:cNvPr id="9" name="Imagen 8">
            <a:extLst>
              <a:ext uri="{FF2B5EF4-FFF2-40B4-BE49-F238E27FC236}">
                <a16:creationId xmlns:a16="http://schemas.microsoft.com/office/drawing/2014/main" id="{582364C6-0A01-3F55-6B8C-CC122B148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028700"/>
            <a:ext cx="7914739" cy="8123388"/>
          </a:xfrm>
          <a:prstGeom prst="rect">
            <a:avLst/>
          </a:prstGeom>
        </p:spPr>
      </p:pic>
    </p:spTree>
    <p:extLst>
      <p:ext uri="{BB962C8B-B14F-4D97-AF65-F5344CB8AC3E}">
        <p14:creationId xmlns:p14="http://schemas.microsoft.com/office/powerpoint/2010/main" val="40230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90048"/>
          </a:xfrm>
          <a:custGeom>
            <a:avLst/>
            <a:gdLst/>
            <a:ahLst/>
            <a:cxnLst/>
            <a:rect l="l" t="t" r="r" b="b"/>
            <a:pathLst>
              <a:path w="18288000" h="10290048">
                <a:moveTo>
                  <a:pt x="0" y="0"/>
                </a:moveTo>
                <a:lnTo>
                  <a:pt x="18288000" y="0"/>
                </a:lnTo>
                <a:lnTo>
                  <a:pt x="18288000" y="10290048"/>
                </a:lnTo>
                <a:lnTo>
                  <a:pt x="0" y="10290048"/>
                </a:lnTo>
                <a:lnTo>
                  <a:pt x="0" y="0"/>
                </a:lnTo>
                <a:close/>
              </a:path>
            </a:pathLst>
          </a:custGeom>
          <a:blipFill>
            <a:blip r:embed="rId2"/>
            <a:stretch>
              <a:fillRect/>
            </a:stretch>
          </a:blipFill>
        </p:spPr>
      </p:sp>
      <p:grpSp>
        <p:nvGrpSpPr>
          <p:cNvPr id="3" name="Group 3"/>
          <p:cNvGrpSpPr/>
          <p:nvPr/>
        </p:nvGrpSpPr>
        <p:grpSpPr>
          <a:xfrm>
            <a:off x="-34636" y="0"/>
            <a:ext cx="18288000" cy="10454187"/>
            <a:chOff x="0" y="0"/>
            <a:chExt cx="4816593" cy="2753366"/>
          </a:xfrm>
        </p:grpSpPr>
        <p:sp>
          <p:nvSpPr>
            <p:cNvPr id="4" name="Freeform 4"/>
            <p:cNvSpPr/>
            <p:nvPr/>
          </p:nvSpPr>
          <p:spPr>
            <a:xfrm>
              <a:off x="0" y="0"/>
              <a:ext cx="4816592" cy="2753366"/>
            </a:xfrm>
            <a:custGeom>
              <a:avLst/>
              <a:gdLst/>
              <a:ahLst/>
              <a:cxnLst/>
              <a:rect l="l" t="t" r="r" b="b"/>
              <a:pathLst>
                <a:path w="4816592" h="2753366">
                  <a:moveTo>
                    <a:pt x="0" y="0"/>
                  </a:moveTo>
                  <a:lnTo>
                    <a:pt x="4816592" y="0"/>
                  </a:lnTo>
                  <a:lnTo>
                    <a:pt x="4816592" y="2753366"/>
                  </a:lnTo>
                  <a:lnTo>
                    <a:pt x="0" y="2753366"/>
                  </a:lnTo>
                  <a:close/>
                </a:path>
              </a:pathLst>
            </a:custGeom>
            <a:solidFill>
              <a:srgbClr val="1C21D1">
                <a:alpha val="80784"/>
              </a:srgbClr>
            </a:solidFill>
          </p:spPr>
        </p:sp>
        <p:sp>
          <p:nvSpPr>
            <p:cNvPr id="5" name="TextBox 5"/>
            <p:cNvSpPr txBox="1"/>
            <p:nvPr/>
          </p:nvSpPr>
          <p:spPr>
            <a:xfrm>
              <a:off x="0" y="-38100"/>
              <a:ext cx="4816593" cy="27914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36242" y="4492625"/>
            <a:ext cx="2215515" cy="349250"/>
          </a:xfrm>
          <a:prstGeom prst="rect">
            <a:avLst/>
          </a:prstGeom>
        </p:spPr>
        <p:txBody>
          <a:bodyPr lIns="0" tIns="0" rIns="0" bIns="0" rtlCol="0" anchor="t">
            <a:spAutoFit/>
          </a:bodyPr>
          <a:lstStyle/>
          <a:p>
            <a:pPr marL="0" lvl="0" indent="0" algn="ctr">
              <a:lnSpc>
                <a:spcPts val="2499"/>
              </a:lnSpc>
            </a:pPr>
            <a:r>
              <a:rPr lang="en-US" sz="2499" spc="-72">
                <a:solidFill>
                  <a:srgbClr val="FFFFFF"/>
                </a:solidFill>
                <a:latin typeface="Poppins"/>
                <a:ea typeface="Poppins"/>
                <a:cs typeface="Poppins"/>
                <a:sym typeface="Poppins"/>
              </a:rPr>
              <a:t>Contenido tres</a:t>
            </a:r>
          </a:p>
        </p:txBody>
      </p:sp>
      <p:sp>
        <p:nvSpPr>
          <p:cNvPr id="7" name="TextBox 7"/>
          <p:cNvSpPr txBox="1"/>
          <p:nvPr/>
        </p:nvSpPr>
        <p:spPr>
          <a:xfrm>
            <a:off x="4526913" y="5123008"/>
            <a:ext cx="9234170" cy="682174"/>
          </a:xfrm>
          <a:prstGeom prst="rect">
            <a:avLst/>
          </a:prstGeom>
        </p:spPr>
        <p:txBody>
          <a:bodyPr lIns="0" tIns="0" rIns="0" bIns="0" rtlCol="0" anchor="t">
            <a:spAutoFit/>
          </a:bodyPr>
          <a:lstStyle/>
          <a:p>
            <a:pPr marL="0" lvl="0" indent="0" algn="ctr">
              <a:lnSpc>
                <a:spcPts val="5599"/>
              </a:lnSpc>
            </a:pPr>
            <a:r>
              <a:rPr lang="en-US" sz="3999" dirty="0" err="1">
                <a:solidFill>
                  <a:srgbClr val="FFFFFF"/>
                </a:solidFill>
                <a:latin typeface="Poppins Bold"/>
                <a:ea typeface="Poppins Bold"/>
                <a:cs typeface="Poppins Bold"/>
                <a:sym typeface="Poppins Bold"/>
              </a:rPr>
              <a:t>Funciones</a:t>
            </a:r>
            <a:r>
              <a:rPr lang="en-US" sz="3999" dirty="0">
                <a:solidFill>
                  <a:srgbClr val="FFFFFF"/>
                </a:solidFill>
                <a:latin typeface="Poppins Bold"/>
                <a:ea typeface="Poppins Bold"/>
                <a:cs typeface="Poppins Bold"/>
                <a:sym typeface="Poppins Bold"/>
              </a:rPr>
              <a:t> Lambda y </a:t>
            </a:r>
            <a:r>
              <a:rPr lang="en-US" sz="3999" dirty="0" err="1">
                <a:solidFill>
                  <a:srgbClr val="FFFFFF"/>
                </a:solidFill>
                <a:latin typeface="Poppins Bold"/>
                <a:ea typeface="Poppins Bold"/>
                <a:cs typeface="Poppins Bold"/>
                <a:sym typeface="Poppins Bold"/>
              </a:rPr>
              <a:t>módulos</a:t>
            </a:r>
            <a:endParaRPr lang="en-US" sz="3999" dirty="0">
              <a:solidFill>
                <a:srgbClr val="FFFFFF"/>
              </a:solidFill>
              <a:latin typeface="Poppins Bold"/>
              <a:ea typeface="Poppins Bold"/>
              <a:cs typeface="Poppins Bold"/>
              <a:sym typeface="Poppi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85864" y="0"/>
            <a:ext cx="7597273" cy="10287000"/>
            <a:chOff x="0" y="0"/>
            <a:chExt cx="10129697" cy="13716000"/>
          </a:xfrm>
        </p:grpSpPr>
        <p:pic>
          <p:nvPicPr>
            <p:cNvPr id="3" name="Picture 3"/>
            <p:cNvPicPr>
              <a:picLocks noChangeAspect="1"/>
            </p:cNvPicPr>
            <p:nvPr/>
          </p:nvPicPr>
          <p:blipFill>
            <a:blip r:embed="rId2"/>
            <a:srcRect l="25397" r="25397"/>
            <a:stretch>
              <a:fillRect/>
            </a:stretch>
          </p:blipFill>
          <p:spPr>
            <a:xfrm>
              <a:off x="0" y="0"/>
              <a:ext cx="10129697" cy="13716000"/>
            </a:xfrm>
            <a:prstGeom prst="rect">
              <a:avLst/>
            </a:prstGeom>
          </p:spPr>
        </p:pic>
      </p:grpSp>
      <p:sp>
        <p:nvSpPr>
          <p:cNvPr id="4" name="TextBox 4"/>
          <p:cNvSpPr txBox="1"/>
          <p:nvPr/>
        </p:nvSpPr>
        <p:spPr>
          <a:xfrm>
            <a:off x="1014845" y="2112540"/>
            <a:ext cx="81153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Funciones</a:t>
            </a:r>
            <a:r>
              <a:rPr lang="en-US" sz="3999" dirty="0">
                <a:solidFill>
                  <a:srgbClr val="595959"/>
                </a:solidFill>
                <a:latin typeface="Poppins Bold"/>
                <a:ea typeface="Poppins Bold"/>
                <a:cs typeface="Poppins Bold"/>
                <a:sym typeface="Poppins Bold"/>
              </a:rPr>
              <a:t> lambda o </a:t>
            </a:r>
            <a:r>
              <a:rPr lang="en-US" sz="3999" dirty="0" err="1">
                <a:solidFill>
                  <a:srgbClr val="595959"/>
                </a:solidFill>
                <a:latin typeface="Poppins Bold"/>
                <a:ea typeface="Poppins Bold"/>
                <a:cs typeface="Poppins Bold"/>
                <a:sym typeface="Poppins Bold"/>
              </a:rPr>
              <a:t>anónimas</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14845" y="3086100"/>
            <a:ext cx="8485263" cy="2841740"/>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Al igual que en otros lenguajes de programación Python también puede hacer uso de funciones lambda o también conocidas como funciones anónimas. La mayor funcionalidad de estas funciones es como tal hacer operaciones sencillas que pueden resolverse en una línea de código además debido a esta característica pueden actuar como el parámetro de otras funciones.</a:t>
            </a: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9" name="Imagen 8">
            <a:extLst>
              <a:ext uri="{FF2B5EF4-FFF2-40B4-BE49-F238E27FC236}">
                <a16:creationId xmlns:a16="http://schemas.microsoft.com/office/drawing/2014/main" id="{ED71EC55-03AB-1639-7DA3-BA816DDEC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983" y="7048500"/>
            <a:ext cx="5382986" cy="2628900"/>
          </a:xfrm>
          <a:prstGeom prst="rect">
            <a:avLst/>
          </a:prstGeom>
        </p:spPr>
      </p:pic>
    </p:spTree>
    <p:extLst>
      <p:ext uri="{BB962C8B-B14F-4D97-AF65-F5344CB8AC3E}">
        <p14:creationId xmlns:p14="http://schemas.microsoft.com/office/powerpoint/2010/main" val="227564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2281446"/>
            <a:ext cx="68961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Módulos</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07918" y="3650299"/>
            <a:ext cx="8485263" cy="2841740"/>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Una ventaja de las funciones es la forma en que separan bloques de código de tu programa principal. Al usar nombres descriptivos para tus funciones, tu programa principal será mucho más fácil de seguir. Puedes ir un paso más allá almacenando tus funciones en un archivo separado llamado módulo y luego importando ese módulo en tu programa principal.</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3" name="Imagen 12">
            <a:extLst>
              <a:ext uri="{FF2B5EF4-FFF2-40B4-BE49-F238E27FC236}">
                <a16:creationId xmlns:a16="http://schemas.microsoft.com/office/drawing/2014/main" id="{093B372F-0BC1-BC4C-E6CA-B07085A1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108" y="1452995"/>
            <a:ext cx="8763000" cy="8763000"/>
          </a:xfrm>
          <a:prstGeom prst="rect">
            <a:avLst/>
          </a:prstGeom>
        </p:spPr>
      </p:pic>
    </p:spTree>
    <p:extLst>
      <p:ext uri="{BB962C8B-B14F-4D97-AF65-F5344CB8AC3E}">
        <p14:creationId xmlns:p14="http://schemas.microsoft.com/office/powerpoint/2010/main" val="117180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8589237" y="1646766"/>
            <a:ext cx="71312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Importando</a:t>
            </a:r>
            <a:r>
              <a:rPr lang="en-US" sz="3999" dirty="0">
                <a:solidFill>
                  <a:srgbClr val="595959"/>
                </a:solidFill>
                <a:latin typeface="Poppins Bold"/>
                <a:ea typeface="Poppins Bold"/>
                <a:cs typeface="Poppins Bold"/>
                <a:sym typeface="Poppins Bold"/>
              </a:rPr>
              <a:t> un </a:t>
            </a:r>
            <a:r>
              <a:rPr lang="en-US" sz="3999" dirty="0" err="1">
                <a:solidFill>
                  <a:srgbClr val="595959"/>
                </a:solidFill>
                <a:latin typeface="Poppins Bold"/>
                <a:ea typeface="Poppins Bold"/>
                <a:cs typeface="Poppins Bold"/>
                <a:sym typeface="Poppins Bold"/>
              </a:rPr>
              <a:t>módulo</a:t>
            </a:r>
            <a:endParaRPr lang="en-US" sz="3999" dirty="0">
              <a:solidFill>
                <a:srgbClr val="595959"/>
              </a:solidFill>
              <a:latin typeface="Poppins Bold"/>
              <a:ea typeface="Poppins Bold"/>
              <a:cs typeface="Poppins Bold"/>
              <a:sym typeface="Poppins Bold"/>
            </a:endParaRPr>
          </a:p>
        </p:txBody>
      </p:sp>
      <p:sp>
        <p:nvSpPr>
          <p:cNvPr id="17" name="TextBox 17"/>
          <p:cNvSpPr txBox="1"/>
          <p:nvPr/>
        </p:nvSpPr>
        <p:spPr>
          <a:xfrm>
            <a:off x="8794600" y="6570774"/>
            <a:ext cx="1155802" cy="1431692"/>
          </a:xfrm>
          <a:prstGeom prst="rect">
            <a:avLst/>
          </a:prstGeom>
        </p:spPr>
        <p:txBody>
          <a:bodyPr lIns="50800" tIns="50800" rIns="50800" bIns="50800" rtlCol="0" anchor="ctr"/>
          <a:lstStyle/>
          <a:p>
            <a:pPr algn="ctr">
              <a:lnSpc>
                <a:spcPts val="4200"/>
              </a:lnSpc>
            </a:pPr>
            <a:endParaRPr/>
          </a:p>
        </p:txBody>
      </p:sp>
      <p:sp>
        <p:nvSpPr>
          <p:cNvPr id="18" name="TextBox 18"/>
          <p:cNvSpPr txBox="1"/>
          <p:nvPr/>
        </p:nvSpPr>
        <p:spPr>
          <a:xfrm>
            <a:off x="1252677" y="2423158"/>
            <a:ext cx="7541923" cy="946285"/>
          </a:xfrm>
          <a:prstGeom prst="rect">
            <a:avLst/>
          </a:prstGeom>
        </p:spPr>
        <p:txBody>
          <a:bodyPr wrap="square"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Para empezar a importar funciones, primero necesitamos crear un módulo. Un módulo es un archivo que termina en .</a:t>
            </a:r>
            <a:r>
              <a:rPr lang="es-MX" sz="1800" u="none" strike="noStrike" dirty="0" err="1">
                <a:solidFill>
                  <a:srgbClr val="595959"/>
                </a:solidFill>
                <a:latin typeface="Poppins Medium"/>
                <a:ea typeface="Poppins Medium"/>
                <a:cs typeface="Poppins Medium"/>
                <a:sym typeface="Poppins Medium"/>
              </a:rPr>
              <a:t>py</a:t>
            </a:r>
            <a:r>
              <a:rPr lang="es-MX" sz="1800" u="none" strike="noStrike" dirty="0">
                <a:solidFill>
                  <a:srgbClr val="595959"/>
                </a:solidFill>
                <a:latin typeface="Poppins Medium"/>
                <a:ea typeface="Poppins Medium"/>
                <a:cs typeface="Poppins Medium"/>
                <a:sym typeface="Poppins Medium"/>
              </a:rPr>
              <a:t> y que contiene el código que deseas importar a tu programa.</a:t>
            </a:r>
            <a:endParaRPr lang="en-US" sz="1800" u="none" strike="noStrike" dirty="0">
              <a:solidFill>
                <a:srgbClr val="595959"/>
              </a:solidFill>
              <a:latin typeface="Poppins Medium"/>
              <a:ea typeface="Poppins Medium"/>
              <a:cs typeface="Poppins Medium"/>
              <a:sym typeface="Poppins Medium"/>
            </a:endParaRPr>
          </a:p>
        </p:txBody>
      </p:sp>
      <p:grpSp>
        <p:nvGrpSpPr>
          <p:cNvPr id="24" name="Group 6">
            <a:extLst>
              <a:ext uri="{FF2B5EF4-FFF2-40B4-BE49-F238E27FC236}">
                <a16:creationId xmlns:a16="http://schemas.microsoft.com/office/drawing/2014/main" id="{58A72D50-CD7D-597C-D520-57A662BA211D}"/>
              </a:ext>
            </a:extLst>
          </p:cNvPr>
          <p:cNvGrpSpPr/>
          <p:nvPr/>
        </p:nvGrpSpPr>
        <p:grpSpPr>
          <a:xfrm>
            <a:off x="17984724" y="2593164"/>
            <a:ext cx="303276" cy="4562138"/>
            <a:chOff x="0" y="0"/>
            <a:chExt cx="79875" cy="1201551"/>
          </a:xfrm>
        </p:grpSpPr>
        <p:sp>
          <p:nvSpPr>
            <p:cNvPr id="25" name="Freeform 7">
              <a:extLst>
                <a:ext uri="{FF2B5EF4-FFF2-40B4-BE49-F238E27FC236}">
                  <a16:creationId xmlns:a16="http://schemas.microsoft.com/office/drawing/2014/main" id="{80A70251-C292-27C9-AA3D-D981BD6D4FD1}"/>
                </a:ext>
              </a:extLst>
            </p:cNvPr>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26" name="TextBox 8">
              <a:extLst>
                <a:ext uri="{FF2B5EF4-FFF2-40B4-BE49-F238E27FC236}">
                  <a16:creationId xmlns:a16="http://schemas.microsoft.com/office/drawing/2014/main" id="{A18D9C6E-1F19-102F-8089-0F7569F09234}"/>
                </a:ext>
              </a:extLst>
            </p:cNvPr>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4" name="Imagen 3">
            <a:extLst>
              <a:ext uri="{FF2B5EF4-FFF2-40B4-BE49-F238E27FC236}">
                <a16:creationId xmlns:a16="http://schemas.microsoft.com/office/drawing/2014/main" id="{1CB530B1-7C79-1DF1-431B-307D999A8BB8}"/>
              </a:ext>
            </a:extLst>
          </p:cNvPr>
          <p:cNvPicPr>
            <a:picLocks noChangeAspect="1"/>
          </p:cNvPicPr>
          <p:nvPr/>
        </p:nvPicPr>
        <p:blipFill>
          <a:blip r:embed="rId2"/>
          <a:stretch>
            <a:fillRect/>
          </a:stretch>
        </p:blipFill>
        <p:spPr>
          <a:xfrm>
            <a:off x="3059295" y="4000500"/>
            <a:ext cx="11059883" cy="1998774"/>
          </a:xfrm>
          <a:prstGeom prst="rect">
            <a:avLst/>
          </a:prstGeom>
        </p:spPr>
      </p:pic>
      <p:pic>
        <p:nvPicPr>
          <p:cNvPr id="6" name="Imagen 5">
            <a:extLst>
              <a:ext uri="{FF2B5EF4-FFF2-40B4-BE49-F238E27FC236}">
                <a16:creationId xmlns:a16="http://schemas.microsoft.com/office/drawing/2014/main" id="{F623BCB6-DA6D-EC17-AAF8-ACAFBF47FA7A}"/>
              </a:ext>
            </a:extLst>
          </p:cNvPr>
          <p:cNvPicPr>
            <a:picLocks noChangeAspect="1"/>
          </p:cNvPicPr>
          <p:nvPr/>
        </p:nvPicPr>
        <p:blipFill>
          <a:blip r:embed="rId3"/>
          <a:stretch>
            <a:fillRect/>
          </a:stretch>
        </p:blipFill>
        <p:spPr>
          <a:xfrm>
            <a:off x="3059295" y="6296544"/>
            <a:ext cx="9873441" cy="1538718"/>
          </a:xfrm>
          <a:prstGeom prst="rect">
            <a:avLst/>
          </a:prstGeom>
        </p:spPr>
      </p:pic>
      <p:sp>
        <p:nvSpPr>
          <p:cNvPr id="7" name="TextBox 18">
            <a:extLst>
              <a:ext uri="{FF2B5EF4-FFF2-40B4-BE49-F238E27FC236}">
                <a16:creationId xmlns:a16="http://schemas.microsoft.com/office/drawing/2014/main" id="{6AE846AC-C0F8-7C7C-9E87-F80D978F0F36}"/>
              </a:ext>
            </a:extLst>
          </p:cNvPr>
          <p:cNvSpPr txBox="1"/>
          <p:nvPr/>
        </p:nvSpPr>
        <p:spPr>
          <a:xfrm>
            <a:off x="9130145" y="8496300"/>
            <a:ext cx="7928798" cy="946285"/>
          </a:xfrm>
          <a:prstGeom prst="rect">
            <a:avLst/>
          </a:prstGeom>
        </p:spPr>
        <p:txBody>
          <a:bodyPr wrap="square"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Para llamar a una función desde un módulo importado, ingresa el nombre del módulo que importaste, pizza, seguido del nombre de la función, </a:t>
            </a:r>
            <a:r>
              <a:rPr lang="es-MX" sz="1800" u="none" strike="noStrike" dirty="0" err="1">
                <a:solidFill>
                  <a:srgbClr val="595959"/>
                </a:solidFill>
                <a:latin typeface="Poppins Medium"/>
                <a:ea typeface="Poppins Medium"/>
                <a:cs typeface="Poppins Medium"/>
                <a:sym typeface="Poppins Medium"/>
              </a:rPr>
              <a:t>make_pizza</a:t>
            </a:r>
            <a:r>
              <a:rPr lang="es-MX" sz="1800" u="none" strike="noStrike" dirty="0">
                <a:solidFill>
                  <a:srgbClr val="595959"/>
                </a:solidFill>
                <a:latin typeface="Poppins Medium"/>
                <a:ea typeface="Poppins Medium"/>
                <a:cs typeface="Poppins Medium"/>
                <a:sym typeface="Poppins Medium"/>
              </a:rPr>
              <a:t>(), separados por un punto. </a:t>
            </a:r>
            <a:endParaRPr lang="en-US" sz="1800" u="none" strike="noStrike" dirty="0">
              <a:solidFill>
                <a:srgbClr val="595959"/>
              </a:solidFill>
              <a:latin typeface="Poppins Medium"/>
              <a:ea typeface="Poppins Medium"/>
              <a:cs typeface="Poppins Medium"/>
              <a:sym typeface="Poppins Medium"/>
            </a:endParaRPr>
          </a:p>
        </p:txBody>
      </p:sp>
    </p:spTree>
    <p:extLst>
      <p:ext uri="{BB962C8B-B14F-4D97-AF65-F5344CB8AC3E}">
        <p14:creationId xmlns:p14="http://schemas.microsoft.com/office/powerpoint/2010/main" val="170389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2281447"/>
            <a:ext cx="91821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Importando</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funciones</a:t>
            </a:r>
            <a:r>
              <a:rPr lang="en-US" sz="3999" dirty="0">
                <a:solidFill>
                  <a:srgbClr val="595959"/>
                </a:solidFill>
                <a:latin typeface="Poppins Bold"/>
                <a:ea typeface="Poppins Bold"/>
                <a:cs typeface="Poppins Bold"/>
                <a:sym typeface="Poppins Bold"/>
              </a:rPr>
              <a:t> </a:t>
            </a:r>
            <a:r>
              <a:rPr lang="en-US" sz="3999" dirty="0" err="1">
                <a:solidFill>
                  <a:srgbClr val="595959"/>
                </a:solidFill>
                <a:latin typeface="Poppins Bold"/>
                <a:ea typeface="Poppins Bold"/>
                <a:cs typeface="Poppins Bold"/>
                <a:sym typeface="Poppins Bold"/>
              </a:rPr>
              <a:t>específicas</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07918" y="3650299"/>
            <a:ext cx="8485263" cy="789896"/>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También puedes importar una función específica de un módulo. Aquí está la sintaxis general para este enfoque:</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txBody>
            <a:bodyPr/>
            <a:lstStyle/>
            <a:p>
              <a:endParaRPr lang="es-SV" dirty="0"/>
            </a:p>
          </p:txBody>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3" name="Imagen 12">
            <a:extLst>
              <a:ext uri="{FF2B5EF4-FFF2-40B4-BE49-F238E27FC236}">
                <a16:creationId xmlns:a16="http://schemas.microsoft.com/office/drawing/2014/main" id="{093B372F-0BC1-BC4C-E6CA-B07085A1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108" y="1452995"/>
            <a:ext cx="8763000" cy="8763000"/>
          </a:xfrm>
          <a:prstGeom prst="rect">
            <a:avLst/>
          </a:prstGeom>
        </p:spPr>
      </p:pic>
      <p:pic>
        <p:nvPicPr>
          <p:cNvPr id="3" name="Imagen 2">
            <a:extLst>
              <a:ext uri="{FF2B5EF4-FFF2-40B4-BE49-F238E27FC236}">
                <a16:creationId xmlns:a16="http://schemas.microsoft.com/office/drawing/2014/main" id="{5AA701CC-E2B8-3346-BA27-C36CBDE1E010}"/>
              </a:ext>
            </a:extLst>
          </p:cNvPr>
          <p:cNvPicPr>
            <a:picLocks noChangeAspect="1"/>
          </p:cNvPicPr>
          <p:nvPr/>
        </p:nvPicPr>
        <p:blipFill>
          <a:blip r:embed="rId3"/>
          <a:stretch>
            <a:fillRect/>
          </a:stretch>
        </p:blipFill>
        <p:spPr>
          <a:xfrm>
            <a:off x="1472423" y="4681521"/>
            <a:ext cx="6838889" cy="1165285"/>
          </a:xfrm>
          <a:prstGeom prst="rect">
            <a:avLst/>
          </a:prstGeom>
        </p:spPr>
      </p:pic>
      <p:sp>
        <p:nvSpPr>
          <p:cNvPr id="9" name="TextBox 5">
            <a:extLst>
              <a:ext uri="{FF2B5EF4-FFF2-40B4-BE49-F238E27FC236}">
                <a16:creationId xmlns:a16="http://schemas.microsoft.com/office/drawing/2014/main" id="{D8B1C8E0-EF16-6535-B3DC-AEC3194865E3}"/>
              </a:ext>
            </a:extLst>
          </p:cNvPr>
          <p:cNvSpPr txBox="1"/>
          <p:nvPr/>
        </p:nvSpPr>
        <p:spPr>
          <a:xfrm>
            <a:off x="1007917" y="6203564"/>
            <a:ext cx="8485263" cy="789896"/>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Puedes importar tantas funciones como desees de un módulo separando el nombre de cada función con una coma:</a:t>
            </a:r>
            <a:endParaRPr lang="en-US" sz="1999" u="none" strike="noStrike" spc="17" dirty="0">
              <a:solidFill>
                <a:srgbClr val="595959"/>
              </a:solidFill>
              <a:latin typeface="Poppins Medium"/>
              <a:ea typeface="Poppins Medium"/>
              <a:cs typeface="Poppins Medium"/>
              <a:sym typeface="Poppins Medium"/>
            </a:endParaRPr>
          </a:p>
        </p:txBody>
      </p:sp>
      <p:pic>
        <p:nvPicPr>
          <p:cNvPr id="11" name="Imagen 10">
            <a:extLst>
              <a:ext uri="{FF2B5EF4-FFF2-40B4-BE49-F238E27FC236}">
                <a16:creationId xmlns:a16="http://schemas.microsoft.com/office/drawing/2014/main" id="{9C641280-4804-745C-7E03-DB103033019D}"/>
              </a:ext>
            </a:extLst>
          </p:cNvPr>
          <p:cNvPicPr>
            <a:picLocks noChangeAspect="1"/>
          </p:cNvPicPr>
          <p:nvPr/>
        </p:nvPicPr>
        <p:blipFill>
          <a:blip r:embed="rId4"/>
          <a:stretch>
            <a:fillRect/>
          </a:stretch>
        </p:blipFill>
        <p:spPr>
          <a:xfrm>
            <a:off x="486244" y="7450833"/>
            <a:ext cx="10267012" cy="1109439"/>
          </a:xfrm>
          <a:prstGeom prst="rect">
            <a:avLst/>
          </a:prstGeom>
        </p:spPr>
      </p:pic>
    </p:spTree>
    <p:extLst>
      <p:ext uri="{BB962C8B-B14F-4D97-AF65-F5344CB8AC3E}">
        <p14:creationId xmlns:p14="http://schemas.microsoft.com/office/powerpoint/2010/main" val="2295452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8794600" y="3483702"/>
            <a:ext cx="1155802" cy="1106205"/>
            <a:chOff x="0" y="0"/>
            <a:chExt cx="304409" cy="291346"/>
          </a:xfrm>
        </p:grpSpPr>
        <p:sp>
          <p:nvSpPr>
            <p:cNvPr id="5" name="Freeform 5"/>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6" name="TextBox 6"/>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sp>
        <p:nvSpPr>
          <p:cNvPr id="7" name="Freeform 7"/>
          <p:cNvSpPr/>
          <p:nvPr/>
        </p:nvSpPr>
        <p:spPr>
          <a:xfrm>
            <a:off x="9031078" y="3704072"/>
            <a:ext cx="682846" cy="665465"/>
          </a:xfrm>
          <a:custGeom>
            <a:avLst/>
            <a:gdLst/>
            <a:ahLst/>
            <a:cxnLst/>
            <a:rect l="l" t="t" r="r" b="b"/>
            <a:pathLst>
              <a:path w="682846" h="665465">
                <a:moveTo>
                  <a:pt x="0" y="0"/>
                </a:moveTo>
                <a:lnTo>
                  <a:pt x="682846" y="0"/>
                </a:lnTo>
                <a:lnTo>
                  <a:pt x="682846" y="665465"/>
                </a:lnTo>
                <a:lnTo>
                  <a:pt x="0" y="6654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8794600" y="2246434"/>
            <a:ext cx="6918468"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a:solidFill>
                  <a:srgbClr val="595959"/>
                </a:solidFill>
                <a:latin typeface="Poppins Bold"/>
                <a:ea typeface="Poppins Bold"/>
                <a:cs typeface="Poppins Bold"/>
                <a:sym typeface="Poppins Bold"/>
              </a:rPr>
              <a:t>Alias</a:t>
            </a:r>
          </a:p>
        </p:txBody>
      </p:sp>
      <p:grpSp>
        <p:nvGrpSpPr>
          <p:cNvPr id="15" name="Group 15"/>
          <p:cNvGrpSpPr/>
          <p:nvPr/>
        </p:nvGrpSpPr>
        <p:grpSpPr>
          <a:xfrm>
            <a:off x="6948055" y="6733517"/>
            <a:ext cx="1155802" cy="1106205"/>
            <a:chOff x="0" y="0"/>
            <a:chExt cx="304409" cy="291346"/>
          </a:xfrm>
        </p:grpSpPr>
        <p:sp>
          <p:nvSpPr>
            <p:cNvPr id="16" name="Freeform 16"/>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17" name="TextBox 17"/>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sp>
        <p:nvSpPr>
          <p:cNvPr id="19" name="Freeform 19"/>
          <p:cNvSpPr/>
          <p:nvPr/>
        </p:nvSpPr>
        <p:spPr>
          <a:xfrm>
            <a:off x="7154366" y="6969079"/>
            <a:ext cx="743179" cy="635080"/>
          </a:xfrm>
          <a:custGeom>
            <a:avLst/>
            <a:gdLst/>
            <a:ahLst/>
            <a:cxnLst/>
            <a:rect l="l" t="t" r="r" b="b"/>
            <a:pathLst>
              <a:path w="743179" h="635080">
                <a:moveTo>
                  <a:pt x="0" y="0"/>
                </a:moveTo>
                <a:lnTo>
                  <a:pt x="743179" y="0"/>
                </a:lnTo>
                <a:lnTo>
                  <a:pt x="743179" y="635081"/>
                </a:lnTo>
                <a:lnTo>
                  <a:pt x="0" y="6350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 name="TextBox 13">
            <a:extLst>
              <a:ext uri="{FF2B5EF4-FFF2-40B4-BE49-F238E27FC236}">
                <a16:creationId xmlns:a16="http://schemas.microsoft.com/office/drawing/2014/main" id="{CF1EE98A-7C2D-9B82-73C1-EF8C25B0A7F7}"/>
              </a:ext>
            </a:extLst>
          </p:cNvPr>
          <p:cNvSpPr txBox="1"/>
          <p:nvPr/>
        </p:nvSpPr>
        <p:spPr>
          <a:xfrm>
            <a:off x="1556761" y="3531027"/>
            <a:ext cx="6418117" cy="2228687"/>
          </a:xfrm>
          <a:prstGeom prst="rect">
            <a:avLst/>
          </a:prstGeom>
        </p:spPr>
        <p:txBody>
          <a:bodyPr wrap="square" lIns="0" tIns="0" rIns="0" bIns="0" rtlCol="0" anchor="t">
            <a:spAutoFit/>
          </a:bodyPr>
          <a:lstStyle/>
          <a:p>
            <a:pPr marL="0" lvl="0" indent="0" algn="l">
              <a:lnSpc>
                <a:spcPts val="2520"/>
              </a:lnSpc>
              <a:spcBef>
                <a:spcPct val="0"/>
              </a:spcBef>
            </a:pPr>
            <a:r>
              <a:rPr lang="es-MX" sz="1800" u="none" strike="noStrike" dirty="0">
                <a:solidFill>
                  <a:srgbClr val="595959"/>
                </a:solidFill>
                <a:latin typeface="Poppins Medium"/>
                <a:ea typeface="Poppins Medium"/>
                <a:cs typeface="Poppins Medium"/>
                <a:sym typeface="Poppins Medium"/>
              </a:rPr>
              <a:t>Si el nombre de una función que estás importando puede entrar en conflicto con un nombre existente en tu programa o si el nombre de la función es largo, puedes usar un alias corto y único. Le darás este alias especial a la función cuando la importes. También puedes poner alias a los módulos para hacerlos más fáciles de usar.</a:t>
            </a:r>
            <a:endParaRPr lang="en-US" sz="1800" u="none" strike="noStrike" dirty="0">
              <a:solidFill>
                <a:srgbClr val="595959"/>
              </a:solidFill>
              <a:latin typeface="Poppins Medium"/>
              <a:ea typeface="Poppins Medium"/>
              <a:cs typeface="Poppins Medium"/>
              <a:sym typeface="Poppins Medium"/>
            </a:endParaRPr>
          </a:p>
        </p:txBody>
      </p:sp>
      <p:pic>
        <p:nvPicPr>
          <p:cNvPr id="9" name="Imagen 8">
            <a:extLst>
              <a:ext uri="{FF2B5EF4-FFF2-40B4-BE49-F238E27FC236}">
                <a16:creationId xmlns:a16="http://schemas.microsoft.com/office/drawing/2014/main" id="{208026CB-7F1C-D840-3BEC-4F77E11755A6}"/>
              </a:ext>
            </a:extLst>
          </p:cNvPr>
          <p:cNvPicPr>
            <a:picLocks noChangeAspect="1"/>
          </p:cNvPicPr>
          <p:nvPr/>
        </p:nvPicPr>
        <p:blipFill>
          <a:blip r:embed="rId6"/>
          <a:stretch>
            <a:fillRect/>
          </a:stretch>
        </p:blipFill>
        <p:spPr>
          <a:xfrm>
            <a:off x="10515600" y="3158215"/>
            <a:ext cx="6980992" cy="1683164"/>
          </a:xfrm>
          <a:prstGeom prst="rect">
            <a:avLst/>
          </a:prstGeom>
        </p:spPr>
      </p:pic>
      <p:pic>
        <p:nvPicPr>
          <p:cNvPr id="11" name="Imagen 10">
            <a:extLst>
              <a:ext uri="{FF2B5EF4-FFF2-40B4-BE49-F238E27FC236}">
                <a16:creationId xmlns:a16="http://schemas.microsoft.com/office/drawing/2014/main" id="{92BA6EEB-7DC9-8601-B0A0-4CAE9EB4349A}"/>
              </a:ext>
            </a:extLst>
          </p:cNvPr>
          <p:cNvPicPr>
            <a:picLocks noChangeAspect="1"/>
          </p:cNvPicPr>
          <p:nvPr/>
        </p:nvPicPr>
        <p:blipFill>
          <a:blip r:embed="rId7"/>
          <a:stretch>
            <a:fillRect/>
          </a:stretch>
        </p:blipFill>
        <p:spPr>
          <a:xfrm>
            <a:off x="8794600" y="6593755"/>
            <a:ext cx="8079187" cy="1683164"/>
          </a:xfrm>
          <a:prstGeom prst="rect">
            <a:avLst/>
          </a:prstGeom>
        </p:spPr>
      </p:pic>
    </p:spTree>
    <p:extLst>
      <p:ext uri="{BB962C8B-B14F-4D97-AF65-F5344CB8AC3E}">
        <p14:creationId xmlns:p14="http://schemas.microsoft.com/office/powerpoint/2010/main" val="1474973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46622"/>
            <a:ext cx="18288000" cy="1007566"/>
            <a:chOff x="0" y="0"/>
            <a:chExt cx="4816593" cy="265367"/>
          </a:xfrm>
        </p:grpSpPr>
        <p:sp>
          <p:nvSpPr>
            <p:cNvPr id="3" name="Freeform 3"/>
            <p:cNvSpPr/>
            <p:nvPr/>
          </p:nvSpPr>
          <p:spPr>
            <a:xfrm>
              <a:off x="0" y="0"/>
              <a:ext cx="4816592" cy="265367"/>
            </a:xfrm>
            <a:custGeom>
              <a:avLst/>
              <a:gdLst/>
              <a:ahLst/>
              <a:cxnLst/>
              <a:rect l="l" t="t" r="r" b="b"/>
              <a:pathLst>
                <a:path w="4816592" h="265367">
                  <a:moveTo>
                    <a:pt x="0" y="0"/>
                  </a:moveTo>
                  <a:lnTo>
                    <a:pt x="4816592" y="0"/>
                  </a:lnTo>
                  <a:lnTo>
                    <a:pt x="4816592" y="265367"/>
                  </a:lnTo>
                  <a:lnTo>
                    <a:pt x="0" y="265367"/>
                  </a:lnTo>
                  <a:close/>
                </a:path>
              </a:pathLst>
            </a:custGeom>
            <a:solidFill>
              <a:srgbClr val="1C21D1"/>
            </a:solidFill>
          </p:spPr>
        </p:sp>
        <p:sp>
          <p:nvSpPr>
            <p:cNvPr id="4" name="TextBox 4"/>
            <p:cNvSpPr txBox="1"/>
            <p:nvPr/>
          </p:nvSpPr>
          <p:spPr>
            <a:xfrm>
              <a:off x="0" y="-38100"/>
              <a:ext cx="4816593" cy="3034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823278" y="1404863"/>
            <a:ext cx="4641444" cy="1238250"/>
          </a:xfrm>
          <a:prstGeom prst="rect">
            <a:avLst/>
          </a:prstGeom>
        </p:spPr>
        <p:txBody>
          <a:bodyPr lIns="0" tIns="0" rIns="0" bIns="0" rtlCol="0" anchor="t">
            <a:spAutoFit/>
          </a:bodyPr>
          <a:lstStyle/>
          <a:p>
            <a:pPr marL="0" lvl="0" indent="0" algn="ctr">
              <a:lnSpc>
                <a:spcPts val="4799"/>
              </a:lnSpc>
              <a:spcBef>
                <a:spcPct val="0"/>
              </a:spcBef>
            </a:pPr>
            <a:r>
              <a:rPr lang="en-US" sz="3999" spc="119">
                <a:solidFill>
                  <a:srgbClr val="595959"/>
                </a:solidFill>
                <a:latin typeface="Poppins Bold"/>
                <a:ea typeface="Poppins Bold"/>
                <a:cs typeface="Poppins Bold"/>
                <a:sym typeface="Poppins Bold"/>
              </a:rPr>
              <a:t>Referencias bibliograficas </a:t>
            </a:r>
          </a:p>
        </p:txBody>
      </p:sp>
      <p:sp>
        <p:nvSpPr>
          <p:cNvPr id="6" name="TextBox 6"/>
          <p:cNvSpPr txBox="1"/>
          <p:nvPr/>
        </p:nvSpPr>
        <p:spPr>
          <a:xfrm>
            <a:off x="2270754" y="2993633"/>
            <a:ext cx="13746493" cy="3831690"/>
          </a:xfrm>
          <a:prstGeom prst="rect">
            <a:avLst/>
          </a:prstGeom>
        </p:spPr>
        <p:txBody>
          <a:bodyPr lIns="0" tIns="0" rIns="0" bIns="0" rtlCol="0" anchor="t">
            <a:spAutoFit/>
          </a:bodyPr>
          <a:lstStyle/>
          <a:p>
            <a:pPr marL="388622" lvl="1" indent="-194311" algn="l">
              <a:lnSpc>
                <a:spcPts val="2520"/>
              </a:lnSpc>
              <a:buFont typeface="Arial"/>
              <a:buChar char="•"/>
            </a:pPr>
            <a:r>
              <a:rPr lang="en-US" sz="1800" u="none" strike="noStrike" dirty="0">
                <a:solidFill>
                  <a:srgbClr val="595959"/>
                </a:solidFill>
                <a:latin typeface="Poppins"/>
                <a:ea typeface="Poppins"/>
                <a:cs typeface="Poppins"/>
                <a:sym typeface="Poppins"/>
              </a:rPr>
              <a:t>Fernandez Montoro, A. (2012). Python 3 al </a:t>
            </a:r>
            <a:r>
              <a:rPr lang="en-US" sz="1800" u="none" strike="noStrike" dirty="0" err="1">
                <a:solidFill>
                  <a:srgbClr val="595959"/>
                </a:solidFill>
                <a:latin typeface="Poppins"/>
                <a:ea typeface="Poppins"/>
                <a:cs typeface="Poppins"/>
                <a:sym typeface="Poppins"/>
              </a:rPr>
              <a:t>descubierto</a:t>
            </a:r>
            <a:r>
              <a:rPr lang="en-US" sz="1800" u="none" strike="noStrike" dirty="0">
                <a:solidFill>
                  <a:srgbClr val="595959"/>
                </a:solidFill>
                <a:latin typeface="Poppins"/>
                <a:ea typeface="Poppins"/>
                <a:cs typeface="Poppins"/>
                <a:sym typeface="Poppins"/>
              </a:rPr>
              <a:t> (1ra ed.). Madrid, </a:t>
            </a:r>
            <a:r>
              <a:rPr lang="en-US" sz="1800" u="none" strike="noStrike" dirty="0" err="1">
                <a:solidFill>
                  <a:srgbClr val="595959"/>
                </a:solidFill>
                <a:latin typeface="Poppins"/>
                <a:ea typeface="Poppins"/>
                <a:cs typeface="Poppins"/>
                <a:sym typeface="Poppins"/>
              </a:rPr>
              <a:t>España</a:t>
            </a:r>
            <a:r>
              <a:rPr lang="en-US" sz="1800" u="none" strike="noStrike" dirty="0">
                <a:solidFill>
                  <a:srgbClr val="595959"/>
                </a:solidFill>
                <a:latin typeface="Poppins"/>
                <a:ea typeface="Poppins"/>
                <a:cs typeface="Poppins"/>
                <a:sym typeface="Poppins"/>
              </a:rPr>
              <a:t>: </a:t>
            </a:r>
            <a:r>
              <a:rPr lang="en-US" sz="1800" u="none" strike="noStrike" dirty="0" err="1">
                <a:solidFill>
                  <a:srgbClr val="595959"/>
                </a:solidFill>
                <a:latin typeface="Poppins"/>
                <a:ea typeface="Poppins"/>
                <a:cs typeface="Poppins"/>
                <a:sym typeface="Poppins"/>
              </a:rPr>
              <a:t>Alfaomega</a:t>
            </a:r>
            <a:r>
              <a:rPr lang="en-US" sz="1800" u="none" strike="noStrike" dirty="0">
                <a:solidFill>
                  <a:srgbClr val="595959"/>
                </a:solidFill>
                <a:latin typeface="Poppins"/>
                <a:ea typeface="Poppins"/>
                <a:cs typeface="Poppins"/>
                <a:sym typeface="Poppins"/>
              </a:rPr>
              <a:t>.</a:t>
            </a:r>
          </a:p>
          <a:p>
            <a:pPr marL="388622" lvl="1" indent="-194311" algn="l">
              <a:lnSpc>
                <a:spcPts val="2520"/>
              </a:lnSpc>
              <a:buFont typeface="Arial"/>
              <a:buChar char="•"/>
            </a:pPr>
            <a:endParaRPr lang="en-US" sz="1800" u="none" strike="noStrike" dirty="0">
              <a:solidFill>
                <a:srgbClr val="595959"/>
              </a:solidFill>
              <a:latin typeface="Poppins"/>
              <a:ea typeface="Poppins"/>
              <a:cs typeface="Poppins"/>
              <a:sym typeface="Poppins"/>
            </a:endParaRPr>
          </a:p>
          <a:p>
            <a:pPr marL="388622" lvl="1" indent="-194311" algn="l">
              <a:lnSpc>
                <a:spcPts val="2520"/>
              </a:lnSpc>
              <a:buFont typeface="Arial"/>
              <a:buChar char="•"/>
            </a:pPr>
            <a:r>
              <a:rPr lang="en-US" sz="1800" u="none" strike="noStrike" dirty="0">
                <a:solidFill>
                  <a:srgbClr val="595959"/>
                </a:solidFill>
                <a:latin typeface="Poppins"/>
                <a:ea typeface="Poppins"/>
                <a:cs typeface="Poppins"/>
                <a:sym typeface="Poppins"/>
              </a:rPr>
              <a:t>Ortega </a:t>
            </a:r>
            <a:r>
              <a:rPr lang="en-US" sz="1800" u="none" strike="noStrike" dirty="0" err="1">
                <a:solidFill>
                  <a:srgbClr val="595959"/>
                </a:solidFill>
                <a:latin typeface="Poppins"/>
                <a:ea typeface="Poppins"/>
                <a:cs typeface="Poppins"/>
                <a:sym typeface="Poppins"/>
              </a:rPr>
              <a:t>Candel</a:t>
            </a:r>
            <a:r>
              <a:rPr lang="en-US" sz="1800" u="none" strike="noStrike" dirty="0">
                <a:solidFill>
                  <a:srgbClr val="595959"/>
                </a:solidFill>
                <a:latin typeface="Poppins"/>
                <a:ea typeface="Poppins"/>
                <a:cs typeface="Poppins"/>
                <a:sym typeface="Poppins"/>
              </a:rPr>
              <a:t>, J. M. (2018). Hacking </a:t>
            </a:r>
            <a:r>
              <a:rPr lang="en-US" sz="1800" u="none" strike="noStrike" dirty="0" err="1">
                <a:solidFill>
                  <a:srgbClr val="595959"/>
                </a:solidFill>
                <a:latin typeface="Poppins"/>
                <a:ea typeface="Poppins"/>
                <a:cs typeface="Poppins"/>
                <a:sym typeface="Poppins"/>
              </a:rPr>
              <a:t>ético</a:t>
            </a:r>
            <a:r>
              <a:rPr lang="en-US" sz="1800" u="none" strike="noStrike" dirty="0">
                <a:solidFill>
                  <a:srgbClr val="595959"/>
                </a:solidFill>
                <a:latin typeface="Poppins"/>
                <a:ea typeface="Poppins"/>
                <a:cs typeface="Poppins"/>
                <a:sym typeface="Poppins"/>
              </a:rPr>
              <a:t> con </a:t>
            </a:r>
            <a:r>
              <a:rPr lang="en-US" sz="1800" u="none" strike="noStrike" dirty="0" err="1">
                <a:solidFill>
                  <a:srgbClr val="595959"/>
                </a:solidFill>
                <a:latin typeface="Poppins"/>
                <a:ea typeface="Poppins"/>
                <a:cs typeface="Poppins"/>
                <a:sym typeface="Poppins"/>
              </a:rPr>
              <a:t>herramientas</a:t>
            </a:r>
            <a:r>
              <a:rPr lang="en-US" sz="1800" u="none" strike="noStrike" dirty="0">
                <a:solidFill>
                  <a:srgbClr val="595959"/>
                </a:solidFill>
                <a:latin typeface="Poppins"/>
                <a:ea typeface="Poppins"/>
                <a:cs typeface="Poppins"/>
                <a:sym typeface="Poppins"/>
              </a:rPr>
              <a:t> Python. Madrid, </a:t>
            </a:r>
            <a:r>
              <a:rPr lang="en-US" sz="1800" u="none" strike="noStrike" dirty="0" err="1">
                <a:solidFill>
                  <a:srgbClr val="595959"/>
                </a:solidFill>
                <a:latin typeface="Poppins"/>
                <a:ea typeface="Poppins"/>
                <a:cs typeface="Poppins"/>
                <a:sym typeface="Poppins"/>
              </a:rPr>
              <a:t>España</a:t>
            </a:r>
            <a:r>
              <a:rPr lang="en-US" sz="1800" u="none" strike="noStrike" dirty="0">
                <a:solidFill>
                  <a:srgbClr val="595959"/>
                </a:solidFill>
                <a:latin typeface="Poppins"/>
                <a:ea typeface="Poppins"/>
                <a:cs typeface="Poppins"/>
                <a:sym typeface="Poppins"/>
              </a:rPr>
              <a:t>: Ra-ma.</a:t>
            </a:r>
          </a:p>
          <a:p>
            <a:pPr marL="388622" lvl="1" indent="-194311" algn="l">
              <a:lnSpc>
                <a:spcPts val="2520"/>
              </a:lnSpc>
              <a:buFont typeface="Arial"/>
              <a:buChar char="•"/>
            </a:pPr>
            <a:endParaRPr lang="en-US" sz="1800" u="none" strike="noStrike" dirty="0">
              <a:solidFill>
                <a:srgbClr val="595959"/>
              </a:solidFill>
              <a:latin typeface="Poppins"/>
              <a:ea typeface="Poppins"/>
              <a:cs typeface="Poppins"/>
              <a:sym typeface="Poppins"/>
            </a:endParaRPr>
          </a:p>
          <a:p>
            <a:pPr marL="388622" lvl="1" indent="-194311" algn="l">
              <a:lnSpc>
                <a:spcPts val="2520"/>
              </a:lnSpc>
              <a:buFont typeface="Arial"/>
              <a:buChar char="•"/>
            </a:pPr>
            <a:r>
              <a:rPr lang="en-US" sz="1800" u="none" strike="noStrike" dirty="0" err="1">
                <a:solidFill>
                  <a:srgbClr val="595959"/>
                </a:solidFill>
                <a:latin typeface="Poppins"/>
                <a:ea typeface="Poppins"/>
                <a:cs typeface="Poppins"/>
                <a:sym typeface="Poppins"/>
              </a:rPr>
              <a:t>Matthes</a:t>
            </a:r>
            <a:r>
              <a:rPr lang="en-US" sz="1800" u="none" strike="noStrike" dirty="0">
                <a:solidFill>
                  <a:srgbClr val="595959"/>
                </a:solidFill>
                <a:latin typeface="Poppins"/>
                <a:ea typeface="Poppins"/>
                <a:cs typeface="Poppins"/>
                <a:sym typeface="Poppins"/>
              </a:rPr>
              <a:t>, E. (2016). Python crash course: A hands-on, project-based introduction to programming. San Francisco, CA: No Starch Press.</a:t>
            </a:r>
          </a:p>
          <a:p>
            <a:pPr marL="388622" lvl="1" indent="-194311" algn="l">
              <a:lnSpc>
                <a:spcPts val="2520"/>
              </a:lnSpc>
              <a:buFont typeface="Arial"/>
              <a:buChar char="•"/>
            </a:pPr>
            <a:endParaRPr lang="en-US" sz="1800" u="none" strike="noStrike" dirty="0">
              <a:solidFill>
                <a:srgbClr val="595959"/>
              </a:solidFill>
              <a:latin typeface="Poppins"/>
              <a:ea typeface="Poppins"/>
              <a:cs typeface="Poppins"/>
              <a:sym typeface="Poppins"/>
            </a:endParaRPr>
          </a:p>
          <a:p>
            <a:pPr marL="388622" lvl="1" indent="-194311" algn="l">
              <a:lnSpc>
                <a:spcPts val="2520"/>
              </a:lnSpc>
              <a:buFont typeface="Arial"/>
              <a:buChar char="•"/>
            </a:pPr>
            <a:r>
              <a:rPr lang="en-US" sz="1800" u="none" strike="noStrike" dirty="0" err="1">
                <a:solidFill>
                  <a:srgbClr val="595959"/>
                </a:solidFill>
                <a:latin typeface="Poppins"/>
                <a:ea typeface="Poppins"/>
                <a:cs typeface="Poppins"/>
                <a:sym typeface="Poppins"/>
              </a:rPr>
              <a:t>Sweigart</a:t>
            </a:r>
            <a:r>
              <a:rPr lang="en-US" sz="1800" u="none" strike="noStrike" dirty="0">
                <a:solidFill>
                  <a:srgbClr val="595959"/>
                </a:solidFill>
                <a:latin typeface="Poppins"/>
                <a:ea typeface="Poppins"/>
                <a:cs typeface="Poppins"/>
                <a:sym typeface="Poppins"/>
              </a:rPr>
              <a:t>, A. (2015). Automate the Boring Stuff with Python. San Francisco, CA: No Starch Press.</a:t>
            </a:r>
          </a:p>
          <a:p>
            <a:pPr marL="388622" lvl="1" indent="-194311" algn="l">
              <a:lnSpc>
                <a:spcPts val="2520"/>
              </a:lnSpc>
              <a:buFont typeface="Arial"/>
              <a:buChar char="•"/>
            </a:pPr>
            <a:endParaRPr lang="en-US" sz="1800" u="none" strike="noStrike" dirty="0">
              <a:solidFill>
                <a:srgbClr val="595959"/>
              </a:solidFill>
              <a:latin typeface="Poppins"/>
              <a:ea typeface="Poppins"/>
              <a:cs typeface="Poppins"/>
              <a:sym typeface="Poppins"/>
            </a:endParaRPr>
          </a:p>
          <a:p>
            <a:pPr marL="388622" lvl="1" indent="-194311" algn="l">
              <a:lnSpc>
                <a:spcPts val="2520"/>
              </a:lnSpc>
              <a:buFont typeface="Arial"/>
              <a:buChar char="•"/>
            </a:pPr>
            <a:r>
              <a:rPr lang="en-US" sz="1800" u="none" strike="noStrike" dirty="0">
                <a:solidFill>
                  <a:srgbClr val="595959"/>
                </a:solidFill>
                <a:latin typeface="Poppins"/>
                <a:ea typeface="Poppins"/>
                <a:cs typeface="Poppins"/>
                <a:sym typeface="Poppins"/>
              </a:rPr>
              <a:t>Beazley, D., &amp; Jones, B. K. (2013). Python Cookbook (3rd ed.). Sebastopol, CA: O’Reilly Media, Inc.</a:t>
            </a:r>
          </a:p>
          <a:p>
            <a:pPr marL="388622" lvl="1" indent="-194311" algn="l">
              <a:lnSpc>
                <a:spcPts val="2520"/>
              </a:lnSpc>
              <a:buFont typeface="Arial"/>
              <a:buChar char="•"/>
            </a:pPr>
            <a:endParaRPr lang="en-US" sz="1800" u="none" strike="noStrike" dirty="0">
              <a:solidFill>
                <a:srgbClr val="595959"/>
              </a:solidFill>
              <a:latin typeface="Poppins"/>
              <a:ea typeface="Poppins"/>
              <a:cs typeface="Poppins"/>
              <a:sym typeface="Poppins"/>
            </a:endParaRPr>
          </a:p>
          <a:p>
            <a:pPr marL="388622" lvl="1" indent="-194311" algn="l">
              <a:lnSpc>
                <a:spcPts val="2520"/>
              </a:lnSpc>
              <a:buFont typeface="Arial"/>
              <a:buChar char="•"/>
            </a:pPr>
            <a:r>
              <a:rPr lang="en-US" sz="1800" u="none" strike="noStrike" dirty="0" err="1">
                <a:solidFill>
                  <a:srgbClr val="595959"/>
                </a:solidFill>
                <a:latin typeface="Poppins"/>
                <a:ea typeface="Poppins"/>
                <a:cs typeface="Poppins"/>
                <a:sym typeface="Poppins"/>
              </a:rPr>
              <a:t>Martelli</a:t>
            </a:r>
            <a:r>
              <a:rPr lang="en-US" sz="1800" u="none" strike="noStrike" dirty="0">
                <a:solidFill>
                  <a:srgbClr val="595959"/>
                </a:solidFill>
                <a:latin typeface="Poppins"/>
                <a:ea typeface="Poppins"/>
                <a:cs typeface="Poppins"/>
                <a:sym typeface="Poppins"/>
              </a:rPr>
              <a:t>, A., Ravenscroft, A. M., &amp; Holden, S. (2017). Python in a Nutshell (3rd ed.). Sebastopol, CA: O’Reilly Media, Inc.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46622"/>
            <a:ext cx="18288000" cy="1007566"/>
            <a:chOff x="0" y="0"/>
            <a:chExt cx="4816593" cy="265367"/>
          </a:xfrm>
        </p:grpSpPr>
        <p:sp>
          <p:nvSpPr>
            <p:cNvPr id="3" name="Freeform 3"/>
            <p:cNvSpPr/>
            <p:nvPr/>
          </p:nvSpPr>
          <p:spPr>
            <a:xfrm>
              <a:off x="0" y="0"/>
              <a:ext cx="4816592" cy="265367"/>
            </a:xfrm>
            <a:custGeom>
              <a:avLst/>
              <a:gdLst/>
              <a:ahLst/>
              <a:cxnLst/>
              <a:rect l="l" t="t" r="r" b="b"/>
              <a:pathLst>
                <a:path w="4816592" h="265367">
                  <a:moveTo>
                    <a:pt x="0" y="0"/>
                  </a:moveTo>
                  <a:lnTo>
                    <a:pt x="4816592" y="0"/>
                  </a:lnTo>
                  <a:lnTo>
                    <a:pt x="4816592" y="265367"/>
                  </a:lnTo>
                  <a:lnTo>
                    <a:pt x="0" y="265367"/>
                  </a:lnTo>
                  <a:close/>
                </a:path>
              </a:pathLst>
            </a:custGeom>
            <a:solidFill>
              <a:srgbClr val="1C21D1"/>
            </a:solidFill>
          </p:spPr>
        </p:sp>
        <p:sp>
          <p:nvSpPr>
            <p:cNvPr id="4" name="TextBox 4"/>
            <p:cNvSpPr txBox="1"/>
            <p:nvPr/>
          </p:nvSpPr>
          <p:spPr>
            <a:xfrm>
              <a:off x="0" y="-38100"/>
              <a:ext cx="4816593" cy="303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269791" y="1327189"/>
            <a:ext cx="7748419" cy="638175"/>
          </a:xfrm>
          <a:prstGeom prst="rect">
            <a:avLst/>
          </a:prstGeom>
        </p:spPr>
        <p:txBody>
          <a:bodyPr lIns="0" tIns="0" rIns="0" bIns="0" rtlCol="0" anchor="t">
            <a:spAutoFit/>
          </a:bodyPr>
          <a:lstStyle/>
          <a:p>
            <a:pPr marL="0" lvl="0" indent="0" algn="ctr">
              <a:lnSpc>
                <a:spcPts val="4799"/>
              </a:lnSpc>
              <a:spcBef>
                <a:spcPct val="0"/>
              </a:spcBef>
            </a:pPr>
            <a:r>
              <a:rPr lang="en-US" sz="3999" spc="119" dirty="0" err="1">
                <a:solidFill>
                  <a:srgbClr val="595959"/>
                </a:solidFill>
                <a:latin typeface="Poppins Bold"/>
                <a:ea typeface="Poppins Bold"/>
                <a:cs typeface="Poppins Bold"/>
                <a:sym typeface="Poppins Bold"/>
              </a:rPr>
              <a:t>Recursos</a:t>
            </a:r>
            <a:r>
              <a:rPr lang="en-US" sz="3999" spc="119" dirty="0">
                <a:solidFill>
                  <a:srgbClr val="595959"/>
                </a:solidFill>
                <a:latin typeface="Poppins Bold"/>
                <a:ea typeface="Poppins Bold"/>
                <a:cs typeface="Poppins Bold"/>
                <a:sym typeface="Poppins Bold"/>
              </a:rPr>
              <a:t> de la </a:t>
            </a:r>
            <a:r>
              <a:rPr lang="en-US" sz="3999" spc="119" dirty="0" err="1">
                <a:solidFill>
                  <a:srgbClr val="595959"/>
                </a:solidFill>
                <a:latin typeface="Poppins Bold"/>
                <a:ea typeface="Poppins Bold"/>
                <a:cs typeface="Poppins Bold"/>
                <a:sym typeface="Poppins Bold"/>
              </a:rPr>
              <a:t>unidad</a:t>
            </a:r>
            <a:endParaRPr lang="en-US" sz="3999" spc="119" dirty="0">
              <a:solidFill>
                <a:srgbClr val="595959"/>
              </a:solidFill>
              <a:latin typeface="Poppins Bold"/>
              <a:ea typeface="Poppins Bold"/>
              <a:cs typeface="Poppins Bold"/>
              <a:sym typeface="Poppins Bold"/>
            </a:endParaRPr>
          </a:p>
        </p:txBody>
      </p:sp>
      <p:graphicFrame>
        <p:nvGraphicFramePr>
          <p:cNvPr id="7" name="Table 5">
            <a:extLst>
              <a:ext uri="{FF2B5EF4-FFF2-40B4-BE49-F238E27FC236}">
                <a16:creationId xmlns:a16="http://schemas.microsoft.com/office/drawing/2014/main" id="{15E9B5E4-AA47-F398-1073-66C775263D6F}"/>
              </a:ext>
            </a:extLst>
          </p:cNvPr>
          <p:cNvGraphicFramePr>
            <a:graphicFrameLocks noGrp="1"/>
          </p:cNvGraphicFramePr>
          <p:nvPr>
            <p:extLst>
              <p:ext uri="{D42A27DB-BD31-4B8C-83A1-F6EECF244321}">
                <p14:modId xmlns:p14="http://schemas.microsoft.com/office/powerpoint/2010/main" val="4280251700"/>
              </p:ext>
            </p:extLst>
          </p:nvPr>
        </p:nvGraphicFramePr>
        <p:xfrm>
          <a:off x="419098" y="1929994"/>
          <a:ext cx="17449800" cy="7330645"/>
        </p:xfrm>
        <a:graphic>
          <a:graphicData uri="http://schemas.openxmlformats.org/drawingml/2006/table">
            <a:tbl>
              <a:tblPr/>
              <a:tblGrid>
                <a:gridCol w="4362450">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gridCol w="4362450">
                  <a:extLst>
                    <a:ext uri="{9D8B030D-6E8A-4147-A177-3AD203B41FA5}">
                      <a16:colId xmlns:a16="http://schemas.microsoft.com/office/drawing/2014/main" val="20002"/>
                    </a:ext>
                  </a:extLst>
                </a:gridCol>
                <a:gridCol w="4362450">
                  <a:extLst>
                    <a:ext uri="{9D8B030D-6E8A-4147-A177-3AD203B41FA5}">
                      <a16:colId xmlns:a16="http://schemas.microsoft.com/office/drawing/2014/main" val="20003"/>
                    </a:ext>
                  </a:extLst>
                </a:gridCol>
              </a:tblGrid>
              <a:tr h="837702">
                <a:tc>
                  <a:txBody>
                    <a:bodyPr/>
                    <a:lstStyle/>
                    <a:p>
                      <a:pPr algn="ctr">
                        <a:lnSpc>
                          <a:spcPts val="3079"/>
                        </a:lnSpc>
                        <a:defRPr/>
                      </a:pPr>
                      <a:r>
                        <a:rPr lang="en-US" sz="2199" dirty="0" err="1">
                          <a:solidFill>
                            <a:srgbClr val="FFFFFF"/>
                          </a:solidFill>
                          <a:latin typeface="Poppins Bold"/>
                          <a:ea typeface="Poppins Bold"/>
                          <a:cs typeface="Poppins Bold"/>
                          <a:sym typeface="Poppins Bold"/>
                        </a:rPr>
                        <a:t>Título</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ctr">
                        <a:lnSpc>
                          <a:spcPts val="3079"/>
                        </a:lnSpc>
                        <a:defRPr/>
                      </a:pPr>
                      <a:r>
                        <a:rPr lang="en-US" sz="2199">
                          <a:solidFill>
                            <a:srgbClr val="FFFFFF"/>
                          </a:solidFill>
                          <a:latin typeface="Poppins Bold"/>
                          <a:ea typeface="Poppins Bold"/>
                          <a:cs typeface="Poppins Bold"/>
                          <a:sym typeface="Poppins Bold"/>
                        </a:rPr>
                        <a:t>Especificaciones</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ctr">
                        <a:lnSpc>
                          <a:spcPts val="3079"/>
                        </a:lnSpc>
                        <a:defRPr/>
                      </a:pPr>
                      <a:r>
                        <a:rPr lang="en-US" sz="2199">
                          <a:solidFill>
                            <a:srgbClr val="FFFFFF"/>
                          </a:solidFill>
                          <a:latin typeface="Poppins Bold"/>
                          <a:ea typeface="Poppins Bold"/>
                          <a:cs typeface="Poppins Bold"/>
                          <a:sym typeface="Poppins Bold"/>
                        </a:rPr>
                        <a:t>Enlace</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ctr">
                        <a:lnSpc>
                          <a:spcPts val="3079"/>
                        </a:lnSpc>
                        <a:defRPr/>
                      </a:pPr>
                      <a:r>
                        <a:rPr lang="en-US" sz="2199">
                          <a:solidFill>
                            <a:srgbClr val="FFFFFF"/>
                          </a:solidFill>
                          <a:latin typeface="Poppins Bold"/>
                          <a:ea typeface="Poppins Bold"/>
                          <a:cs typeface="Poppins Bold"/>
                          <a:sym typeface="Poppins Bold"/>
                        </a:rPr>
                        <a:t>Revisión</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extLst>
                  <a:ext uri="{0D108BD9-81ED-4DB2-BD59-A6C34878D82A}">
                    <a16:rowId xmlns:a16="http://schemas.microsoft.com/office/drawing/2014/main" val="10000"/>
                  </a:ext>
                </a:extLst>
              </a:tr>
              <a:tr h="2716073">
                <a:tc>
                  <a:txBody>
                    <a:bodyPr/>
                    <a:lstStyle/>
                    <a:p>
                      <a:pPr algn="ctr">
                        <a:lnSpc>
                          <a:spcPts val="2431"/>
                        </a:lnSpc>
                        <a:defRPr/>
                      </a:pPr>
                      <a:r>
                        <a:rPr lang="es-MX" sz="1740" dirty="0">
                          <a:solidFill>
                            <a:schemeClr val="bg1">
                              <a:lumMod val="50000"/>
                            </a:schemeClr>
                          </a:solidFill>
                          <a:latin typeface="Poppins" panose="00000500000000000000" pitchFamily="2" charset="0"/>
                          <a:ea typeface="Poppins"/>
                          <a:cs typeface="Poppins" panose="00000500000000000000" pitchFamily="2" charset="0"/>
                          <a:sym typeface="Poppins"/>
                        </a:rPr>
                        <a:t>Introducción a la programación con Python</a:t>
                      </a: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noFill/>
                      <a:prstDash val="solid"/>
                      <a:round/>
                      <a:headEnd type="none" w="med" len="med"/>
                      <a:tailEnd type="none" w="med" len="med"/>
                    </a:lnB>
                    <a:solidFill>
                      <a:srgbClr val="E3E8FF"/>
                    </a:solidFill>
                  </a:tcPr>
                </a:tc>
                <a:tc>
                  <a:txBody>
                    <a:bodyPr/>
                    <a:lstStyle/>
                    <a:p>
                      <a:pPr algn="ctr">
                        <a:lnSpc>
                          <a:spcPts val="2431"/>
                        </a:lnSpc>
                        <a:defRPr/>
                      </a:pPr>
                      <a:r>
                        <a:rPr lang="es-SV" sz="1740" noProof="0" dirty="0">
                          <a:solidFill>
                            <a:schemeClr val="bg1">
                              <a:lumMod val="50000"/>
                            </a:schemeClr>
                          </a:solidFill>
                          <a:latin typeface="Poppins" panose="00000500000000000000" pitchFamily="2" charset="0"/>
                          <a:ea typeface="Poppins"/>
                          <a:cs typeface="Poppins" panose="00000500000000000000" pitchFamily="2" charset="0"/>
                          <a:sym typeface="Poppins"/>
                        </a:rPr>
                        <a:t>Lección</a:t>
                      </a:r>
                      <a:r>
                        <a:rPr lang="en-US" sz="1740" dirty="0">
                          <a:solidFill>
                            <a:schemeClr val="bg1">
                              <a:lumMod val="50000"/>
                            </a:schemeClr>
                          </a:solidFill>
                          <a:latin typeface="Poppins" panose="00000500000000000000" pitchFamily="2" charset="0"/>
                          <a:ea typeface="Poppins"/>
                          <a:cs typeface="Poppins" panose="00000500000000000000" pitchFamily="2" charset="0"/>
                          <a:sym typeface="Poppins"/>
                        </a:rPr>
                        <a:t> 2 y 3</a:t>
                      </a:r>
                    </a:p>
                    <a:p>
                      <a:pPr algn="ctr">
                        <a:lnSpc>
                          <a:spcPts val="2431"/>
                        </a:lnSpc>
                        <a:defRPr/>
                      </a:pPr>
                      <a:r>
                        <a:rPr lang="en-US" sz="1740" dirty="0" err="1">
                          <a:solidFill>
                            <a:schemeClr val="bg1">
                              <a:lumMod val="50000"/>
                            </a:schemeClr>
                          </a:solidFill>
                          <a:latin typeface="Poppins" panose="00000500000000000000" pitchFamily="2" charset="0"/>
                          <a:cs typeface="Poppins" panose="00000500000000000000" pitchFamily="2" charset="0"/>
                          <a:sym typeface="Poppins"/>
                        </a:rPr>
                        <a:t>Tiempo</a:t>
                      </a:r>
                      <a:r>
                        <a:rPr lang="en-US" sz="1740" dirty="0">
                          <a:solidFill>
                            <a:schemeClr val="bg1">
                              <a:lumMod val="50000"/>
                            </a:schemeClr>
                          </a:solidFill>
                          <a:latin typeface="Poppins" panose="00000500000000000000" pitchFamily="2" charset="0"/>
                          <a:cs typeface="Poppins" panose="00000500000000000000" pitchFamily="2" charset="0"/>
                          <a:sym typeface="Poppins"/>
                        </a:rPr>
                        <a:t> </a:t>
                      </a:r>
                      <a:r>
                        <a:rPr lang="en-US" sz="1740" dirty="0" err="1">
                          <a:solidFill>
                            <a:schemeClr val="bg1">
                              <a:lumMod val="50000"/>
                            </a:schemeClr>
                          </a:solidFill>
                          <a:latin typeface="Poppins" panose="00000500000000000000" pitchFamily="2" charset="0"/>
                          <a:cs typeface="Poppins" panose="00000500000000000000" pitchFamily="2" charset="0"/>
                          <a:sym typeface="Poppins"/>
                        </a:rPr>
                        <a:t>estimado</a:t>
                      </a:r>
                      <a:r>
                        <a:rPr lang="en-US" sz="1740" dirty="0">
                          <a:solidFill>
                            <a:schemeClr val="bg1">
                              <a:lumMod val="50000"/>
                            </a:schemeClr>
                          </a:solidFill>
                          <a:latin typeface="Poppins" panose="00000500000000000000" pitchFamily="2" charset="0"/>
                          <a:cs typeface="Poppins" panose="00000500000000000000" pitchFamily="2" charset="0"/>
                          <a:sym typeface="Poppins"/>
                        </a:rPr>
                        <a:t>: 30 </a:t>
                      </a:r>
                      <a:r>
                        <a:rPr lang="en-US" sz="1740" dirty="0" err="1">
                          <a:solidFill>
                            <a:schemeClr val="bg1">
                              <a:lumMod val="50000"/>
                            </a:schemeClr>
                          </a:solidFill>
                          <a:latin typeface="Poppins" panose="00000500000000000000" pitchFamily="2" charset="0"/>
                          <a:cs typeface="Poppins" panose="00000500000000000000" pitchFamily="2" charset="0"/>
                          <a:sym typeface="Poppins"/>
                        </a:rPr>
                        <a:t>minutos</a:t>
                      </a:r>
                      <a:endParaRPr lang="en-US" sz="1740" dirty="0">
                        <a:solidFill>
                          <a:schemeClr val="bg1">
                            <a:lumMod val="50000"/>
                          </a:schemeClr>
                        </a:solidFill>
                        <a:latin typeface="Poppins" panose="00000500000000000000" pitchFamily="2" charset="0"/>
                        <a:cs typeface="Poppins" panose="00000500000000000000" pitchFamily="2" charset="0"/>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a:solidFill>
                            <a:schemeClr val="bg1">
                              <a:lumMod val="50000"/>
                            </a:schemeClr>
                          </a:solidFill>
                          <a:latin typeface="Poppins" panose="00000500000000000000" pitchFamily="2" charset="0"/>
                          <a:ea typeface="Poppins"/>
                          <a:cs typeface="Poppins" panose="00000500000000000000" pitchFamily="2" charset="0"/>
                          <a:sym typeface="Poppins"/>
                          <a:hlinkClick r:id="rId2"/>
                        </a:rPr>
                        <a:t>https://elibro.net/es/lc/bibliotecaugb/titulos/230298</a:t>
                      </a: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a:solidFill>
                            <a:schemeClr val="bg1">
                              <a:lumMod val="50000"/>
                            </a:schemeClr>
                          </a:solidFill>
                          <a:latin typeface="Poppins" panose="00000500000000000000" pitchFamily="2" charset="0"/>
                          <a:ea typeface="Poppins"/>
                          <a:cs typeface="Poppins" panose="00000500000000000000" pitchFamily="2" charset="0"/>
                          <a:sym typeface="Poppins"/>
                        </a:rPr>
                        <a:t>          </a:t>
                      </a:r>
                      <a:r>
                        <a:rPr lang="en-US" sz="1740" dirty="0" err="1">
                          <a:solidFill>
                            <a:schemeClr val="bg1">
                              <a:lumMod val="50000"/>
                            </a:schemeClr>
                          </a:solidFill>
                          <a:latin typeface="Poppins" panose="00000500000000000000" pitchFamily="2" charset="0"/>
                          <a:ea typeface="Poppins"/>
                          <a:cs typeface="Poppins" panose="00000500000000000000" pitchFamily="2" charset="0"/>
                          <a:sym typeface="Poppins"/>
                        </a:rPr>
                        <a:t>Obligatoria</a:t>
                      </a:r>
                      <a:endParaRPr lang="en-US" sz="1740" dirty="0">
                        <a:solidFill>
                          <a:schemeClr val="bg1">
                            <a:lumMod val="50000"/>
                          </a:schemeClr>
                        </a:solidFill>
                        <a:latin typeface="Poppins" panose="00000500000000000000" pitchFamily="2" charset="0"/>
                        <a:cs typeface="Poppins" panose="00000500000000000000" pitchFamily="2" charset="0"/>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1"/>
                  </a:ext>
                </a:extLst>
              </a:tr>
              <a:tr h="1544527">
                <a:tc>
                  <a:txBody>
                    <a:bodyPr/>
                    <a:lstStyle/>
                    <a:p>
                      <a:pPr algn="ctr">
                        <a:lnSpc>
                          <a:spcPts val="2431"/>
                        </a:lnSpc>
                        <a:defRPr/>
                      </a:pPr>
                      <a:r>
                        <a:rPr lang="es-MX" sz="1740" dirty="0">
                          <a:solidFill>
                            <a:schemeClr val="bg1">
                              <a:lumMod val="50000"/>
                            </a:schemeClr>
                          </a:solidFill>
                          <a:latin typeface="Poppins" panose="00000500000000000000" pitchFamily="2" charset="0"/>
                          <a:ea typeface="Poppins"/>
                          <a:cs typeface="Poppins" panose="00000500000000000000" pitchFamily="2" charset="0"/>
                          <a:sym typeface="Poppins"/>
                        </a:rPr>
                        <a:t>Hacking ético con herramientas Python</a:t>
                      </a: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E3E8FF"/>
                    </a:solidFill>
                  </a:tcPr>
                </a:tc>
                <a:tc>
                  <a:txBody>
                    <a:bodyPr/>
                    <a:lstStyle/>
                    <a:p>
                      <a:pPr algn="ctr">
                        <a:lnSpc>
                          <a:spcPts val="2431"/>
                        </a:lnSpc>
                        <a:defRPr/>
                      </a:pPr>
                      <a:r>
                        <a:rPr lang="es-MX" sz="1740" dirty="0">
                          <a:solidFill>
                            <a:schemeClr val="bg1">
                              <a:lumMod val="50000"/>
                            </a:schemeClr>
                          </a:solidFill>
                          <a:latin typeface="Poppins" panose="00000500000000000000" pitchFamily="2" charset="0"/>
                          <a:cs typeface="Poppins" panose="00000500000000000000" pitchFamily="2" charset="0"/>
                        </a:rPr>
                        <a:t>Páginas 27-28</a:t>
                      </a:r>
                    </a:p>
                    <a:p>
                      <a:pPr algn="ctr">
                        <a:lnSpc>
                          <a:spcPts val="2431"/>
                        </a:lnSpc>
                        <a:defRPr/>
                      </a:pPr>
                      <a:r>
                        <a:rPr lang="es-MX" sz="1740" dirty="0">
                          <a:solidFill>
                            <a:schemeClr val="bg1">
                              <a:lumMod val="50000"/>
                            </a:schemeClr>
                          </a:solidFill>
                          <a:latin typeface="Poppins" panose="00000500000000000000" pitchFamily="2" charset="0"/>
                          <a:cs typeface="Poppins" panose="00000500000000000000" pitchFamily="2" charset="0"/>
                        </a:rPr>
                        <a:t>Tiempo estimado: 15 minutos</a:t>
                      </a:r>
                    </a:p>
                    <a:p>
                      <a:pPr algn="ctr">
                        <a:lnSpc>
                          <a:spcPts val="2431"/>
                        </a:lnSpc>
                        <a:defRPr/>
                      </a:pPr>
                      <a:endParaRPr lang="en-US" sz="1740" dirty="0">
                        <a:solidFill>
                          <a:schemeClr val="bg1">
                            <a:lumMod val="50000"/>
                          </a:schemeClr>
                        </a:solidFill>
                        <a:latin typeface="Poppins" panose="00000500000000000000" pitchFamily="2" charset="0"/>
                        <a:cs typeface="Poppins" panose="00000500000000000000" pitchFamily="2" charset="0"/>
                      </a:endParaRPr>
                    </a:p>
                  </a:txBody>
                  <a:tcPr marL="190500" marR="190500" marT="190500" marB="190500" anchor="ctr">
                    <a:lnL w="0" cap="flat" cmpd="sng" algn="ctr">
                      <a:no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a:solidFill>
                            <a:schemeClr val="bg1">
                              <a:lumMod val="50000"/>
                            </a:schemeClr>
                          </a:solidFill>
                          <a:latin typeface="Poppins" panose="00000500000000000000" pitchFamily="2" charset="0"/>
                          <a:ea typeface="Poppins"/>
                          <a:cs typeface="Poppins" panose="00000500000000000000" pitchFamily="2" charset="0"/>
                          <a:sym typeface="Poppins"/>
                          <a:hlinkClick r:id="rId3"/>
                        </a:rPr>
                        <a:t>https://elibro.net/es/lc/bibliotecaugb/titulos/106513</a:t>
                      </a: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err="1">
                          <a:solidFill>
                            <a:schemeClr val="bg1">
                              <a:lumMod val="50000"/>
                            </a:schemeClr>
                          </a:solidFill>
                          <a:latin typeface="Poppins" panose="00000500000000000000" pitchFamily="2" charset="0"/>
                          <a:cs typeface="Poppins" panose="00000500000000000000" pitchFamily="2" charset="0"/>
                        </a:rPr>
                        <a:t>Obligatoria</a:t>
                      </a:r>
                      <a:endParaRPr lang="en-US" sz="1740" dirty="0">
                        <a:solidFill>
                          <a:schemeClr val="bg1">
                            <a:lumMod val="50000"/>
                          </a:schemeClr>
                        </a:solidFill>
                        <a:latin typeface="Poppins" panose="00000500000000000000" pitchFamily="2" charset="0"/>
                        <a:cs typeface="Poppins" panose="00000500000000000000" pitchFamily="2" charset="0"/>
                      </a:endParaRPr>
                    </a:p>
                    <a:p>
                      <a:pPr algn="ctr">
                        <a:lnSpc>
                          <a:spcPts val="2431"/>
                        </a:lnSpc>
                        <a:defRPr/>
                      </a:pPr>
                      <a:endParaRPr lang="en-US" sz="1740" dirty="0">
                        <a:solidFill>
                          <a:schemeClr val="bg1">
                            <a:lumMod val="50000"/>
                          </a:schemeClr>
                        </a:solidFill>
                        <a:latin typeface="Poppins" panose="00000500000000000000" pitchFamily="2" charset="0"/>
                        <a:cs typeface="Poppins" panose="00000500000000000000" pitchFamily="2" charset="0"/>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3726606380"/>
                  </a:ext>
                </a:extLst>
              </a:tr>
              <a:tr h="1544527">
                <a:tc>
                  <a:txBody>
                    <a:bodyPr/>
                    <a:lstStyle/>
                    <a:p>
                      <a:pPr algn="ctr">
                        <a:lnSpc>
                          <a:spcPts val="2431"/>
                        </a:lnSpc>
                        <a:defRPr/>
                      </a:pPr>
                      <a:r>
                        <a:rPr lang="es-MX" sz="1740" noProof="0" dirty="0">
                          <a:solidFill>
                            <a:schemeClr val="bg1">
                              <a:lumMod val="50000"/>
                            </a:schemeClr>
                          </a:solidFill>
                          <a:latin typeface="Poppins" panose="00000500000000000000" pitchFamily="2" charset="0"/>
                          <a:ea typeface="Poppins"/>
                          <a:cs typeface="Poppins" panose="00000500000000000000" pitchFamily="2" charset="0"/>
                          <a:sym typeface="Poppins"/>
                        </a:rPr>
                        <a:t>Funciones, ¿Qué son y para qué sirven?</a:t>
                      </a: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E3E8FF"/>
                    </a:solidFill>
                  </a:tcPr>
                </a:tc>
                <a:tc>
                  <a:txBody>
                    <a:bodyPr/>
                    <a:lstStyle/>
                    <a:p>
                      <a:pPr algn="ctr">
                        <a:lnSpc>
                          <a:spcPts val="2431"/>
                        </a:lnSpc>
                        <a:defRPr/>
                      </a:pPr>
                      <a:r>
                        <a:rPr lang="es-MX" sz="1740" dirty="0">
                          <a:solidFill>
                            <a:schemeClr val="bg1">
                              <a:lumMod val="50000"/>
                            </a:schemeClr>
                          </a:solidFill>
                          <a:latin typeface="Poppins" panose="00000500000000000000" pitchFamily="2" charset="0"/>
                          <a:cs typeface="Poppins" panose="00000500000000000000" pitchFamily="2" charset="0"/>
                        </a:rPr>
                        <a:t>Video de apoyo acerca de las funciones.</a:t>
                      </a:r>
                    </a:p>
                    <a:p>
                      <a:pPr algn="ctr">
                        <a:lnSpc>
                          <a:spcPts val="2431"/>
                        </a:lnSpc>
                        <a:defRPr/>
                      </a:pPr>
                      <a:r>
                        <a:rPr lang="es-MX" sz="1740" dirty="0">
                          <a:solidFill>
                            <a:schemeClr val="bg1">
                              <a:lumMod val="50000"/>
                            </a:schemeClr>
                          </a:solidFill>
                          <a:latin typeface="Poppins" panose="00000500000000000000" pitchFamily="2" charset="0"/>
                          <a:cs typeface="Poppins" panose="00000500000000000000" pitchFamily="2" charset="0"/>
                        </a:rPr>
                        <a:t>Tiempo estimado: 20 minutos</a:t>
                      </a:r>
                    </a:p>
                  </a:txBody>
                  <a:tcPr marL="190500" marR="190500" marT="190500" marB="190500" anchor="ctr">
                    <a:lnL w="0" cap="flat" cmpd="sng" algn="ctr">
                      <a:no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a:solidFill>
                            <a:schemeClr val="bg1">
                              <a:lumMod val="50000"/>
                            </a:schemeClr>
                          </a:solidFill>
                          <a:latin typeface="Poppins" panose="00000500000000000000" pitchFamily="2" charset="0"/>
                          <a:ea typeface="Poppins"/>
                          <a:cs typeface="Poppins" panose="00000500000000000000" pitchFamily="2" charset="0"/>
                          <a:sym typeface="Poppins"/>
                          <a:hlinkClick r:id="rId4"/>
                        </a:rPr>
                        <a:t>https://www.youtube.com/watch?v=hLRoDs4wNCU</a:t>
                      </a: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p>
                      <a:pPr algn="ctr">
                        <a:lnSpc>
                          <a:spcPts val="2431"/>
                        </a:lnSpc>
                        <a:defRPr/>
                      </a:pPr>
                      <a:endParaRPr lang="en-US" sz="1740" dirty="0">
                        <a:solidFill>
                          <a:schemeClr val="bg1">
                            <a:lumMod val="50000"/>
                          </a:schemeClr>
                        </a:solidFill>
                        <a:latin typeface="Poppins" panose="00000500000000000000" pitchFamily="2" charset="0"/>
                        <a:ea typeface="Poppins"/>
                        <a:cs typeface="Poppins" panose="00000500000000000000" pitchFamily="2" charset="0"/>
                        <a:sym typeface="Poppins"/>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r>
                        <a:rPr lang="en-US" sz="1740" dirty="0" err="1">
                          <a:solidFill>
                            <a:schemeClr val="bg1">
                              <a:lumMod val="50000"/>
                            </a:schemeClr>
                          </a:solidFill>
                          <a:latin typeface="Poppins" panose="00000500000000000000" pitchFamily="2" charset="0"/>
                          <a:cs typeface="Poppins" panose="00000500000000000000" pitchFamily="2" charset="0"/>
                        </a:rPr>
                        <a:t>Opcional</a:t>
                      </a:r>
                      <a:endParaRPr lang="en-US" sz="1740" dirty="0">
                        <a:solidFill>
                          <a:schemeClr val="bg1">
                            <a:lumMod val="50000"/>
                          </a:schemeClr>
                        </a:solidFill>
                        <a:latin typeface="Poppins" panose="00000500000000000000" pitchFamily="2" charset="0"/>
                        <a:cs typeface="Poppins" panose="00000500000000000000" pitchFamily="2" charset="0"/>
                      </a:endParaRPr>
                    </a:p>
                    <a:p>
                      <a:pPr algn="ctr">
                        <a:lnSpc>
                          <a:spcPts val="2431"/>
                        </a:lnSpc>
                        <a:defRPr/>
                      </a:pPr>
                      <a:endParaRPr lang="en-US" sz="1740" dirty="0">
                        <a:solidFill>
                          <a:schemeClr val="bg1">
                            <a:lumMod val="50000"/>
                          </a:schemeClr>
                        </a:solidFill>
                        <a:latin typeface="Poppins" panose="00000500000000000000" pitchFamily="2" charset="0"/>
                        <a:cs typeface="Poppins" panose="00000500000000000000" pitchFamily="2" charset="0"/>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704453907"/>
                  </a:ext>
                </a:extLst>
              </a:tr>
              <a:tr h="513250">
                <a:tc>
                  <a:txBody>
                    <a:bodyPr/>
                    <a:lstStyle/>
                    <a:p>
                      <a:pPr algn="ctr">
                        <a:lnSpc>
                          <a:spcPts val="2431"/>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no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tc>
                  <a:txBody>
                    <a:bodyPr/>
                    <a:lstStyle/>
                    <a:p>
                      <a:pPr algn="ctr">
                        <a:lnSpc>
                          <a:spcPts val="2431"/>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612053" cy="10454187"/>
            <a:chOff x="0" y="0"/>
            <a:chExt cx="1741446" cy="2753366"/>
          </a:xfrm>
        </p:grpSpPr>
        <p:sp>
          <p:nvSpPr>
            <p:cNvPr id="3" name="Freeform 3"/>
            <p:cNvSpPr/>
            <p:nvPr/>
          </p:nvSpPr>
          <p:spPr>
            <a:xfrm>
              <a:off x="0" y="0"/>
              <a:ext cx="1741446" cy="2753366"/>
            </a:xfrm>
            <a:custGeom>
              <a:avLst/>
              <a:gdLst/>
              <a:ahLst/>
              <a:cxnLst/>
              <a:rect l="l" t="t" r="r" b="b"/>
              <a:pathLst>
                <a:path w="1741446" h="2753366">
                  <a:moveTo>
                    <a:pt x="0" y="0"/>
                  </a:moveTo>
                  <a:lnTo>
                    <a:pt x="1741446" y="0"/>
                  </a:lnTo>
                  <a:lnTo>
                    <a:pt x="1741446" y="2753366"/>
                  </a:lnTo>
                  <a:lnTo>
                    <a:pt x="0" y="2753366"/>
                  </a:lnTo>
                  <a:close/>
                </a:path>
              </a:pathLst>
            </a:custGeom>
            <a:solidFill>
              <a:srgbClr val="1C21D1"/>
            </a:solidFill>
          </p:spPr>
        </p:sp>
        <p:sp>
          <p:nvSpPr>
            <p:cNvPr id="4" name="TextBox 4"/>
            <p:cNvSpPr txBox="1"/>
            <p:nvPr/>
          </p:nvSpPr>
          <p:spPr>
            <a:xfrm>
              <a:off x="0" y="-38100"/>
              <a:ext cx="1741446" cy="279146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4106319"/>
            <a:ext cx="4927085" cy="2127250"/>
          </a:xfrm>
          <a:prstGeom prst="rect">
            <a:avLst/>
          </a:prstGeom>
        </p:spPr>
        <p:txBody>
          <a:bodyPr lIns="0" tIns="0" rIns="0" bIns="0" rtlCol="0" anchor="t">
            <a:spAutoFit/>
          </a:bodyPr>
          <a:lstStyle/>
          <a:p>
            <a:pPr algn="l">
              <a:lnSpc>
                <a:spcPts val="5599"/>
              </a:lnSpc>
            </a:pPr>
            <a:r>
              <a:rPr lang="en-US" sz="3999">
                <a:solidFill>
                  <a:srgbClr val="FFFFFF"/>
                </a:solidFill>
                <a:latin typeface="Poppins Bold"/>
                <a:ea typeface="Poppins Bold"/>
                <a:cs typeface="Poppins Bold"/>
                <a:sym typeface="Poppins Bold"/>
              </a:rPr>
              <a:t>Criterio de evaluación </a:t>
            </a:r>
          </a:p>
          <a:p>
            <a:pPr marL="0" lvl="0" indent="0" algn="l">
              <a:lnSpc>
                <a:spcPts val="5599"/>
              </a:lnSpc>
            </a:pPr>
            <a:r>
              <a:rPr lang="en-US" sz="3999">
                <a:solidFill>
                  <a:srgbClr val="FFFFFF"/>
                </a:solidFill>
                <a:latin typeface="Poppins Bold"/>
                <a:ea typeface="Poppins Bold"/>
                <a:cs typeface="Poppins Bold"/>
                <a:sym typeface="Poppins Bold"/>
              </a:rPr>
              <a:t>del Bloque</a:t>
            </a:r>
          </a:p>
        </p:txBody>
      </p:sp>
      <p:sp>
        <p:nvSpPr>
          <p:cNvPr id="6" name="TextBox 6"/>
          <p:cNvSpPr txBox="1"/>
          <p:nvPr/>
        </p:nvSpPr>
        <p:spPr>
          <a:xfrm>
            <a:off x="7525731" y="4457156"/>
            <a:ext cx="9733569" cy="964367"/>
          </a:xfrm>
          <a:prstGeom prst="rect">
            <a:avLst/>
          </a:prstGeom>
        </p:spPr>
        <p:txBody>
          <a:bodyPr lIns="0" tIns="0" rIns="0" bIns="0" rtlCol="0" anchor="t">
            <a:spAutoFit/>
          </a:bodyPr>
          <a:lstStyle/>
          <a:p>
            <a:pPr marL="0" lvl="0" indent="0" algn="l">
              <a:lnSpc>
                <a:spcPts val="2499"/>
              </a:lnSpc>
            </a:pPr>
            <a:r>
              <a:rPr lang="es-MX" sz="2499" dirty="0">
                <a:solidFill>
                  <a:srgbClr val="595959"/>
                </a:solidFill>
                <a:latin typeface="Open Sans"/>
                <a:ea typeface="Open Sans"/>
                <a:cs typeface="Open Sans"/>
                <a:sym typeface="Open Sans"/>
              </a:rPr>
              <a:t>Conoce sintaxis básica de Python y la utiliza para resolver problemas sencillos mediante el estudio de estructuras claves de control y colecciones de datos, de forma individual o colaborativa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323504835"/>
              </p:ext>
            </p:extLst>
          </p:nvPr>
        </p:nvGraphicFramePr>
        <p:xfrm>
          <a:off x="1447800" y="1379393"/>
          <a:ext cx="15006872" cy="8593796"/>
        </p:xfrm>
        <a:graphic>
          <a:graphicData uri="http://schemas.openxmlformats.org/drawingml/2006/table">
            <a:tbl>
              <a:tblPr/>
              <a:tblGrid>
                <a:gridCol w="5457248">
                  <a:extLst>
                    <a:ext uri="{9D8B030D-6E8A-4147-A177-3AD203B41FA5}">
                      <a16:colId xmlns:a16="http://schemas.microsoft.com/office/drawing/2014/main" val="20000"/>
                    </a:ext>
                  </a:extLst>
                </a:gridCol>
                <a:gridCol w="9549624">
                  <a:extLst>
                    <a:ext uri="{9D8B030D-6E8A-4147-A177-3AD203B41FA5}">
                      <a16:colId xmlns:a16="http://schemas.microsoft.com/office/drawing/2014/main" val="20001"/>
                    </a:ext>
                  </a:extLst>
                </a:gridCol>
              </a:tblGrid>
              <a:tr h="1299118">
                <a:tc>
                  <a:txBody>
                    <a:bodyPr/>
                    <a:lstStyle/>
                    <a:p>
                      <a:pPr algn="l">
                        <a:lnSpc>
                          <a:spcPts val="2800"/>
                        </a:lnSpc>
                        <a:defRPr/>
                      </a:pPr>
                      <a:r>
                        <a:rPr lang="en-US" sz="2000" dirty="0">
                          <a:solidFill>
                            <a:srgbClr val="FFFFFF"/>
                          </a:solidFill>
                          <a:latin typeface="Poppins Bold"/>
                          <a:ea typeface="Poppins Bold"/>
                          <a:cs typeface="Poppins Bold"/>
                          <a:sym typeface="Poppins Bold"/>
                        </a:rPr>
                        <a:t>Nombre de la </a:t>
                      </a:r>
                      <a:r>
                        <a:rPr lang="en-US" sz="2000" dirty="0" err="1">
                          <a:solidFill>
                            <a:srgbClr val="FFFFFF"/>
                          </a:solidFill>
                          <a:latin typeface="Poppins Bold"/>
                          <a:ea typeface="Poppins Bold"/>
                          <a:cs typeface="Poppins Bold"/>
                          <a:sym typeface="Poppins Bold"/>
                        </a:rPr>
                        <a:t>actividad</a:t>
                      </a:r>
                      <a:r>
                        <a:rPr lang="en-US" sz="2000" dirty="0">
                          <a:solidFill>
                            <a:srgbClr val="FFFFFF"/>
                          </a:solidFill>
                          <a:latin typeface="Poppins Bold"/>
                          <a:ea typeface="Poppins Bold"/>
                          <a:cs typeface="Poppins Bold"/>
                          <a:sym typeface="Poppins Bold"/>
                        </a:rPr>
                        <a:t> y </a:t>
                      </a:r>
                      <a:r>
                        <a:rPr lang="en-US" sz="2000" dirty="0" err="1">
                          <a:solidFill>
                            <a:srgbClr val="FFFFFF"/>
                          </a:solidFill>
                          <a:latin typeface="Poppins Bold"/>
                          <a:ea typeface="Poppins Bold"/>
                          <a:cs typeface="Poppins Bold"/>
                          <a:sym typeface="Poppins Bold"/>
                        </a:rPr>
                        <a:t>porcentaje</a:t>
                      </a:r>
                      <a:r>
                        <a:rPr lang="en-US" sz="2000" dirty="0">
                          <a:solidFill>
                            <a:srgbClr val="FFFFFF"/>
                          </a:solidFill>
                          <a:latin typeface="Poppins Bold"/>
                          <a:ea typeface="Poppins Bold"/>
                          <a:cs typeface="Poppins Bold"/>
                          <a:sym typeface="Poppins Bold"/>
                        </a:rPr>
                        <a:t> (</a:t>
                      </a:r>
                      <a:r>
                        <a:rPr lang="en-US" sz="2000" dirty="0" err="1">
                          <a:solidFill>
                            <a:srgbClr val="FFFFFF"/>
                          </a:solidFill>
                          <a:latin typeface="Poppins Bold"/>
                          <a:ea typeface="Poppins Bold"/>
                          <a:cs typeface="Poppins Bold"/>
                          <a:sym typeface="Poppins Bold"/>
                        </a:rPr>
                        <a:t>aplica</a:t>
                      </a:r>
                      <a:r>
                        <a:rPr lang="en-US" sz="2000" dirty="0">
                          <a:solidFill>
                            <a:srgbClr val="FFFFFF"/>
                          </a:solidFill>
                          <a:latin typeface="Poppins Bold"/>
                          <a:ea typeface="Poppins Bold"/>
                          <a:cs typeface="Poppins Bold"/>
                          <a:sym typeface="Poppins Bold"/>
                        </a:rPr>
                        <a:t> a </a:t>
                      </a:r>
                      <a:r>
                        <a:rPr lang="en-US" sz="2000" dirty="0" err="1">
                          <a:solidFill>
                            <a:srgbClr val="FFFFFF"/>
                          </a:solidFill>
                          <a:latin typeface="Poppins Bold"/>
                          <a:ea typeface="Poppins Bold"/>
                          <a:cs typeface="Poppins Bold"/>
                          <a:sym typeface="Poppins Bold"/>
                        </a:rPr>
                        <a:t>sumativas</a:t>
                      </a:r>
                      <a:r>
                        <a:rPr lang="en-US" sz="2000" dirty="0">
                          <a:solidFill>
                            <a:srgbClr val="FFFFFF"/>
                          </a:solidFill>
                          <a:latin typeface="Poppins Bold"/>
                          <a:ea typeface="Poppins Bold"/>
                          <a:cs typeface="Poppins Bold"/>
                          <a:sym typeface="Poppins Bold"/>
                        </a:rPr>
                        <a:t>)</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s-MX" sz="2000" dirty="0">
                          <a:solidFill>
                            <a:srgbClr val="595959"/>
                          </a:solidFill>
                          <a:latin typeface="Poppins"/>
                          <a:ea typeface="Poppins"/>
                          <a:cs typeface="Poppins"/>
                          <a:sym typeface="Poppins"/>
                        </a:rPr>
                        <a:t>Examen en Línea (Laboratorio 1 - 30% Primer cómputo). </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0"/>
                  </a:ext>
                </a:extLst>
              </a:tr>
              <a:tr h="914501">
                <a:tc>
                  <a:txBody>
                    <a:bodyPr/>
                    <a:lstStyle/>
                    <a:p>
                      <a:pPr algn="l">
                        <a:lnSpc>
                          <a:spcPts val="2800"/>
                        </a:lnSpc>
                        <a:defRPr/>
                      </a:pPr>
                      <a:r>
                        <a:rPr lang="en-US" sz="2000">
                          <a:solidFill>
                            <a:srgbClr val="FFFFFF"/>
                          </a:solidFill>
                          <a:latin typeface="Poppins Bold"/>
                          <a:ea typeface="Poppins Bold"/>
                          <a:cs typeface="Poppins Bold"/>
                          <a:sym typeface="Poppins Bold"/>
                        </a:rPr>
                        <a:t>Sesión</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n-US" sz="2000" dirty="0">
                          <a:solidFill>
                            <a:srgbClr val="595959"/>
                          </a:solidFill>
                          <a:latin typeface="Poppins"/>
                          <a:ea typeface="Poppins"/>
                          <a:cs typeface="Poppins"/>
                          <a:sym typeface="Poppins"/>
                        </a:rPr>
                        <a:t>En </a:t>
                      </a:r>
                      <a:r>
                        <a:rPr lang="en-US" sz="2000" dirty="0" err="1">
                          <a:solidFill>
                            <a:srgbClr val="595959"/>
                          </a:solidFill>
                          <a:latin typeface="Poppins"/>
                          <a:ea typeface="Poppins"/>
                          <a:cs typeface="Poppins"/>
                          <a:sym typeface="Poppins"/>
                        </a:rPr>
                        <a:t>línea</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1"/>
                  </a:ext>
                </a:extLst>
              </a:tr>
              <a:tr h="863044">
                <a:tc>
                  <a:txBody>
                    <a:bodyPr/>
                    <a:lstStyle/>
                    <a:p>
                      <a:pPr algn="l">
                        <a:lnSpc>
                          <a:spcPts val="2800"/>
                        </a:lnSpc>
                        <a:defRPr/>
                      </a:pPr>
                      <a:r>
                        <a:rPr lang="en-US" sz="2000">
                          <a:solidFill>
                            <a:srgbClr val="FFFFFF"/>
                          </a:solidFill>
                          <a:latin typeface="Poppins Bold"/>
                          <a:ea typeface="Poppins Bold"/>
                          <a:cs typeface="Poppins Bold"/>
                          <a:sym typeface="Poppins Bold"/>
                        </a:rPr>
                        <a:t>Forma de apropiación</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n-US" sz="2000" dirty="0">
                          <a:solidFill>
                            <a:srgbClr val="595959"/>
                          </a:solidFill>
                          <a:latin typeface="Poppins"/>
                          <a:ea typeface="Poppins"/>
                          <a:cs typeface="Poppins"/>
                          <a:sym typeface="Poppins"/>
                        </a:rPr>
                        <a:t>Individual</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2"/>
                  </a:ext>
                </a:extLst>
              </a:tr>
              <a:tr h="1015713">
                <a:tc>
                  <a:txBody>
                    <a:bodyPr/>
                    <a:lstStyle/>
                    <a:p>
                      <a:pPr algn="l">
                        <a:lnSpc>
                          <a:spcPts val="2800"/>
                        </a:lnSpc>
                        <a:defRPr/>
                      </a:pPr>
                      <a:r>
                        <a:rPr lang="en-US" sz="2000">
                          <a:solidFill>
                            <a:srgbClr val="FFFFFF"/>
                          </a:solidFill>
                          <a:latin typeface="Poppins Bold"/>
                          <a:ea typeface="Poppins Bold"/>
                          <a:cs typeface="Poppins Bold"/>
                          <a:sym typeface="Poppins Bold"/>
                        </a:rPr>
                        <a:t>Indicaciones</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n-US" sz="2000" dirty="0">
                          <a:solidFill>
                            <a:srgbClr val="595959"/>
                          </a:solidFill>
                          <a:latin typeface="Poppins"/>
                          <a:ea typeface="Poppins"/>
                          <a:cs typeface="Poppins"/>
                          <a:sym typeface="Poppins"/>
                        </a:rPr>
                        <a:t>El </a:t>
                      </a:r>
                      <a:r>
                        <a:rPr lang="en-US" sz="2000" dirty="0" err="1">
                          <a:solidFill>
                            <a:srgbClr val="595959"/>
                          </a:solidFill>
                          <a:latin typeface="Poppins"/>
                          <a:ea typeface="Poppins"/>
                          <a:cs typeface="Poppins"/>
                          <a:sym typeface="Poppins"/>
                        </a:rPr>
                        <a:t>estudiante</a:t>
                      </a:r>
                      <a:r>
                        <a:rPr lang="en-US" sz="2000" dirty="0">
                          <a:solidFill>
                            <a:srgbClr val="595959"/>
                          </a:solidFill>
                          <a:latin typeface="Poppins"/>
                          <a:ea typeface="Poppins"/>
                          <a:cs typeface="Poppins"/>
                          <a:sym typeface="Poppins"/>
                        </a:rPr>
                        <a:t> con </a:t>
                      </a:r>
                      <a:r>
                        <a:rPr lang="en-US" sz="2000" dirty="0" err="1">
                          <a:solidFill>
                            <a:srgbClr val="595959"/>
                          </a:solidFill>
                          <a:latin typeface="Poppins"/>
                          <a:ea typeface="Poppins"/>
                          <a:cs typeface="Poppins"/>
                          <a:sym typeface="Poppins"/>
                        </a:rPr>
                        <a:t>los</a:t>
                      </a:r>
                      <a:r>
                        <a:rPr lang="en-US" sz="2000" dirty="0">
                          <a:solidFill>
                            <a:srgbClr val="595959"/>
                          </a:solidFill>
                          <a:latin typeface="Poppins"/>
                          <a:ea typeface="Poppins"/>
                          <a:cs typeface="Poppins"/>
                          <a:sym typeface="Poppins"/>
                        </a:rPr>
                        <a:t> </a:t>
                      </a:r>
                      <a:r>
                        <a:rPr lang="en-US" sz="2000" dirty="0" err="1">
                          <a:solidFill>
                            <a:srgbClr val="595959"/>
                          </a:solidFill>
                          <a:latin typeface="Poppins"/>
                          <a:ea typeface="Poppins"/>
                          <a:cs typeface="Poppins"/>
                          <a:sym typeface="Poppins"/>
                        </a:rPr>
                        <a:t>conocimientos</a:t>
                      </a:r>
                      <a:r>
                        <a:rPr lang="en-US" sz="2000" dirty="0">
                          <a:solidFill>
                            <a:srgbClr val="595959"/>
                          </a:solidFill>
                          <a:latin typeface="Poppins"/>
                          <a:ea typeface="Poppins"/>
                          <a:cs typeface="Poppins"/>
                          <a:sym typeface="Poppins"/>
                        </a:rPr>
                        <a:t> </a:t>
                      </a:r>
                      <a:r>
                        <a:rPr lang="en-US" sz="2000" dirty="0" err="1">
                          <a:solidFill>
                            <a:srgbClr val="595959"/>
                          </a:solidFill>
                          <a:latin typeface="Poppins"/>
                          <a:ea typeface="Poppins"/>
                          <a:cs typeface="Poppins"/>
                          <a:sym typeface="Poppins"/>
                        </a:rPr>
                        <a:t>adquiridos</a:t>
                      </a:r>
                      <a:r>
                        <a:rPr lang="en-US" sz="2000" dirty="0">
                          <a:solidFill>
                            <a:srgbClr val="595959"/>
                          </a:solidFill>
                          <a:latin typeface="Poppins"/>
                          <a:ea typeface="Poppins"/>
                          <a:cs typeface="Poppins"/>
                          <a:sym typeface="Poppins"/>
                        </a:rPr>
                        <a:t> </a:t>
                      </a:r>
                      <a:r>
                        <a:rPr lang="en-US" sz="2000" dirty="0" err="1">
                          <a:solidFill>
                            <a:srgbClr val="595959"/>
                          </a:solidFill>
                          <a:latin typeface="Poppins"/>
                          <a:ea typeface="Poppins"/>
                          <a:cs typeface="Poppins"/>
                          <a:sym typeface="Poppins"/>
                        </a:rPr>
                        <a:t>deberá</a:t>
                      </a:r>
                      <a:r>
                        <a:rPr lang="en-US" sz="2000" dirty="0">
                          <a:solidFill>
                            <a:srgbClr val="595959"/>
                          </a:solidFill>
                          <a:latin typeface="Poppins"/>
                          <a:ea typeface="Poppins"/>
                          <a:cs typeface="Poppins"/>
                          <a:sym typeface="Poppins"/>
                        </a:rPr>
                        <a:t> contester un breve </a:t>
                      </a:r>
                      <a:r>
                        <a:rPr lang="en-US" sz="2000" dirty="0" err="1">
                          <a:solidFill>
                            <a:srgbClr val="595959"/>
                          </a:solidFill>
                          <a:latin typeface="Poppins"/>
                          <a:ea typeface="Poppins"/>
                          <a:cs typeface="Poppins"/>
                          <a:sym typeface="Poppins"/>
                        </a:rPr>
                        <a:t>exámen</a:t>
                      </a:r>
                      <a:r>
                        <a:rPr lang="en-US" sz="2000" dirty="0">
                          <a:solidFill>
                            <a:srgbClr val="595959"/>
                          </a:solidFill>
                          <a:latin typeface="Poppins"/>
                          <a:ea typeface="Poppins"/>
                          <a:cs typeface="Poppins"/>
                          <a:sym typeface="Poppins"/>
                        </a:rPr>
                        <a:t> </a:t>
                      </a:r>
                      <a:r>
                        <a:rPr lang="en-US" sz="2000" dirty="0" err="1">
                          <a:solidFill>
                            <a:srgbClr val="595959"/>
                          </a:solidFill>
                          <a:latin typeface="Poppins"/>
                          <a:ea typeface="Poppins"/>
                          <a:cs typeface="Poppins"/>
                          <a:sym typeface="Poppins"/>
                        </a:rPr>
                        <a:t>en</a:t>
                      </a:r>
                      <a:r>
                        <a:rPr lang="en-US" sz="2000" dirty="0">
                          <a:solidFill>
                            <a:srgbClr val="595959"/>
                          </a:solidFill>
                          <a:latin typeface="Poppins"/>
                          <a:ea typeface="Poppins"/>
                          <a:cs typeface="Poppins"/>
                          <a:sym typeface="Poppins"/>
                        </a:rPr>
                        <a:t> </a:t>
                      </a:r>
                      <a:r>
                        <a:rPr lang="en-US" sz="2000" dirty="0" err="1">
                          <a:solidFill>
                            <a:srgbClr val="595959"/>
                          </a:solidFill>
                          <a:latin typeface="Poppins"/>
                          <a:ea typeface="Poppins"/>
                          <a:cs typeface="Poppins"/>
                          <a:sym typeface="Poppins"/>
                        </a:rPr>
                        <a:t>línea</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3"/>
                  </a:ext>
                </a:extLst>
              </a:tr>
              <a:tr h="1353082">
                <a:tc>
                  <a:txBody>
                    <a:bodyPr/>
                    <a:lstStyle/>
                    <a:p>
                      <a:pPr algn="l">
                        <a:lnSpc>
                          <a:spcPts val="2800"/>
                        </a:lnSpc>
                        <a:defRPr/>
                      </a:pPr>
                      <a:r>
                        <a:rPr lang="en-US" sz="2000">
                          <a:solidFill>
                            <a:srgbClr val="FFFFFF"/>
                          </a:solidFill>
                          <a:latin typeface="Poppins Bold"/>
                          <a:ea typeface="Poppins Bold"/>
                          <a:cs typeface="Poppins Bold"/>
                          <a:sym typeface="Poppins Bold"/>
                        </a:rPr>
                        <a:t>Criterio de evaluación del bloque</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s-MX" sz="2000" dirty="0">
                          <a:solidFill>
                            <a:srgbClr val="595959"/>
                          </a:solidFill>
                          <a:latin typeface="Poppins"/>
                          <a:ea typeface="Poppins"/>
                          <a:cs typeface="Poppins"/>
                          <a:sym typeface="Poppins"/>
                        </a:rPr>
                        <a:t>Conoce sintaxis básica de Python y la utiliza para resolver problemas </a:t>
                      </a:r>
                    </a:p>
                    <a:p>
                      <a:pPr algn="l">
                        <a:lnSpc>
                          <a:spcPts val="2800"/>
                        </a:lnSpc>
                        <a:defRPr/>
                      </a:pPr>
                      <a:r>
                        <a:rPr lang="es-MX" sz="2000" dirty="0">
                          <a:solidFill>
                            <a:srgbClr val="595959"/>
                          </a:solidFill>
                          <a:latin typeface="Poppins"/>
                          <a:ea typeface="Poppins"/>
                          <a:cs typeface="Poppins"/>
                          <a:sym typeface="Poppins"/>
                        </a:rPr>
                        <a:t>sencillos mediante el estudio de estructuras claves de control y </a:t>
                      </a:r>
                    </a:p>
                    <a:p>
                      <a:pPr algn="l">
                        <a:lnSpc>
                          <a:spcPts val="2800"/>
                        </a:lnSpc>
                        <a:defRPr/>
                      </a:pPr>
                      <a:r>
                        <a:rPr lang="es-MX" sz="2000" dirty="0">
                          <a:solidFill>
                            <a:srgbClr val="595959"/>
                          </a:solidFill>
                          <a:latin typeface="Poppins"/>
                          <a:ea typeface="Poppins"/>
                          <a:cs typeface="Poppins"/>
                          <a:sym typeface="Poppins"/>
                        </a:rPr>
                        <a:t>colecciones de datos, de forma individual o colaborativa</a:t>
                      </a: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4"/>
                  </a:ext>
                </a:extLst>
              </a:tr>
              <a:tr h="2026018">
                <a:tc>
                  <a:txBody>
                    <a:bodyPr/>
                    <a:lstStyle/>
                    <a:p>
                      <a:pPr algn="l">
                        <a:lnSpc>
                          <a:spcPts val="2800"/>
                        </a:lnSpc>
                        <a:defRPr/>
                      </a:pPr>
                      <a:r>
                        <a:rPr lang="en-US" sz="2000">
                          <a:solidFill>
                            <a:srgbClr val="FFFFFF"/>
                          </a:solidFill>
                          <a:latin typeface="Poppins Bold"/>
                          <a:ea typeface="Poppins Bold"/>
                          <a:cs typeface="Poppins Bold"/>
                          <a:sym typeface="Poppins Bold"/>
                        </a:rPr>
                        <a:t>Indicadores de evaluación</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s-MX" sz="2000" dirty="0">
                          <a:solidFill>
                            <a:srgbClr val="595959"/>
                          </a:solidFill>
                          <a:latin typeface="Poppins"/>
                          <a:ea typeface="Poppins"/>
                          <a:cs typeface="Poppins"/>
                          <a:sym typeface="Poppins"/>
                        </a:rPr>
                        <a:t>Cada punto se evaluará de la siguiente forma:</a:t>
                      </a:r>
                    </a:p>
                    <a:p>
                      <a:pPr algn="l">
                        <a:lnSpc>
                          <a:spcPts val="2800"/>
                        </a:lnSpc>
                        <a:defRPr/>
                      </a:pPr>
                      <a:r>
                        <a:rPr lang="es-MX" sz="2000" dirty="0">
                          <a:solidFill>
                            <a:srgbClr val="595959"/>
                          </a:solidFill>
                          <a:latin typeface="Poppins"/>
                          <a:ea typeface="Poppins"/>
                          <a:cs typeface="Poppins"/>
                          <a:sym typeface="Poppins"/>
                        </a:rPr>
                        <a:t>Cumple con lo que se solicita (100%)</a:t>
                      </a:r>
                    </a:p>
                    <a:p>
                      <a:pPr algn="l">
                        <a:lnSpc>
                          <a:spcPts val="2800"/>
                        </a:lnSpc>
                        <a:defRPr/>
                      </a:pPr>
                      <a:r>
                        <a:rPr lang="es-MX" sz="2000" dirty="0">
                          <a:solidFill>
                            <a:srgbClr val="595959"/>
                          </a:solidFill>
                          <a:latin typeface="Poppins"/>
                          <a:ea typeface="Poppins"/>
                          <a:cs typeface="Poppins"/>
                          <a:sym typeface="Poppins"/>
                        </a:rPr>
                        <a:t>Cumple parcialmente (50%)</a:t>
                      </a:r>
                    </a:p>
                    <a:p>
                      <a:pPr algn="l">
                        <a:lnSpc>
                          <a:spcPts val="2800"/>
                        </a:lnSpc>
                        <a:defRPr/>
                      </a:pPr>
                      <a:r>
                        <a:rPr lang="es-MX" sz="2000" dirty="0">
                          <a:solidFill>
                            <a:srgbClr val="595959"/>
                          </a:solidFill>
                          <a:latin typeface="Poppins"/>
                          <a:ea typeface="Poppins"/>
                          <a:cs typeface="Poppins"/>
                          <a:sym typeface="Poppins"/>
                        </a:rPr>
                        <a:t>No cumple - 0</a:t>
                      </a:r>
                    </a:p>
                    <a:p>
                      <a:pPr algn="l">
                        <a:lnSpc>
                          <a:spcPts val="2800"/>
                        </a:lnSpc>
                        <a:defRPr/>
                      </a:pPr>
                      <a:endParaRPr lang="es-MX" sz="2000" dirty="0">
                        <a:solidFill>
                          <a:srgbClr val="595959"/>
                        </a:solidFill>
                        <a:latin typeface="Poppins"/>
                        <a:ea typeface="Poppins"/>
                        <a:cs typeface="Poppins"/>
                        <a:sym typeface="Poppins"/>
                      </a:endParaRP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5"/>
                  </a:ext>
                </a:extLst>
              </a:tr>
              <a:tr h="872425">
                <a:tc>
                  <a:txBody>
                    <a:bodyPr/>
                    <a:lstStyle/>
                    <a:p>
                      <a:pPr algn="l">
                        <a:lnSpc>
                          <a:spcPts val="2800"/>
                        </a:lnSpc>
                        <a:defRPr/>
                      </a:pPr>
                      <a:r>
                        <a:rPr lang="en-US" sz="2000">
                          <a:solidFill>
                            <a:srgbClr val="FFFFFF"/>
                          </a:solidFill>
                          <a:latin typeface="Poppins Bold"/>
                          <a:ea typeface="Poppins Bold"/>
                          <a:cs typeface="Poppins Bold"/>
                          <a:sym typeface="Poppins Bold"/>
                        </a:rPr>
                        <a:t>Fecha de entrega</a:t>
                      </a: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1C21D1"/>
                    </a:solidFill>
                  </a:tcPr>
                </a:tc>
                <a:tc>
                  <a:txBody>
                    <a:bodyPr/>
                    <a:lstStyle/>
                    <a:p>
                      <a:pPr algn="l">
                        <a:lnSpc>
                          <a:spcPts val="2800"/>
                        </a:lnSpc>
                        <a:defRPr/>
                      </a:pPr>
                      <a:r>
                        <a:rPr lang="en-US" sz="2000" dirty="0">
                          <a:solidFill>
                            <a:srgbClr val="595959"/>
                          </a:solidFill>
                          <a:latin typeface="Poppins"/>
                          <a:ea typeface="Poppins"/>
                          <a:cs typeface="Poppins"/>
                          <a:sym typeface="Poppins"/>
                        </a:rPr>
                        <a:t>Domingo 28 de Julio 23:59 p.m.</a:t>
                      </a:r>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6"/>
                  </a:ext>
                </a:extLst>
              </a:tr>
            </a:tbl>
          </a:graphicData>
        </a:graphic>
      </p:graphicFrame>
      <p:sp>
        <p:nvSpPr>
          <p:cNvPr id="3" name="TextBox 3"/>
          <p:cNvSpPr txBox="1"/>
          <p:nvPr/>
        </p:nvSpPr>
        <p:spPr>
          <a:xfrm>
            <a:off x="2815058" y="723900"/>
            <a:ext cx="12657883" cy="638175"/>
          </a:xfrm>
          <a:prstGeom prst="rect">
            <a:avLst/>
          </a:prstGeom>
        </p:spPr>
        <p:txBody>
          <a:bodyPr lIns="0" tIns="0" rIns="0" bIns="0" rtlCol="0" anchor="t">
            <a:spAutoFit/>
          </a:bodyPr>
          <a:lstStyle/>
          <a:p>
            <a:pPr marL="0" lvl="0" indent="0" algn="ctr">
              <a:lnSpc>
                <a:spcPts val="4799"/>
              </a:lnSpc>
              <a:spcBef>
                <a:spcPct val="0"/>
              </a:spcBef>
            </a:pPr>
            <a:r>
              <a:rPr lang="en-US" sz="3999" spc="119">
                <a:solidFill>
                  <a:srgbClr val="595959"/>
                </a:solidFill>
                <a:latin typeface="Poppins Bold"/>
                <a:ea typeface="Poppins Bold"/>
                <a:cs typeface="Poppins Bold"/>
                <a:sym typeface="Poppins Bold"/>
              </a:rPr>
              <a:t>Actividad de la semana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16" y="-94072"/>
            <a:ext cx="18283684" cy="10381072"/>
            <a:chOff x="0" y="0"/>
            <a:chExt cx="4815456" cy="2734110"/>
          </a:xfrm>
        </p:grpSpPr>
        <p:sp>
          <p:nvSpPr>
            <p:cNvPr id="3" name="Freeform 3"/>
            <p:cNvSpPr/>
            <p:nvPr/>
          </p:nvSpPr>
          <p:spPr>
            <a:xfrm>
              <a:off x="0" y="0"/>
              <a:ext cx="4815456" cy="2734110"/>
            </a:xfrm>
            <a:custGeom>
              <a:avLst/>
              <a:gdLst/>
              <a:ahLst/>
              <a:cxnLst/>
              <a:rect l="l" t="t" r="r" b="b"/>
              <a:pathLst>
                <a:path w="4815456" h="2734110">
                  <a:moveTo>
                    <a:pt x="0" y="0"/>
                  </a:moveTo>
                  <a:lnTo>
                    <a:pt x="4815456" y="0"/>
                  </a:lnTo>
                  <a:lnTo>
                    <a:pt x="4815456" y="2734110"/>
                  </a:lnTo>
                  <a:lnTo>
                    <a:pt x="0" y="2734110"/>
                  </a:lnTo>
                  <a:close/>
                </a:path>
              </a:pathLst>
            </a:custGeom>
            <a:solidFill>
              <a:srgbClr val="1C21D1"/>
            </a:solidFill>
          </p:spPr>
        </p:sp>
        <p:sp>
          <p:nvSpPr>
            <p:cNvPr id="4" name="TextBox 4"/>
            <p:cNvSpPr txBox="1"/>
            <p:nvPr/>
          </p:nvSpPr>
          <p:spPr>
            <a:xfrm>
              <a:off x="0" y="9525"/>
              <a:ext cx="4815456" cy="2724585"/>
            </a:xfrm>
            <a:prstGeom prst="rect">
              <a:avLst/>
            </a:prstGeom>
          </p:spPr>
          <p:txBody>
            <a:bodyPr lIns="50800" tIns="50800" rIns="50800" bIns="50800" rtlCol="0" anchor="ctr"/>
            <a:lstStyle/>
            <a:p>
              <a:pPr algn="ctr">
                <a:lnSpc>
                  <a:spcPts val="2000"/>
                </a:lnSpc>
              </a:pPr>
              <a:endParaRPr/>
            </a:p>
          </p:txBody>
        </p:sp>
      </p:grpSp>
      <p:sp>
        <p:nvSpPr>
          <p:cNvPr id="5" name="Freeform 5"/>
          <p:cNvSpPr/>
          <p:nvPr/>
        </p:nvSpPr>
        <p:spPr>
          <a:xfrm>
            <a:off x="7839313" y="3929382"/>
            <a:ext cx="2613689" cy="2334164"/>
          </a:xfrm>
          <a:custGeom>
            <a:avLst/>
            <a:gdLst/>
            <a:ahLst/>
            <a:cxnLst/>
            <a:rect l="l" t="t" r="r" b="b"/>
            <a:pathLst>
              <a:path w="2613689" h="2334164">
                <a:moveTo>
                  <a:pt x="0" y="0"/>
                </a:moveTo>
                <a:lnTo>
                  <a:pt x="2613690" y="0"/>
                </a:lnTo>
                <a:lnTo>
                  <a:pt x="2613690" y="2334164"/>
                </a:lnTo>
                <a:lnTo>
                  <a:pt x="0" y="2334164"/>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0652" y="-779979"/>
            <a:ext cx="18538652" cy="13057632"/>
          </a:xfrm>
          <a:custGeom>
            <a:avLst/>
            <a:gdLst/>
            <a:ahLst/>
            <a:cxnLst/>
            <a:rect l="l" t="t" r="r" b="b"/>
            <a:pathLst>
              <a:path w="18538652" h="13057632">
                <a:moveTo>
                  <a:pt x="0" y="0"/>
                </a:moveTo>
                <a:lnTo>
                  <a:pt x="18538652" y="0"/>
                </a:lnTo>
                <a:lnTo>
                  <a:pt x="18538652" y="13057632"/>
                </a:lnTo>
                <a:lnTo>
                  <a:pt x="0" y="13057632"/>
                </a:lnTo>
                <a:lnTo>
                  <a:pt x="0" y="0"/>
                </a:lnTo>
                <a:close/>
              </a:path>
            </a:pathLst>
          </a:custGeom>
          <a:blipFill>
            <a:blip r:embed="rId2">
              <a:alphaModFix amt="69000"/>
            </a:blip>
            <a:stretch>
              <a:fillRect t="-685" b="-685"/>
            </a:stretch>
          </a:blipFill>
        </p:spPr>
      </p:sp>
      <p:sp>
        <p:nvSpPr>
          <p:cNvPr id="3" name="TextBox 3"/>
          <p:cNvSpPr txBox="1"/>
          <p:nvPr/>
        </p:nvSpPr>
        <p:spPr>
          <a:xfrm>
            <a:off x="1028700" y="2405625"/>
            <a:ext cx="4927085" cy="717550"/>
          </a:xfrm>
          <a:prstGeom prst="rect">
            <a:avLst/>
          </a:prstGeom>
        </p:spPr>
        <p:txBody>
          <a:bodyPr lIns="0" tIns="0" rIns="0" bIns="0" rtlCol="0" anchor="t">
            <a:spAutoFit/>
          </a:bodyPr>
          <a:lstStyle/>
          <a:p>
            <a:pPr marL="0" lvl="0" indent="0" algn="l">
              <a:lnSpc>
                <a:spcPts val="5599"/>
              </a:lnSpc>
            </a:pPr>
            <a:r>
              <a:rPr lang="en-US" sz="3999">
                <a:solidFill>
                  <a:srgbClr val="595959"/>
                </a:solidFill>
                <a:latin typeface="Poppins Bold"/>
                <a:ea typeface="Poppins Bold"/>
                <a:cs typeface="Poppins Bold"/>
                <a:sym typeface="Poppins Bold"/>
              </a:rPr>
              <a:t>Contenidos</a:t>
            </a:r>
          </a:p>
        </p:txBody>
      </p:sp>
      <p:grpSp>
        <p:nvGrpSpPr>
          <p:cNvPr id="4" name="Group 4"/>
          <p:cNvGrpSpPr/>
          <p:nvPr/>
        </p:nvGrpSpPr>
        <p:grpSpPr>
          <a:xfrm>
            <a:off x="1028700" y="4214096"/>
            <a:ext cx="684998" cy="823722"/>
            <a:chOff x="0" y="0"/>
            <a:chExt cx="180411" cy="216947"/>
          </a:xfrm>
        </p:grpSpPr>
        <p:sp>
          <p:nvSpPr>
            <p:cNvPr id="5" name="Freeform 5"/>
            <p:cNvSpPr/>
            <p:nvPr/>
          </p:nvSpPr>
          <p:spPr>
            <a:xfrm>
              <a:off x="0" y="0"/>
              <a:ext cx="180411" cy="216947"/>
            </a:xfrm>
            <a:custGeom>
              <a:avLst/>
              <a:gdLst/>
              <a:ahLst/>
              <a:cxnLst/>
              <a:rect l="l" t="t" r="r" b="b"/>
              <a:pathLst>
                <a:path w="180411" h="216947">
                  <a:moveTo>
                    <a:pt x="0" y="0"/>
                  </a:moveTo>
                  <a:lnTo>
                    <a:pt x="180411" y="0"/>
                  </a:lnTo>
                  <a:lnTo>
                    <a:pt x="180411" y="216947"/>
                  </a:lnTo>
                  <a:lnTo>
                    <a:pt x="0" y="216947"/>
                  </a:lnTo>
                  <a:close/>
                </a:path>
              </a:pathLst>
            </a:custGeom>
            <a:solidFill>
              <a:srgbClr val="1C21D1"/>
            </a:solidFill>
          </p:spPr>
        </p:sp>
        <p:sp>
          <p:nvSpPr>
            <p:cNvPr id="6" name="TextBox 6"/>
            <p:cNvSpPr txBox="1"/>
            <p:nvPr/>
          </p:nvSpPr>
          <p:spPr>
            <a:xfrm>
              <a:off x="0" y="-85725"/>
              <a:ext cx="180411" cy="302672"/>
            </a:xfrm>
            <a:prstGeom prst="rect">
              <a:avLst/>
            </a:prstGeom>
          </p:spPr>
          <p:txBody>
            <a:bodyPr lIns="50800" tIns="50800" rIns="50800" bIns="50800" rtlCol="0" anchor="ctr"/>
            <a:lstStyle/>
            <a:p>
              <a:pPr algn="ctr">
                <a:lnSpc>
                  <a:spcPts val="4200"/>
                </a:lnSpc>
              </a:pPr>
              <a:r>
                <a:rPr lang="en-US" sz="3000">
                  <a:solidFill>
                    <a:srgbClr val="FFFFFF"/>
                  </a:solidFill>
                  <a:latin typeface="Poppins Bold"/>
                  <a:ea typeface="Poppins Bold"/>
                  <a:cs typeface="Poppins Bold"/>
                  <a:sym typeface="Poppins Bold"/>
                </a:rPr>
                <a:t>1</a:t>
              </a:r>
            </a:p>
          </p:txBody>
        </p:sp>
      </p:grpSp>
      <p:sp>
        <p:nvSpPr>
          <p:cNvPr id="7" name="TextBox 7"/>
          <p:cNvSpPr txBox="1"/>
          <p:nvPr/>
        </p:nvSpPr>
        <p:spPr>
          <a:xfrm>
            <a:off x="1901706" y="4362432"/>
            <a:ext cx="4935353" cy="536575"/>
          </a:xfrm>
          <a:prstGeom prst="rect">
            <a:avLst/>
          </a:prstGeom>
        </p:spPr>
        <p:txBody>
          <a:bodyPr lIns="0" tIns="0" rIns="0" bIns="0" rtlCol="0" anchor="t">
            <a:spAutoFit/>
          </a:bodyPr>
          <a:lstStyle/>
          <a:p>
            <a:pPr marL="0" lvl="0" indent="0" algn="l">
              <a:lnSpc>
                <a:spcPts val="2000"/>
              </a:lnSpc>
            </a:pPr>
            <a:r>
              <a:rPr lang="es-MX" sz="2000" dirty="0">
                <a:solidFill>
                  <a:srgbClr val="595959"/>
                </a:solidFill>
                <a:latin typeface="Poppins"/>
                <a:ea typeface="Poppins"/>
                <a:cs typeface="Poppins"/>
                <a:sym typeface="Poppins"/>
              </a:rPr>
              <a:t>Variables, constantes y tipos de datos. </a:t>
            </a:r>
          </a:p>
          <a:p>
            <a:pPr marL="0" lvl="0" indent="0" algn="l">
              <a:lnSpc>
                <a:spcPts val="2000"/>
              </a:lnSpc>
            </a:pPr>
            <a:r>
              <a:rPr lang="en-US" sz="2000" dirty="0">
                <a:solidFill>
                  <a:srgbClr val="595959"/>
                </a:solidFill>
                <a:latin typeface="Poppins"/>
                <a:ea typeface="Poppins"/>
                <a:cs typeface="Poppins"/>
                <a:sym typeface="Poppins"/>
              </a:rPr>
              <a:t>.</a:t>
            </a:r>
          </a:p>
        </p:txBody>
      </p:sp>
      <p:grpSp>
        <p:nvGrpSpPr>
          <p:cNvPr id="8" name="Group 8"/>
          <p:cNvGrpSpPr/>
          <p:nvPr/>
        </p:nvGrpSpPr>
        <p:grpSpPr>
          <a:xfrm>
            <a:off x="7123982" y="4214096"/>
            <a:ext cx="684998" cy="823722"/>
            <a:chOff x="0" y="0"/>
            <a:chExt cx="180411" cy="216947"/>
          </a:xfrm>
        </p:grpSpPr>
        <p:sp>
          <p:nvSpPr>
            <p:cNvPr id="9" name="Freeform 9"/>
            <p:cNvSpPr/>
            <p:nvPr/>
          </p:nvSpPr>
          <p:spPr>
            <a:xfrm>
              <a:off x="0" y="0"/>
              <a:ext cx="180411" cy="216947"/>
            </a:xfrm>
            <a:custGeom>
              <a:avLst/>
              <a:gdLst/>
              <a:ahLst/>
              <a:cxnLst/>
              <a:rect l="l" t="t" r="r" b="b"/>
              <a:pathLst>
                <a:path w="180411" h="216947">
                  <a:moveTo>
                    <a:pt x="0" y="0"/>
                  </a:moveTo>
                  <a:lnTo>
                    <a:pt x="180411" y="0"/>
                  </a:lnTo>
                  <a:lnTo>
                    <a:pt x="180411" y="216947"/>
                  </a:lnTo>
                  <a:lnTo>
                    <a:pt x="0" y="216947"/>
                  </a:lnTo>
                  <a:close/>
                </a:path>
              </a:pathLst>
            </a:custGeom>
            <a:solidFill>
              <a:srgbClr val="1C21D1"/>
            </a:solidFill>
          </p:spPr>
        </p:sp>
        <p:sp>
          <p:nvSpPr>
            <p:cNvPr id="10" name="TextBox 10"/>
            <p:cNvSpPr txBox="1"/>
            <p:nvPr/>
          </p:nvSpPr>
          <p:spPr>
            <a:xfrm>
              <a:off x="0" y="-85725"/>
              <a:ext cx="180411" cy="302672"/>
            </a:xfrm>
            <a:prstGeom prst="rect">
              <a:avLst/>
            </a:prstGeom>
          </p:spPr>
          <p:txBody>
            <a:bodyPr lIns="50800" tIns="50800" rIns="50800" bIns="50800" rtlCol="0" anchor="ctr"/>
            <a:lstStyle/>
            <a:p>
              <a:pPr algn="ctr">
                <a:lnSpc>
                  <a:spcPts val="4200"/>
                </a:lnSpc>
              </a:pPr>
              <a:r>
                <a:rPr lang="en-US" sz="3000">
                  <a:solidFill>
                    <a:srgbClr val="FFFFFF"/>
                  </a:solidFill>
                  <a:latin typeface="Poppins Bold"/>
                  <a:ea typeface="Poppins Bold"/>
                  <a:cs typeface="Poppins Bold"/>
                  <a:sym typeface="Poppins Bold"/>
                </a:rPr>
                <a:t>2</a:t>
              </a:r>
            </a:p>
          </p:txBody>
        </p:sp>
      </p:grpSp>
      <p:sp>
        <p:nvSpPr>
          <p:cNvPr id="11" name="TextBox 11"/>
          <p:cNvSpPr txBox="1"/>
          <p:nvPr/>
        </p:nvSpPr>
        <p:spPr>
          <a:xfrm>
            <a:off x="7996988" y="4362432"/>
            <a:ext cx="4935353" cy="536575"/>
          </a:xfrm>
          <a:prstGeom prst="rect">
            <a:avLst/>
          </a:prstGeom>
        </p:spPr>
        <p:txBody>
          <a:bodyPr lIns="0" tIns="0" rIns="0" bIns="0" rtlCol="0" anchor="t">
            <a:spAutoFit/>
          </a:bodyPr>
          <a:lstStyle/>
          <a:p>
            <a:pPr marL="0" lvl="0" indent="0" algn="l">
              <a:lnSpc>
                <a:spcPts val="2000"/>
              </a:lnSpc>
            </a:pPr>
            <a:r>
              <a:rPr lang="es-MX" sz="2000" dirty="0">
                <a:solidFill>
                  <a:srgbClr val="595959"/>
                </a:solidFill>
                <a:latin typeface="Poppins"/>
                <a:ea typeface="Poppins"/>
                <a:cs typeface="Poppins"/>
                <a:sym typeface="Poppins"/>
              </a:rPr>
              <a:t>Funciones de usuario y funciones </a:t>
            </a:r>
            <a:r>
              <a:rPr lang="es-MX" sz="2000" dirty="0" err="1">
                <a:solidFill>
                  <a:srgbClr val="595959"/>
                </a:solidFill>
                <a:latin typeface="Poppins"/>
                <a:ea typeface="Poppins"/>
                <a:cs typeface="Poppins"/>
                <a:sym typeface="Poppins"/>
              </a:rPr>
              <a:t>built</a:t>
            </a:r>
            <a:r>
              <a:rPr lang="es-MX" sz="2000" dirty="0">
                <a:solidFill>
                  <a:srgbClr val="595959"/>
                </a:solidFill>
                <a:latin typeface="Poppins"/>
                <a:ea typeface="Poppins"/>
                <a:cs typeface="Poppins"/>
                <a:sym typeface="Poppins"/>
              </a:rPr>
              <a:t>-in</a:t>
            </a:r>
            <a:endParaRPr lang="en-US" sz="2000" dirty="0">
              <a:solidFill>
                <a:srgbClr val="595959"/>
              </a:solidFill>
              <a:latin typeface="Poppins"/>
              <a:ea typeface="Poppins"/>
              <a:cs typeface="Poppins"/>
              <a:sym typeface="Poppins"/>
            </a:endParaRPr>
          </a:p>
        </p:txBody>
      </p:sp>
      <p:grpSp>
        <p:nvGrpSpPr>
          <p:cNvPr id="12" name="Group 12"/>
          <p:cNvGrpSpPr/>
          <p:nvPr/>
        </p:nvGrpSpPr>
        <p:grpSpPr>
          <a:xfrm>
            <a:off x="1028700" y="5814831"/>
            <a:ext cx="684998" cy="823722"/>
            <a:chOff x="0" y="0"/>
            <a:chExt cx="180411" cy="216947"/>
          </a:xfrm>
        </p:grpSpPr>
        <p:sp>
          <p:nvSpPr>
            <p:cNvPr id="13" name="Freeform 13"/>
            <p:cNvSpPr/>
            <p:nvPr/>
          </p:nvSpPr>
          <p:spPr>
            <a:xfrm>
              <a:off x="0" y="0"/>
              <a:ext cx="180411" cy="216947"/>
            </a:xfrm>
            <a:custGeom>
              <a:avLst/>
              <a:gdLst/>
              <a:ahLst/>
              <a:cxnLst/>
              <a:rect l="l" t="t" r="r" b="b"/>
              <a:pathLst>
                <a:path w="180411" h="216947">
                  <a:moveTo>
                    <a:pt x="0" y="0"/>
                  </a:moveTo>
                  <a:lnTo>
                    <a:pt x="180411" y="0"/>
                  </a:lnTo>
                  <a:lnTo>
                    <a:pt x="180411" y="216947"/>
                  </a:lnTo>
                  <a:lnTo>
                    <a:pt x="0" y="216947"/>
                  </a:lnTo>
                  <a:close/>
                </a:path>
              </a:pathLst>
            </a:custGeom>
            <a:solidFill>
              <a:srgbClr val="1C21D1"/>
            </a:solidFill>
          </p:spPr>
        </p:sp>
        <p:sp>
          <p:nvSpPr>
            <p:cNvPr id="14" name="TextBox 14"/>
            <p:cNvSpPr txBox="1"/>
            <p:nvPr/>
          </p:nvSpPr>
          <p:spPr>
            <a:xfrm>
              <a:off x="0" y="-85725"/>
              <a:ext cx="180411" cy="302672"/>
            </a:xfrm>
            <a:prstGeom prst="rect">
              <a:avLst/>
            </a:prstGeom>
          </p:spPr>
          <p:txBody>
            <a:bodyPr lIns="50800" tIns="50800" rIns="50800" bIns="50800" rtlCol="0" anchor="ctr"/>
            <a:lstStyle/>
            <a:p>
              <a:pPr algn="ctr">
                <a:lnSpc>
                  <a:spcPts val="4200"/>
                </a:lnSpc>
              </a:pPr>
              <a:r>
                <a:rPr lang="en-US" sz="3000">
                  <a:solidFill>
                    <a:srgbClr val="FFFFFF"/>
                  </a:solidFill>
                  <a:latin typeface="Poppins Bold"/>
                  <a:ea typeface="Poppins Bold"/>
                  <a:cs typeface="Poppins Bold"/>
                  <a:sym typeface="Poppins Bold"/>
                </a:rPr>
                <a:t>3</a:t>
              </a:r>
            </a:p>
          </p:txBody>
        </p:sp>
      </p:grpSp>
      <p:sp>
        <p:nvSpPr>
          <p:cNvPr id="15" name="TextBox 15"/>
          <p:cNvSpPr txBox="1"/>
          <p:nvPr/>
        </p:nvSpPr>
        <p:spPr>
          <a:xfrm>
            <a:off x="1901706" y="5963167"/>
            <a:ext cx="4935353" cy="264175"/>
          </a:xfrm>
          <a:prstGeom prst="rect">
            <a:avLst/>
          </a:prstGeom>
        </p:spPr>
        <p:txBody>
          <a:bodyPr lIns="0" tIns="0" rIns="0" bIns="0" rtlCol="0" anchor="t">
            <a:spAutoFit/>
          </a:bodyPr>
          <a:lstStyle/>
          <a:p>
            <a:pPr marL="0" lvl="0" indent="0" algn="l">
              <a:lnSpc>
                <a:spcPts val="2000"/>
              </a:lnSpc>
            </a:pPr>
            <a:r>
              <a:rPr lang="en-US" sz="2000" dirty="0" err="1">
                <a:solidFill>
                  <a:srgbClr val="595959"/>
                </a:solidFill>
                <a:latin typeface="Poppins"/>
                <a:ea typeface="Poppins"/>
                <a:cs typeface="Poppins"/>
                <a:sym typeface="Poppins"/>
              </a:rPr>
              <a:t>Funciones</a:t>
            </a:r>
            <a:r>
              <a:rPr lang="en-US" sz="2000" dirty="0">
                <a:solidFill>
                  <a:srgbClr val="595959"/>
                </a:solidFill>
                <a:latin typeface="Poppins"/>
                <a:ea typeface="Poppins"/>
                <a:cs typeface="Poppins"/>
                <a:sym typeface="Poppins"/>
              </a:rPr>
              <a:t> lambda y </a:t>
            </a:r>
            <a:r>
              <a:rPr lang="en-US" sz="2000" dirty="0" err="1">
                <a:solidFill>
                  <a:srgbClr val="595959"/>
                </a:solidFill>
                <a:latin typeface="Poppins"/>
                <a:ea typeface="Poppins"/>
                <a:cs typeface="Poppins"/>
                <a:sym typeface="Poppins"/>
              </a:rPr>
              <a:t>módulos</a:t>
            </a:r>
            <a:endParaRPr lang="en-US" sz="2000" dirty="0">
              <a:solidFill>
                <a:srgbClr val="595959"/>
              </a:solidFill>
              <a:latin typeface="Poppins"/>
              <a:ea typeface="Poppins"/>
              <a:cs typeface="Poppins"/>
              <a:sym typeface="Poppins"/>
            </a:endParaRPr>
          </a:p>
        </p:txBody>
      </p:sp>
      <p:sp>
        <p:nvSpPr>
          <p:cNvPr id="18" name="TextBox 18"/>
          <p:cNvSpPr txBox="1"/>
          <p:nvPr/>
        </p:nvSpPr>
        <p:spPr>
          <a:xfrm>
            <a:off x="7123982" y="5489343"/>
            <a:ext cx="684998" cy="1149210"/>
          </a:xfrm>
          <a:prstGeom prst="rect">
            <a:avLst/>
          </a:prstGeom>
        </p:spPr>
        <p:txBody>
          <a:bodyPr lIns="50800" tIns="50800" rIns="50800" bIns="50800" rtlCol="0" anchor="ctr"/>
          <a:lstStyle/>
          <a:p>
            <a:pPr algn="ctr">
              <a:lnSpc>
                <a:spcPts val="4200"/>
              </a:lnSpc>
            </a:pPr>
            <a:r>
              <a:rPr lang="en-US" sz="3000" dirty="0">
                <a:solidFill>
                  <a:srgbClr val="FFFFFF"/>
                </a:solidFill>
                <a:latin typeface="Poppins Bold"/>
                <a:ea typeface="Poppins Bold"/>
                <a:cs typeface="Poppins Bold"/>
                <a:sym typeface="Poppins Bold"/>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90048"/>
          </a:xfrm>
          <a:custGeom>
            <a:avLst/>
            <a:gdLst/>
            <a:ahLst/>
            <a:cxnLst/>
            <a:rect l="l" t="t" r="r" b="b"/>
            <a:pathLst>
              <a:path w="18288000" h="10290048">
                <a:moveTo>
                  <a:pt x="0" y="0"/>
                </a:moveTo>
                <a:lnTo>
                  <a:pt x="18288000" y="0"/>
                </a:lnTo>
                <a:lnTo>
                  <a:pt x="18288000" y="10290048"/>
                </a:lnTo>
                <a:lnTo>
                  <a:pt x="0" y="10290048"/>
                </a:lnTo>
                <a:lnTo>
                  <a:pt x="0" y="0"/>
                </a:lnTo>
                <a:close/>
              </a:path>
            </a:pathLst>
          </a:custGeom>
          <a:blipFill>
            <a:blip r:embed="rId2"/>
            <a:stretch>
              <a:fillRect/>
            </a:stretch>
          </a:blipFill>
        </p:spPr>
      </p:sp>
      <p:grpSp>
        <p:nvGrpSpPr>
          <p:cNvPr id="3" name="Group 3"/>
          <p:cNvGrpSpPr/>
          <p:nvPr/>
        </p:nvGrpSpPr>
        <p:grpSpPr>
          <a:xfrm>
            <a:off x="0" y="0"/>
            <a:ext cx="18288000" cy="10454187"/>
            <a:chOff x="0" y="0"/>
            <a:chExt cx="4816593" cy="2753366"/>
          </a:xfrm>
        </p:grpSpPr>
        <p:sp>
          <p:nvSpPr>
            <p:cNvPr id="4" name="Freeform 4"/>
            <p:cNvSpPr/>
            <p:nvPr/>
          </p:nvSpPr>
          <p:spPr>
            <a:xfrm>
              <a:off x="0" y="0"/>
              <a:ext cx="4816592" cy="2753366"/>
            </a:xfrm>
            <a:custGeom>
              <a:avLst/>
              <a:gdLst/>
              <a:ahLst/>
              <a:cxnLst/>
              <a:rect l="l" t="t" r="r" b="b"/>
              <a:pathLst>
                <a:path w="4816592" h="2753366">
                  <a:moveTo>
                    <a:pt x="0" y="0"/>
                  </a:moveTo>
                  <a:lnTo>
                    <a:pt x="4816592" y="0"/>
                  </a:lnTo>
                  <a:lnTo>
                    <a:pt x="4816592" y="2753366"/>
                  </a:lnTo>
                  <a:lnTo>
                    <a:pt x="0" y="2753366"/>
                  </a:lnTo>
                  <a:close/>
                </a:path>
              </a:pathLst>
            </a:custGeom>
            <a:solidFill>
              <a:srgbClr val="1C21D1">
                <a:alpha val="80784"/>
              </a:srgbClr>
            </a:solidFill>
          </p:spPr>
        </p:sp>
        <p:sp>
          <p:nvSpPr>
            <p:cNvPr id="5" name="TextBox 5"/>
            <p:cNvSpPr txBox="1"/>
            <p:nvPr/>
          </p:nvSpPr>
          <p:spPr>
            <a:xfrm>
              <a:off x="0" y="-38100"/>
              <a:ext cx="4816593" cy="279146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25130" y="4492625"/>
            <a:ext cx="2237740" cy="349250"/>
          </a:xfrm>
          <a:prstGeom prst="rect">
            <a:avLst/>
          </a:prstGeom>
        </p:spPr>
        <p:txBody>
          <a:bodyPr lIns="0" tIns="0" rIns="0" bIns="0" rtlCol="0" anchor="t">
            <a:spAutoFit/>
          </a:bodyPr>
          <a:lstStyle/>
          <a:p>
            <a:pPr marL="0" lvl="0" indent="0" algn="ctr">
              <a:lnSpc>
                <a:spcPts val="2499"/>
              </a:lnSpc>
            </a:pPr>
            <a:r>
              <a:rPr lang="en-US" sz="2499" spc="-72">
                <a:solidFill>
                  <a:srgbClr val="FFFFFF"/>
                </a:solidFill>
                <a:latin typeface="Poppins"/>
                <a:ea typeface="Poppins"/>
                <a:cs typeface="Poppins"/>
                <a:sym typeface="Poppins"/>
              </a:rPr>
              <a:t>Contenido uno</a:t>
            </a:r>
          </a:p>
        </p:txBody>
      </p:sp>
      <p:sp>
        <p:nvSpPr>
          <p:cNvPr id="7" name="TextBox 7"/>
          <p:cNvSpPr txBox="1"/>
          <p:nvPr/>
        </p:nvSpPr>
        <p:spPr>
          <a:xfrm>
            <a:off x="4436743" y="5227093"/>
            <a:ext cx="9234170" cy="1400320"/>
          </a:xfrm>
          <a:prstGeom prst="rect">
            <a:avLst/>
          </a:prstGeom>
        </p:spPr>
        <p:txBody>
          <a:bodyPr lIns="0" tIns="0" rIns="0" bIns="0" rtlCol="0" anchor="t">
            <a:spAutoFit/>
          </a:bodyPr>
          <a:lstStyle/>
          <a:p>
            <a:pPr marL="0" lvl="0" indent="0" algn="ctr">
              <a:lnSpc>
                <a:spcPts val="5599"/>
              </a:lnSpc>
            </a:pPr>
            <a:r>
              <a:rPr lang="es-MX" sz="3999" dirty="0">
                <a:solidFill>
                  <a:srgbClr val="FFFFFF"/>
                </a:solidFill>
                <a:latin typeface="Poppins Bold"/>
                <a:ea typeface="Poppins Bold"/>
                <a:cs typeface="Poppins Bold"/>
                <a:sym typeface="Poppins Bold"/>
              </a:rPr>
              <a:t>Variables, constantes y tipos de datos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63336" y="1409700"/>
            <a:ext cx="5431629" cy="605230"/>
          </a:xfrm>
          <a:prstGeom prst="rect">
            <a:avLst/>
          </a:prstGeom>
        </p:spPr>
        <p:txBody>
          <a:bodyPr lIns="0" tIns="0" rIns="0" bIns="0" rtlCol="0" anchor="t">
            <a:spAutoFit/>
          </a:bodyPr>
          <a:lstStyle/>
          <a:p>
            <a:pPr marL="0" lvl="0" indent="0" algn="l">
              <a:lnSpc>
                <a:spcPts val="4799"/>
              </a:lnSpc>
              <a:spcBef>
                <a:spcPct val="0"/>
              </a:spcBef>
            </a:pPr>
            <a:r>
              <a:rPr lang="en-US" sz="3999" dirty="0">
                <a:solidFill>
                  <a:srgbClr val="595959"/>
                </a:solidFill>
                <a:latin typeface="Poppins Bold"/>
                <a:ea typeface="Poppins Bold"/>
                <a:cs typeface="Poppins Bold"/>
                <a:sym typeface="Poppins Bold"/>
              </a:rPr>
              <a:t>Variables</a:t>
            </a:r>
          </a:p>
        </p:txBody>
      </p:sp>
      <p:sp>
        <p:nvSpPr>
          <p:cNvPr id="5" name="TextBox 5"/>
          <p:cNvSpPr txBox="1"/>
          <p:nvPr/>
        </p:nvSpPr>
        <p:spPr>
          <a:xfrm>
            <a:off x="1063336" y="2862431"/>
            <a:ext cx="8485263" cy="3662477"/>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Una variable es como una caja en la memoria de la computadora donde se puede almacenar un único valor. Si quieres usar el resultado de una expresión evaluada más tarde en tu programa, puedes guardarlo dentro de una variable.</a:t>
            </a:r>
          </a:p>
          <a:p>
            <a:pPr marL="0" lvl="0" indent="0" algn="l">
              <a:lnSpc>
                <a:spcPts val="3219"/>
              </a:lnSpc>
            </a:pPr>
            <a:endParaRPr lang="es-MX" sz="1999" spc="17" dirty="0">
              <a:solidFill>
                <a:srgbClr val="595959"/>
              </a:solidFill>
              <a:latin typeface="Poppins Medium"/>
              <a:ea typeface="Poppins Medium"/>
              <a:cs typeface="Poppins Medium"/>
              <a:sym typeface="Poppins Medium"/>
            </a:endParaRPr>
          </a:p>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Almacenarás valores en variables con una declaración de asignación. Una declaración de asignación consiste en un nombre de variable, un signo igual (llamado operador de asignación) y el valor que se va a almacenar.</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0" name="Imagen 9">
            <a:extLst>
              <a:ext uri="{FF2B5EF4-FFF2-40B4-BE49-F238E27FC236}">
                <a16:creationId xmlns:a16="http://schemas.microsoft.com/office/drawing/2014/main" id="{0BC8F9E6-5F92-6E76-4094-22F81A05507D}"/>
              </a:ext>
            </a:extLst>
          </p:cNvPr>
          <p:cNvPicPr>
            <a:picLocks noChangeAspect="1"/>
          </p:cNvPicPr>
          <p:nvPr/>
        </p:nvPicPr>
        <p:blipFill>
          <a:blip r:embed="rId2"/>
          <a:stretch>
            <a:fillRect/>
          </a:stretch>
        </p:blipFill>
        <p:spPr>
          <a:xfrm>
            <a:off x="10274023" y="2686597"/>
            <a:ext cx="7202114" cy="5286658"/>
          </a:xfrm>
          <a:prstGeom prst="rect">
            <a:avLst/>
          </a:prstGeom>
        </p:spPr>
      </p:pic>
    </p:spTree>
    <p:extLst>
      <p:ext uri="{BB962C8B-B14F-4D97-AF65-F5344CB8AC3E}">
        <p14:creationId xmlns:p14="http://schemas.microsoft.com/office/powerpoint/2010/main" val="117756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51713"/>
            <a:ext cx="18288000" cy="12192000"/>
          </a:xfrm>
          <a:custGeom>
            <a:avLst/>
            <a:gdLst/>
            <a:ahLst/>
            <a:cxnLst/>
            <a:rect l="l" t="t" r="r" b="b"/>
            <a:pathLst>
              <a:path w="18288000" h="12192000">
                <a:moveTo>
                  <a:pt x="0" y="0"/>
                </a:moveTo>
                <a:lnTo>
                  <a:pt x="18288000" y="0"/>
                </a:lnTo>
                <a:lnTo>
                  <a:pt x="18288000" y="12192000"/>
                </a:lnTo>
                <a:lnTo>
                  <a:pt x="0" y="12192000"/>
                </a:lnTo>
                <a:lnTo>
                  <a:pt x="0" y="0"/>
                </a:lnTo>
                <a:close/>
              </a:path>
            </a:pathLst>
          </a:custGeom>
          <a:blipFill>
            <a:blip r:embed="rId2"/>
            <a:stretch>
              <a:fillRect/>
            </a:stretch>
          </a:blipFill>
        </p:spPr>
      </p:sp>
      <p:grpSp>
        <p:nvGrpSpPr>
          <p:cNvPr id="3" name="Group 3"/>
          <p:cNvGrpSpPr/>
          <p:nvPr/>
        </p:nvGrpSpPr>
        <p:grpSpPr>
          <a:xfrm>
            <a:off x="1028700" y="5882792"/>
            <a:ext cx="886697" cy="886697"/>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C21D1"/>
            </a:solidFill>
            <a:ln cap="sq">
              <a:noFill/>
              <a:prstDash val="solid"/>
              <a:miter/>
            </a:ln>
          </p:spPr>
        </p:sp>
        <p:sp>
          <p:nvSpPr>
            <p:cNvPr id="5" name="TextBox 5"/>
            <p:cNvSpPr txBox="1"/>
            <p:nvPr/>
          </p:nvSpPr>
          <p:spPr>
            <a:xfrm>
              <a:off x="0" y="-28575"/>
              <a:ext cx="812800" cy="841375"/>
            </a:xfrm>
            <a:prstGeom prst="rect">
              <a:avLst/>
            </a:prstGeom>
          </p:spPr>
          <p:txBody>
            <a:bodyPr lIns="50800" tIns="50800" rIns="50800" bIns="50800" rtlCol="0" anchor="ctr"/>
            <a:lstStyle/>
            <a:p>
              <a:pPr algn="ctr">
                <a:lnSpc>
                  <a:spcPts val="2006"/>
                </a:lnSpc>
              </a:pPr>
              <a:endParaRPr/>
            </a:p>
          </p:txBody>
        </p:sp>
      </p:grpSp>
      <p:sp>
        <p:nvSpPr>
          <p:cNvPr id="9" name="Freeform 9"/>
          <p:cNvSpPr/>
          <p:nvPr/>
        </p:nvSpPr>
        <p:spPr>
          <a:xfrm>
            <a:off x="1316178" y="6109105"/>
            <a:ext cx="311741" cy="434070"/>
          </a:xfrm>
          <a:custGeom>
            <a:avLst/>
            <a:gdLst/>
            <a:ahLst/>
            <a:cxnLst/>
            <a:rect l="l" t="t" r="r" b="b"/>
            <a:pathLst>
              <a:path w="311741" h="434070">
                <a:moveTo>
                  <a:pt x="0" y="0"/>
                </a:moveTo>
                <a:lnTo>
                  <a:pt x="311741" y="0"/>
                </a:lnTo>
                <a:lnTo>
                  <a:pt x="311741" y="434070"/>
                </a:lnTo>
                <a:lnTo>
                  <a:pt x="0" y="4340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5298173" y="5882792"/>
            <a:ext cx="886697" cy="88669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C21D1"/>
            </a:solidFill>
            <a:ln cap="sq">
              <a:noFill/>
              <a:prstDash val="solid"/>
              <a:miter/>
            </a:ln>
          </p:spPr>
        </p:sp>
        <p:sp>
          <p:nvSpPr>
            <p:cNvPr id="12" name="TextBox 12"/>
            <p:cNvSpPr txBox="1"/>
            <p:nvPr/>
          </p:nvSpPr>
          <p:spPr>
            <a:xfrm>
              <a:off x="0" y="-28575"/>
              <a:ext cx="812800" cy="841375"/>
            </a:xfrm>
            <a:prstGeom prst="rect">
              <a:avLst/>
            </a:prstGeom>
          </p:spPr>
          <p:txBody>
            <a:bodyPr lIns="50800" tIns="50800" rIns="50800" bIns="50800" rtlCol="0" anchor="ctr"/>
            <a:lstStyle/>
            <a:p>
              <a:pPr marL="0" lvl="0" indent="0" algn="ctr">
                <a:lnSpc>
                  <a:spcPts val="2006"/>
                </a:lnSpc>
                <a:spcBef>
                  <a:spcPct val="0"/>
                </a:spcBef>
              </a:pPr>
              <a:endParaRPr/>
            </a:p>
          </p:txBody>
        </p:sp>
      </p:grpSp>
      <p:sp>
        <p:nvSpPr>
          <p:cNvPr id="13" name="Freeform 13"/>
          <p:cNvSpPr/>
          <p:nvPr/>
        </p:nvSpPr>
        <p:spPr>
          <a:xfrm>
            <a:off x="5478278" y="6016688"/>
            <a:ext cx="526487" cy="526487"/>
          </a:xfrm>
          <a:custGeom>
            <a:avLst/>
            <a:gdLst/>
            <a:ahLst/>
            <a:cxnLst/>
            <a:rect l="l" t="t" r="r" b="b"/>
            <a:pathLst>
              <a:path w="526487" h="526487">
                <a:moveTo>
                  <a:pt x="0" y="0"/>
                </a:moveTo>
                <a:lnTo>
                  <a:pt x="526487" y="0"/>
                </a:lnTo>
                <a:lnTo>
                  <a:pt x="526487" y="526487"/>
                </a:lnTo>
                <a:lnTo>
                  <a:pt x="0" y="5264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1028700" y="1598958"/>
            <a:ext cx="7762760" cy="643702"/>
          </a:xfrm>
          <a:prstGeom prst="rect">
            <a:avLst/>
          </a:prstGeom>
        </p:spPr>
        <p:txBody>
          <a:bodyPr lIns="0" tIns="0" rIns="0" bIns="0" rtlCol="0" anchor="t">
            <a:spAutoFit/>
          </a:bodyPr>
          <a:lstStyle/>
          <a:p>
            <a:pPr marL="0" lvl="0" indent="0" algn="l">
              <a:lnSpc>
                <a:spcPts val="5199"/>
              </a:lnSpc>
              <a:spcBef>
                <a:spcPct val="0"/>
              </a:spcBef>
            </a:pPr>
            <a:r>
              <a:rPr lang="en-US" sz="3999" dirty="0" err="1">
                <a:solidFill>
                  <a:srgbClr val="595959"/>
                </a:solidFill>
                <a:latin typeface="Poppins Bold"/>
                <a:ea typeface="Poppins Bold"/>
                <a:cs typeface="Poppins Bold"/>
                <a:sym typeface="Poppins Bold"/>
              </a:rPr>
              <a:t>Asignación</a:t>
            </a:r>
            <a:r>
              <a:rPr lang="en-US" sz="3999" dirty="0">
                <a:solidFill>
                  <a:srgbClr val="595959"/>
                </a:solidFill>
                <a:latin typeface="Poppins Bold"/>
                <a:ea typeface="Poppins Bold"/>
                <a:cs typeface="Poppins Bold"/>
                <a:sym typeface="Poppins Bold"/>
              </a:rPr>
              <a:t> e </a:t>
            </a:r>
            <a:r>
              <a:rPr lang="en-US" sz="3999" dirty="0" err="1">
                <a:solidFill>
                  <a:srgbClr val="595959"/>
                </a:solidFill>
                <a:latin typeface="Poppins Bold"/>
                <a:ea typeface="Poppins Bold"/>
                <a:cs typeface="Poppins Bold"/>
                <a:sym typeface="Poppins Bold"/>
              </a:rPr>
              <a:t>inicialización</a:t>
            </a:r>
            <a:endParaRPr lang="en-US" sz="3999" dirty="0">
              <a:solidFill>
                <a:srgbClr val="595959"/>
              </a:solidFill>
              <a:latin typeface="Poppins Bold"/>
              <a:ea typeface="Poppins Bold"/>
              <a:cs typeface="Poppins Bold"/>
              <a:sym typeface="Poppins Bold"/>
            </a:endParaRPr>
          </a:p>
        </p:txBody>
      </p:sp>
      <p:sp>
        <p:nvSpPr>
          <p:cNvPr id="16" name="TextBox 16"/>
          <p:cNvSpPr txBox="1"/>
          <p:nvPr/>
        </p:nvSpPr>
        <p:spPr>
          <a:xfrm>
            <a:off x="1028700" y="2481608"/>
            <a:ext cx="7033014" cy="2021002"/>
          </a:xfrm>
          <a:prstGeom prst="rect">
            <a:avLst/>
          </a:prstGeom>
        </p:spPr>
        <p:txBody>
          <a:bodyPr lIns="0" tIns="0" rIns="0" bIns="0" rtlCol="0" anchor="t">
            <a:spAutoFit/>
          </a:bodyPr>
          <a:lstStyle/>
          <a:p>
            <a:pPr marL="0" lvl="0" indent="0" algn="l">
              <a:lnSpc>
                <a:spcPts val="3219"/>
              </a:lnSpc>
              <a:spcBef>
                <a:spcPct val="0"/>
              </a:spcBef>
            </a:pPr>
            <a:r>
              <a:rPr lang="es-MX" sz="1999" u="none" strike="noStrike" spc="17" dirty="0">
                <a:solidFill>
                  <a:srgbClr val="595959"/>
                </a:solidFill>
                <a:latin typeface="Poppins Medium"/>
                <a:ea typeface="Poppins Medium"/>
                <a:cs typeface="Poppins Medium"/>
                <a:sym typeface="Poppins Medium"/>
              </a:rPr>
              <a:t>Una variable se inicializa (o se crea) la primera vez que se almacena un valor en ella. Después de eso, puedes usarla en expresiones con otras variables y valores. Cuando a una variable se le asigna un nuevo valor, el valor antiguo se olvida.</a:t>
            </a:r>
            <a:endParaRPr lang="en-US" sz="1999" u="none" strike="noStrike" spc="17" dirty="0">
              <a:solidFill>
                <a:srgbClr val="595959"/>
              </a:solidFill>
              <a:latin typeface="Poppins Medium"/>
              <a:ea typeface="Poppins Medium"/>
              <a:cs typeface="Poppins Medium"/>
              <a:sym typeface="Poppins Medium"/>
            </a:endParaRPr>
          </a:p>
        </p:txBody>
      </p:sp>
      <p:sp>
        <p:nvSpPr>
          <p:cNvPr id="17" name="TextBox 17"/>
          <p:cNvSpPr txBox="1"/>
          <p:nvPr/>
        </p:nvSpPr>
        <p:spPr>
          <a:xfrm>
            <a:off x="1028700" y="7008449"/>
            <a:ext cx="3425142" cy="1327671"/>
          </a:xfrm>
          <a:prstGeom prst="rect">
            <a:avLst/>
          </a:prstGeom>
        </p:spPr>
        <p:txBody>
          <a:bodyPr lIns="0" tIns="0" rIns="0" bIns="0" rtlCol="0" anchor="t">
            <a:spAutoFit/>
          </a:bodyPr>
          <a:lstStyle/>
          <a:p>
            <a:pPr marL="0" lvl="0" indent="0" algn="l">
              <a:lnSpc>
                <a:spcPts val="2121"/>
              </a:lnSpc>
              <a:spcBef>
                <a:spcPct val="0"/>
              </a:spcBef>
            </a:pPr>
            <a:r>
              <a:rPr lang="en-US" sz="1350" b="1" spc="12" dirty="0" err="1">
                <a:solidFill>
                  <a:srgbClr val="595959"/>
                </a:solidFill>
                <a:latin typeface="Poppins Medium"/>
                <a:ea typeface="Poppins Medium"/>
                <a:cs typeface="Poppins Medium"/>
                <a:sym typeface="Poppins Medium"/>
              </a:rPr>
              <a:t>Asignación</a:t>
            </a:r>
            <a:r>
              <a:rPr lang="en-US" sz="1350" b="1" spc="12" dirty="0">
                <a:solidFill>
                  <a:srgbClr val="595959"/>
                </a:solidFill>
                <a:latin typeface="Poppins Medium"/>
                <a:ea typeface="Poppins Medium"/>
                <a:cs typeface="Poppins Medium"/>
                <a:sym typeface="Poppins Medium"/>
              </a:rPr>
              <a:t>: </a:t>
            </a:r>
            <a:r>
              <a:rPr lang="es-MX" sz="1350" spc="12" dirty="0">
                <a:solidFill>
                  <a:srgbClr val="595959"/>
                </a:solidFill>
                <a:latin typeface="Poppins Medium"/>
                <a:ea typeface="Poppins Medium"/>
                <a:cs typeface="Poppins Medium"/>
                <a:sym typeface="Poppins Medium"/>
              </a:rPr>
              <a:t>Cuando hablamos de asignación es el proceso de asignar un valor al espacio en memoria que ocupa una variable</a:t>
            </a:r>
          </a:p>
          <a:p>
            <a:pPr marL="0" lvl="0" indent="0" algn="l">
              <a:lnSpc>
                <a:spcPts val="2121"/>
              </a:lnSpc>
              <a:spcBef>
                <a:spcPct val="0"/>
              </a:spcBef>
            </a:pPr>
            <a:endParaRPr lang="en-US" sz="1350" b="1" u="none" strike="noStrike" spc="12" dirty="0">
              <a:solidFill>
                <a:srgbClr val="595959"/>
              </a:solidFill>
              <a:latin typeface="Poppins Medium"/>
              <a:ea typeface="Poppins Medium"/>
              <a:cs typeface="Poppins Medium"/>
              <a:sym typeface="Poppins Medium"/>
            </a:endParaRPr>
          </a:p>
        </p:txBody>
      </p:sp>
      <p:sp>
        <p:nvSpPr>
          <p:cNvPr id="19" name="TextBox 19"/>
          <p:cNvSpPr txBox="1"/>
          <p:nvPr/>
        </p:nvSpPr>
        <p:spPr>
          <a:xfrm>
            <a:off x="5298173" y="7008449"/>
            <a:ext cx="3425142" cy="789062"/>
          </a:xfrm>
          <a:prstGeom prst="rect">
            <a:avLst/>
          </a:prstGeom>
        </p:spPr>
        <p:txBody>
          <a:bodyPr lIns="0" tIns="0" rIns="0" bIns="0" rtlCol="0" anchor="t">
            <a:spAutoFit/>
          </a:bodyPr>
          <a:lstStyle/>
          <a:p>
            <a:pPr marL="0" lvl="0" indent="0" algn="l">
              <a:lnSpc>
                <a:spcPts val="2121"/>
              </a:lnSpc>
              <a:spcBef>
                <a:spcPct val="0"/>
              </a:spcBef>
            </a:pPr>
            <a:r>
              <a:rPr lang="es-MX" sz="1350" b="1" u="none" strike="noStrike" spc="12" dirty="0">
                <a:solidFill>
                  <a:srgbClr val="595959"/>
                </a:solidFill>
                <a:latin typeface="Poppins Medium"/>
                <a:ea typeface="Poppins Medium"/>
                <a:cs typeface="Poppins Medium"/>
                <a:sym typeface="Poppins Medium"/>
              </a:rPr>
              <a:t>Inicialización:</a:t>
            </a:r>
            <a:r>
              <a:rPr lang="es-MX" sz="1350" u="none" strike="noStrike" spc="12" dirty="0">
                <a:solidFill>
                  <a:srgbClr val="595959"/>
                </a:solidFill>
                <a:latin typeface="Poppins Medium"/>
                <a:ea typeface="Poppins Medium"/>
                <a:cs typeface="Poppins Medium"/>
                <a:sym typeface="Poppins Medium"/>
              </a:rPr>
              <a:t> Cuando hablamos de inicialización es el proceso de asignar por primera vez el valor a una variable</a:t>
            </a:r>
            <a:endParaRPr lang="en-US" sz="1350" u="none" strike="noStrike" spc="12" dirty="0">
              <a:solidFill>
                <a:srgbClr val="595959"/>
              </a:solidFill>
              <a:latin typeface="Poppins Medium"/>
              <a:ea typeface="Poppins Medium"/>
              <a:cs typeface="Poppins Medium"/>
              <a:sym typeface="Poppins Medium"/>
            </a:endParaRPr>
          </a:p>
        </p:txBody>
      </p:sp>
    </p:spTree>
    <p:extLst>
      <p:ext uri="{BB962C8B-B14F-4D97-AF65-F5344CB8AC3E}">
        <p14:creationId xmlns:p14="http://schemas.microsoft.com/office/powerpoint/2010/main" val="21699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8794600" y="3483702"/>
            <a:ext cx="1155802" cy="1106205"/>
            <a:chOff x="0" y="0"/>
            <a:chExt cx="304409" cy="291346"/>
          </a:xfrm>
        </p:grpSpPr>
        <p:sp>
          <p:nvSpPr>
            <p:cNvPr id="5" name="Freeform 5"/>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6" name="TextBox 6"/>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grpSp>
        <p:nvGrpSpPr>
          <p:cNvPr id="8" name="Group 8"/>
          <p:cNvGrpSpPr/>
          <p:nvPr/>
        </p:nvGrpSpPr>
        <p:grpSpPr>
          <a:xfrm>
            <a:off x="8794600" y="5189981"/>
            <a:ext cx="1155802" cy="1106205"/>
            <a:chOff x="0" y="0"/>
            <a:chExt cx="304409" cy="291346"/>
          </a:xfrm>
        </p:grpSpPr>
        <p:sp>
          <p:nvSpPr>
            <p:cNvPr id="9" name="Freeform 9"/>
            <p:cNvSpPr/>
            <p:nvPr/>
          </p:nvSpPr>
          <p:spPr>
            <a:xfrm>
              <a:off x="0" y="0"/>
              <a:ext cx="304409" cy="291346"/>
            </a:xfrm>
            <a:custGeom>
              <a:avLst/>
              <a:gdLst/>
              <a:ahLst/>
              <a:cxnLst/>
              <a:rect l="l" t="t" r="r" b="b"/>
              <a:pathLst>
                <a:path w="304409" h="291346">
                  <a:moveTo>
                    <a:pt x="0" y="0"/>
                  </a:moveTo>
                  <a:lnTo>
                    <a:pt x="304409" y="0"/>
                  </a:lnTo>
                  <a:lnTo>
                    <a:pt x="304409" y="291346"/>
                  </a:lnTo>
                  <a:lnTo>
                    <a:pt x="0" y="291346"/>
                  </a:lnTo>
                  <a:close/>
                </a:path>
              </a:pathLst>
            </a:custGeom>
            <a:solidFill>
              <a:srgbClr val="1C21D1"/>
            </a:solidFill>
          </p:spPr>
        </p:sp>
        <p:sp>
          <p:nvSpPr>
            <p:cNvPr id="10" name="TextBox 10"/>
            <p:cNvSpPr txBox="1"/>
            <p:nvPr/>
          </p:nvSpPr>
          <p:spPr>
            <a:xfrm>
              <a:off x="0" y="-85725"/>
              <a:ext cx="304409" cy="377071"/>
            </a:xfrm>
            <a:prstGeom prst="rect">
              <a:avLst/>
            </a:prstGeom>
          </p:spPr>
          <p:txBody>
            <a:bodyPr lIns="50800" tIns="50800" rIns="50800" bIns="50800" rtlCol="0" anchor="ctr"/>
            <a:lstStyle/>
            <a:p>
              <a:pPr algn="ctr">
                <a:lnSpc>
                  <a:spcPts val="4200"/>
                </a:lnSpc>
              </a:pPr>
              <a:endParaRPr/>
            </a:p>
          </p:txBody>
        </p:sp>
      </p:grpSp>
      <p:sp>
        <p:nvSpPr>
          <p:cNvPr id="12" name="TextBox 12"/>
          <p:cNvSpPr txBox="1"/>
          <p:nvPr/>
        </p:nvSpPr>
        <p:spPr>
          <a:xfrm>
            <a:off x="8794600" y="2246434"/>
            <a:ext cx="7588400"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err="1">
                <a:solidFill>
                  <a:srgbClr val="595959"/>
                </a:solidFill>
                <a:latin typeface="Poppins Bold"/>
                <a:ea typeface="Poppins Bold"/>
                <a:cs typeface="Poppins Bold"/>
                <a:sym typeface="Poppins Bold"/>
              </a:rPr>
              <a:t>Constantes</a:t>
            </a:r>
            <a:r>
              <a:rPr lang="en-US" sz="3999" dirty="0">
                <a:solidFill>
                  <a:srgbClr val="595959"/>
                </a:solidFill>
                <a:latin typeface="Poppins Bold"/>
                <a:ea typeface="Poppins Bold"/>
                <a:cs typeface="Poppins Bold"/>
                <a:sym typeface="Poppins Bold"/>
              </a:rPr>
              <a:t> y </a:t>
            </a:r>
            <a:r>
              <a:rPr lang="en-US" sz="3999" dirty="0" err="1">
                <a:solidFill>
                  <a:srgbClr val="595959"/>
                </a:solidFill>
                <a:latin typeface="Poppins Bold"/>
                <a:ea typeface="Poppins Bold"/>
                <a:cs typeface="Poppins Bold"/>
                <a:sym typeface="Poppins Bold"/>
              </a:rPr>
              <a:t>comentarios</a:t>
            </a:r>
            <a:endParaRPr lang="en-US" sz="3999" dirty="0">
              <a:solidFill>
                <a:srgbClr val="595959"/>
              </a:solidFill>
              <a:latin typeface="Poppins Bold"/>
              <a:ea typeface="Poppins Bold"/>
              <a:cs typeface="Poppins Bold"/>
              <a:sym typeface="Poppins Bold"/>
            </a:endParaRPr>
          </a:p>
        </p:txBody>
      </p:sp>
      <p:sp>
        <p:nvSpPr>
          <p:cNvPr id="13" name="TextBox 13"/>
          <p:cNvSpPr txBox="1"/>
          <p:nvPr/>
        </p:nvSpPr>
        <p:spPr>
          <a:xfrm>
            <a:off x="10340832" y="3531027"/>
            <a:ext cx="6918468" cy="1266885"/>
          </a:xfrm>
          <a:prstGeom prst="rect">
            <a:avLst/>
          </a:prstGeom>
        </p:spPr>
        <p:txBody>
          <a:bodyPr lIns="0" tIns="0" rIns="0" bIns="0" rtlCol="0" anchor="t">
            <a:spAutoFit/>
          </a:bodyPr>
          <a:lstStyle/>
          <a:p>
            <a:pPr marL="0" lvl="0" indent="0" algn="l">
              <a:lnSpc>
                <a:spcPts val="2520"/>
              </a:lnSpc>
              <a:spcBef>
                <a:spcPct val="0"/>
              </a:spcBef>
            </a:pPr>
            <a:r>
              <a:rPr lang="es-MX" sz="1800" b="1" u="none" strike="noStrike" dirty="0">
                <a:solidFill>
                  <a:srgbClr val="595959"/>
                </a:solidFill>
                <a:latin typeface="Poppins Medium"/>
                <a:ea typeface="Poppins Medium"/>
                <a:cs typeface="Poppins Medium"/>
                <a:sym typeface="Poppins Medium"/>
              </a:rPr>
              <a:t>Constantes: </a:t>
            </a:r>
            <a:r>
              <a:rPr lang="es-MX" sz="1800" u="none" strike="noStrike" dirty="0">
                <a:solidFill>
                  <a:srgbClr val="595959"/>
                </a:solidFill>
                <a:latin typeface="Poppins Medium"/>
                <a:ea typeface="Poppins Medium"/>
                <a:cs typeface="Poppins Medium"/>
                <a:sym typeface="Poppins Medium"/>
              </a:rPr>
              <a:t>Como tal en Python las variables no tienen una manera de declararse, sino que solamente son variables las cuales su valor no es reasignado. Por convención se utilizan los nombres de constantes en mayúsculas.</a:t>
            </a:r>
          </a:p>
        </p:txBody>
      </p:sp>
      <p:sp>
        <p:nvSpPr>
          <p:cNvPr id="14" name="TextBox 14"/>
          <p:cNvSpPr txBox="1"/>
          <p:nvPr/>
        </p:nvSpPr>
        <p:spPr>
          <a:xfrm>
            <a:off x="10340832" y="5394469"/>
            <a:ext cx="6918468" cy="1587486"/>
          </a:xfrm>
          <a:prstGeom prst="rect">
            <a:avLst/>
          </a:prstGeom>
        </p:spPr>
        <p:txBody>
          <a:bodyPr lIns="0" tIns="0" rIns="0" bIns="0" rtlCol="0" anchor="t">
            <a:spAutoFit/>
          </a:bodyPr>
          <a:lstStyle/>
          <a:p>
            <a:pPr marL="0" lvl="0" indent="0" algn="l">
              <a:lnSpc>
                <a:spcPts val="2520"/>
              </a:lnSpc>
              <a:spcBef>
                <a:spcPct val="0"/>
              </a:spcBef>
            </a:pPr>
            <a:r>
              <a:rPr lang="es-MX" sz="1800" b="1" u="none" strike="noStrike" dirty="0">
                <a:solidFill>
                  <a:srgbClr val="595959"/>
                </a:solidFill>
                <a:latin typeface="Poppins Medium"/>
                <a:ea typeface="Poppins Medium"/>
                <a:cs typeface="Poppins Medium"/>
                <a:sym typeface="Poppins Medium"/>
              </a:rPr>
              <a:t>Comentarios</a:t>
            </a:r>
            <a:r>
              <a:rPr lang="es-MX" sz="1800" u="none" strike="noStrike" dirty="0">
                <a:solidFill>
                  <a:srgbClr val="595959"/>
                </a:solidFill>
                <a:latin typeface="Poppins Medium"/>
                <a:ea typeface="Poppins Medium"/>
                <a:cs typeface="Poppins Medium"/>
                <a:sym typeface="Poppins Medium"/>
              </a:rPr>
              <a:t>: Como en otros lenguajes existen porciones de códigos que se les conocen como comentarios, son partes del código que tienen la propiedad de poder ser ignorados por el compilador al momento de ejecutar nuestro programa </a:t>
            </a:r>
          </a:p>
        </p:txBody>
      </p:sp>
      <p:pic>
        <p:nvPicPr>
          <p:cNvPr id="20" name="Imagen 19">
            <a:extLst>
              <a:ext uri="{FF2B5EF4-FFF2-40B4-BE49-F238E27FC236}">
                <a16:creationId xmlns:a16="http://schemas.microsoft.com/office/drawing/2014/main" id="{30270BF0-D72A-17EF-2B82-2073356F4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303" y="2782276"/>
            <a:ext cx="5829300" cy="55961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Imagen 20">
            <a:extLst>
              <a:ext uri="{FF2B5EF4-FFF2-40B4-BE49-F238E27FC236}">
                <a16:creationId xmlns:a16="http://schemas.microsoft.com/office/drawing/2014/main" id="{56C5C273-9A48-90B3-F503-31AF7B3B2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740" y="7375649"/>
            <a:ext cx="5238189" cy="2824204"/>
          </a:xfrm>
          <a:prstGeom prst="rect">
            <a:avLst/>
          </a:prstGeom>
        </p:spPr>
      </p:pic>
      <p:pic>
        <p:nvPicPr>
          <p:cNvPr id="23" name="Imagen 22">
            <a:extLst>
              <a:ext uri="{FF2B5EF4-FFF2-40B4-BE49-F238E27FC236}">
                <a16:creationId xmlns:a16="http://schemas.microsoft.com/office/drawing/2014/main" id="{2382971F-B9F6-CAB3-A235-B78079EC4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2255" y="3510920"/>
            <a:ext cx="1058879" cy="1058879"/>
          </a:xfrm>
          <a:prstGeom prst="rect">
            <a:avLst/>
          </a:prstGeom>
        </p:spPr>
      </p:pic>
      <p:pic>
        <p:nvPicPr>
          <p:cNvPr id="24" name="Imagen 23">
            <a:extLst>
              <a:ext uri="{FF2B5EF4-FFF2-40B4-BE49-F238E27FC236}">
                <a16:creationId xmlns:a16="http://schemas.microsoft.com/office/drawing/2014/main" id="{747EC3EE-E760-78D2-3B03-B59629DD9A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4600" y="5237307"/>
            <a:ext cx="1058879" cy="10588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63337" y="2559816"/>
            <a:ext cx="7597273" cy="605230"/>
          </a:xfrm>
          <a:prstGeom prst="rect">
            <a:avLst/>
          </a:prstGeom>
        </p:spPr>
        <p:txBody>
          <a:bodyPr wrap="square" lIns="0" tIns="0" rIns="0" bIns="0" rtlCol="0" anchor="t">
            <a:spAutoFit/>
          </a:bodyPr>
          <a:lstStyle/>
          <a:p>
            <a:pPr marL="0" lvl="0" indent="0" algn="l">
              <a:lnSpc>
                <a:spcPts val="4799"/>
              </a:lnSpc>
              <a:spcBef>
                <a:spcPct val="0"/>
              </a:spcBef>
            </a:pPr>
            <a:r>
              <a:rPr lang="en-US" sz="3999" dirty="0">
                <a:solidFill>
                  <a:srgbClr val="595959"/>
                </a:solidFill>
                <a:latin typeface="Poppins Bold"/>
                <a:ea typeface="Poppins Bold"/>
                <a:cs typeface="Poppins Bold"/>
                <a:sym typeface="Poppins Bold"/>
              </a:rPr>
              <a:t>Strings o </a:t>
            </a:r>
            <a:r>
              <a:rPr lang="en-US" sz="3999" dirty="0" err="1">
                <a:solidFill>
                  <a:srgbClr val="595959"/>
                </a:solidFill>
                <a:latin typeface="Poppins Bold"/>
                <a:ea typeface="Poppins Bold"/>
                <a:cs typeface="Poppins Bold"/>
                <a:sym typeface="Poppins Bold"/>
              </a:rPr>
              <a:t>cadenas</a:t>
            </a:r>
            <a:r>
              <a:rPr lang="en-US" sz="3999" dirty="0">
                <a:solidFill>
                  <a:srgbClr val="595959"/>
                </a:solidFill>
                <a:latin typeface="Poppins Bold"/>
                <a:ea typeface="Poppins Bold"/>
                <a:cs typeface="Poppins Bold"/>
                <a:sym typeface="Poppins Bold"/>
              </a:rPr>
              <a:t> de </a:t>
            </a:r>
            <a:r>
              <a:rPr lang="en-US" sz="3999" dirty="0" err="1">
                <a:solidFill>
                  <a:srgbClr val="595959"/>
                </a:solidFill>
                <a:latin typeface="Poppins Bold"/>
                <a:ea typeface="Poppins Bold"/>
                <a:cs typeface="Poppins Bold"/>
                <a:sym typeface="Poppins Bold"/>
              </a:rPr>
              <a:t>texto</a:t>
            </a:r>
            <a:endParaRPr lang="en-US" sz="3999" dirty="0">
              <a:solidFill>
                <a:srgbClr val="595959"/>
              </a:solidFill>
              <a:latin typeface="Poppins Bold"/>
              <a:ea typeface="Poppins Bold"/>
              <a:cs typeface="Poppins Bold"/>
              <a:sym typeface="Poppins Bold"/>
            </a:endParaRPr>
          </a:p>
        </p:txBody>
      </p:sp>
      <p:sp>
        <p:nvSpPr>
          <p:cNvPr id="5" name="TextBox 5"/>
          <p:cNvSpPr txBox="1"/>
          <p:nvPr/>
        </p:nvSpPr>
        <p:spPr>
          <a:xfrm>
            <a:off x="1063337" y="3619500"/>
            <a:ext cx="8485263" cy="3662477"/>
          </a:xfrm>
          <a:prstGeom prst="rect">
            <a:avLst/>
          </a:prstGeom>
        </p:spPr>
        <p:txBody>
          <a:bodyPr lIns="0" tIns="0" rIns="0" bIns="0" rtlCol="0" anchor="t">
            <a:spAutoFit/>
          </a:bodyPr>
          <a:lstStyle/>
          <a:p>
            <a:pPr marL="0" lvl="0" indent="0" algn="l">
              <a:lnSpc>
                <a:spcPts val="3219"/>
              </a:lnSpc>
            </a:pPr>
            <a:r>
              <a:rPr lang="es-MX" sz="1999" u="none" strike="noStrike" spc="17" dirty="0">
                <a:solidFill>
                  <a:srgbClr val="595959"/>
                </a:solidFill>
                <a:latin typeface="Poppins Medium"/>
                <a:ea typeface="Poppins Medium"/>
                <a:cs typeface="Poppins Medium"/>
                <a:sym typeface="Poppins Medium"/>
              </a:rPr>
              <a:t>Dado que la mayoría de los programas definen y recopilan algún tipo de datos, y luego hacen algo útil con ellos, es útil clasificar los diferentes tipos de datos. El primer tipo de datos que veremos es la cadena de texto. Las cadenas de texto son bastante simples a primera vista, pero puedes usarlas de muchas maneras </a:t>
            </a:r>
            <a:r>
              <a:rPr lang="es-MX" sz="1999" u="none" strike="noStrike" spc="17" dirty="0" err="1">
                <a:solidFill>
                  <a:srgbClr val="595959"/>
                </a:solidFill>
                <a:latin typeface="Poppins Medium"/>
                <a:ea typeface="Poppins Medium"/>
                <a:cs typeface="Poppins Medium"/>
                <a:sym typeface="Poppins Medium"/>
              </a:rPr>
              <a:t>diferentes.Una</a:t>
            </a:r>
            <a:r>
              <a:rPr lang="es-MX" sz="1999" u="none" strike="noStrike" spc="17" dirty="0">
                <a:solidFill>
                  <a:srgbClr val="595959"/>
                </a:solidFill>
                <a:latin typeface="Poppins Medium"/>
                <a:ea typeface="Poppins Medium"/>
                <a:cs typeface="Poppins Medium"/>
                <a:sym typeface="Poppins Medium"/>
              </a:rPr>
              <a:t> cadena de texto es una serie de caracteres. Cualquier cosa dentro de comillas se considera una cadena de texto en Python, y puedes usar comillas simples o dobles alrededor de tus cadenas.</a:t>
            </a:r>
            <a:endParaRPr lang="en-US" sz="1999" u="none" strike="noStrike" spc="17" dirty="0">
              <a:solidFill>
                <a:srgbClr val="595959"/>
              </a:solidFill>
              <a:latin typeface="Poppins Medium"/>
              <a:ea typeface="Poppins Medium"/>
              <a:cs typeface="Poppins Medium"/>
              <a:sym typeface="Poppins Medium"/>
            </a:endParaRPr>
          </a:p>
        </p:txBody>
      </p:sp>
      <p:grpSp>
        <p:nvGrpSpPr>
          <p:cNvPr id="6" name="Group 6"/>
          <p:cNvGrpSpPr/>
          <p:nvPr/>
        </p:nvGrpSpPr>
        <p:grpSpPr>
          <a:xfrm>
            <a:off x="0" y="2862431"/>
            <a:ext cx="303276" cy="4562138"/>
            <a:chOff x="0" y="0"/>
            <a:chExt cx="79875" cy="1201551"/>
          </a:xfrm>
        </p:grpSpPr>
        <p:sp>
          <p:nvSpPr>
            <p:cNvPr id="7" name="Freeform 7"/>
            <p:cNvSpPr/>
            <p:nvPr/>
          </p:nvSpPr>
          <p:spPr>
            <a:xfrm>
              <a:off x="0" y="0"/>
              <a:ext cx="79875" cy="1201551"/>
            </a:xfrm>
            <a:custGeom>
              <a:avLst/>
              <a:gdLst/>
              <a:ahLst/>
              <a:cxnLst/>
              <a:rect l="l" t="t" r="r" b="b"/>
              <a:pathLst>
                <a:path w="79875" h="1201551">
                  <a:moveTo>
                    <a:pt x="0" y="0"/>
                  </a:moveTo>
                  <a:lnTo>
                    <a:pt x="79875" y="0"/>
                  </a:lnTo>
                  <a:lnTo>
                    <a:pt x="79875" y="1201551"/>
                  </a:lnTo>
                  <a:lnTo>
                    <a:pt x="0" y="1201551"/>
                  </a:lnTo>
                  <a:close/>
                </a:path>
              </a:pathLst>
            </a:custGeom>
            <a:solidFill>
              <a:srgbClr val="1C21D1"/>
            </a:solidFill>
          </p:spPr>
        </p:sp>
        <p:sp>
          <p:nvSpPr>
            <p:cNvPr id="8" name="TextBox 8"/>
            <p:cNvSpPr txBox="1"/>
            <p:nvPr/>
          </p:nvSpPr>
          <p:spPr>
            <a:xfrm>
              <a:off x="0" y="-38100"/>
              <a:ext cx="79875" cy="1239651"/>
            </a:xfrm>
            <a:prstGeom prst="rect">
              <a:avLst/>
            </a:prstGeom>
          </p:spPr>
          <p:txBody>
            <a:bodyPr lIns="50800" tIns="50800" rIns="50800" bIns="50800" rtlCol="0" anchor="ctr"/>
            <a:lstStyle/>
            <a:p>
              <a:pPr algn="ctr">
                <a:lnSpc>
                  <a:spcPts val="2659"/>
                </a:lnSpc>
                <a:spcBef>
                  <a:spcPct val="0"/>
                </a:spcBef>
              </a:pPr>
              <a:endParaRPr/>
            </a:p>
          </p:txBody>
        </p:sp>
      </p:grpSp>
      <p:pic>
        <p:nvPicPr>
          <p:cNvPr id="10" name="Imagen 9">
            <a:extLst>
              <a:ext uri="{FF2B5EF4-FFF2-40B4-BE49-F238E27FC236}">
                <a16:creationId xmlns:a16="http://schemas.microsoft.com/office/drawing/2014/main" id="{A9717CF1-530E-BF0A-E993-2B4B34677E2D}"/>
              </a:ext>
            </a:extLst>
          </p:cNvPr>
          <p:cNvPicPr>
            <a:picLocks noChangeAspect="1"/>
          </p:cNvPicPr>
          <p:nvPr/>
        </p:nvPicPr>
        <p:blipFill>
          <a:blip r:embed="rId2"/>
          <a:stretch>
            <a:fillRect/>
          </a:stretch>
        </p:blipFill>
        <p:spPr>
          <a:xfrm>
            <a:off x="10515600" y="3165046"/>
            <a:ext cx="5988090" cy="2047875"/>
          </a:xfrm>
          <a:prstGeom prst="rect">
            <a:avLst/>
          </a:prstGeom>
        </p:spPr>
      </p:pic>
      <p:pic>
        <p:nvPicPr>
          <p:cNvPr id="12" name="Imagen 11">
            <a:extLst>
              <a:ext uri="{FF2B5EF4-FFF2-40B4-BE49-F238E27FC236}">
                <a16:creationId xmlns:a16="http://schemas.microsoft.com/office/drawing/2014/main" id="{EE7A0C2C-ED40-F42B-D667-32AE58E22F6E}"/>
              </a:ext>
            </a:extLst>
          </p:cNvPr>
          <p:cNvPicPr>
            <a:picLocks noChangeAspect="1"/>
          </p:cNvPicPr>
          <p:nvPr/>
        </p:nvPicPr>
        <p:blipFill>
          <a:blip r:embed="rId3"/>
          <a:stretch>
            <a:fillRect/>
          </a:stretch>
        </p:blipFill>
        <p:spPr>
          <a:xfrm>
            <a:off x="5562600" y="7434960"/>
            <a:ext cx="12365258" cy="20478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1966</Words>
  <Application>Microsoft Office PowerPoint</Application>
  <PresentationFormat>Personalizado</PresentationFormat>
  <Paragraphs>129</Paragraphs>
  <Slides>31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Poppins Medium</vt:lpstr>
      <vt:lpstr>Open Sans</vt:lpstr>
      <vt:lpstr>Arial</vt:lpstr>
      <vt:lpstr>Poppins Ultra-Bold</vt:lpstr>
      <vt:lpstr>Poppins Bold</vt:lpstr>
      <vt:lpstr>Poppins</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semipresencial UGB</dc:title>
  <dc:creator>Willian Montes</dc:creator>
  <cp:lastModifiedBy>Willian Montes</cp:lastModifiedBy>
  <cp:revision>5</cp:revision>
  <dcterms:created xsi:type="dcterms:W3CDTF">2006-08-16T00:00:00Z</dcterms:created>
  <dcterms:modified xsi:type="dcterms:W3CDTF">2024-07-09T03:23:54Z</dcterms:modified>
  <dc:identifier>DAGIxljEyBQ</dc:identifier>
</cp:coreProperties>
</file>