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9850"/>
  <p:notesSz cx="9144000" cy="5149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256" y="330024"/>
            <a:ext cx="2005964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9144000" cy="5144135"/>
          </a:xfrm>
          <a:custGeom>
            <a:avLst/>
            <a:gdLst/>
            <a:ahLst/>
            <a:cxnLst/>
            <a:rect l="l" t="t" r="r" b="b"/>
            <a:pathLst>
              <a:path w="9144000" h="5144135">
                <a:moveTo>
                  <a:pt x="9144000" y="0"/>
                </a:moveTo>
                <a:lnTo>
                  <a:pt x="0" y="0"/>
                </a:lnTo>
                <a:lnTo>
                  <a:pt x="0" y="5143677"/>
                </a:lnTo>
                <a:lnTo>
                  <a:pt x="9144000" y="5143677"/>
                </a:lnTo>
                <a:lnTo>
                  <a:pt x="9144000" y="0"/>
                </a:lnTo>
                <a:close/>
              </a:path>
            </a:pathLst>
          </a:custGeom>
          <a:solidFill>
            <a:srgbClr val="092D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256" y="330024"/>
            <a:ext cx="536067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4774" y="2249908"/>
            <a:ext cx="4389755" cy="143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80504" y="4604034"/>
            <a:ext cx="457695" cy="4619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utoparams.github.io/docs" TargetMode="External"/><Relationship Id="rId3" Type="http://schemas.openxmlformats.org/officeDocument/2006/relationships/hyperlink" Target="https://github.com/AutoParams/AutoParams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utoFixture/AutoFixture" TargetMode="External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utoParams/AutoParams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ill13cb/autoparams-demo.git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9" y="182894"/>
            <a:ext cx="4205871" cy="45712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696" y="1815378"/>
            <a:ext cx="41306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latin typeface="Calibri"/>
                <a:cs typeface="Calibri"/>
              </a:rPr>
              <a:t>AutoParams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solidFill>
                  <a:srgbClr val="DCE6F6"/>
                </a:solidFill>
                <a:latin typeface="Calibri"/>
                <a:cs typeface="Calibri"/>
              </a:rPr>
              <a:t>pour</a:t>
            </a:r>
            <a:r>
              <a:rPr dirty="0" sz="2800" spc="-7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DCE6F6"/>
                </a:solidFill>
                <a:latin typeface="Calibri"/>
                <a:cs typeface="Calibri"/>
              </a:rPr>
              <a:t>les</a:t>
            </a:r>
            <a:r>
              <a:rPr dirty="0" sz="2800" spc="-8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DCE6F6"/>
                </a:solidFill>
                <a:latin typeface="Calibri"/>
                <a:cs typeface="Calibri"/>
              </a:rPr>
              <a:t>tests</a:t>
            </a:r>
            <a:r>
              <a:rPr dirty="0" sz="2800" spc="-7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DCE6F6"/>
                </a:solidFill>
                <a:latin typeface="Calibri"/>
                <a:cs typeface="Calibri"/>
              </a:rPr>
              <a:t>paramétrés</a:t>
            </a:r>
            <a:r>
              <a:rPr dirty="0" sz="2800" spc="-7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DCE6F6"/>
                </a:solidFill>
                <a:latin typeface="Calibri"/>
                <a:cs typeface="Calibri"/>
              </a:rPr>
              <a:t>en </a:t>
            </a:r>
            <a:r>
              <a:rPr dirty="0" sz="2800" spc="-20">
                <a:solidFill>
                  <a:srgbClr val="DCE6F6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904" y="4633905"/>
            <a:ext cx="17843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2696" y="3933992"/>
            <a:ext cx="2310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solidFill>
                  <a:srgbClr val="5EA1DF"/>
                </a:solidFill>
                <a:latin typeface="Calibri"/>
                <a:cs typeface="Calibri"/>
              </a:rPr>
              <a:t>Simplifiez</a:t>
            </a:r>
            <a:r>
              <a:rPr dirty="0" sz="1600" spc="-70" i="1">
                <a:solidFill>
                  <a:srgbClr val="5EA1D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5EA1DF"/>
                </a:solidFill>
                <a:latin typeface="Calibri"/>
                <a:cs typeface="Calibri"/>
              </a:rPr>
              <a:t>vos</a:t>
            </a:r>
            <a:r>
              <a:rPr dirty="0" sz="1600" spc="-70" i="1">
                <a:solidFill>
                  <a:srgbClr val="5EA1DF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5EA1DF"/>
                </a:solidFill>
                <a:latin typeface="Calibri"/>
                <a:cs typeface="Calibri"/>
              </a:rPr>
              <a:t>tests</a:t>
            </a:r>
            <a:r>
              <a:rPr dirty="0" sz="1600" spc="-70" i="1">
                <a:solidFill>
                  <a:srgbClr val="5EA1DF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5EA1DF"/>
                </a:solidFill>
                <a:latin typeface="Calibri"/>
                <a:cs typeface="Calibri"/>
              </a:rPr>
              <a:t>unitaires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56" y="330024"/>
            <a:ext cx="7524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Test3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14046"/>
            <a:ext cx="6374523" cy="17398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2943722"/>
            <a:ext cx="5029200" cy="16279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69265" y="4604034"/>
            <a:ext cx="33083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Réflexion</a:t>
            </a:r>
            <a:r>
              <a:rPr dirty="0" spc="-70"/>
              <a:t>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20"/>
              <a:t>Recul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59104" y="999186"/>
            <a:ext cx="4218940" cy="1841500"/>
            <a:chOff x="359104" y="999186"/>
            <a:chExt cx="4218940" cy="1841500"/>
          </a:xfrm>
        </p:grpSpPr>
        <p:sp>
          <p:nvSpPr>
            <p:cNvPr id="4" name="object 4" descr=""/>
            <p:cNvSpPr/>
            <p:nvPr/>
          </p:nvSpPr>
          <p:spPr>
            <a:xfrm>
              <a:off x="365404" y="1005486"/>
              <a:ext cx="4206240" cy="1828800"/>
            </a:xfrm>
            <a:custGeom>
              <a:avLst/>
              <a:gdLst/>
              <a:ahLst/>
              <a:cxnLst/>
              <a:rect l="l" t="t" r="r" b="b"/>
              <a:pathLst>
                <a:path w="4206240" h="1828800">
                  <a:moveTo>
                    <a:pt x="4168432" y="0"/>
                  </a:moveTo>
                  <a:lnTo>
                    <a:pt x="37795" y="0"/>
                  </a:lnTo>
                  <a:lnTo>
                    <a:pt x="29870" y="2158"/>
                  </a:lnTo>
                  <a:lnTo>
                    <a:pt x="15836" y="10071"/>
                  </a:lnTo>
                  <a:lnTo>
                    <a:pt x="10071" y="15836"/>
                  </a:lnTo>
                  <a:lnTo>
                    <a:pt x="2159" y="29870"/>
                  </a:lnTo>
                  <a:lnTo>
                    <a:pt x="0" y="37795"/>
                  </a:lnTo>
                  <a:lnTo>
                    <a:pt x="0" y="45719"/>
                  </a:lnTo>
                  <a:lnTo>
                    <a:pt x="0" y="1790992"/>
                  </a:lnTo>
                  <a:lnTo>
                    <a:pt x="29870" y="1826640"/>
                  </a:lnTo>
                  <a:lnTo>
                    <a:pt x="37795" y="1828799"/>
                  </a:lnTo>
                  <a:lnTo>
                    <a:pt x="4168432" y="1828799"/>
                  </a:lnTo>
                  <a:lnTo>
                    <a:pt x="4204081" y="1798916"/>
                  </a:lnTo>
                  <a:lnTo>
                    <a:pt x="4206240" y="1790992"/>
                  </a:lnTo>
                  <a:lnTo>
                    <a:pt x="4206240" y="37795"/>
                  </a:lnTo>
                  <a:lnTo>
                    <a:pt x="4204081" y="29870"/>
                  </a:lnTo>
                  <a:lnTo>
                    <a:pt x="4196156" y="15836"/>
                  </a:lnTo>
                  <a:lnTo>
                    <a:pt x="4190390" y="10071"/>
                  </a:lnTo>
                  <a:lnTo>
                    <a:pt x="4176356" y="2158"/>
                  </a:lnTo>
                  <a:lnTo>
                    <a:pt x="4168432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404" y="1005486"/>
              <a:ext cx="4206240" cy="1828800"/>
            </a:xfrm>
            <a:custGeom>
              <a:avLst/>
              <a:gdLst/>
              <a:ahLst/>
              <a:cxnLst/>
              <a:rect l="l" t="t" r="r" b="b"/>
              <a:pathLst>
                <a:path w="4206240" h="1828800">
                  <a:moveTo>
                    <a:pt x="0" y="45719"/>
                  </a:moveTo>
                  <a:lnTo>
                    <a:pt x="0" y="37795"/>
                  </a:lnTo>
                  <a:lnTo>
                    <a:pt x="2159" y="29870"/>
                  </a:lnTo>
                  <a:lnTo>
                    <a:pt x="6121" y="23037"/>
                  </a:lnTo>
                  <a:lnTo>
                    <a:pt x="10071" y="15836"/>
                  </a:lnTo>
                  <a:lnTo>
                    <a:pt x="15836" y="10071"/>
                  </a:lnTo>
                  <a:lnTo>
                    <a:pt x="23037" y="6121"/>
                  </a:lnTo>
                  <a:lnTo>
                    <a:pt x="29870" y="2158"/>
                  </a:lnTo>
                  <a:lnTo>
                    <a:pt x="37795" y="0"/>
                  </a:lnTo>
                  <a:lnTo>
                    <a:pt x="45720" y="0"/>
                  </a:lnTo>
                  <a:lnTo>
                    <a:pt x="4160520" y="0"/>
                  </a:lnTo>
                  <a:lnTo>
                    <a:pt x="4168432" y="0"/>
                  </a:lnTo>
                  <a:lnTo>
                    <a:pt x="4176356" y="2158"/>
                  </a:lnTo>
                  <a:lnTo>
                    <a:pt x="4183189" y="6121"/>
                  </a:lnTo>
                  <a:lnTo>
                    <a:pt x="4190390" y="10071"/>
                  </a:lnTo>
                  <a:lnTo>
                    <a:pt x="4196156" y="15836"/>
                  </a:lnTo>
                  <a:lnTo>
                    <a:pt x="4200118" y="23037"/>
                  </a:lnTo>
                  <a:lnTo>
                    <a:pt x="4204081" y="29870"/>
                  </a:lnTo>
                  <a:lnTo>
                    <a:pt x="4206240" y="37795"/>
                  </a:lnTo>
                  <a:lnTo>
                    <a:pt x="4206240" y="45719"/>
                  </a:lnTo>
                  <a:lnTo>
                    <a:pt x="4206240" y="1783079"/>
                  </a:lnTo>
                  <a:lnTo>
                    <a:pt x="4206240" y="1790992"/>
                  </a:lnTo>
                  <a:lnTo>
                    <a:pt x="4204081" y="1798916"/>
                  </a:lnTo>
                  <a:lnTo>
                    <a:pt x="4200118" y="1806117"/>
                  </a:lnTo>
                  <a:lnTo>
                    <a:pt x="4196156" y="1812950"/>
                  </a:lnTo>
                  <a:lnTo>
                    <a:pt x="4190390" y="1818716"/>
                  </a:lnTo>
                  <a:lnTo>
                    <a:pt x="4183189" y="1822678"/>
                  </a:lnTo>
                  <a:lnTo>
                    <a:pt x="4176356" y="1826640"/>
                  </a:lnTo>
                  <a:lnTo>
                    <a:pt x="4168432" y="1828799"/>
                  </a:lnTo>
                  <a:lnTo>
                    <a:pt x="4160520" y="1828799"/>
                  </a:lnTo>
                  <a:lnTo>
                    <a:pt x="45720" y="1828799"/>
                  </a:lnTo>
                  <a:lnTo>
                    <a:pt x="37795" y="1828799"/>
                  </a:lnTo>
                  <a:lnTo>
                    <a:pt x="29870" y="1826640"/>
                  </a:lnTo>
                  <a:lnTo>
                    <a:pt x="23037" y="1822678"/>
                  </a:lnTo>
                  <a:lnTo>
                    <a:pt x="15836" y="1818716"/>
                  </a:lnTo>
                  <a:lnTo>
                    <a:pt x="10071" y="1812950"/>
                  </a:lnTo>
                  <a:lnTo>
                    <a:pt x="6121" y="1806117"/>
                  </a:lnTo>
                  <a:lnTo>
                    <a:pt x="2159" y="1798916"/>
                  </a:lnTo>
                  <a:lnTo>
                    <a:pt x="0" y="1790992"/>
                  </a:lnTo>
                  <a:lnTo>
                    <a:pt x="0" y="1783079"/>
                  </a:lnTo>
                  <a:lnTo>
                    <a:pt x="0" y="45719"/>
                  </a:lnTo>
                  <a:close/>
                </a:path>
              </a:pathLst>
            </a:custGeom>
            <a:ln w="12599">
              <a:solidFill>
                <a:srgbClr val="1E8D7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25672" y="1143046"/>
              <a:ext cx="274320" cy="320040"/>
            </a:xfrm>
            <a:custGeom>
              <a:avLst/>
              <a:gdLst/>
              <a:ahLst/>
              <a:cxnLst/>
              <a:rect l="l" t="t" r="r" b="b"/>
              <a:pathLst>
                <a:path w="274320" h="320040">
                  <a:moveTo>
                    <a:pt x="204634" y="0"/>
                  </a:moveTo>
                  <a:lnTo>
                    <a:pt x="7842" y="144672"/>
                  </a:lnTo>
                  <a:lnTo>
                    <a:pt x="0" y="160770"/>
                  </a:lnTo>
                  <a:lnTo>
                    <a:pt x="1365" y="166630"/>
                  </a:lnTo>
                  <a:lnTo>
                    <a:pt x="4971" y="174555"/>
                  </a:lnTo>
                  <a:lnTo>
                    <a:pt x="13252" y="179952"/>
                  </a:lnTo>
                  <a:lnTo>
                    <a:pt x="102533" y="179952"/>
                  </a:lnTo>
                  <a:lnTo>
                    <a:pt x="47453" y="291915"/>
                  </a:lnTo>
                  <a:lnTo>
                    <a:pt x="45747" y="298362"/>
                  </a:lnTo>
                  <a:lnTo>
                    <a:pt x="46507" y="304877"/>
                  </a:lnTo>
                  <a:lnTo>
                    <a:pt x="49628" y="310852"/>
                  </a:lnTo>
                  <a:lnTo>
                    <a:pt x="55009" y="315677"/>
                  </a:lnTo>
                  <a:lnTo>
                    <a:pt x="61989" y="318796"/>
                  </a:lnTo>
                  <a:lnTo>
                    <a:pt x="69545" y="319590"/>
                  </a:lnTo>
                  <a:lnTo>
                    <a:pt x="77034" y="318158"/>
                  </a:lnTo>
                  <a:lnTo>
                    <a:pt x="266325" y="174910"/>
                  </a:lnTo>
                  <a:lnTo>
                    <a:pt x="274174" y="158817"/>
                  </a:lnTo>
                  <a:lnTo>
                    <a:pt x="272802" y="152952"/>
                  </a:lnTo>
                  <a:lnTo>
                    <a:pt x="269208" y="145040"/>
                  </a:lnTo>
                  <a:lnTo>
                    <a:pt x="260927" y="139998"/>
                  </a:lnTo>
                  <a:lnTo>
                    <a:pt x="171646" y="139998"/>
                  </a:lnTo>
                  <a:lnTo>
                    <a:pt x="226726" y="27679"/>
                  </a:lnTo>
                  <a:lnTo>
                    <a:pt x="228431" y="21232"/>
                  </a:lnTo>
                  <a:lnTo>
                    <a:pt x="227672" y="14717"/>
                  </a:lnTo>
                  <a:lnTo>
                    <a:pt x="224551" y="8743"/>
                  </a:lnTo>
                  <a:lnTo>
                    <a:pt x="219170" y="3917"/>
                  </a:lnTo>
                  <a:lnTo>
                    <a:pt x="212190" y="793"/>
                  </a:lnTo>
                  <a:lnTo>
                    <a:pt x="204634" y="0"/>
                  </a:lnTo>
                  <a:close/>
                </a:path>
              </a:pathLst>
            </a:custGeom>
            <a:solidFill>
              <a:srgbClr val="5EA1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01006" y="1494982"/>
            <a:ext cx="414083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1E8D71"/>
                </a:solidFill>
                <a:latin typeface="Calibri"/>
                <a:cs typeface="Calibri"/>
              </a:rPr>
              <a:t>Productivité</a:t>
            </a:r>
            <a:endParaRPr sz="1400">
              <a:latin typeface="Calibri"/>
              <a:cs typeface="Calibri"/>
            </a:endParaRPr>
          </a:p>
          <a:p>
            <a:pPr marL="556895" marR="764540">
              <a:lnSpc>
                <a:spcPct val="100000"/>
              </a:lnSpc>
            </a:pP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Moins</a:t>
            </a:r>
            <a:r>
              <a:rPr dirty="0" sz="10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temps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perdu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à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fabriquer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données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test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Moins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code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à</a:t>
            </a:r>
            <a:r>
              <a:rPr dirty="0" sz="10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maintenir</a:t>
            </a:r>
            <a:endParaRPr sz="1000">
              <a:latin typeface="Calibri"/>
              <a:cs typeface="Calibri"/>
            </a:endParaRPr>
          </a:p>
          <a:p>
            <a:pPr marL="556895" marR="181102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Plus</a:t>
            </a:r>
            <a:r>
              <a:rPr dirty="0" sz="10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focus</a:t>
            </a:r>
            <a:r>
              <a:rPr dirty="0" sz="10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sur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la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logique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test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Facilite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l'ajout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nouveaux 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cas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59104" y="3010866"/>
            <a:ext cx="4218940" cy="1658620"/>
            <a:chOff x="359104" y="3010866"/>
            <a:chExt cx="4218940" cy="1658620"/>
          </a:xfrm>
        </p:grpSpPr>
        <p:sp>
          <p:nvSpPr>
            <p:cNvPr id="9" name="object 9" descr=""/>
            <p:cNvSpPr/>
            <p:nvPr/>
          </p:nvSpPr>
          <p:spPr>
            <a:xfrm>
              <a:off x="365404" y="3017166"/>
              <a:ext cx="4206240" cy="1645920"/>
            </a:xfrm>
            <a:custGeom>
              <a:avLst/>
              <a:gdLst/>
              <a:ahLst/>
              <a:cxnLst/>
              <a:rect l="l" t="t" r="r" b="b"/>
              <a:pathLst>
                <a:path w="4206240" h="1645920">
                  <a:moveTo>
                    <a:pt x="4168076" y="0"/>
                  </a:moveTo>
                  <a:lnTo>
                    <a:pt x="37795" y="0"/>
                  </a:lnTo>
                  <a:lnTo>
                    <a:pt x="29870" y="2159"/>
                  </a:lnTo>
                  <a:lnTo>
                    <a:pt x="23037" y="6121"/>
                  </a:lnTo>
                  <a:lnTo>
                    <a:pt x="15836" y="10071"/>
                  </a:lnTo>
                  <a:lnTo>
                    <a:pt x="10071" y="15836"/>
                  </a:lnTo>
                  <a:lnTo>
                    <a:pt x="6121" y="22669"/>
                  </a:lnTo>
                  <a:lnTo>
                    <a:pt x="2159" y="29870"/>
                  </a:lnTo>
                  <a:lnTo>
                    <a:pt x="0" y="37795"/>
                  </a:lnTo>
                  <a:lnTo>
                    <a:pt x="0" y="1608112"/>
                  </a:lnTo>
                  <a:lnTo>
                    <a:pt x="2062" y="1615681"/>
                  </a:lnTo>
                  <a:lnTo>
                    <a:pt x="2159" y="1616036"/>
                  </a:lnTo>
                  <a:lnTo>
                    <a:pt x="6121" y="1622869"/>
                  </a:lnTo>
                  <a:lnTo>
                    <a:pt x="10071" y="1630070"/>
                  </a:lnTo>
                  <a:lnTo>
                    <a:pt x="15836" y="1635836"/>
                  </a:lnTo>
                  <a:lnTo>
                    <a:pt x="22669" y="1639798"/>
                  </a:lnTo>
                  <a:lnTo>
                    <a:pt x="29870" y="1643761"/>
                  </a:lnTo>
                  <a:lnTo>
                    <a:pt x="37795" y="1645920"/>
                  </a:lnTo>
                  <a:lnTo>
                    <a:pt x="4168432" y="1645551"/>
                  </a:lnTo>
                  <a:lnTo>
                    <a:pt x="4176356" y="1643392"/>
                  </a:lnTo>
                  <a:lnTo>
                    <a:pt x="4183189" y="1639430"/>
                  </a:lnTo>
                  <a:lnTo>
                    <a:pt x="4190390" y="1635480"/>
                  </a:lnTo>
                  <a:lnTo>
                    <a:pt x="4206240" y="1599831"/>
                  </a:lnTo>
                  <a:lnTo>
                    <a:pt x="4205873" y="45719"/>
                  </a:lnTo>
                  <a:lnTo>
                    <a:pt x="4205871" y="37795"/>
                  </a:lnTo>
                  <a:lnTo>
                    <a:pt x="4203712" y="29870"/>
                  </a:lnTo>
                  <a:lnTo>
                    <a:pt x="4199750" y="23037"/>
                  </a:lnTo>
                  <a:lnTo>
                    <a:pt x="4195800" y="15836"/>
                  </a:lnTo>
                  <a:lnTo>
                    <a:pt x="4190034" y="10071"/>
                  </a:lnTo>
                  <a:lnTo>
                    <a:pt x="4183189" y="6121"/>
                  </a:lnTo>
                  <a:lnTo>
                    <a:pt x="4176001" y="2159"/>
                  </a:lnTo>
                  <a:lnTo>
                    <a:pt x="4168076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5404" y="3017166"/>
              <a:ext cx="4206240" cy="1645920"/>
            </a:xfrm>
            <a:custGeom>
              <a:avLst/>
              <a:gdLst/>
              <a:ahLst/>
              <a:cxnLst/>
              <a:rect l="l" t="t" r="r" b="b"/>
              <a:pathLst>
                <a:path w="4206240" h="1645920">
                  <a:moveTo>
                    <a:pt x="0" y="45719"/>
                  </a:moveTo>
                  <a:lnTo>
                    <a:pt x="0" y="37795"/>
                  </a:lnTo>
                  <a:lnTo>
                    <a:pt x="2159" y="29870"/>
                  </a:lnTo>
                  <a:lnTo>
                    <a:pt x="6121" y="22669"/>
                  </a:lnTo>
                  <a:lnTo>
                    <a:pt x="10071" y="15836"/>
                  </a:lnTo>
                  <a:lnTo>
                    <a:pt x="15836" y="10071"/>
                  </a:lnTo>
                  <a:lnTo>
                    <a:pt x="23037" y="6121"/>
                  </a:lnTo>
                  <a:lnTo>
                    <a:pt x="29870" y="2159"/>
                  </a:lnTo>
                  <a:lnTo>
                    <a:pt x="37795" y="0"/>
                  </a:lnTo>
                  <a:lnTo>
                    <a:pt x="45720" y="0"/>
                  </a:lnTo>
                  <a:lnTo>
                    <a:pt x="4160151" y="0"/>
                  </a:lnTo>
                  <a:lnTo>
                    <a:pt x="4168076" y="0"/>
                  </a:lnTo>
                  <a:lnTo>
                    <a:pt x="4176001" y="2159"/>
                  </a:lnTo>
                  <a:lnTo>
                    <a:pt x="4183189" y="6121"/>
                  </a:lnTo>
                  <a:lnTo>
                    <a:pt x="4190034" y="10071"/>
                  </a:lnTo>
                  <a:lnTo>
                    <a:pt x="4195800" y="15836"/>
                  </a:lnTo>
                  <a:lnTo>
                    <a:pt x="4199750" y="23037"/>
                  </a:lnTo>
                  <a:lnTo>
                    <a:pt x="4203712" y="29870"/>
                  </a:lnTo>
                  <a:lnTo>
                    <a:pt x="4205871" y="37795"/>
                  </a:lnTo>
                  <a:lnTo>
                    <a:pt x="4205871" y="45719"/>
                  </a:lnTo>
                  <a:lnTo>
                    <a:pt x="4206240" y="1599831"/>
                  </a:lnTo>
                  <a:lnTo>
                    <a:pt x="4206240" y="1607756"/>
                  </a:lnTo>
                  <a:lnTo>
                    <a:pt x="4204081" y="1615681"/>
                  </a:lnTo>
                  <a:lnTo>
                    <a:pt x="4200118" y="1622869"/>
                  </a:lnTo>
                  <a:lnTo>
                    <a:pt x="4196156" y="1629714"/>
                  </a:lnTo>
                  <a:lnTo>
                    <a:pt x="4190390" y="1635480"/>
                  </a:lnTo>
                  <a:lnTo>
                    <a:pt x="4183189" y="1639430"/>
                  </a:lnTo>
                  <a:lnTo>
                    <a:pt x="4176356" y="1643392"/>
                  </a:lnTo>
                  <a:lnTo>
                    <a:pt x="4168432" y="1645551"/>
                  </a:lnTo>
                  <a:lnTo>
                    <a:pt x="4160520" y="1645551"/>
                  </a:lnTo>
                  <a:lnTo>
                    <a:pt x="45720" y="1645920"/>
                  </a:lnTo>
                  <a:lnTo>
                    <a:pt x="37795" y="1645920"/>
                  </a:lnTo>
                  <a:lnTo>
                    <a:pt x="29870" y="1643761"/>
                  </a:lnTo>
                  <a:lnTo>
                    <a:pt x="22669" y="1639798"/>
                  </a:lnTo>
                  <a:lnTo>
                    <a:pt x="15836" y="1635836"/>
                  </a:lnTo>
                  <a:lnTo>
                    <a:pt x="10071" y="1630070"/>
                  </a:lnTo>
                  <a:lnTo>
                    <a:pt x="6121" y="1622869"/>
                  </a:lnTo>
                  <a:lnTo>
                    <a:pt x="2159" y="1616036"/>
                  </a:lnTo>
                  <a:lnTo>
                    <a:pt x="0" y="1608112"/>
                  </a:lnTo>
                  <a:lnTo>
                    <a:pt x="0" y="1600200"/>
                  </a:lnTo>
                  <a:lnTo>
                    <a:pt x="0" y="45719"/>
                  </a:lnTo>
                  <a:close/>
                </a:path>
              </a:pathLst>
            </a:custGeom>
            <a:ln w="12599">
              <a:solidFill>
                <a:srgbClr val="5EA1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3359" y="3155037"/>
              <a:ext cx="299085" cy="317500"/>
            </a:xfrm>
            <a:custGeom>
              <a:avLst/>
              <a:gdLst/>
              <a:ahLst/>
              <a:cxnLst/>
              <a:rect l="l" t="t" r="r" b="b"/>
              <a:pathLst>
                <a:path w="299084" h="317500">
                  <a:moveTo>
                    <a:pt x="152285" y="0"/>
                  </a:moveTo>
                  <a:lnTo>
                    <a:pt x="146519" y="0"/>
                  </a:lnTo>
                  <a:lnTo>
                    <a:pt x="143637" y="723"/>
                  </a:lnTo>
                  <a:lnTo>
                    <a:pt x="23761" y="51485"/>
                  </a:lnTo>
                  <a:lnTo>
                    <a:pt x="0" y="87122"/>
                  </a:lnTo>
                  <a:lnTo>
                    <a:pt x="2390" y="121822"/>
                  </a:lnTo>
                  <a:lnTo>
                    <a:pt x="10601" y="161912"/>
                  </a:lnTo>
                  <a:lnTo>
                    <a:pt x="26192" y="204262"/>
                  </a:lnTo>
                  <a:lnTo>
                    <a:pt x="50722" y="245740"/>
                  </a:lnTo>
                  <a:lnTo>
                    <a:pt x="85752" y="283217"/>
                  </a:lnTo>
                  <a:lnTo>
                    <a:pt x="132842" y="313563"/>
                  </a:lnTo>
                  <a:lnTo>
                    <a:pt x="149402" y="317344"/>
                  </a:lnTo>
                  <a:lnTo>
                    <a:pt x="157852" y="316399"/>
                  </a:lnTo>
                  <a:lnTo>
                    <a:pt x="165963" y="313563"/>
                  </a:lnTo>
                  <a:lnTo>
                    <a:pt x="213052" y="283217"/>
                  </a:lnTo>
                  <a:lnTo>
                    <a:pt x="218674" y="277202"/>
                  </a:lnTo>
                  <a:lnTo>
                    <a:pt x="149402" y="277202"/>
                  </a:lnTo>
                  <a:lnTo>
                    <a:pt x="149402" y="41402"/>
                  </a:lnTo>
                  <a:lnTo>
                    <a:pt x="251228" y="41402"/>
                  </a:lnTo>
                  <a:lnTo>
                    <a:pt x="155155" y="723"/>
                  </a:lnTo>
                  <a:lnTo>
                    <a:pt x="152285" y="0"/>
                  </a:lnTo>
                  <a:close/>
                </a:path>
                <a:path w="299084" h="317500">
                  <a:moveTo>
                    <a:pt x="251228" y="41402"/>
                  </a:moveTo>
                  <a:lnTo>
                    <a:pt x="149402" y="41402"/>
                  </a:lnTo>
                  <a:lnTo>
                    <a:pt x="259194" y="88201"/>
                  </a:lnTo>
                  <a:lnTo>
                    <a:pt x="255762" y="124999"/>
                  </a:lnTo>
                  <a:lnTo>
                    <a:pt x="245020" y="166498"/>
                  </a:lnTo>
                  <a:lnTo>
                    <a:pt x="225014" y="208498"/>
                  </a:lnTo>
                  <a:lnTo>
                    <a:pt x="193793" y="246799"/>
                  </a:lnTo>
                  <a:lnTo>
                    <a:pt x="149402" y="277202"/>
                  </a:lnTo>
                  <a:lnTo>
                    <a:pt x="218674" y="277202"/>
                  </a:lnTo>
                  <a:lnTo>
                    <a:pt x="248082" y="245740"/>
                  </a:lnTo>
                  <a:lnTo>
                    <a:pt x="272613" y="204262"/>
                  </a:lnTo>
                  <a:lnTo>
                    <a:pt x="288204" y="161912"/>
                  </a:lnTo>
                  <a:lnTo>
                    <a:pt x="296415" y="121822"/>
                  </a:lnTo>
                  <a:lnTo>
                    <a:pt x="298805" y="87122"/>
                  </a:lnTo>
                  <a:lnTo>
                    <a:pt x="297166" y="75531"/>
                  </a:lnTo>
                  <a:lnTo>
                    <a:pt x="292187" y="65389"/>
                  </a:lnTo>
                  <a:lnTo>
                    <a:pt x="284577" y="57203"/>
                  </a:lnTo>
                  <a:lnTo>
                    <a:pt x="275043" y="51485"/>
                  </a:lnTo>
                  <a:lnTo>
                    <a:pt x="251228" y="41402"/>
                  </a:lnTo>
                  <a:close/>
                </a:path>
              </a:pathLst>
            </a:custGeom>
            <a:solidFill>
              <a:srgbClr val="5EA1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45616" y="3491549"/>
            <a:ext cx="269240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5EA1DF"/>
                </a:solidFill>
                <a:latin typeface="Calibri"/>
                <a:cs typeface="Calibri"/>
              </a:rPr>
              <a:t>Fiabilité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Tests</a:t>
            </a:r>
            <a:r>
              <a:rPr dirty="0" sz="10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plus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exhaustifs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grâce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à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une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variété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données Réduction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erreurs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humaines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Meilleure couverture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cas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limites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1071" rIns="0" bIns="0" rtlCol="0" vert="horz">
            <a:spAutoFit/>
          </a:bodyPr>
          <a:lstStyle/>
          <a:p>
            <a:pPr marL="38100">
              <a:lnSpc>
                <a:spcPts val="2775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5014696" y="3933979"/>
            <a:ext cx="26631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A73131"/>
                </a:solidFill>
                <a:latin typeface="Calibri"/>
                <a:cs typeface="Calibri"/>
              </a:rPr>
              <a:t>Limite</a:t>
            </a:r>
            <a:r>
              <a:rPr dirty="0" sz="1400" spc="-70" b="1">
                <a:solidFill>
                  <a:srgbClr val="A73131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A73131"/>
                </a:solidFill>
                <a:latin typeface="Calibri"/>
                <a:cs typeface="Calibri"/>
              </a:rPr>
              <a:t>pratique</a:t>
            </a:r>
            <a:endParaRPr sz="1400">
              <a:latin typeface="Calibri"/>
              <a:cs typeface="Calibri"/>
            </a:endParaRPr>
          </a:p>
          <a:p>
            <a:pPr marL="103505" indent="-90805">
              <a:lnSpc>
                <a:spcPct val="100000"/>
              </a:lnSpc>
              <a:buChar char="•"/>
              <a:tabLst>
                <a:tab pos="103505" algn="l"/>
              </a:tabLst>
            </a:pP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Nécessite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tests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 ciblés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pour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scénarios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critiques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66115" y="1189077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4">
                <a:moveTo>
                  <a:pt x="136804" y="0"/>
                </a:moveTo>
                <a:lnTo>
                  <a:pt x="84356" y="10329"/>
                </a:lnTo>
                <a:lnTo>
                  <a:pt x="40006" y="40006"/>
                </a:lnTo>
                <a:lnTo>
                  <a:pt x="10329" y="84356"/>
                </a:lnTo>
                <a:lnTo>
                  <a:pt x="0" y="136804"/>
                </a:lnTo>
                <a:lnTo>
                  <a:pt x="1022" y="152641"/>
                </a:lnTo>
                <a:lnTo>
                  <a:pt x="18364" y="204838"/>
                </a:lnTo>
                <a:lnTo>
                  <a:pt x="53445" y="244991"/>
                </a:lnTo>
                <a:lnTo>
                  <a:pt x="101255" y="268651"/>
                </a:lnTo>
                <a:lnTo>
                  <a:pt x="136804" y="273240"/>
                </a:lnTo>
                <a:lnTo>
                  <a:pt x="154574" y="272092"/>
                </a:lnTo>
                <a:lnTo>
                  <a:pt x="204838" y="254889"/>
                </a:lnTo>
                <a:lnTo>
                  <a:pt x="244991" y="219800"/>
                </a:lnTo>
                <a:lnTo>
                  <a:pt x="264228" y="185039"/>
                </a:lnTo>
                <a:lnTo>
                  <a:pt x="115569" y="185039"/>
                </a:lnTo>
                <a:lnTo>
                  <a:pt x="71285" y="140766"/>
                </a:lnTo>
                <a:lnTo>
                  <a:pt x="71285" y="132486"/>
                </a:lnTo>
                <a:lnTo>
                  <a:pt x="76327" y="127444"/>
                </a:lnTo>
                <a:lnTo>
                  <a:pt x="81368" y="122758"/>
                </a:lnTo>
                <a:lnTo>
                  <a:pt x="89649" y="122402"/>
                </a:lnTo>
                <a:lnTo>
                  <a:pt x="149758" y="122402"/>
                </a:lnTo>
                <a:lnTo>
                  <a:pt x="183959" y="88201"/>
                </a:lnTo>
                <a:lnTo>
                  <a:pt x="264220" y="88201"/>
                </a:lnTo>
                <a:lnTo>
                  <a:pt x="262915" y="84356"/>
                </a:lnTo>
                <a:lnTo>
                  <a:pt x="233240" y="40006"/>
                </a:lnTo>
                <a:lnTo>
                  <a:pt x="188896" y="10329"/>
                </a:lnTo>
                <a:lnTo>
                  <a:pt x="154574" y="1147"/>
                </a:lnTo>
                <a:lnTo>
                  <a:pt x="136804" y="0"/>
                </a:lnTo>
                <a:close/>
              </a:path>
              <a:path w="273684" h="273684">
                <a:moveTo>
                  <a:pt x="264220" y="88201"/>
                </a:moveTo>
                <a:lnTo>
                  <a:pt x="191884" y="88201"/>
                </a:lnTo>
                <a:lnTo>
                  <a:pt x="201968" y="98285"/>
                </a:lnTo>
                <a:lnTo>
                  <a:pt x="201968" y="106565"/>
                </a:lnTo>
                <a:lnTo>
                  <a:pt x="123482" y="185039"/>
                </a:lnTo>
                <a:lnTo>
                  <a:pt x="264228" y="185039"/>
                </a:lnTo>
                <a:lnTo>
                  <a:pt x="268651" y="172040"/>
                </a:lnTo>
                <a:lnTo>
                  <a:pt x="272092" y="154574"/>
                </a:lnTo>
                <a:lnTo>
                  <a:pt x="273240" y="136804"/>
                </a:lnTo>
                <a:lnTo>
                  <a:pt x="272092" y="118828"/>
                </a:lnTo>
                <a:lnTo>
                  <a:pt x="268651" y="101255"/>
                </a:lnTo>
                <a:lnTo>
                  <a:pt x="264220" y="88201"/>
                </a:lnTo>
                <a:close/>
              </a:path>
              <a:path w="273684" h="273684">
                <a:moveTo>
                  <a:pt x="149758" y="122402"/>
                </a:moveTo>
                <a:lnTo>
                  <a:pt x="89649" y="122402"/>
                </a:lnTo>
                <a:lnTo>
                  <a:pt x="94322" y="127444"/>
                </a:lnTo>
                <a:lnTo>
                  <a:pt x="119519" y="152641"/>
                </a:lnTo>
                <a:lnTo>
                  <a:pt x="149758" y="122402"/>
                </a:lnTo>
                <a:close/>
              </a:path>
            </a:pathLst>
          </a:custGeom>
          <a:solidFill>
            <a:srgbClr val="5EA1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6115" y="1600557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5">
                <a:moveTo>
                  <a:pt x="136804" y="0"/>
                </a:moveTo>
                <a:lnTo>
                  <a:pt x="84356" y="10329"/>
                </a:lnTo>
                <a:lnTo>
                  <a:pt x="40006" y="40006"/>
                </a:lnTo>
                <a:lnTo>
                  <a:pt x="10329" y="84356"/>
                </a:lnTo>
                <a:lnTo>
                  <a:pt x="0" y="136804"/>
                </a:lnTo>
                <a:lnTo>
                  <a:pt x="1022" y="152641"/>
                </a:lnTo>
                <a:lnTo>
                  <a:pt x="18364" y="204838"/>
                </a:lnTo>
                <a:lnTo>
                  <a:pt x="53445" y="244991"/>
                </a:lnTo>
                <a:lnTo>
                  <a:pt x="101255" y="268651"/>
                </a:lnTo>
                <a:lnTo>
                  <a:pt x="136804" y="273240"/>
                </a:lnTo>
                <a:lnTo>
                  <a:pt x="154574" y="272092"/>
                </a:lnTo>
                <a:lnTo>
                  <a:pt x="204838" y="254888"/>
                </a:lnTo>
                <a:lnTo>
                  <a:pt x="244991" y="219800"/>
                </a:lnTo>
                <a:lnTo>
                  <a:pt x="264228" y="185038"/>
                </a:lnTo>
                <a:lnTo>
                  <a:pt x="115569" y="185038"/>
                </a:lnTo>
                <a:lnTo>
                  <a:pt x="71285" y="140766"/>
                </a:lnTo>
                <a:lnTo>
                  <a:pt x="71285" y="132486"/>
                </a:lnTo>
                <a:lnTo>
                  <a:pt x="76327" y="127444"/>
                </a:lnTo>
                <a:lnTo>
                  <a:pt x="81368" y="122758"/>
                </a:lnTo>
                <a:lnTo>
                  <a:pt x="89649" y="122402"/>
                </a:lnTo>
                <a:lnTo>
                  <a:pt x="149758" y="122402"/>
                </a:lnTo>
                <a:lnTo>
                  <a:pt x="183959" y="88201"/>
                </a:lnTo>
                <a:lnTo>
                  <a:pt x="264220" y="88201"/>
                </a:lnTo>
                <a:lnTo>
                  <a:pt x="262915" y="84356"/>
                </a:lnTo>
                <a:lnTo>
                  <a:pt x="233240" y="40006"/>
                </a:lnTo>
                <a:lnTo>
                  <a:pt x="188896" y="10329"/>
                </a:lnTo>
                <a:lnTo>
                  <a:pt x="154574" y="1147"/>
                </a:lnTo>
                <a:lnTo>
                  <a:pt x="136804" y="0"/>
                </a:lnTo>
                <a:close/>
              </a:path>
              <a:path w="273684" h="273685">
                <a:moveTo>
                  <a:pt x="264220" y="88201"/>
                </a:moveTo>
                <a:lnTo>
                  <a:pt x="191884" y="88201"/>
                </a:lnTo>
                <a:lnTo>
                  <a:pt x="201968" y="98285"/>
                </a:lnTo>
                <a:lnTo>
                  <a:pt x="201968" y="106565"/>
                </a:lnTo>
                <a:lnTo>
                  <a:pt x="123482" y="185038"/>
                </a:lnTo>
                <a:lnTo>
                  <a:pt x="264228" y="185038"/>
                </a:lnTo>
                <a:lnTo>
                  <a:pt x="268651" y="172040"/>
                </a:lnTo>
                <a:lnTo>
                  <a:pt x="272092" y="154574"/>
                </a:lnTo>
                <a:lnTo>
                  <a:pt x="273240" y="136804"/>
                </a:lnTo>
                <a:lnTo>
                  <a:pt x="272092" y="118828"/>
                </a:lnTo>
                <a:lnTo>
                  <a:pt x="268651" y="101255"/>
                </a:lnTo>
                <a:lnTo>
                  <a:pt x="264220" y="88201"/>
                </a:lnTo>
                <a:close/>
              </a:path>
              <a:path w="273684" h="273685">
                <a:moveTo>
                  <a:pt x="149758" y="122402"/>
                </a:moveTo>
                <a:lnTo>
                  <a:pt x="89649" y="122402"/>
                </a:lnTo>
                <a:lnTo>
                  <a:pt x="94322" y="127444"/>
                </a:lnTo>
                <a:lnTo>
                  <a:pt x="119519" y="152641"/>
                </a:lnTo>
                <a:lnTo>
                  <a:pt x="149758" y="122402"/>
                </a:lnTo>
                <a:close/>
              </a:path>
            </a:pathLst>
          </a:custGeom>
          <a:solidFill>
            <a:srgbClr val="5EA1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08456" y="1228943"/>
            <a:ext cx="226060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Simplifie</a:t>
            </a:r>
            <a:r>
              <a:rPr dirty="0" sz="11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la</a:t>
            </a:r>
            <a:r>
              <a:rPr dirty="0" sz="11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création</a:t>
            </a:r>
            <a:r>
              <a:rPr dirty="0" sz="11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1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données</a:t>
            </a:r>
            <a:r>
              <a:rPr dirty="0" sz="11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DCE6F6"/>
                </a:solidFill>
                <a:latin typeface="Calibri"/>
                <a:cs typeface="Calibri"/>
              </a:rPr>
              <a:t>test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Réduit</a:t>
            </a:r>
            <a:r>
              <a:rPr dirty="0" sz="11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le</a:t>
            </a:r>
            <a:r>
              <a:rPr dirty="0" sz="11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code</a:t>
            </a:r>
            <a:r>
              <a:rPr dirty="0" sz="11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DCE6F6"/>
                </a:solidFill>
                <a:latin typeface="Calibri"/>
                <a:cs typeface="Calibri"/>
              </a:rPr>
              <a:t>répétitif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66115" y="2012037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5">
                <a:moveTo>
                  <a:pt x="136804" y="0"/>
                </a:moveTo>
                <a:lnTo>
                  <a:pt x="84356" y="10329"/>
                </a:lnTo>
                <a:lnTo>
                  <a:pt x="40006" y="40006"/>
                </a:lnTo>
                <a:lnTo>
                  <a:pt x="10329" y="84356"/>
                </a:lnTo>
                <a:lnTo>
                  <a:pt x="0" y="136804"/>
                </a:lnTo>
                <a:lnTo>
                  <a:pt x="1022" y="152641"/>
                </a:lnTo>
                <a:lnTo>
                  <a:pt x="1147" y="154574"/>
                </a:lnTo>
                <a:lnTo>
                  <a:pt x="18364" y="204838"/>
                </a:lnTo>
                <a:lnTo>
                  <a:pt x="53445" y="244991"/>
                </a:lnTo>
                <a:lnTo>
                  <a:pt x="101255" y="268651"/>
                </a:lnTo>
                <a:lnTo>
                  <a:pt x="136804" y="273240"/>
                </a:lnTo>
                <a:lnTo>
                  <a:pt x="154574" y="272092"/>
                </a:lnTo>
                <a:lnTo>
                  <a:pt x="204838" y="254889"/>
                </a:lnTo>
                <a:lnTo>
                  <a:pt x="244991" y="219800"/>
                </a:lnTo>
                <a:lnTo>
                  <a:pt x="264228" y="185039"/>
                </a:lnTo>
                <a:lnTo>
                  <a:pt x="115569" y="185039"/>
                </a:lnTo>
                <a:lnTo>
                  <a:pt x="71285" y="140766"/>
                </a:lnTo>
                <a:lnTo>
                  <a:pt x="71285" y="132486"/>
                </a:lnTo>
                <a:lnTo>
                  <a:pt x="76327" y="127444"/>
                </a:lnTo>
                <a:lnTo>
                  <a:pt x="81368" y="122758"/>
                </a:lnTo>
                <a:lnTo>
                  <a:pt x="89649" y="122402"/>
                </a:lnTo>
                <a:lnTo>
                  <a:pt x="149758" y="122402"/>
                </a:lnTo>
                <a:lnTo>
                  <a:pt x="183959" y="88201"/>
                </a:lnTo>
                <a:lnTo>
                  <a:pt x="264220" y="88201"/>
                </a:lnTo>
                <a:lnTo>
                  <a:pt x="262915" y="84356"/>
                </a:lnTo>
                <a:lnTo>
                  <a:pt x="233240" y="40006"/>
                </a:lnTo>
                <a:lnTo>
                  <a:pt x="188896" y="10329"/>
                </a:lnTo>
                <a:lnTo>
                  <a:pt x="154574" y="1147"/>
                </a:lnTo>
                <a:lnTo>
                  <a:pt x="136804" y="0"/>
                </a:lnTo>
                <a:close/>
              </a:path>
              <a:path w="273684" h="273685">
                <a:moveTo>
                  <a:pt x="264220" y="88201"/>
                </a:moveTo>
                <a:lnTo>
                  <a:pt x="191884" y="88201"/>
                </a:lnTo>
                <a:lnTo>
                  <a:pt x="201968" y="98285"/>
                </a:lnTo>
                <a:lnTo>
                  <a:pt x="201968" y="106565"/>
                </a:lnTo>
                <a:lnTo>
                  <a:pt x="123482" y="185039"/>
                </a:lnTo>
                <a:lnTo>
                  <a:pt x="264228" y="185039"/>
                </a:lnTo>
                <a:lnTo>
                  <a:pt x="268651" y="172040"/>
                </a:lnTo>
                <a:lnTo>
                  <a:pt x="272092" y="154574"/>
                </a:lnTo>
                <a:lnTo>
                  <a:pt x="273240" y="136804"/>
                </a:lnTo>
                <a:lnTo>
                  <a:pt x="272092" y="118828"/>
                </a:lnTo>
                <a:lnTo>
                  <a:pt x="268651" y="101255"/>
                </a:lnTo>
                <a:lnTo>
                  <a:pt x="264220" y="88201"/>
                </a:lnTo>
                <a:close/>
              </a:path>
              <a:path w="273684" h="273685">
                <a:moveTo>
                  <a:pt x="149758" y="122402"/>
                </a:moveTo>
                <a:lnTo>
                  <a:pt x="89649" y="122402"/>
                </a:lnTo>
                <a:lnTo>
                  <a:pt x="94322" y="127444"/>
                </a:lnTo>
                <a:lnTo>
                  <a:pt x="119519" y="152641"/>
                </a:lnTo>
                <a:lnTo>
                  <a:pt x="149758" y="122402"/>
                </a:lnTo>
                <a:close/>
              </a:path>
            </a:pathLst>
          </a:custGeom>
          <a:solidFill>
            <a:srgbClr val="5EA1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66115" y="2423517"/>
            <a:ext cx="273685" cy="273685"/>
          </a:xfrm>
          <a:custGeom>
            <a:avLst/>
            <a:gdLst/>
            <a:ahLst/>
            <a:cxnLst/>
            <a:rect l="l" t="t" r="r" b="b"/>
            <a:pathLst>
              <a:path w="273684" h="273685">
                <a:moveTo>
                  <a:pt x="136804" y="0"/>
                </a:moveTo>
                <a:lnTo>
                  <a:pt x="84356" y="10329"/>
                </a:lnTo>
                <a:lnTo>
                  <a:pt x="40006" y="40006"/>
                </a:lnTo>
                <a:lnTo>
                  <a:pt x="10329" y="84356"/>
                </a:lnTo>
                <a:lnTo>
                  <a:pt x="0" y="136804"/>
                </a:lnTo>
                <a:lnTo>
                  <a:pt x="1022" y="152641"/>
                </a:lnTo>
                <a:lnTo>
                  <a:pt x="1147" y="154574"/>
                </a:lnTo>
                <a:lnTo>
                  <a:pt x="18364" y="204838"/>
                </a:lnTo>
                <a:lnTo>
                  <a:pt x="53445" y="244991"/>
                </a:lnTo>
                <a:lnTo>
                  <a:pt x="101255" y="268651"/>
                </a:lnTo>
                <a:lnTo>
                  <a:pt x="136804" y="273240"/>
                </a:lnTo>
                <a:lnTo>
                  <a:pt x="154574" y="272092"/>
                </a:lnTo>
                <a:lnTo>
                  <a:pt x="204838" y="254888"/>
                </a:lnTo>
                <a:lnTo>
                  <a:pt x="244991" y="219800"/>
                </a:lnTo>
                <a:lnTo>
                  <a:pt x="264228" y="185038"/>
                </a:lnTo>
                <a:lnTo>
                  <a:pt x="115569" y="185038"/>
                </a:lnTo>
                <a:lnTo>
                  <a:pt x="71285" y="140766"/>
                </a:lnTo>
                <a:lnTo>
                  <a:pt x="71285" y="132486"/>
                </a:lnTo>
                <a:lnTo>
                  <a:pt x="76327" y="127444"/>
                </a:lnTo>
                <a:lnTo>
                  <a:pt x="81368" y="122758"/>
                </a:lnTo>
                <a:lnTo>
                  <a:pt x="89649" y="122402"/>
                </a:lnTo>
                <a:lnTo>
                  <a:pt x="149758" y="122402"/>
                </a:lnTo>
                <a:lnTo>
                  <a:pt x="183959" y="88201"/>
                </a:lnTo>
                <a:lnTo>
                  <a:pt x="264220" y="88201"/>
                </a:lnTo>
                <a:lnTo>
                  <a:pt x="262915" y="84356"/>
                </a:lnTo>
                <a:lnTo>
                  <a:pt x="233240" y="40006"/>
                </a:lnTo>
                <a:lnTo>
                  <a:pt x="188896" y="10329"/>
                </a:lnTo>
                <a:lnTo>
                  <a:pt x="154574" y="1147"/>
                </a:lnTo>
                <a:lnTo>
                  <a:pt x="136804" y="0"/>
                </a:lnTo>
                <a:close/>
              </a:path>
              <a:path w="273684" h="273685">
                <a:moveTo>
                  <a:pt x="264220" y="88201"/>
                </a:moveTo>
                <a:lnTo>
                  <a:pt x="191884" y="88201"/>
                </a:lnTo>
                <a:lnTo>
                  <a:pt x="201968" y="98285"/>
                </a:lnTo>
                <a:lnTo>
                  <a:pt x="201968" y="106565"/>
                </a:lnTo>
                <a:lnTo>
                  <a:pt x="123482" y="185038"/>
                </a:lnTo>
                <a:lnTo>
                  <a:pt x="264228" y="185038"/>
                </a:lnTo>
                <a:lnTo>
                  <a:pt x="268651" y="172040"/>
                </a:lnTo>
                <a:lnTo>
                  <a:pt x="272092" y="154574"/>
                </a:lnTo>
                <a:lnTo>
                  <a:pt x="273240" y="136804"/>
                </a:lnTo>
                <a:lnTo>
                  <a:pt x="272092" y="118828"/>
                </a:lnTo>
                <a:lnTo>
                  <a:pt x="268651" y="101255"/>
                </a:lnTo>
                <a:lnTo>
                  <a:pt x="264220" y="88201"/>
                </a:lnTo>
                <a:close/>
              </a:path>
              <a:path w="273684" h="273685">
                <a:moveTo>
                  <a:pt x="149758" y="122402"/>
                </a:moveTo>
                <a:lnTo>
                  <a:pt x="89649" y="122402"/>
                </a:lnTo>
                <a:lnTo>
                  <a:pt x="94322" y="127444"/>
                </a:lnTo>
                <a:lnTo>
                  <a:pt x="119519" y="152641"/>
                </a:lnTo>
                <a:lnTo>
                  <a:pt x="149758" y="122402"/>
                </a:lnTo>
                <a:close/>
              </a:path>
            </a:pathLst>
          </a:custGeom>
          <a:solidFill>
            <a:srgbClr val="5EA1D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5479376" y="1638898"/>
            <a:ext cx="3488054" cy="2390775"/>
            <a:chOff x="5479376" y="1638898"/>
            <a:chExt cx="3488054" cy="2390775"/>
          </a:xfrm>
        </p:grpSpPr>
        <p:sp>
          <p:nvSpPr>
            <p:cNvPr id="9" name="object 9" descr=""/>
            <p:cNvSpPr/>
            <p:nvPr/>
          </p:nvSpPr>
          <p:spPr>
            <a:xfrm>
              <a:off x="5485675" y="1645198"/>
              <a:ext cx="3475354" cy="2378075"/>
            </a:xfrm>
            <a:custGeom>
              <a:avLst/>
              <a:gdLst/>
              <a:ahLst/>
              <a:cxnLst/>
              <a:rect l="l" t="t" r="r" b="b"/>
              <a:pathLst>
                <a:path w="3475354" h="2378075">
                  <a:moveTo>
                    <a:pt x="38163" y="0"/>
                  </a:moveTo>
                  <a:lnTo>
                    <a:pt x="6489" y="23037"/>
                  </a:lnTo>
                  <a:lnTo>
                    <a:pt x="2527" y="29883"/>
                  </a:lnTo>
                  <a:lnTo>
                    <a:pt x="368" y="37807"/>
                  </a:lnTo>
                  <a:lnTo>
                    <a:pt x="0" y="2340000"/>
                  </a:lnTo>
                  <a:lnTo>
                    <a:pt x="2159" y="2347925"/>
                  </a:lnTo>
                  <a:lnTo>
                    <a:pt x="6121" y="2355126"/>
                  </a:lnTo>
                  <a:lnTo>
                    <a:pt x="10083" y="2361958"/>
                  </a:lnTo>
                  <a:lnTo>
                    <a:pt x="15849" y="2367724"/>
                  </a:lnTo>
                  <a:lnTo>
                    <a:pt x="23037" y="2371686"/>
                  </a:lnTo>
                  <a:lnTo>
                    <a:pt x="29883" y="2375649"/>
                  </a:lnTo>
                  <a:lnTo>
                    <a:pt x="37807" y="2377808"/>
                  </a:lnTo>
                  <a:lnTo>
                    <a:pt x="3437280" y="2377808"/>
                  </a:lnTo>
                  <a:lnTo>
                    <a:pt x="3468966" y="2354757"/>
                  </a:lnTo>
                  <a:lnTo>
                    <a:pt x="3472929" y="2347925"/>
                  </a:lnTo>
                  <a:lnTo>
                    <a:pt x="3475088" y="2340000"/>
                  </a:lnTo>
                  <a:lnTo>
                    <a:pt x="3474991" y="37807"/>
                  </a:lnTo>
                  <a:lnTo>
                    <a:pt x="3472929" y="30238"/>
                  </a:lnTo>
                  <a:lnTo>
                    <a:pt x="3468966" y="23037"/>
                  </a:lnTo>
                  <a:lnTo>
                    <a:pt x="3465004" y="16205"/>
                  </a:lnTo>
                  <a:lnTo>
                    <a:pt x="3459238" y="10439"/>
                  </a:lnTo>
                  <a:lnTo>
                    <a:pt x="3452037" y="6489"/>
                  </a:lnTo>
                  <a:lnTo>
                    <a:pt x="3445205" y="2527"/>
                  </a:lnTo>
                  <a:lnTo>
                    <a:pt x="3437280" y="368"/>
                  </a:lnTo>
                  <a:lnTo>
                    <a:pt x="38163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85675" y="1645198"/>
              <a:ext cx="3475354" cy="2378075"/>
            </a:xfrm>
            <a:custGeom>
              <a:avLst/>
              <a:gdLst/>
              <a:ahLst/>
              <a:cxnLst/>
              <a:rect l="l" t="t" r="r" b="b"/>
              <a:pathLst>
                <a:path w="3475354" h="2378075">
                  <a:moveTo>
                    <a:pt x="368" y="45720"/>
                  </a:moveTo>
                  <a:lnTo>
                    <a:pt x="368" y="37807"/>
                  </a:lnTo>
                  <a:lnTo>
                    <a:pt x="2527" y="29883"/>
                  </a:lnTo>
                  <a:lnTo>
                    <a:pt x="6489" y="23037"/>
                  </a:lnTo>
                  <a:lnTo>
                    <a:pt x="10439" y="15849"/>
                  </a:lnTo>
                  <a:lnTo>
                    <a:pt x="16205" y="10083"/>
                  </a:lnTo>
                  <a:lnTo>
                    <a:pt x="23037" y="6121"/>
                  </a:lnTo>
                  <a:lnTo>
                    <a:pt x="30238" y="2159"/>
                  </a:lnTo>
                  <a:lnTo>
                    <a:pt x="38163" y="0"/>
                  </a:lnTo>
                  <a:lnTo>
                    <a:pt x="46088" y="0"/>
                  </a:lnTo>
                  <a:lnTo>
                    <a:pt x="3429368" y="368"/>
                  </a:lnTo>
                  <a:lnTo>
                    <a:pt x="3437280" y="368"/>
                  </a:lnTo>
                  <a:lnTo>
                    <a:pt x="3445205" y="2527"/>
                  </a:lnTo>
                  <a:lnTo>
                    <a:pt x="3452037" y="6489"/>
                  </a:lnTo>
                  <a:lnTo>
                    <a:pt x="3459238" y="10439"/>
                  </a:lnTo>
                  <a:lnTo>
                    <a:pt x="3465004" y="16205"/>
                  </a:lnTo>
                  <a:lnTo>
                    <a:pt x="3468966" y="23037"/>
                  </a:lnTo>
                  <a:lnTo>
                    <a:pt x="3472929" y="30238"/>
                  </a:lnTo>
                  <a:lnTo>
                    <a:pt x="3475088" y="38163"/>
                  </a:lnTo>
                  <a:lnTo>
                    <a:pt x="3475088" y="46088"/>
                  </a:lnTo>
                  <a:lnTo>
                    <a:pt x="3475088" y="2332088"/>
                  </a:lnTo>
                  <a:lnTo>
                    <a:pt x="3475088" y="2340000"/>
                  </a:lnTo>
                  <a:lnTo>
                    <a:pt x="3472929" y="2347925"/>
                  </a:lnTo>
                  <a:lnTo>
                    <a:pt x="3468966" y="2354757"/>
                  </a:lnTo>
                  <a:lnTo>
                    <a:pt x="3465004" y="2361958"/>
                  </a:lnTo>
                  <a:lnTo>
                    <a:pt x="3459238" y="2367724"/>
                  </a:lnTo>
                  <a:lnTo>
                    <a:pt x="3452406" y="2371686"/>
                  </a:lnTo>
                  <a:lnTo>
                    <a:pt x="3445205" y="2375649"/>
                  </a:lnTo>
                  <a:lnTo>
                    <a:pt x="3437280" y="2377808"/>
                  </a:lnTo>
                  <a:lnTo>
                    <a:pt x="3429368" y="2377808"/>
                  </a:lnTo>
                  <a:lnTo>
                    <a:pt x="45720" y="2377808"/>
                  </a:lnTo>
                  <a:lnTo>
                    <a:pt x="37807" y="2377808"/>
                  </a:lnTo>
                  <a:lnTo>
                    <a:pt x="29883" y="2375649"/>
                  </a:lnTo>
                  <a:lnTo>
                    <a:pt x="23037" y="2371686"/>
                  </a:lnTo>
                  <a:lnTo>
                    <a:pt x="15849" y="2367724"/>
                  </a:lnTo>
                  <a:lnTo>
                    <a:pt x="10083" y="2361958"/>
                  </a:lnTo>
                  <a:lnTo>
                    <a:pt x="6121" y="2355126"/>
                  </a:lnTo>
                  <a:lnTo>
                    <a:pt x="2159" y="2347925"/>
                  </a:lnTo>
                  <a:lnTo>
                    <a:pt x="0" y="2340000"/>
                  </a:lnTo>
                  <a:lnTo>
                    <a:pt x="0" y="2332088"/>
                  </a:lnTo>
                  <a:lnTo>
                    <a:pt x="368" y="45720"/>
                  </a:lnTo>
                  <a:close/>
                </a:path>
              </a:pathLst>
            </a:custGeom>
            <a:ln w="12599">
              <a:solidFill>
                <a:srgbClr val="5EA1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622835" y="1783103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240487" y="237582"/>
                  </a:moveTo>
                  <a:lnTo>
                    <a:pt x="140766" y="237582"/>
                  </a:lnTo>
                  <a:lnTo>
                    <a:pt x="140766" y="309934"/>
                  </a:lnTo>
                  <a:lnTo>
                    <a:pt x="143281" y="314976"/>
                  </a:lnTo>
                  <a:lnTo>
                    <a:pt x="147967" y="317859"/>
                  </a:lnTo>
                  <a:lnTo>
                    <a:pt x="152641" y="320373"/>
                  </a:lnTo>
                  <a:lnTo>
                    <a:pt x="158407" y="320373"/>
                  </a:lnTo>
                  <a:lnTo>
                    <a:pt x="163080" y="317503"/>
                  </a:lnTo>
                  <a:lnTo>
                    <a:pt x="218528" y="284737"/>
                  </a:lnTo>
                  <a:lnTo>
                    <a:pt x="227730" y="277602"/>
                  </a:lnTo>
                  <a:lnTo>
                    <a:pt x="234637" y="268445"/>
                  </a:lnTo>
                  <a:lnTo>
                    <a:pt x="238979" y="257803"/>
                  </a:lnTo>
                  <a:lnTo>
                    <a:pt x="240487" y="246218"/>
                  </a:lnTo>
                  <a:lnTo>
                    <a:pt x="240487" y="237582"/>
                  </a:lnTo>
                  <a:close/>
                </a:path>
                <a:path w="320675" h="320675">
                  <a:moveTo>
                    <a:pt x="263818" y="0"/>
                  </a:moveTo>
                  <a:lnTo>
                    <a:pt x="218525" y="6639"/>
                  </a:lnTo>
                  <a:lnTo>
                    <a:pt x="172151" y="28937"/>
                  </a:lnTo>
                  <a:lnTo>
                    <a:pt x="129959" y="72698"/>
                  </a:lnTo>
                  <a:lnTo>
                    <a:pt x="128524" y="75212"/>
                  </a:lnTo>
                  <a:lnTo>
                    <a:pt x="127088" y="77371"/>
                  </a:lnTo>
                  <a:lnTo>
                    <a:pt x="125641" y="79899"/>
                  </a:lnTo>
                  <a:lnTo>
                    <a:pt x="74168" y="79899"/>
                  </a:lnTo>
                  <a:lnTo>
                    <a:pt x="62575" y="81406"/>
                  </a:lnTo>
                  <a:lnTo>
                    <a:pt x="51931" y="85749"/>
                  </a:lnTo>
                  <a:lnTo>
                    <a:pt x="42776" y="92656"/>
                  </a:lnTo>
                  <a:lnTo>
                    <a:pt x="35647" y="101859"/>
                  </a:lnTo>
                  <a:lnTo>
                    <a:pt x="2882" y="157293"/>
                  </a:lnTo>
                  <a:lnTo>
                    <a:pt x="0" y="161979"/>
                  </a:lnTo>
                  <a:lnTo>
                    <a:pt x="0" y="167732"/>
                  </a:lnTo>
                  <a:lnTo>
                    <a:pt x="2527" y="172418"/>
                  </a:lnTo>
                  <a:lnTo>
                    <a:pt x="5410" y="177092"/>
                  </a:lnTo>
                  <a:lnTo>
                    <a:pt x="10439" y="179975"/>
                  </a:lnTo>
                  <a:lnTo>
                    <a:pt x="81724" y="179975"/>
                  </a:lnTo>
                  <a:lnTo>
                    <a:pt x="76326" y="195456"/>
                  </a:lnTo>
                  <a:lnTo>
                    <a:pt x="74523" y="200854"/>
                  </a:lnTo>
                  <a:lnTo>
                    <a:pt x="72009" y="208054"/>
                  </a:lnTo>
                  <a:lnTo>
                    <a:pt x="73799" y="215624"/>
                  </a:lnTo>
                  <a:lnTo>
                    <a:pt x="98640" y="240452"/>
                  </a:lnTo>
                  <a:lnTo>
                    <a:pt x="98285" y="240452"/>
                  </a:lnTo>
                  <a:lnTo>
                    <a:pt x="103682" y="245494"/>
                  </a:lnTo>
                  <a:lnTo>
                    <a:pt x="140766" y="237582"/>
                  </a:lnTo>
                  <a:lnTo>
                    <a:pt x="240487" y="237582"/>
                  </a:lnTo>
                  <a:lnTo>
                    <a:pt x="240487" y="194732"/>
                  </a:lnTo>
                  <a:lnTo>
                    <a:pt x="245529" y="191862"/>
                  </a:lnTo>
                  <a:lnTo>
                    <a:pt x="247688" y="190414"/>
                  </a:lnTo>
                  <a:lnTo>
                    <a:pt x="291448" y="148229"/>
                  </a:lnTo>
                  <a:lnTo>
                    <a:pt x="312361" y="104740"/>
                  </a:lnTo>
                  <a:lnTo>
                    <a:pt x="236169" y="104740"/>
                  </a:lnTo>
                  <a:lnTo>
                    <a:pt x="231838" y="103660"/>
                  </a:lnTo>
                  <a:lnTo>
                    <a:pt x="215646" y="84217"/>
                  </a:lnTo>
                  <a:lnTo>
                    <a:pt x="215738" y="75212"/>
                  </a:lnTo>
                  <a:lnTo>
                    <a:pt x="236169" y="55058"/>
                  </a:lnTo>
                  <a:lnTo>
                    <a:pt x="320261" y="55058"/>
                  </a:lnTo>
                  <a:lnTo>
                    <a:pt x="317169" y="17618"/>
                  </a:lnTo>
                  <a:lnTo>
                    <a:pt x="315722" y="10417"/>
                  </a:lnTo>
                  <a:lnTo>
                    <a:pt x="309968" y="4664"/>
                  </a:lnTo>
                  <a:lnTo>
                    <a:pt x="302768" y="3216"/>
                  </a:lnTo>
                  <a:lnTo>
                    <a:pt x="263818" y="0"/>
                  </a:lnTo>
                  <a:close/>
                </a:path>
                <a:path w="320675" h="320675">
                  <a:moveTo>
                    <a:pt x="320261" y="55058"/>
                  </a:moveTo>
                  <a:lnTo>
                    <a:pt x="244805" y="55058"/>
                  </a:lnTo>
                  <a:lnTo>
                    <a:pt x="249123" y="56137"/>
                  </a:lnTo>
                  <a:lnTo>
                    <a:pt x="253085" y="58296"/>
                  </a:lnTo>
                  <a:lnTo>
                    <a:pt x="265328" y="84217"/>
                  </a:lnTo>
                  <a:lnTo>
                    <a:pt x="264248" y="88535"/>
                  </a:lnTo>
                  <a:lnTo>
                    <a:pt x="244805" y="104740"/>
                  </a:lnTo>
                  <a:lnTo>
                    <a:pt x="312361" y="104740"/>
                  </a:lnTo>
                  <a:lnTo>
                    <a:pt x="313747" y="101859"/>
                  </a:lnTo>
                  <a:lnTo>
                    <a:pt x="320386" y="56567"/>
                  </a:lnTo>
                  <a:lnTo>
                    <a:pt x="320261" y="55058"/>
                  </a:lnTo>
                  <a:close/>
                </a:path>
              </a:pathLst>
            </a:custGeom>
            <a:solidFill>
              <a:srgbClr val="5EA1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112344" y="2241628"/>
            <a:ext cx="2546985" cy="880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5EA1DF"/>
                </a:solidFill>
                <a:latin typeface="Calibri"/>
                <a:cs typeface="Calibri"/>
              </a:rPr>
              <a:t>Simple:</a:t>
            </a:r>
            <a:endParaRPr sz="1600">
              <a:latin typeface="Calibri"/>
              <a:cs typeface="Calibri"/>
            </a:endParaRPr>
          </a:p>
          <a:p>
            <a:pPr marL="103505" indent="-90805">
              <a:lnSpc>
                <a:spcPct val="100000"/>
              </a:lnSpc>
              <a:spcBef>
                <a:spcPts val="5"/>
              </a:spcBef>
              <a:buChar char="•"/>
              <a:tabLst>
                <a:tab pos="103505" algn="l"/>
              </a:tabLst>
            </a:pP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Ajoutez</a:t>
            </a:r>
            <a:r>
              <a:rPr dirty="0" sz="1000" spc="1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les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dépendances</a:t>
            </a:r>
            <a:r>
              <a:rPr dirty="0" sz="1000" spc="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nécéssaires</a:t>
            </a:r>
            <a:endParaRPr sz="1000">
              <a:latin typeface="Calibri"/>
              <a:cs typeface="Calibri"/>
            </a:endParaRPr>
          </a:p>
          <a:p>
            <a:pPr marL="12700" marR="5080" indent="90805">
              <a:lnSpc>
                <a:spcPct val="100000"/>
              </a:lnSpc>
              <a:buChar char="•"/>
              <a:tabLst>
                <a:tab pos="103505" algn="l"/>
              </a:tabLst>
            </a:pP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Ajoutez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les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 annotations</a:t>
            </a:r>
            <a:r>
              <a:rPr dirty="0" sz="1000" spc="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que</a:t>
            </a:r>
            <a:r>
              <a:rPr dirty="0" sz="10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vous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voulez utiliser </a:t>
            </a:r>
            <a:r>
              <a:rPr dirty="0" sz="1000" spc="-25">
                <a:solidFill>
                  <a:srgbClr val="DCE6F6"/>
                </a:solidFill>
                <a:latin typeface="Calibri"/>
                <a:cs typeface="Calibri"/>
              </a:rPr>
              <a:t>(@)</a:t>
            </a:r>
            <a:endParaRPr sz="1000">
              <a:latin typeface="Calibri"/>
              <a:cs typeface="Calibri"/>
            </a:endParaRPr>
          </a:p>
          <a:p>
            <a:pPr marL="103505" indent="-90805">
              <a:lnSpc>
                <a:spcPct val="100000"/>
              </a:lnSpc>
              <a:spcBef>
                <a:spcPts val="5"/>
              </a:spcBef>
              <a:buChar char="•"/>
              <a:tabLst>
                <a:tab pos="103505" algn="l"/>
              </a:tabLst>
            </a:pP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Roulez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DCE6F6"/>
                </a:solidFill>
                <a:latin typeface="Calibri"/>
                <a:cs typeface="Calibri"/>
              </a:rPr>
              <a:t>les</a:t>
            </a:r>
            <a:r>
              <a:rPr dirty="0" sz="10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DCE6F6"/>
                </a:solidFill>
                <a:latin typeface="Calibri"/>
                <a:cs typeface="Calibri"/>
              </a:rPr>
              <a:t>tests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1071" rIns="0" bIns="0" rtlCol="0" vert="horz">
            <a:spAutoFit/>
          </a:bodyPr>
          <a:lstStyle/>
          <a:p>
            <a:pPr marL="38100">
              <a:lnSpc>
                <a:spcPts val="2775"/>
              </a:lnSpc>
            </a:pPr>
            <a:fld id="{81D60167-4931-47E6-BA6A-407CBD079E47}" type="slidenum">
              <a:rPr dirty="0" spc="-25"/>
              <a:t>12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6112344" y="3248547"/>
            <a:ext cx="14471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i="1">
                <a:solidFill>
                  <a:srgbClr val="DCE6F6"/>
                </a:solidFill>
                <a:latin typeface="Calibri"/>
                <a:cs typeface="Calibri"/>
              </a:rPr>
              <a:t>Merci</a:t>
            </a:r>
            <a:r>
              <a:rPr dirty="0" sz="1000" spc="-25" i="1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DCE6F6"/>
                </a:solidFill>
                <a:latin typeface="Calibri"/>
                <a:cs typeface="Calibri"/>
              </a:rPr>
              <a:t>pour</a:t>
            </a:r>
            <a:r>
              <a:rPr dirty="0" sz="1000" spc="-25" i="1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DCE6F6"/>
                </a:solidFill>
                <a:latin typeface="Calibri"/>
                <a:cs typeface="Calibri"/>
              </a:rPr>
              <a:t>votre</a:t>
            </a:r>
            <a:r>
              <a:rPr dirty="0" sz="1000" spc="-25" i="1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10" i="1">
                <a:solidFill>
                  <a:srgbClr val="DCE6F6"/>
                </a:solidFill>
                <a:latin typeface="Calibri"/>
                <a:cs typeface="Calibri"/>
              </a:rPr>
              <a:t>attention</a:t>
            </a:r>
            <a:r>
              <a:rPr dirty="0" sz="1000" spc="-25" i="1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000" spc="-50" i="1">
                <a:solidFill>
                  <a:srgbClr val="DCE6F6"/>
                </a:solidFill>
                <a:latin typeface="Calibri"/>
                <a:cs typeface="Calibri"/>
              </a:rPr>
              <a:t>!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08456" y="1958501"/>
            <a:ext cx="2432050" cy="89281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100" spc="-10">
                <a:solidFill>
                  <a:srgbClr val="DCE6F6"/>
                </a:solidFill>
                <a:latin typeface="Calibri"/>
                <a:cs typeface="Calibri"/>
              </a:rPr>
              <a:t>S'intègre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DCE6F6"/>
                </a:solidFill>
                <a:latin typeface="Calibri"/>
                <a:cs typeface="Calibri"/>
              </a:rPr>
              <a:t>parfaitement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 avec JUnit </a:t>
            </a:r>
            <a:r>
              <a:rPr dirty="0" sz="1100" spc="-50">
                <a:solidFill>
                  <a:srgbClr val="DCE6F6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2899"/>
              </a:lnSpc>
              <a:spcBef>
                <a:spcPts val="695"/>
              </a:spcBef>
            </a:pPr>
            <a:r>
              <a:rPr dirty="0" sz="1100" spc="-10">
                <a:solidFill>
                  <a:srgbClr val="DCE6F6"/>
                </a:solidFill>
                <a:latin typeface="Calibri"/>
                <a:cs typeface="Calibri"/>
              </a:rPr>
              <a:t>Offre</a:t>
            </a:r>
            <a:r>
              <a:rPr dirty="0" sz="11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100" spc="-4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fonctionnalités</a:t>
            </a:r>
            <a:r>
              <a:rPr dirty="0" sz="1100" spc="-3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avancées</a:t>
            </a:r>
            <a:r>
              <a:rPr dirty="0" sz="11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DCE6F6"/>
                </a:solidFill>
                <a:latin typeface="Calibri"/>
                <a:cs typeface="Calibri"/>
              </a:rPr>
              <a:t>comme </a:t>
            </a:r>
            <a:r>
              <a:rPr dirty="0" sz="1100" spc="-10">
                <a:solidFill>
                  <a:srgbClr val="DCE6F6"/>
                </a:solidFill>
                <a:latin typeface="Calibri"/>
                <a:cs typeface="Calibri"/>
              </a:rPr>
              <a:t>@Freeze,</a:t>
            </a:r>
            <a:r>
              <a:rPr dirty="0" sz="1100" spc="-4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DCE6F6"/>
                </a:solidFill>
                <a:latin typeface="Calibri"/>
                <a:cs typeface="Calibri"/>
              </a:rPr>
              <a:t>@Customization</a:t>
            </a:r>
            <a:r>
              <a:rPr dirty="0" sz="1100" spc="18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DCE6F6"/>
                </a:solidFill>
                <a:latin typeface="Calibri"/>
                <a:cs typeface="Calibri"/>
              </a:rPr>
              <a:t>et </a:t>
            </a:r>
            <a:r>
              <a:rPr dirty="0" sz="1100" spc="-10">
                <a:solidFill>
                  <a:srgbClr val="DCE6F6"/>
                </a:solidFill>
                <a:latin typeface="Calibri"/>
                <a:cs typeface="Calibri"/>
              </a:rPr>
              <a:t>@ValueAutoSource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Sources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0965">
              <a:lnSpc>
                <a:spcPts val="2720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91336" y="1921588"/>
            <a:ext cx="1939289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000" spc="-1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2"/>
              </a:rPr>
              <a:t>Documentation</a:t>
            </a:r>
            <a:r>
              <a:rPr dirty="0" u="sng" sz="1000" spc="25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000" spc="-1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2"/>
              </a:rPr>
              <a:t>officielle</a:t>
            </a:r>
            <a:r>
              <a:rPr dirty="0" u="sng" sz="1000" spc="25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000" spc="-1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2"/>
              </a:rPr>
              <a:t>AutoParams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00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3"/>
              </a:rPr>
              <a:t>Dépôt</a:t>
            </a:r>
            <a:r>
              <a:rPr dirty="0" u="sng" sz="1000" spc="-45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00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3"/>
              </a:rPr>
              <a:t>GitHub</a:t>
            </a:r>
            <a:r>
              <a:rPr dirty="0" u="sng" sz="1000" spc="-4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000" spc="-10">
                <a:solidFill>
                  <a:srgbClr val="5EA1DF"/>
                </a:solidFill>
                <a:uFill>
                  <a:solidFill>
                    <a:srgbClr val="5EA1DF"/>
                  </a:solidFill>
                </a:uFill>
                <a:latin typeface="Calibri"/>
                <a:cs typeface="Calibri"/>
                <a:hlinkClick r:id="rId3"/>
              </a:rPr>
              <a:t>AutoParams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 marR="285115">
              <a:lnSpc>
                <a:spcPts val="1220"/>
              </a:lnSpc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Chatgpt</a:t>
            </a:r>
            <a:r>
              <a:rPr dirty="0" sz="11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(explication</a:t>
            </a:r>
            <a:r>
              <a:rPr dirty="0"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fonctionnalités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11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dirty="0" sz="11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code)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Concept</a:t>
            </a:r>
            <a:r>
              <a:rPr dirty="0" spc="-114"/>
              <a:t> </a:t>
            </a:r>
            <a:r>
              <a:rPr dirty="0" spc="-10"/>
              <a:t>AutoParams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4495" y="1915098"/>
            <a:ext cx="3800475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5EA1DF"/>
                </a:solidFill>
                <a:latin typeface="Calibri"/>
                <a:cs typeface="Calibri"/>
              </a:rPr>
              <a:t>AutoParams</a:t>
            </a:r>
            <a:r>
              <a:rPr dirty="0" sz="1400" spc="-50" b="1">
                <a:solidFill>
                  <a:srgbClr val="5EA1D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est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une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 extension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pour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JUnit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5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inspirée </a:t>
            </a:r>
            <a:r>
              <a:rPr dirty="0" sz="1200" spc="-25">
                <a:solidFill>
                  <a:srgbClr val="DCE6F6"/>
                </a:solidFill>
                <a:latin typeface="Calibri"/>
                <a:cs typeface="Calibri"/>
              </a:rPr>
              <a:t>par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AutoFixture, automatisant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la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génération</a:t>
            </a:r>
            <a:r>
              <a:rPr dirty="0" sz="12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200" spc="-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données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test.</a:t>
            </a:r>
            <a:endParaRPr sz="1200">
              <a:latin typeface="Calibri"/>
              <a:cs typeface="Calibri"/>
            </a:endParaRPr>
          </a:p>
          <a:p>
            <a:pPr marL="12700" marR="31750">
              <a:lnSpc>
                <a:spcPct val="100000"/>
              </a:lnSpc>
              <a:spcBef>
                <a:spcPts val="1440"/>
              </a:spcBef>
            </a:pP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Il</a:t>
            </a:r>
            <a:r>
              <a:rPr dirty="0" sz="12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élimine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le</a:t>
            </a:r>
            <a:r>
              <a:rPr dirty="0" sz="12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code</a:t>
            </a:r>
            <a:r>
              <a:rPr dirty="0" sz="12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répétitif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en</a:t>
            </a:r>
            <a:r>
              <a:rPr dirty="0" sz="1200" spc="-1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injectant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automatiquement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DCE6F6"/>
                </a:solidFill>
                <a:latin typeface="Calibri"/>
                <a:cs typeface="Calibri"/>
              </a:rPr>
              <a:t>des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valeurs</a:t>
            </a:r>
            <a:r>
              <a:rPr dirty="0" sz="1200" spc="-3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dans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les</a:t>
            </a:r>
            <a:r>
              <a:rPr dirty="0" sz="12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CE6F6"/>
                </a:solidFill>
                <a:latin typeface="Calibri"/>
                <a:cs typeface="Calibri"/>
              </a:rPr>
              <a:t>paramètres</a:t>
            </a:r>
            <a:r>
              <a:rPr dirty="0" sz="12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des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méthodes</a:t>
            </a:r>
            <a:r>
              <a:rPr dirty="0" sz="1200" spc="-25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CE6F6"/>
                </a:solidFill>
                <a:latin typeface="Calibri"/>
                <a:cs typeface="Calibri"/>
              </a:rPr>
              <a:t>de</a:t>
            </a:r>
            <a:r>
              <a:rPr dirty="0" sz="1200" spc="-30">
                <a:solidFill>
                  <a:srgbClr val="DCE6F6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DCE6F6"/>
                </a:solidFill>
                <a:latin typeface="Calibri"/>
                <a:cs typeface="Calibri"/>
              </a:rPr>
              <a:t>test.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79144" y="3650946"/>
            <a:ext cx="3670300" cy="927100"/>
            <a:chOff x="679144" y="3650946"/>
            <a:chExt cx="3670300" cy="927100"/>
          </a:xfrm>
        </p:grpSpPr>
        <p:sp>
          <p:nvSpPr>
            <p:cNvPr id="5" name="object 5" descr=""/>
            <p:cNvSpPr/>
            <p:nvPr/>
          </p:nvSpPr>
          <p:spPr>
            <a:xfrm>
              <a:off x="685444" y="3657246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3619792" y="0"/>
                  </a:moveTo>
                  <a:lnTo>
                    <a:pt x="37795" y="0"/>
                  </a:lnTo>
                  <a:lnTo>
                    <a:pt x="29870" y="2159"/>
                  </a:lnTo>
                  <a:lnTo>
                    <a:pt x="15836" y="10071"/>
                  </a:lnTo>
                  <a:lnTo>
                    <a:pt x="10071" y="15836"/>
                  </a:lnTo>
                  <a:lnTo>
                    <a:pt x="2159" y="29870"/>
                  </a:lnTo>
                  <a:lnTo>
                    <a:pt x="0" y="37795"/>
                  </a:lnTo>
                  <a:lnTo>
                    <a:pt x="0" y="45720"/>
                  </a:lnTo>
                  <a:lnTo>
                    <a:pt x="0" y="876592"/>
                  </a:lnTo>
                  <a:lnTo>
                    <a:pt x="29870" y="912241"/>
                  </a:lnTo>
                  <a:lnTo>
                    <a:pt x="37795" y="914400"/>
                  </a:lnTo>
                  <a:lnTo>
                    <a:pt x="3619792" y="914400"/>
                  </a:lnTo>
                  <a:lnTo>
                    <a:pt x="3655441" y="884516"/>
                  </a:lnTo>
                  <a:lnTo>
                    <a:pt x="3657600" y="876592"/>
                  </a:lnTo>
                  <a:lnTo>
                    <a:pt x="3657600" y="37795"/>
                  </a:lnTo>
                  <a:lnTo>
                    <a:pt x="3655441" y="29870"/>
                  </a:lnTo>
                  <a:lnTo>
                    <a:pt x="3647516" y="15836"/>
                  </a:lnTo>
                  <a:lnTo>
                    <a:pt x="3641750" y="10071"/>
                  </a:lnTo>
                  <a:lnTo>
                    <a:pt x="3627716" y="2159"/>
                  </a:lnTo>
                  <a:lnTo>
                    <a:pt x="3619792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5444" y="3657246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0" y="45720"/>
                  </a:moveTo>
                  <a:lnTo>
                    <a:pt x="0" y="37795"/>
                  </a:lnTo>
                  <a:lnTo>
                    <a:pt x="2159" y="29870"/>
                  </a:lnTo>
                  <a:lnTo>
                    <a:pt x="6121" y="23037"/>
                  </a:lnTo>
                  <a:lnTo>
                    <a:pt x="10071" y="15836"/>
                  </a:lnTo>
                  <a:lnTo>
                    <a:pt x="15836" y="10071"/>
                  </a:lnTo>
                  <a:lnTo>
                    <a:pt x="23037" y="6121"/>
                  </a:lnTo>
                  <a:lnTo>
                    <a:pt x="29870" y="2159"/>
                  </a:lnTo>
                  <a:lnTo>
                    <a:pt x="37795" y="0"/>
                  </a:lnTo>
                  <a:lnTo>
                    <a:pt x="45720" y="0"/>
                  </a:lnTo>
                  <a:lnTo>
                    <a:pt x="3611880" y="0"/>
                  </a:lnTo>
                  <a:lnTo>
                    <a:pt x="3619792" y="0"/>
                  </a:lnTo>
                  <a:lnTo>
                    <a:pt x="3627716" y="2159"/>
                  </a:lnTo>
                  <a:lnTo>
                    <a:pt x="3634917" y="6121"/>
                  </a:lnTo>
                  <a:lnTo>
                    <a:pt x="3641750" y="10071"/>
                  </a:lnTo>
                  <a:lnTo>
                    <a:pt x="3647516" y="15836"/>
                  </a:lnTo>
                  <a:lnTo>
                    <a:pt x="3651478" y="23037"/>
                  </a:lnTo>
                  <a:lnTo>
                    <a:pt x="3655441" y="29870"/>
                  </a:lnTo>
                  <a:lnTo>
                    <a:pt x="3657600" y="37795"/>
                  </a:lnTo>
                  <a:lnTo>
                    <a:pt x="3657600" y="45720"/>
                  </a:lnTo>
                  <a:lnTo>
                    <a:pt x="3657600" y="868680"/>
                  </a:lnTo>
                  <a:lnTo>
                    <a:pt x="3657600" y="876592"/>
                  </a:lnTo>
                  <a:lnTo>
                    <a:pt x="3655441" y="884516"/>
                  </a:lnTo>
                  <a:lnTo>
                    <a:pt x="3627716" y="912241"/>
                  </a:lnTo>
                  <a:lnTo>
                    <a:pt x="3619792" y="914400"/>
                  </a:lnTo>
                  <a:lnTo>
                    <a:pt x="3611880" y="914400"/>
                  </a:lnTo>
                  <a:lnTo>
                    <a:pt x="45720" y="914400"/>
                  </a:lnTo>
                  <a:lnTo>
                    <a:pt x="37795" y="914400"/>
                  </a:lnTo>
                  <a:lnTo>
                    <a:pt x="29870" y="912241"/>
                  </a:lnTo>
                  <a:lnTo>
                    <a:pt x="23037" y="908278"/>
                  </a:lnTo>
                  <a:lnTo>
                    <a:pt x="15836" y="904316"/>
                  </a:lnTo>
                  <a:lnTo>
                    <a:pt x="10071" y="898550"/>
                  </a:lnTo>
                  <a:lnTo>
                    <a:pt x="6121" y="891717"/>
                  </a:lnTo>
                  <a:lnTo>
                    <a:pt x="2159" y="884516"/>
                  </a:lnTo>
                  <a:lnTo>
                    <a:pt x="0" y="876592"/>
                  </a:lnTo>
                  <a:lnTo>
                    <a:pt x="0" y="868680"/>
                  </a:lnTo>
                  <a:lnTo>
                    <a:pt x="0" y="45720"/>
                  </a:lnTo>
                  <a:close/>
                </a:path>
              </a:pathLst>
            </a:custGeom>
            <a:ln w="12599">
              <a:solidFill>
                <a:srgbClr val="5EA1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99896" y="3736697"/>
            <a:ext cx="2533015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60"/>
              </a:lnSpc>
              <a:spcBef>
                <a:spcPts val="100"/>
              </a:spcBef>
            </a:pPr>
            <a:r>
              <a:rPr dirty="0" sz="800" spc="-10">
                <a:solidFill>
                  <a:srgbClr val="5EA1DF"/>
                </a:solidFill>
                <a:latin typeface="Courier New"/>
                <a:cs typeface="Courier New"/>
              </a:rPr>
              <a:t>&lt;dependency&gt;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ts val="96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&lt;groupId&gt;io.github.autoparams&lt;/groupId&gt;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ts val="96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&lt;artifactId&gt;autoparams&lt;/artifactId&gt;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ts val="96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&lt;version&gt;11.3.1&lt;/version&gt;</a:t>
            </a:r>
            <a:endParaRPr sz="800">
              <a:latin typeface="Courier New"/>
              <a:cs typeface="Courier New"/>
            </a:endParaRPr>
          </a:p>
          <a:p>
            <a:pPr marL="134620">
              <a:lnSpc>
                <a:spcPts val="960"/>
              </a:lnSpc>
            </a:pPr>
            <a:r>
              <a:rPr dirty="0" sz="800" spc="-10">
                <a:solidFill>
                  <a:srgbClr val="FFFFFF"/>
                </a:solidFill>
                <a:latin typeface="Courier New"/>
                <a:cs typeface="Courier New"/>
              </a:rPr>
              <a:t>&lt;scope&gt;test&lt;/scope&gt;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800" spc="-10">
                <a:solidFill>
                  <a:srgbClr val="5EA1DF"/>
                </a:solidFill>
                <a:latin typeface="Courier New"/>
                <a:cs typeface="Courier New"/>
              </a:rPr>
              <a:t>&lt;/dependency&gt;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63704" y="3100935"/>
            <a:ext cx="286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4EA6FF"/>
                </a:solidFill>
                <a:latin typeface="Arial"/>
                <a:cs typeface="Arial"/>
                <a:hlinkClick r:id="rId2"/>
              </a:rPr>
              <a:t>https://github.com/AutoFixture/AutoFixture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3104" y="3415222"/>
            <a:ext cx="1901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pom.xml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avec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maven: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188366"/>
            <a:ext cx="4343031" cy="178308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05904" y="4702307"/>
            <a:ext cx="178435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720"/>
              </a:lnSpc>
            </a:pP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1256" y="330024"/>
            <a:ext cx="53606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Quelques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fonctionnalités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d’AutoParams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1624" y="817463"/>
            <a:ext cx="3386454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@AutoSource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paramétré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génère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automatiquement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valeurs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aléatoires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chaque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paramètre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(la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fonctionnalité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la</a:t>
            </a:r>
            <a:r>
              <a:rPr dirty="0" sz="11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plus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courante).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624" y="1750582"/>
            <a:ext cx="3721100" cy="659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@Repeat(n)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Exécute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plusieurs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fois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avec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nouveaux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arguments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aléatoires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chaque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fois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(utile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charge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robustesse).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624" y="2556981"/>
            <a:ext cx="375920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@ValueAutoSource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paramétré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permet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spécifier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valeurs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fixes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tandis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qu’AutoParams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génère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1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autres.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1624" y="3179066"/>
            <a:ext cx="3876040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@CsvAutoSource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paramétré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permet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passer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valeurs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fixes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CSV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certains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paramètres,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tout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générant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autres.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68570" y="908052"/>
            <a:ext cx="3853179" cy="1384935"/>
            <a:chOff x="5068570" y="908052"/>
            <a:chExt cx="3853179" cy="1384935"/>
          </a:xfrm>
        </p:grpSpPr>
        <p:sp>
          <p:nvSpPr>
            <p:cNvPr id="8" name="object 8" descr=""/>
            <p:cNvSpPr/>
            <p:nvPr/>
          </p:nvSpPr>
          <p:spPr>
            <a:xfrm>
              <a:off x="5074920" y="914402"/>
              <a:ext cx="3840479" cy="1372235"/>
            </a:xfrm>
            <a:custGeom>
              <a:avLst/>
              <a:gdLst/>
              <a:ahLst/>
              <a:cxnLst/>
              <a:rect l="l" t="t" r="r" b="b"/>
              <a:pathLst>
                <a:path w="3840479" h="1372235">
                  <a:moveTo>
                    <a:pt x="3824274" y="0"/>
                  </a:moveTo>
                  <a:lnTo>
                    <a:pt x="16205" y="0"/>
                  </a:lnTo>
                  <a:lnTo>
                    <a:pt x="12953" y="723"/>
                  </a:lnTo>
                  <a:lnTo>
                    <a:pt x="0" y="15836"/>
                  </a:lnTo>
                  <a:lnTo>
                    <a:pt x="0" y="1355763"/>
                  </a:lnTo>
                  <a:lnTo>
                    <a:pt x="15836" y="1371955"/>
                  </a:lnTo>
                  <a:lnTo>
                    <a:pt x="3824274" y="1371600"/>
                  </a:lnTo>
                  <a:lnTo>
                    <a:pt x="3840479" y="1355763"/>
                  </a:lnTo>
                  <a:lnTo>
                    <a:pt x="3840125" y="19443"/>
                  </a:lnTo>
                  <a:lnTo>
                    <a:pt x="3824274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74920" y="914402"/>
              <a:ext cx="3840479" cy="1372235"/>
            </a:xfrm>
            <a:custGeom>
              <a:avLst/>
              <a:gdLst/>
              <a:ahLst/>
              <a:cxnLst/>
              <a:rect l="l" t="t" r="r" b="b"/>
              <a:pathLst>
                <a:path w="3840479" h="1372235">
                  <a:moveTo>
                    <a:pt x="0" y="19443"/>
                  </a:moveTo>
                  <a:lnTo>
                    <a:pt x="0" y="15836"/>
                  </a:lnTo>
                  <a:lnTo>
                    <a:pt x="1079" y="12598"/>
                  </a:lnTo>
                  <a:lnTo>
                    <a:pt x="16205" y="0"/>
                  </a:lnTo>
                  <a:lnTo>
                    <a:pt x="19443" y="0"/>
                  </a:lnTo>
                  <a:lnTo>
                    <a:pt x="3820680" y="0"/>
                  </a:lnTo>
                  <a:lnTo>
                    <a:pt x="3824274" y="0"/>
                  </a:lnTo>
                  <a:lnTo>
                    <a:pt x="3827526" y="1079"/>
                  </a:lnTo>
                  <a:lnTo>
                    <a:pt x="3840124" y="16205"/>
                  </a:lnTo>
                  <a:lnTo>
                    <a:pt x="3840124" y="19443"/>
                  </a:lnTo>
                  <a:lnTo>
                    <a:pt x="3840479" y="1352156"/>
                  </a:lnTo>
                  <a:lnTo>
                    <a:pt x="3840479" y="1355763"/>
                  </a:lnTo>
                  <a:lnTo>
                    <a:pt x="3839400" y="1359001"/>
                  </a:lnTo>
                  <a:lnTo>
                    <a:pt x="3824274" y="1371600"/>
                  </a:lnTo>
                  <a:lnTo>
                    <a:pt x="3821036" y="1371600"/>
                  </a:lnTo>
                  <a:lnTo>
                    <a:pt x="19443" y="1371955"/>
                  </a:lnTo>
                  <a:lnTo>
                    <a:pt x="15836" y="1371955"/>
                  </a:lnTo>
                  <a:lnTo>
                    <a:pt x="12598" y="1370876"/>
                  </a:lnTo>
                  <a:lnTo>
                    <a:pt x="0" y="1355763"/>
                  </a:lnTo>
                  <a:lnTo>
                    <a:pt x="0" y="1352524"/>
                  </a:lnTo>
                  <a:lnTo>
                    <a:pt x="0" y="19443"/>
                  </a:lnTo>
                  <a:close/>
                </a:path>
              </a:pathLst>
            </a:custGeom>
            <a:ln w="12599">
              <a:solidFill>
                <a:srgbClr val="5EA1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152225" y="1037427"/>
            <a:ext cx="2633980" cy="98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5801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EA1DF"/>
                </a:solidFill>
                <a:latin typeface="Courier New"/>
                <a:cs typeface="Courier New"/>
              </a:rPr>
              <a:t>@AutoSource @Repeat(10)</a:t>
            </a:r>
            <a:endParaRPr sz="900">
              <a:latin typeface="Courier New"/>
              <a:cs typeface="Courier New"/>
            </a:endParaRPr>
          </a:p>
          <a:p>
            <a:pPr marL="286385" marR="5080" indent="-27432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testMethod(int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a,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b)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Calculator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sut</a:t>
            </a:r>
            <a:r>
              <a:rPr dirty="0" sz="9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new</a:t>
            </a:r>
            <a:r>
              <a:rPr dirty="0" sz="900" spc="-10">
                <a:solidFill>
                  <a:srgbClr val="FFFFFF"/>
                </a:solidFill>
                <a:latin typeface="Courier New"/>
                <a:cs typeface="Courier New"/>
              </a:rPr>
              <a:t> Calculator();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actual</a:t>
            </a:r>
            <a:r>
              <a:rPr dirty="0" sz="9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sut.add(a,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b);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assertEquals(a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b,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ourier New"/>
                <a:cs typeface="Courier New"/>
              </a:rPr>
              <a:t>actual);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9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74920" y="3222715"/>
            <a:ext cx="3840479" cy="892175"/>
          </a:xfrm>
          <a:prstGeom prst="rect">
            <a:avLst/>
          </a:prstGeom>
          <a:solidFill>
            <a:srgbClr val="042A5C"/>
          </a:solidFill>
          <a:ln w="21235">
            <a:solidFill>
              <a:srgbClr val="5EA1DF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393065" marR="2073910" indent="-303530">
              <a:lnSpc>
                <a:spcPct val="100000"/>
              </a:lnSpc>
              <a:spcBef>
                <a:spcPts val="1030"/>
              </a:spcBef>
            </a:pPr>
            <a:r>
              <a:rPr dirty="0" sz="1000" spc="-10">
                <a:solidFill>
                  <a:srgbClr val="5EA1DF"/>
                </a:solidFill>
                <a:latin typeface="Courier New"/>
                <a:cs typeface="Courier New"/>
              </a:rPr>
              <a:t>@CsvAutoSource({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"Product</a:t>
            </a:r>
            <a:r>
              <a:rPr dirty="0" sz="1000" spc="-35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1,</a:t>
            </a:r>
            <a:r>
              <a:rPr dirty="0" sz="1000" spc="-4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5EA1DF"/>
                </a:solidFill>
                <a:latin typeface="Courier New"/>
                <a:cs typeface="Courier New"/>
              </a:rPr>
              <a:t>1000",</a:t>
            </a:r>
            <a:endParaRPr sz="1000">
              <a:latin typeface="Courier New"/>
              <a:cs typeface="Courier New"/>
            </a:endParaRPr>
          </a:p>
          <a:p>
            <a:pPr marL="393065">
              <a:lnSpc>
                <a:spcPts val="1190"/>
              </a:lnSpc>
            </a:pP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"Product</a:t>
            </a:r>
            <a:r>
              <a:rPr dirty="0" sz="1000" spc="-45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2,</a:t>
            </a:r>
            <a:r>
              <a:rPr dirty="0" sz="1000" spc="-4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5EA1DF"/>
                </a:solidFill>
                <a:latin typeface="Courier New"/>
                <a:cs typeface="Courier New"/>
              </a:rPr>
              <a:t>100"</a:t>
            </a:r>
            <a:endParaRPr sz="1000">
              <a:latin typeface="Courier New"/>
              <a:cs typeface="Courier New"/>
            </a:endParaRPr>
          </a:p>
          <a:p>
            <a:pPr marL="89535">
              <a:lnSpc>
                <a:spcPts val="1200"/>
              </a:lnSpc>
            </a:pPr>
            <a:r>
              <a:rPr dirty="0" sz="1000" spc="-25">
                <a:solidFill>
                  <a:srgbClr val="5EA1DF"/>
                </a:solidFill>
                <a:latin typeface="Courier New"/>
                <a:cs typeface="Courier New"/>
              </a:rPr>
              <a:t>})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74920" y="2514601"/>
            <a:ext cx="3840479" cy="457834"/>
          </a:xfrm>
          <a:prstGeom prst="rect">
            <a:avLst/>
          </a:prstGeom>
          <a:solidFill>
            <a:srgbClr val="042A5C"/>
          </a:solidFill>
          <a:ln w="18365">
            <a:solidFill>
              <a:srgbClr val="5EA1DF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@ValueAutoSource(ints</a:t>
            </a:r>
            <a:r>
              <a:rPr dirty="0" sz="1000" spc="-5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=</a:t>
            </a:r>
            <a:r>
              <a:rPr dirty="0" sz="1000" spc="-3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{</a:t>
            </a:r>
            <a:r>
              <a:rPr dirty="0" sz="1000" spc="-35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1,</a:t>
            </a:r>
            <a:r>
              <a:rPr dirty="0" sz="1000" spc="-3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2,</a:t>
            </a:r>
            <a:r>
              <a:rPr dirty="0" sz="1000" spc="-4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5EA1DF"/>
                </a:solidFill>
                <a:latin typeface="Courier New"/>
                <a:cs typeface="Courier New"/>
              </a:rPr>
              <a:t>3</a:t>
            </a:r>
            <a:r>
              <a:rPr dirty="0" sz="1000" spc="-3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5EA1DF"/>
                </a:solidFill>
                <a:latin typeface="Courier New"/>
                <a:cs typeface="Courier New"/>
              </a:rPr>
              <a:t>})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715000" y="456567"/>
            <a:ext cx="457834" cy="640715"/>
            <a:chOff x="5715000" y="456567"/>
            <a:chExt cx="457834" cy="640715"/>
          </a:xfrm>
        </p:grpSpPr>
        <p:sp>
          <p:nvSpPr>
            <p:cNvPr id="14" name="object 14" descr=""/>
            <p:cNvSpPr/>
            <p:nvPr/>
          </p:nvSpPr>
          <p:spPr>
            <a:xfrm>
              <a:off x="5773673" y="457202"/>
              <a:ext cx="398780" cy="558165"/>
            </a:xfrm>
            <a:custGeom>
              <a:avLst/>
              <a:gdLst/>
              <a:ahLst/>
              <a:cxnLst/>
              <a:rect l="l" t="t" r="r" b="b"/>
              <a:pathLst>
                <a:path w="398779" h="558165">
                  <a:moveTo>
                    <a:pt x="398525" y="0"/>
                  </a:moveTo>
                  <a:lnTo>
                    <a:pt x="0" y="557999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15000" y="978117"/>
              <a:ext cx="106680" cy="119380"/>
            </a:xfrm>
            <a:custGeom>
              <a:avLst/>
              <a:gdLst/>
              <a:ahLst/>
              <a:cxnLst/>
              <a:rect l="l" t="t" r="r" b="b"/>
              <a:pathLst>
                <a:path w="106679" h="119380">
                  <a:moveTo>
                    <a:pt x="18719" y="0"/>
                  </a:moveTo>
                  <a:lnTo>
                    <a:pt x="0" y="119164"/>
                  </a:lnTo>
                  <a:lnTo>
                    <a:pt x="106565" y="62649"/>
                  </a:lnTo>
                  <a:lnTo>
                    <a:pt x="18719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249504" y="285383"/>
            <a:ext cx="135826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/>
              <a:t>(annotations)</a:t>
            </a:r>
            <a:endParaRPr sz="1800"/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Quelques</a:t>
            </a:r>
            <a:r>
              <a:rPr dirty="0" spc="-65"/>
              <a:t> </a:t>
            </a:r>
            <a:r>
              <a:rPr dirty="0" spc="-10"/>
              <a:t>fonctionnalités</a:t>
            </a:r>
            <a:r>
              <a:rPr dirty="0" spc="-65"/>
              <a:t> </a:t>
            </a:r>
            <a:r>
              <a:rPr dirty="0" spc="-10"/>
              <a:t>d’AutoParams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4774" y="1000343"/>
            <a:ext cx="4428490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@AutoParams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Fonctionne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avec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@Test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injecte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automatiquement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des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arguments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générés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méthodes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normales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(pas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besoin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d’un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paramétré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avec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objet,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il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regarder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attributs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dans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constructeur).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4774" y="2088986"/>
            <a:ext cx="436689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@Customization(...)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Spécifie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contraintes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personnalisés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(par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ex.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forcer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âge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120,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certain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string).</a:t>
            </a:r>
            <a:endParaRPr sz="1100">
              <a:latin typeface="Arial"/>
              <a:cs typeface="Arial"/>
            </a:endParaRPr>
          </a:p>
          <a:p>
            <a:pPr marL="12700" marR="1572895">
              <a:lnSpc>
                <a:spcPts val="1220"/>
              </a:lnSpc>
              <a:spcBef>
                <a:spcPts val="1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(voir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d’AutoParams: </a:t>
            </a:r>
            <a:r>
              <a:rPr dirty="0" sz="1100" spc="-10">
                <a:solidFill>
                  <a:srgbClr val="4EA6FF"/>
                </a:solidFill>
                <a:latin typeface="Arial"/>
                <a:cs typeface="Arial"/>
                <a:hlinkClick r:id="rId2"/>
              </a:rPr>
              <a:t>https://github.com/AutoParams/AutoParams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4774" y="3177630"/>
            <a:ext cx="449516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Annotations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contraintes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(@Min,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@Max,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@NotBlank,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@Size,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À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mettre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directement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sur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paramètres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restreindre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les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valeurs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générées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(ex.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@Min(1)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@Max(120)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age).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Fonctionne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comme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1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contraintes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validation.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(Ajouter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dépendance</a:t>
            </a:r>
            <a:r>
              <a:rPr dirty="0" sz="11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jakarta.validation-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api)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297220" y="2508302"/>
            <a:ext cx="3853179" cy="1384935"/>
            <a:chOff x="5297220" y="2508302"/>
            <a:chExt cx="3853179" cy="1384935"/>
          </a:xfrm>
        </p:grpSpPr>
        <p:sp>
          <p:nvSpPr>
            <p:cNvPr id="7" name="object 7" descr=""/>
            <p:cNvSpPr/>
            <p:nvPr/>
          </p:nvSpPr>
          <p:spPr>
            <a:xfrm>
              <a:off x="5303519" y="2514602"/>
              <a:ext cx="3840479" cy="1372235"/>
            </a:xfrm>
            <a:custGeom>
              <a:avLst/>
              <a:gdLst/>
              <a:ahLst/>
              <a:cxnLst/>
              <a:rect l="l" t="t" r="r" b="b"/>
              <a:pathLst>
                <a:path w="3840479" h="1372235">
                  <a:moveTo>
                    <a:pt x="3824274" y="0"/>
                  </a:moveTo>
                  <a:lnTo>
                    <a:pt x="16205" y="0"/>
                  </a:lnTo>
                  <a:lnTo>
                    <a:pt x="12953" y="723"/>
                  </a:lnTo>
                  <a:lnTo>
                    <a:pt x="0" y="15836"/>
                  </a:lnTo>
                  <a:lnTo>
                    <a:pt x="0" y="1355763"/>
                  </a:lnTo>
                  <a:lnTo>
                    <a:pt x="15836" y="1371955"/>
                  </a:lnTo>
                  <a:lnTo>
                    <a:pt x="3824274" y="1371600"/>
                  </a:lnTo>
                  <a:lnTo>
                    <a:pt x="3840479" y="1355763"/>
                  </a:lnTo>
                  <a:lnTo>
                    <a:pt x="3840125" y="19443"/>
                  </a:lnTo>
                  <a:lnTo>
                    <a:pt x="3824274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303519" y="2514602"/>
              <a:ext cx="3840479" cy="1372235"/>
            </a:xfrm>
            <a:custGeom>
              <a:avLst/>
              <a:gdLst/>
              <a:ahLst/>
              <a:cxnLst/>
              <a:rect l="l" t="t" r="r" b="b"/>
              <a:pathLst>
                <a:path w="3840479" h="1372235">
                  <a:moveTo>
                    <a:pt x="0" y="19443"/>
                  </a:moveTo>
                  <a:lnTo>
                    <a:pt x="0" y="15836"/>
                  </a:lnTo>
                  <a:lnTo>
                    <a:pt x="1079" y="12598"/>
                  </a:lnTo>
                  <a:lnTo>
                    <a:pt x="16205" y="0"/>
                  </a:lnTo>
                  <a:lnTo>
                    <a:pt x="19443" y="0"/>
                  </a:lnTo>
                  <a:lnTo>
                    <a:pt x="3820680" y="0"/>
                  </a:lnTo>
                  <a:lnTo>
                    <a:pt x="3824274" y="0"/>
                  </a:lnTo>
                  <a:lnTo>
                    <a:pt x="3827526" y="1079"/>
                  </a:lnTo>
                  <a:lnTo>
                    <a:pt x="3840124" y="16205"/>
                  </a:lnTo>
                  <a:lnTo>
                    <a:pt x="3840124" y="19443"/>
                  </a:lnTo>
                  <a:lnTo>
                    <a:pt x="3840479" y="1352156"/>
                  </a:lnTo>
                  <a:lnTo>
                    <a:pt x="3840479" y="1355763"/>
                  </a:lnTo>
                  <a:lnTo>
                    <a:pt x="3839400" y="1359001"/>
                  </a:lnTo>
                  <a:lnTo>
                    <a:pt x="3824274" y="1371600"/>
                  </a:lnTo>
                  <a:lnTo>
                    <a:pt x="3821036" y="1371600"/>
                  </a:lnTo>
                  <a:lnTo>
                    <a:pt x="19443" y="1371955"/>
                  </a:lnTo>
                  <a:lnTo>
                    <a:pt x="15836" y="1371955"/>
                  </a:lnTo>
                  <a:lnTo>
                    <a:pt x="12598" y="1370876"/>
                  </a:lnTo>
                  <a:lnTo>
                    <a:pt x="0" y="1355763"/>
                  </a:lnTo>
                  <a:lnTo>
                    <a:pt x="0" y="1352524"/>
                  </a:lnTo>
                  <a:lnTo>
                    <a:pt x="0" y="19443"/>
                  </a:lnTo>
                  <a:close/>
                </a:path>
              </a:pathLst>
            </a:custGeom>
            <a:ln w="12599">
              <a:solidFill>
                <a:srgbClr val="5EA1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35104" y="2719338"/>
            <a:ext cx="3045460" cy="8108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269490">
              <a:lnSpc>
                <a:spcPts val="1019"/>
              </a:lnSpc>
              <a:spcBef>
                <a:spcPts val="185"/>
              </a:spcBef>
            </a:pPr>
            <a:r>
              <a:rPr dirty="0" sz="900" spc="-10">
                <a:solidFill>
                  <a:srgbClr val="5EA1DF"/>
                </a:solidFill>
                <a:latin typeface="Courier New"/>
                <a:cs typeface="Courier New"/>
              </a:rPr>
              <a:t>@Test @AutoParams</a:t>
            </a:r>
            <a:endParaRPr sz="900">
              <a:latin typeface="Courier New"/>
              <a:cs typeface="Courier New"/>
            </a:endParaRPr>
          </a:p>
          <a:p>
            <a:pPr marL="287020" marR="5080" indent="-274320">
              <a:lnSpc>
                <a:spcPts val="1019"/>
              </a:lnSpc>
            </a:pP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9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testMethod(@Min(1)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@Max(120)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int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age)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assertTrue(value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 1);</a:t>
            </a:r>
            <a:endParaRPr sz="900">
              <a:latin typeface="Courier New"/>
              <a:cs typeface="Courier New"/>
            </a:endParaRPr>
          </a:p>
          <a:p>
            <a:pPr marL="287020">
              <a:lnSpc>
                <a:spcPts val="965"/>
              </a:lnSpc>
            </a:pP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assertTrue(value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&lt;=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120);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0"/>
              </a:lnSpc>
            </a:pPr>
            <a:r>
              <a:rPr dirty="0" sz="9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Quelques</a:t>
            </a:r>
            <a:r>
              <a:rPr dirty="0" spc="-65"/>
              <a:t> </a:t>
            </a:r>
            <a:r>
              <a:rPr dirty="0" spc="-10"/>
              <a:t>fonctionnalités</a:t>
            </a:r>
            <a:r>
              <a:rPr dirty="0" spc="-65"/>
              <a:t> </a:t>
            </a:r>
            <a:r>
              <a:rPr dirty="0" spc="-10"/>
              <a:t>d’AutoParams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4774" y="1005753"/>
            <a:ext cx="4093845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@Freeze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AutoParams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crée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seul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objet,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tous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qui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ont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besoin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reçoivent</a:t>
            </a:r>
            <a:r>
              <a:rPr dirty="0" sz="11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cette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même</a:t>
            </a:r>
            <a:r>
              <a:rPr dirty="0" sz="11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instance.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4774" y="1627824"/>
            <a:ext cx="4314825" cy="50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7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@FreezeBy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dirty="0" sz="11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configurable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@Freeze: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peut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choisir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comment</a:t>
            </a:r>
            <a:r>
              <a:rPr dirty="0" sz="11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AutoParams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partage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une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instance.</a:t>
            </a:r>
            <a:r>
              <a:rPr dirty="0" sz="11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Peut</a:t>
            </a:r>
            <a:r>
              <a:rPr dirty="0" sz="11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freeze</a:t>
            </a:r>
            <a:r>
              <a:rPr dirty="0" sz="11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selon: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 marR="37465" indent="154940">
              <a:lnSpc>
                <a:spcPts val="1220"/>
              </a:lnSpc>
              <a:spcBef>
                <a:spcPts val="220"/>
              </a:spcBef>
            </a:pPr>
            <a:r>
              <a:rPr dirty="0" spc="-10"/>
              <a:t>EXACT_TYPE:</a:t>
            </a:r>
            <a:r>
              <a:rPr dirty="0" spc="-40"/>
              <a:t> </a:t>
            </a:r>
            <a:r>
              <a:rPr dirty="0" spc="-25"/>
              <a:t>Tous</a:t>
            </a:r>
            <a:r>
              <a:rPr dirty="0" spc="-15"/>
              <a:t> </a:t>
            </a:r>
            <a:r>
              <a:rPr dirty="0"/>
              <a:t>les</a:t>
            </a:r>
            <a:r>
              <a:rPr dirty="0" spc="-20"/>
              <a:t> </a:t>
            </a:r>
            <a:r>
              <a:rPr dirty="0"/>
              <a:t>paramètres</a:t>
            </a:r>
            <a:r>
              <a:rPr dirty="0" spc="-10"/>
              <a:t> </a:t>
            </a:r>
            <a:r>
              <a:rPr dirty="0"/>
              <a:t>du</a:t>
            </a:r>
            <a:r>
              <a:rPr dirty="0" spc="-15"/>
              <a:t> </a:t>
            </a:r>
            <a:r>
              <a:rPr dirty="0"/>
              <a:t>même</a:t>
            </a:r>
            <a:r>
              <a:rPr dirty="0" spc="-10"/>
              <a:t> </a:t>
            </a:r>
            <a:r>
              <a:rPr dirty="0"/>
              <a:t>type</a:t>
            </a:r>
            <a:r>
              <a:rPr dirty="0" spc="-15"/>
              <a:t> </a:t>
            </a:r>
            <a:r>
              <a:rPr dirty="0"/>
              <a:t>exact</a:t>
            </a:r>
            <a:r>
              <a:rPr dirty="0" spc="-10"/>
              <a:t> partagent </a:t>
            </a:r>
            <a:r>
              <a:rPr dirty="0"/>
              <a:t>une</a:t>
            </a:r>
            <a:r>
              <a:rPr dirty="0" spc="-35"/>
              <a:t> </a:t>
            </a:r>
            <a:r>
              <a:rPr dirty="0"/>
              <a:t>seule</a:t>
            </a:r>
            <a:r>
              <a:rPr dirty="0" spc="-30"/>
              <a:t> </a:t>
            </a:r>
            <a:r>
              <a:rPr dirty="0" spc="-10"/>
              <a:t>instance</a:t>
            </a:r>
          </a:p>
          <a:p>
            <a:pPr marL="12700" marR="186055" indent="154940">
              <a:lnSpc>
                <a:spcPts val="1220"/>
              </a:lnSpc>
              <a:spcBef>
                <a:spcPts val="10"/>
              </a:spcBef>
            </a:pPr>
            <a:r>
              <a:rPr dirty="0" spc="-10"/>
              <a:t>PARAMETER_NAME:</a:t>
            </a:r>
            <a:r>
              <a:rPr dirty="0" spc="-30"/>
              <a:t> </a:t>
            </a:r>
            <a:r>
              <a:rPr dirty="0"/>
              <a:t>distinguer</a:t>
            </a:r>
            <a:r>
              <a:rPr dirty="0" spc="-30"/>
              <a:t> </a:t>
            </a:r>
            <a:r>
              <a:rPr dirty="0"/>
              <a:t>parmis</a:t>
            </a:r>
            <a:r>
              <a:rPr dirty="0" spc="-30"/>
              <a:t> </a:t>
            </a:r>
            <a:r>
              <a:rPr dirty="0"/>
              <a:t>plusieurs</a:t>
            </a:r>
            <a:r>
              <a:rPr dirty="0" spc="-30"/>
              <a:t> </a:t>
            </a:r>
            <a:r>
              <a:rPr dirty="0"/>
              <a:t>paramètres</a:t>
            </a:r>
            <a:r>
              <a:rPr dirty="0" spc="-20"/>
              <a:t> </a:t>
            </a:r>
            <a:r>
              <a:rPr dirty="0" spc="-25"/>
              <a:t>du </a:t>
            </a:r>
            <a:r>
              <a:rPr dirty="0"/>
              <a:t>même</a:t>
            </a:r>
            <a:r>
              <a:rPr dirty="0" spc="-10"/>
              <a:t> </a:t>
            </a:r>
            <a:r>
              <a:rPr dirty="0" spc="-20"/>
              <a:t>type</a:t>
            </a:r>
          </a:p>
          <a:p>
            <a:pPr marL="12700" marR="5080" indent="154940">
              <a:lnSpc>
                <a:spcPts val="1220"/>
              </a:lnSpc>
              <a:spcBef>
                <a:spcPts val="10"/>
              </a:spcBef>
            </a:pPr>
            <a:r>
              <a:rPr dirty="0" spc="-10"/>
              <a:t>IMPLEMENTED_INTERFACES:</a:t>
            </a:r>
            <a:r>
              <a:rPr dirty="0" spc="-25"/>
              <a:t> </a:t>
            </a:r>
            <a:r>
              <a:rPr dirty="0"/>
              <a:t>Partage</a:t>
            </a:r>
            <a:r>
              <a:rPr dirty="0" spc="-20"/>
              <a:t> </a:t>
            </a:r>
            <a:r>
              <a:rPr dirty="0"/>
              <a:t>une</a:t>
            </a:r>
            <a:r>
              <a:rPr dirty="0" spc="-20"/>
              <a:t> </a:t>
            </a:r>
            <a:r>
              <a:rPr dirty="0"/>
              <a:t>instance</a:t>
            </a:r>
            <a:r>
              <a:rPr dirty="0" spc="-20"/>
              <a:t> </a:t>
            </a:r>
            <a:r>
              <a:rPr dirty="0"/>
              <a:t>entre</a:t>
            </a:r>
            <a:r>
              <a:rPr dirty="0" spc="-30"/>
              <a:t> </a:t>
            </a:r>
            <a:r>
              <a:rPr dirty="0" spc="-25"/>
              <a:t>un </a:t>
            </a:r>
            <a:r>
              <a:rPr dirty="0"/>
              <a:t>paramètre</a:t>
            </a:r>
            <a:r>
              <a:rPr dirty="0" spc="-35"/>
              <a:t> </a:t>
            </a:r>
            <a:r>
              <a:rPr dirty="0"/>
              <a:t>et</a:t>
            </a:r>
            <a:r>
              <a:rPr dirty="0" spc="-25"/>
              <a:t> </a:t>
            </a:r>
            <a:r>
              <a:rPr dirty="0"/>
              <a:t>toutes</a:t>
            </a:r>
            <a:r>
              <a:rPr dirty="0" spc="-20"/>
              <a:t> </a:t>
            </a:r>
            <a:r>
              <a:rPr dirty="0"/>
              <a:t>les</a:t>
            </a:r>
            <a:r>
              <a:rPr dirty="0" spc="-20"/>
              <a:t> </a:t>
            </a:r>
            <a:r>
              <a:rPr dirty="0"/>
              <a:t>variables</a:t>
            </a:r>
            <a:r>
              <a:rPr dirty="0" spc="-20"/>
              <a:t> </a:t>
            </a:r>
            <a:r>
              <a:rPr dirty="0"/>
              <a:t>dont</a:t>
            </a:r>
            <a:r>
              <a:rPr dirty="0" spc="-30"/>
              <a:t> </a:t>
            </a:r>
            <a:r>
              <a:rPr dirty="0"/>
              <a:t>le</a:t>
            </a:r>
            <a:r>
              <a:rPr dirty="0" spc="-20"/>
              <a:t> </a:t>
            </a:r>
            <a:r>
              <a:rPr dirty="0"/>
              <a:t>type</a:t>
            </a:r>
            <a:r>
              <a:rPr dirty="0" spc="-20"/>
              <a:t> </a:t>
            </a:r>
            <a:r>
              <a:rPr dirty="0"/>
              <a:t>est</a:t>
            </a:r>
            <a:r>
              <a:rPr dirty="0" spc="-30"/>
              <a:t> </a:t>
            </a:r>
            <a:r>
              <a:rPr dirty="0"/>
              <a:t>une</a:t>
            </a:r>
            <a:r>
              <a:rPr dirty="0" spc="-30"/>
              <a:t> </a:t>
            </a:r>
            <a:r>
              <a:rPr dirty="0"/>
              <a:t>interface</a:t>
            </a:r>
            <a:r>
              <a:rPr dirty="0" spc="-20"/>
              <a:t> </a:t>
            </a:r>
            <a:r>
              <a:rPr dirty="0"/>
              <a:t>que</a:t>
            </a:r>
            <a:r>
              <a:rPr dirty="0" spc="-25"/>
              <a:t> cet </a:t>
            </a:r>
            <a:r>
              <a:rPr dirty="0"/>
              <a:t>objet</a:t>
            </a:r>
            <a:r>
              <a:rPr dirty="0" spc="-30"/>
              <a:t> </a:t>
            </a:r>
            <a:r>
              <a:rPr dirty="0" spc="-10"/>
              <a:t>implémente.</a:t>
            </a:r>
          </a:p>
          <a:p>
            <a:pPr marL="12700" marR="22860" indent="154940">
              <a:lnSpc>
                <a:spcPts val="1220"/>
              </a:lnSpc>
              <a:spcBef>
                <a:spcPts val="15"/>
              </a:spcBef>
            </a:pPr>
            <a:r>
              <a:rPr dirty="0" spc="-10"/>
              <a:t>ASSIGNABLE_TYPES:</a:t>
            </a:r>
            <a:r>
              <a:rPr dirty="0" spc="-20"/>
              <a:t> </a:t>
            </a:r>
            <a:r>
              <a:rPr dirty="0"/>
              <a:t>Si</a:t>
            </a:r>
            <a:r>
              <a:rPr dirty="0" spc="-20"/>
              <a:t> </a:t>
            </a:r>
            <a:r>
              <a:rPr dirty="0"/>
              <a:t>l’objet</a:t>
            </a:r>
            <a:r>
              <a:rPr dirty="0" spc="-20"/>
              <a:t> </a:t>
            </a:r>
            <a:r>
              <a:rPr dirty="0"/>
              <a:t>peut</a:t>
            </a:r>
            <a:r>
              <a:rPr dirty="0" spc="-20"/>
              <a:t> </a:t>
            </a:r>
            <a:r>
              <a:rPr dirty="0"/>
              <a:t>être</a:t>
            </a:r>
            <a:r>
              <a:rPr dirty="0" spc="-25"/>
              <a:t> </a:t>
            </a:r>
            <a:r>
              <a:rPr dirty="0"/>
              <a:t>affecté</a:t>
            </a:r>
            <a:r>
              <a:rPr dirty="0" spc="-25"/>
              <a:t> </a:t>
            </a:r>
            <a:r>
              <a:rPr dirty="0"/>
              <a:t>(assignable)</a:t>
            </a:r>
            <a:r>
              <a:rPr dirty="0" spc="-20"/>
              <a:t> </a:t>
            </a:r>
            <a:r>
              <a:rPr dirty="0"/>
              <a:t>à</a:t>
            </a:r>
            <a:r>
              <a:rPr dirty="0" spc="-15"/>
              <a:t> </a:t>
            </a:r>
            <a:r>
              <a:rPr dirty="0" spc="-25"/>
              <a:t>un </a:t>
            </a:r>
            <a:r>
              <a:rPr dirty="0"/>
              <a:t>paramètre,</a:t>
            </a:r>
            <a:r>
              <a:rPr dirty="0" spc="-20"/>
              <a:t> </a:t>
            </a:r>
            <a:r>
              <a:rPr dirty="0"/>
              <a:t>il</a:t>
            </a:r>
            <a:r>
              <a:rPr dirty="0" spc="-10"/>
              <a:t> </a:t>
            </a:r>
            <a:r>
              <a:rPr dirty="0"/>
              <a:t>est</a:t>
            </a:r>
            <a:r>
              <a:rPr dirty="0" spc="-20"/>
              <a:t> </a:t>
            </a:r>
            <a:r>
              <a:rPr dirty="0" spc="-10"/>
              <a:t>partagé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5297220" y="1365302"/>
            <a:ext cx="3853179" cy="1384935"/>
            <a:chOff x="5297220" y="1365302"/>
            <a:chExt cx="3853179" cy="1384935"/>
          </a:xfrm>
        </p:grpSpPr>
        <p:sp>
          <p:nvSpPr>
            <p:cNvPr id="7" name="object 7" descr=""/>
            <p:cNvSpPr/>
            <p:nvPr/>
          </p:nvSpPr>
          <p:spPr>
            <a:xfrm>
              <a:off x="5303519" y="1371602"/>
              <a:ext cx="3840479" cy="1372235"/>
            </a:xfrm>
            <a:custGeom>
              <a:avLst/>
              <a:gdLst/>
              <a:ahLst/>
              <a:cxnLst/>
              <a:rect l="l" t="t" r="r" b="b"/>
              <a:pathLst>
                <a:path w="3840479" h="1372235">
                  <a:moveTo>
                    <a:pt x="3824274" y="0"/>
                  </a:moveTo>
                  <a:lnTo>
                    <a:pt x="16205" y="0"/>
                  </a:lnTo>
                  <a:lnTo>
                    <a:pt x="12953" y="723"/>
                  </a:lnTo>
                  <a:lnTo>
                    <a:pt x="0" y="15836"/>
                  </a:lnTo>
                  <a:lnTo>
                    <a:pt x="0" y="1355763"/>
                  </a:lnTo>
                  <a:lnTo>
                    <a:pt x="15836" y="1371955"/>
                  </a:lnTo>
                  <a:lnTo>
                    <a:pt x="3824274" y="1371600"/>
                  </a:lnTo>
                  <a:lnTo>
                    <a:pt x="3840479" y="1355763"/>
                  </a:lnTo>
                  <a:lnTo>
                    <a:pt x="3840125" y="19443"/>
                  </a:lnTo>
                  <a:lnTo>
                    <a:pt x="3824274" y="0"/>
                  </a:lnTo>
                  <a:close/>
                </a:path>
              </a:pathLst>
            </a:custGeom>
            <a:solidFill>
              <a:srgbClr val="042A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303519" y="1371602"/>
              <a:ext cx="3840479" cy="1372235"/>
            </a:xfrm>
            <a:custGeom>
              <a:avLst/>
              <a:gdLst/>
              <a:ahLst/>
              <a:cxnLst/>
              <a:rect l="l" t="t" r="r" b="b"/>
              <a:pathLst>
                <a:path w="3840479" h="1372235">
                  <a:moveTo>
                    <a:pt x="0" y="19443"/>
                  </a:moveTo>
                  <a:lnTo>
                    <a:pt x="0" y="15836"/>
                  </a:lnTo>
                  <a:lnTo>
                    <a:pt x="1079" y="12598"/>
                  </a:lnTo>
                  <a:lnTo>
                    <a:pt x="16205" y="0"/>
                  </a:lnTo>
                  <a:lnTo>
                    <a:pt x="19443" y="0"/>
                  </a:lnTo>
                  <a:lnTo>
                    <a:pt x="3820680" y="0"/>
                  </a:lnTo>
                  <a:lnTo>
                    <a:pt x="3824274" y="0"/>
                  </a:lnTo>
                  <a:lnTo>
                    <a:pt x="3827526" y="1079"/>
                  </a:lnTo>
                  <a:lnTo>
                    <a:pt x="3840124" y="16205"/>
                  </a:lnTo>
                  <a:lnTo>
                    <a:pt x="3840124" y="19443"/>
                  </a:lnTo>
                  <a:lnTo>
                    <a:pt x="3840479" y="1352156"/>
                  </a:lnTo>
                  <a:lnTo>
                    <a:pt x="3840479" y="1355763"/>
                  </a:lnTo>
                  <a:lnTo>
                    <a:pt x="3839400" y="1359001"/>
                  </a:lnTo>
                  <a:lnTo>
                    <a:pt x="3824274" y="1371600"/>
                  </a:lnTo>
                  <a:lnTo>
                    <a:pt x="3821036" y="1371600"/>
                  </a:lnTo>
                  <a:lnTo>
                    <a:pt x="19443" y="1371955"/>
                  </a:lnTo>
                  <a:lnTo>
                    <a:pt x="15836" y="1371955"/>
                  </a:lnTo>
                  <a:lnTo>
                    <a:pt x="12598" y="1370876"/>
                  </a:lnTo>
                  <a:lnTo>
                    <a:pt x="0" y="1355763"/>
                  </a:lnTo>
                  <a:lnTo>
                    <a:pt x="0" y="1352524"/>
                  </a:lnTo>
                  <a:lnTo>
                    <a:pt x="0" y="19443"/>
                  </a:lnTo>
                  <a:close/>
                </a:path>
              </a:pathLst>
            </a:custGeom>
            <a:ln w="12599">
              <a:solidFill>
                <a:srgbClr val="5EA1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35104" y="1576338"/>
            <a:ext cx="3113405" cy="81089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337435">
              <a:lnSpc>
                <a:spcPts val="1019"/>
              </a:lnSpc>
              <a:spcBef>
                <a:spcPts val="185"/>
              </a:spcBef>
            </a:pPr>
            <a:r>
              <a:rPr dirty="0" sz="900" spc="-10">
                <a:solidFill>
                  <a:srgbClr val="5EA1DF"/>
                </a:solidFill>
                <a:latin typeface="Courier New"/>
                <a:cs typeface="Courier New"/>
              </a:rPr>
              <a:t>@Test @AutoParams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ts val="1019"/>
              </a:lnSpc>
            </a:pP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dirty="0" sz="9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test(</a:t>
            </a:r>
            <a:r>
              <a:rPr dirty="0" sz="900">
                <a:solidFill>
                  <a:srgbClr val="5EA1DF"/>
                </a:solidFill>
                <a:latin typeface="Courier New"/>
                <a:cs typeface="Courier New"/>
              </a:rPr>
              <a:t>@Freeze</a:t>
            </a:r>
            <a:r>
              <a:rPr dirty="0" sz="900" spc="-20">
                <a:solidFill>
                  <a:srgbClr val="5EA1D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Product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product,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Review</a:t>
            </a:r>
            <a:r>
              <a:rPr dirty="0" sz="9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r1,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Review</a:t>
            </a:r>
            <a:r>
              <a:rPr dirty="0" sz="9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FFFFFF"/>
                </a:solidFill>
                <a:latin typeface="Courier New"/>
                <a:cs typeface="Courier New"/>
              </a:rPr>
              <a:t>r2)</a:t>
            </a:r>
            <a:r>
              <a:rPr dirty="0" sz="9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900" spc="-6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965"/>
              </a:lnSpc>
            </a:pPr>
            <a:r>
              <a:rPr dirty="0" sz="900" spc="-25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1050"/>
              </a:lnSpc>
            </a:pPr>
            <a:r>
              <a:rPr dirty="0" sz="900" spc="-5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Démonstration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07301" y="1382663"/>
            <a:ext cx="4923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EA6FF"/>
                </a:solidFill>
                <a:latin typeface="Arial"/>
                <a:cs typeface="Arial"/>
                <a:hlinkClick r:id="rId2"/>
              </a:rPr>
              <a:t>https://github.com/will13cb/autoparams-demo.git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Person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96" y="1371233"/>
            <a:ext cx="4573803" cy="182844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56" y="330024"/>
            <a:ext cx="7524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Test1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877" y="914402"/>
            <a:ext cx="4840922" cy="19353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971446"/>
            <a:ext cx="6581521" cy="201888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256" y="330024"/>
            <a:ext cx="7524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Test2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933651"/>
            <a:ext cx="5857557" cy="118079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814313"/>
            <a:ext cx="5029200" cy="202572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2025-10-03T14:19:39Z</dcterms:created>
  <dcterms:modified xsi:type="dcterms:W3CDTF">2025-10-03T14:19:39Z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2025-10-03T00:00:00Z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24.2</vt:lpwstr>
  </property>
  <property fmtid="{D5CDD505-2E9C-101B-9397-08002B2CF9AE}" pid="5" name="LastSaved">
    <vt:filetime>2025-10-03T00:00:00Z</vt:filetime>
  </property>
</Properties>
</file>