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4" r:id="rId7"/>
    <p:sldId id="268" r:id="rId8"/>
    <p:sldId id="266" r:id="rId9"/>
    <p:sldId id="265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301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4" r:id="rId37"/>
    <p:sldId id="295" r:id="rId38"/>
    <p:sldId id="298" r:id="rId39"/>
    <p:sldId id="297" r:id="rId40"/>
    <p:sldId id="299" r:id="rId41"/>
    <p:sldId id="300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A972BD-69F5-4169-B291-F3F5A51BD076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3589C1-48C2-4574-9C6B-DBC6AFBF7812}">
      <dgm:prSet/>
      <dgm:spPr>
        <a:solidFill>
          <a:srgbClr val="5B9BD5"/>
        </a:solidFill>
      </dgm:spPr>
      <dgm:t>
        <a:bodyPr/>
        <a:lstStyle/>
        <a:p>
          <a:r>
            <a:rPr lang="en-US" dirty="0"/>
            <a:t>(R</a:t>
          </a:r>
          <a:r>
            <a:rPr lang="ko-KR" dirty="0"/>
            <a:t>의 내장함수</a:t>
          </a:r>
          <a:r>
            <a:rPr lang="en-US" altLang="ko-KR" dirty="0"/>
            <a:t>)</a:t>
          </a:r>
          <a:r>
            <a:rPr lang="ko-KR" dirty="0"/>
            <a:t> </a:t>
          </a:r>
          <a:r>
            <a:rPr lang="en-US" dirty="0" err="1"/>
            <a:t>dnorm</a:t>
          </a:r>
          <a:r>
            <a:rPr lang="en-US" dirty="0"/>
            <a:t> </a:t>
          </a:r>
          <a:r>
            <a:rPr lang="en-US" dirty="0" err="1"/>
            <a:t>pnorm</a:t>
          </a:r>
          <a:r>
            <a:rPr lang="en-US" dirty="0"/>
            <a:t> </a:t>
          </a:r>
          <a:r>
            <a:rPr lang="en-US" dirty="0" err="1"/>
            <a:t>qnorm</a:t>
          </a:r>
          <a:r>
            <a:rPr lang="en-US" dirty="0"/>
            <a:t> </a:t>
          </a:r>
          <a:r>
            <a:rPr lang="en-US" dirty="0" err="1"/>
            <a:t>rnorm</a:t>
          </a:r>
          <a:endParaRPr lang="en-US" dirty="0"/>
        </a:p>
      </dgm:t>
    </dgm:pt>
    <dgm:pt modelId="{54683F36-EDAA-460B-8665-0333091D467B}" type="parTrans" cxnId="{E5CC521E-8718-46FD-A93B-6B02BB8A0123}">
      <dgm:prSet/>
      <dgm:spPr/>
      <dgm:t>
        <a:bodyPr/>
        <a:lstStyle/>
        <a:p>
          <a:endParaRPr lang="en-US"/>
        </a:p>
      </dgm:t>
    </dgm:pt>
    <dgm:pt modelId="{3A525C16-CD4F-4D36-AB89-4325B22E8E2B}" type="sibTrans" cxnId="{E5CC521E-8718-46FD-A93B-6B02BB8A0123}">
      <dgm:prSet/>
      <dgm:spPr>
        <a:noFill/>
        <a:ln w="50800">
          <a:solidFill>
            <a:srgbClr val="70AD47"/>
          </a:solidFill>
        </a:ln>
      </dgm:spPr>
      <dgm:t>
        <a:bodyPr/>
        <a:lstStyle/>
        <a:p>
          <a:endParaRPr lang="en-US"/>
        </a:p>
      </dgm:t>
    </dgm:pt>
    <dgm:pt modelId="{07154AA7-DB1E-412A-8BDE-F2EA99B1FACB}">
      <dgm:prSet/>
      <dgm:spPr>
        <a:solidFill>
          <a:srgbClr val="5B9BD5"/>
        </a:solidFill>
      </dgm:spPr>
      <dgm:t>
        <a:bodyPr/>
        <a:lstStyle/>
        <a:p>
          <a:r>
            <a:rPr lang="ko-KR" altLang="en-US" dirty="0"/>
            <a:t>이 </a:t>
          </a:r>
          <a:r>
            <a:rPr lang="ko-KR" dirty="0"/>
            <a:t>함수</a:t>
          </a:r>
          <a:r>
            <a:rPr lang="ko-KR" altLang="en-US" dirty="0"/>
            <a:t>들을</a:t>
          </a:r>
          <a:r>
            <a:rPr lang="en-US" altLang="ko-KR" dirty="0"/>
            <a:t> </a:t>
          </a:r>
          <a:r>
            <a:rPr lang="ko-KR" altLang="en-US" dirty="0"/>
            <a:t>직접</a:t>
          </a:r>
          <a:r>
            <a:rPr lang="ko-KR" dirty="0"/>
            <a:t> 만든다</a:t>
          </a:r>
          <a:r>
            <a:rPr lang="en-US" dirty="0"/>
            <a:t>.</a:t>
          </a:r>
        </a:p>
      </dgm:t>
    </dgm:pt>
    <dgm:pt modelId="{124CEB01-BCDB-4AB3-BE3A-E2D778EF2C78}" type="parTrans" cxnId="{DFF9FC33-EA93-43A3-9513-46058DCCC3E0}">
      <dgm:prSet/>
      <dgm:spPr/>
      <dgm:t>
        <a:bodyPr/>
        <a:lstStyle/>
        <a:p>
          <a:endParaRPr lang="en-US"/>
        </a:p>
      </dgm:t>
    </dgm:pt>
    <dgm:pt modelId="{202279FA-7F15-4CEB-A220-B6D91E4AD106}" type="sibTrans" cxnId="{DFF9FC33-EA93-43A3-9513-46058DCCC3E0}">
      <dgm:prSet/>
      <dgm:spPr/>
      <dgm:t>
        <a:bodyPr/>
        <a:lstStyle/>
        <a:p>
          <a:endParaRPr lang="en-US"/>
        </a:p>
      </dgm:t>
    </dgm:pt>
    <dgm:pt modelId="{2F7B8755-DB6E-4B3D-A11D-12C0B0BD9C5D}" type="pres">
      <dgm:prSet presAssocID="{F2A972BD-69F5-4169-B291-F3F5A51BD076}" presName="diagram" presStyleCnt="0">
        <dgm:presLayoutVars>
          <dgm:dir/>
          <dgm:resizeHandles/>
        </dgm:presLayoutVars>
      </dgm:prSet>
      <dgm:spPr/>
    </dgm:pt>
    <dgm:pt modelId="{9369D176-6E6B-4F3F-A09A-6169BCBA0A7B}" type="pres">
      <dgm:prSet presAssocID="{993589C1-48C2-4574-9C6B-DBC6AFBF7812}" presName="firstNode" presStyleLbl="node1" presStyleIdx="0" presStyleCnt="2">
        <dgm:presLayoutVars>
          <dgm:bulletEnabled val="1"/>
        </dgm:presLayoutVars>
      </dgm:prSet>
      <dgm:spPr/>
    </dgm:pt>
    <dgm:pt modelId="{AF1BFFC6-6406-4AB9-9858-F354302C7058}" type="pres">
      <dgm:prSet presAssocID="{3A525C16-CD4F-4D36-AB89-4325B22E8E2B}" presName="sibTrans" presStyleLbl="sibTrans2D1" presStyleIdx="0" presStyleCnt="1"/>
      <dgm:spPr/>
    </dgm:pt>
    <dgm:pt modelId="{90E92A7F-27ED-420C-8204-44E5E59CC13B}" type="pres">
      <dgm:prSet presAssocID="{07154AA7-DB1E-412A-8BDE-F2EA99B1FACB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DC98D812-33C3-49C6-B1FF-2C7346083F87}" type="presOf" srcId="{07154AA7-DB1E-412A-8BDE-F2EA99B1FACB}" destId="{90E92A7F-27ED-420C-8204-44E5E59CC13B}" srcOrd="0" destOrd="0" presId="urn:microsoft.com/office/officeart/2005/8/layout/bProcess2"/>
    <dgm:cxn modelId="{A4B6A716-91FF-49DD-94E7-01991011CF78}" type="presOf" srcId="{3A525C16-CD4F-4D36-AB89-4325B22E8E2B}" destId="{AF1BFFC6-6406-4AB9-9858-F354302C7058}" srcOrd="0" destOrd="0" presId="urn:microsoft.com/office/officeart/2005/8/layout/bProcess2"/>
    <dgm:cxn modelId="{E5CC521E-8718-46FD-A93B-6B02BB8A0123}" srcId="{F2A972BD-69F5-4169-B291-F3F5A51BD076}" destId="{993589C1-48C2-4574-9C6B-DBC6AFBF7812}" srcOrd="0" destOrd="0" parTransId="{54683F36-EDAA-460B-8665-0333091D467B}" sibTransId="{3A525C16-CD4F-4D36-AB89-4325B22E8E2B}"/>
    <dgm:cxn modelId="{DFF9FC33-EA93-43A3-9513-46058DCCC3E0}" srcId="{F2A972BD-69F5-4169-B291-F3F5A51BD076}" destId="{07154AA7-DB1E-412A-8BDE-F2EA99B1FACB}" srcOrd="1" destOrd="0" parTransId="{124CEB01-BCDB-4AB3-BE3A-E2D778EF2C78}" sibTransId="{202279FA-7F15-4CEB-A220-B6D91E4AD106}"/>
    <dgm:cxn modelId="{8377B855-FF2A-4C6A-B3B9-D9E315035AA9}" type="presOf" srcId="{993589C1-48C2-4574-9C6B-DBC6AFBF7812}" destId="{9369D176-6E6B-4F3F-A09A-6169BCBA0A7B}" srcOrd="0" destOrd="0" presId="urn:microsoft.com/office/officeart/2005/8/layout/bProcess2"/>
    <dgm:cxn modelId="{3BC206B4-A120-46CA-BF73-5A0790921CC3}" type="presOf" srcId="{F2A972BD-69F5-4169-B291-F3F5A51BD076}" destId="{2F7B8755-DB6E-4B3D-A11D-12C0B0BD9C5D}" srcOrd="0" destOrd="0" presId="urn:microsoft.com/office/officeart/2005/8/layout/bProcess2"/>
    <dgm:cxn modelId="{6192125B-1FBF-41E7-B55B-CF2F3521209C}" type="presParOf" srcId="{2F7B8755-DB6E-4B3D-A11D-12C0B0BD9C5D}" destId="{9369D176-6E6B-4F3F-A09A-6169BCBA0A7B}" srcOrd="0" destOrd="0" presId="urn:microsoft.com/office/officeart/2005/8/layout/bProcess2"/>
    <dgm:cxn modelId="{A545D398-468A-4F3C-85E7-7437E6A3623D}" type="presParOf" srcId="{2F7B8755-DB6E-4B3D-A11D-12C0B0BD9C5D}" destId="{AF1BFFC6-6406-4AB9-9858-F354302C7058}" srcOrd="1" destOrd="0" presId="urn:microsoft.com/office/officeart/2005/8/layout/bProcess2"/>
    <dgm:cxn modelId="{51362EFE-1599-4240-B4C0-C472A6C44315}" type="presParOf" srcId="{2F7B8755-DB6E-4B3D-A11D-12C0B0BD9C5D}" destId="{90E92A7F-27ED-420C-8204-44E5E59CC13B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9D176-6E6B-4F3F-A09A-6169BCBA0A7B}">
      <dsp:nvSpPr>
        <dsp:cNvPr id="0" name=""/>
        <dsp:cNvSpPr/>
      </dsp:nvSpPr>
      <dsp:spPr>
        <a:xfrm>
          <a:off x="811" y="782835"/>
          <a:ext cx="2659774" cy="2659774"/>
        </a:xfrm>
        <a:prstGeom prst="ellipse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(R</a:t>
          </a:r>
          <a:r>
            <a:rPr lang="ko-KR" sz="2200" kern="1200" dirty="0"/>
            <a:t>의 내장함수</a:t>
          </a:r>
          <a:r>
            <a:rPr lang="en-US" altLang="ko-KR" sz="2200" kern="1200" dirty="0"/>
            <a:t>)</a:t>
          </a:r>
          <a:r>
            <a:rPr lang="ko-KR" sz="2200" kern="1200" dirty="0"/>
            <a:t> </a:t>
          </a:r>
          <a:r>
            <a:rPr lang="en-US" sz="2200" kern="1200" dirty="0" err="1"/>
            <a:t>dnorm</a:t>
          </a:r>
          <a:r>
            <a:rPr lang="en-US" sz="2200" kern="1200" dirty="0"/>
            <a:t> </a:t>
          </a:r>
          <a:r>
            <a:rPr lang="en-US" sz="2200" kern="1200" dirty="0" err="1"/>
            <a:t>pnorm</a:t>
          </a:r>
          <a:r>
            <a:rPr lang="en-US" sz="2200" kern="1200" dirty="0"/>
            <a:t> </a:t>
          </a:r>
          <a:r>
            <a:rPr lang="en-US" sz="2200" kern="1200" dirty="0" err="1"/>
            <a:t>qnorm</a:t>
          </a:r>
          <a:r>
            <a:rPr lang="en-US" sz="2200" kern="1200" dirty="0"/>
            <a:t> </a:t>
          </a:r>
          <a:r>
            <a:rPr lang="en-US" sz="2200" kern="1200" dirty="0" err="1"/>
            <a:t>rnorm</a:t>
          </a:r>
          <a:endParaRPr lang="en-US" sz="2200" kern="1200" dirty="0"/>
        </a:p>
      </dsp:txBody>
      <dsp:txXfrm>
        <a:off x="390326" y="1172350"/>
        <a:ext cx="1880744" cy="1880744"/>
      </dsp:txXfrm>
    </dsp:sp>
    <dsp:sp modelId="{AF1BFFC6-6406-4AB9-9858-F354302C7058}">
      <dsp:nvSpPr>
        <dsp:cNvPr id="0" name=""/>
        <dsp:cNvSpPr/>
      </dsp:nvSpPr>
      <dsp:spPr>
        <a:xfrm rot="5400000">
          <a:off x="2880017" y="1760302"/>
          <a:ext cx="930921" cy="704840"/>
        </a:xfrm>
        <a:prstGeom prst="triangle">
          <a:avLst/>
        </a:prstGeom>
        <a:noFill/>
        <a:ln w="50800">
          <a:solidFill>
            <a:srgbClr val="70AD4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92A7F-27ED-420C-8204-44E5E59CC13B}">
      <dsp:nvSpPr>
        <dsp:cNvPr id="0" name=""/>
        <dsp:cNvSpPr/>
      </dsp:nvSpPr>
      <dsp:spPr>
        <a:xfrm>
          <a:off x="3990473" y="782835"/>
          <a:ext cx="2659774" cy="2659774"/>
        </a:xfrm>
        <a:prstGeom prst="ellipse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이 </a:t>
          </a:r>
          <a:r>
            <a:rPr lang="ko-KR" sz="2200" kern="1200" dirty="0"/>
            <a:t>함수</a:t>
          </a:r>
          <a:r>
            <a:rPr lang="ko-KR" altLang="en-US" sz="2200" kern="1200" dirty="0"/>
            <a:t>들을</a:t>
          </a:r>
          <a:r>
            <a:rPr lang="en-US" altLang="ko-KR" sz="2200" kern="1200" dirty="0"/>
            <a:t> </a:t>
          </a:r>
          <a:r>
            <a:rPr lang="ko-KR" altLang="en-US" sz="2200" kern="1200" dirty="0"/>
            <a:t>직접</a:t>
          </a:r>
          <a:r>
            <a:rPr lang="ko-KR" sz="2200" kern="1200" dirty="0"/>
            <a:t> 만든다</a:t>
          </a:r>
          <a:r>
            <a:rPr lang="en-US" sz="2200" kern="1200" dirty="0"/>
            <a:t>.</a:t>
          </a:r>
        </a:p>
      </dsp:txBody>
      <dsp:txXfrm>
        <a:off x="4379988" y="1172350"/>
        <a:ext cx="1880744" cy="1880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173EE-A7CE-6A69-9BFD-A8C7B552C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15DDFA-244C-17F7-F81D-DE1B3E128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73F11-7C88-51FB-5F0E-C5872FA8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1A8C-78E7-4DAB-8851-657711709DAC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C53B5-6303-AD8D-55CB-7A8A52E8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6FE86-5605-A760-0732-3B6A114C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0EC8-4E12-4280-9781-E0712E7C3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43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C1673-088A-2BC3-5089-3B8C2BC3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64AAF-E9AB-57F1-8A05-6200FB859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9617D-3D8E-64BB-F213-D272117F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1A8C-78E7-4DAB-8851-657711709DAC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842C8-9E05-32E9-403D-C3D53D43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C1378-E51E-21F8-4327-58208A5A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0EC8-4E12-4280-9781-E0712E7C3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16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F6817D-A50E-C50F-568F-CF26F8A34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9865B3-9E4F-0201-E3C3-39E38E65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93D73-4DDF-6525-CD58-E3312BEB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1A8C-78E7-4DAB-8851-657711709DAC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27DA3-F75E-0C25-F245-7DD24EBA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665BE-CAAC-C5BE-8DE5-B1D27FED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0EC8-4E12-4280-9781-E0712E7C3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85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660AD-1A88-C319-5C8C-829398AF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19094-863F-08B0-4847-855ACB0A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7DA554-F8D2-3630-21FD-5CDE3339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1A8C-78E7-4DAB-8851-657711709DAC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DD162-9F77-DF15-B581-BD9E2293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549C4-8C1F-64DB-75AD-2BDB1EE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0EC8-4E12-4280-9781-E0712E7C3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17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DE9FA-DBD1-F288-8B43-E3472025F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CB44E9-B37B-88BB-110E-081C63CEF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20A44-B379-76DC-5681-F1CFC600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1A8C-78E7-4DAB-8851-657711709DAC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91281-1FC9-A0EF-3154-F8F3E726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4A5CE-CECA-8FF7-45E4-D35E8F5A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0EC8-4E12-4280-9781-E0712E7C3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08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25FAB-3BA1-E136-E355-DAAFA015B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A7AB73-7ED9-03BC-6EDA-CE28379C3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9B0CD9-DF05-0C33-0D3E-5A0F52DC6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EC83D-06C9-A926-3052-198D87C6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1A8C-78E7-4DAB-8851-657711709DAC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421F5E-13E4-B139-89B2-F4E6850C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97D789-B810-6539-73A7-BABB17FE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0EC8-4E12-4280-9781-E0712E7C3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54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80962-8925-DF64-7025-B4D759D0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865BAC-4BA8-AC78-0D85-4B5ABB0AE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121049-DC3B-AFC6-8CEE-42CE038D3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5EDFAA-7DD6-1541-7899-25EAA6AA0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E782E9-E7D1-25F1-24A1-BC4588065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4E9AC9-5441-4D6E-95B0-57F7CB3D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1A8C-78E7-4DAB-8851-657711709DAC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BD37EC-0642-F21B-26CD-B975894D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3C0B43-CBBC-96E6-48DE-2902EFB9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0EC8-4E12-4280-9781-E0712E7C3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67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E104E-7685-9042-CE9E-284C3EF5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1D32B7-151F-AFB6-FC32-B90FE81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1A8C-78E7-4DAB-8851-657711709DAC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180457-CF27-8806-7BEC-7B68BE6A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46AB07-3557-9CB7-B5CB-FDBFBFED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0EC8-4E12-4280-9781-E0712E7C3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49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147DDB-7E80-3909-B5B3-4ACA6FD3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1A8C-78E7-4DAB-8851-657711709DAC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F2E244-A637-D19B-C30C-BADBE2D9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D7A7C0-3EA1-F62F-D31C-F4C05DC1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0EC8-4E12-4280-9781-E0712E7C3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9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3080-0A84-B7DE-08AF-6D10877D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3B95A-8437-8C95-5CF5-26E982BC3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988493-1D8B-26A9-562D-63038FD62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413346-4426-ED26-A423-7CAECB01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1A8C-78E7-4DAB-8851-657711709DAC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267D78-2774-1680-D6EA-F55CDC90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27AE91-99DA-7909-B3A8-85E167C0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0EC8-4E12-4280-9781-E0712E7C3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50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950F4-B6AC-B53C-A5E8-27621577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BE0B3C-F1EE-9947-AA6A-748E435D0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4047E9-89E8-D52F-2C43-CA25A4354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5C6FF3-2D62-F240-FC81-1F538B18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1A8C-78E7-4DAB-8851-657711709DAC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C6A001-4A7D-4201-E12E-CC11A8C5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A60932-F6CB-9929-F04A-6CC16FE3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0EC8-4E12-4280-9781-E0712E7C3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31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00AF1D-549A-97A0-65FE-2DD2F619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D02C12-0A17-35FF-8EC1-5FE1D7F67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E526B-2D87-3949-77F0-096015D52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41A8C-78E7-4DAB-8851-657711709DAC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C82E6-93F8-AC8E-6F8B-9BD053419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04F36-C795-8693-7213-51545D41F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A0EC8-4E12-4280-9781-E0712E7C3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1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20622E-D476-EAE2-8E25-920DF8C9B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6168" y="739978"/>
            <a:ext cx="5632026" cy="3004145"/>
          </a:xfrm>
        </p:spPr>
        <p:txBody>
          <a:bodyPr>
            <a:normAutofit/>
          </a:bodyPr>
          <a:lstStyle/>
          <a:p>
            <a:r>
              <a:rPr lang="en-US" altLang="ko-KR" dirty="0"/>
              <a:t>My Normal dist.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7323ED-2FFC-00C0-147D-5CFCD3E59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altLang="ko-KR" dirty="0"/>
              <a:t>201813622 </a:t>
            </a:r>
            <a:r>
              <a:rPr lang="ko-KR" altLang="en-US" dirty="0"/>
              <a:t>최태인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8" name="그림 37" descr="클립아트, 만화 영화, 그림, 그래픽이(가) 표시된 사진&#10;&#10;자동 생성된 설명">
            <a:extLst>
              <a:ext uri="{FF2B5EF4-FFF2-40B4-BE49-F238E27FC236}">
                <a16:creationId xmlns:a16="http://schemas.microsoft.com/office/drawing/2014/main" id="{CBFE65D8-D189-4EB5-E61F-995177BBDB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9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altLang="ko-KR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mypnorm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실행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DEF8BA7-3644-880C-E278-4AF59013B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935" y="640080"/>
            <a:ext cx="447960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5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altLang="ko-KR" sz="5400">
                <a:solidFill>
                  <a:srgbClr val="FFFFFF"/>
                </a:solidFill>
              </a:rPr>
              <a:t>mypnorm</a:t>
            </a:r>
            <a:br>
              <a:rPr lang="en-US" altLang="ko-KR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실행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3557DA5-FF93-9A8E-64E1-5DFA61B2D59B}"/>
              </a:ext>
            </a:extLst>
          </p:cNvPr>
          <p:cNvGrpSpPr/>
          <p:nvPr/>
        </p:nvGrpSpPr>
        <p:grpSpPr>
          <a:xfrm>
            <a:off x="5467393" y="1698171"/>
            <a:ext cx="6833358" cy="3461636"/>
            <a:chOff x="1740856" y="1228714"/>
            <a:chExt cx="8686800" cy="44005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2E04620-76FC-EB53-93A6-FCDB232EE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0856" y="1228714"/>
              <a:ext cx="4343400" cy="44005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46C2DED-167B-1C1F-9D7F-6117DF334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4256" y="1228714"/>
              <a:ext cx="4343400" cy="4400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06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altLang="ko-KR" sz="5400">
                <a:solidFill>
                  <a:srgbClr val="FFFFFF"/>
                </a:solidFill>
              </a:rPr>
              <a:t>myq</a:t>
            </a:r>
            <a:r>
              <a:rPr lang="en-US" altLang="ko-KR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norm1</a:t>
            </a:r>
            <a:br>
              <a:rPr lang="en-US" altLang="ko-KR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>
                <a:solidFill>
                  <a:srgbClr val="FFFFFF"/>
                </a:solidFill>
              </a:rPr>
              <a:t>코드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9C52E1-2100-3F71-4C86-D4184D5F9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6142" y="1549398"/>
            <a:ext cx="6575858" cy="375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5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367F0E6-FBD2-2E5B-BCAB-64CAC15B9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222" y="4434829"/>
            <a:ext cx="3234588" cy="1103746"/>
          </a:xfrm>
          <a:prstGeom prst="rect">
            <a:avLst/>
          </a:prstGeom>
        </p:spPr>
      </p:pic>
      <p:sp>
        <p:nvSpPr>
          <p:cNvPr id="19" name="Rectangle 15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altLang="ko-KR" sz="5400" dirty="0">
                <a:solidFill>
                  <a:srgbClr val="FFFFFF"/>
                </a:solidFill>
              </a:rPr>
              <a:t>my</a:t>
            </a:r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qnorm1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dirty="0">
                <a:solidFill>
                  <a:srgbClr val="FFFFFF"/>
                </a:solidFill>
              </a:rPr>
              <a:t>이론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1D0A17-895F-0854-D6CE-0A0C3F1C9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874" y="513997"/>
            <a:ext cx="6253284" cy="3818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82B05E-420A-0FE7-78F9-09DFDB367CD3}"/>
              </a:ext>
            </a:extLst>
          </p:cNvPr>
          <p:cNvSpPr txBox="1"/>
          <p:nvPr/>
        </p:nvSpPr>
        <p:spPr>
          <a:xfrm>
            <a:off x="7456195" y="5848566"/>
            <a:ext cx="290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Newton-Raphson </a:t>
            </a:r>
            <a:r>
              <a:rPr lang="en-US" altLang="ko-KR" dirty="0" err="1"/>
              <a:t>Mathod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78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F1D0A17-895F-0854-D6CE-0A0C3F1C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874" y="513997"/>
            <a:ext cx="6253284" cy="38183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2334044-3357-34E6-3CA1-32889309B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2251" y="566194"/>
            <a:ext cx="6575858" cy="37591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67F0E6-FBD2-2E5B-BCAB-64CAC15B9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222" y="4434829"/>
            <a:ext cx="3234588" cy="1103746"/>
          </a:xfrm>
          <a:prstGeom prst="rect">
            <a:avLst/>
          </a:prstGeom>
        </p:spPr>
      </p:pic>
      <p:sp>
        <p:nvSpPr>
          <p:cNvPr id="19" name="Rectangle 15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altLang="ko-KR" sz="5400" dirty="0">
                <a:solidFill>
                  <a:srgbClr val="FFFFFF"/>
                </a:solidFill>
              </a:rPr>
              <a:t>my</a:t>
            </a:r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qnorm1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dirty="0">
                <a:solidFill>
                  <a:srgbClr val="FFFFFF"/>
                </a:solidFill>
              </a:rPr>
              <a:t>이론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2B05E-420A-0FE7-78F9-09DFDB367CD3}"/>
              </a:ext>
            </a:extLst>
          </p:cNvPr>
          <p:cNvSpPr txBox="1"/>
          <p:nvPr/>
        </p:nvSpPr>
        <p:spPr>
          <a:xfrm>
            <a:off x="7456195" y="5848566"/>
            <a:ext cx="290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Newton-Raphson </a:t>
            </a:r>
            <a:r>
              <a:rPr lang="en-US" altLang="ko-KR" dirty="0" err="1"/>
              <a:t>Mathod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895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#myqnorm1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실행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7133E4E-FF02-3444-AFB0-735BF2F64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108" y="640080"/>
            <a:ext cx="4633254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35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altLang="ko-KR" sz="5400" dirty="0">
                <a:solidFill>
                  <a:srgbClr val="FFFFFF"/>
                </a:solidFill>
              </a:rPr>
              <a:t>myqnorm1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실행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4B7C884-F247-2E53-2905-76EF92C47CAD}"/>
              </a:ext>
            </a:extLst>
          </p:cNvPr>
          <p:cNvGrpSpPr/>
          <p:nvPr/>
        </p:nvGrpSpPr>
        <p:grpSpPr>
          <a:xfrm>
            <a:off x="5522502" y="1602487"/>
            <a:ext cx="6669498" cy="3653004"/>
            <a:chOff x="2648949" y="1228714"/>
            <a:chExt cx="8686800" cy="44005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92822E7-6F2D-FE41-DDC2-F134CB2C9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8949" y="1228714"/>
              <a:ext cx="4343400" cy="440055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72507BC-4344-FF99-B97A-283D97DF9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2349" y="1228714"/>
              <a:ext cx="4343400" cy="4400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2136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altLang="ko-KR" sz="5400" dirty="0">
                <a:solidFill>
                  <a:srgbClr val="FFFFFF"/>
                </a:solidFill>
              </a:rPr>
              <a:t>myq</a:t>
            </a:r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norm2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dirty="0">
                <a:solidFill>
                  <a:srgbClr val="FFFFFF"/>
                </a:solidFill>
              </a:rPr>
              <a:t>코드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1125C3-D1CF-F78B-CF6A-983DBE47F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879" y="2641600"/>
            <a:ext cx="6620844" cy="157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96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altLang="ko-KR" sz="5400">
                <a:solidFill>
                  <a:srgbClr val="FFFFFF"/>
                </a:solidFill>
              </a:rPr>
              <a:t>my</a:t>
            </a:r>
            <a:r>
              <a:rPr lang="en-US" altLang="ko-KR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qnorm2</a:t>
            </a:r>
            <a:br>
              <a:rPr lang="en-US" altLang="ko-KR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>
                <a:solidFill>
                  <a:srgbClr val="FFFFFF"/>
                </a:solidFill>
              </a:rPr>
              <a:t>이론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AFBAEA-8BC7-ACC5-6A9E-78199972B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864" y="2641600"/>
            <a:ext cx="6620844" cy="15747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B302B3-F655-97A9-707F-B885E605F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627" y="2390619"/>
            <a:ext cx="5029902" cy="20767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62D659-E7D8-6C72-21DF-1B96F8D27AD5}"/>
              </a:ext>
            </a:extLst>
          </p:cNvPr>
          <p:cNvSpPr txBox="1"/>
          <p:nvPr/>
        </p:nvSpPr>
        <p:spPr>
          <a:xfrm>
            <a:off x="6935372" y="4756727"/>
            <a:ext cx="40078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Inverse error function(</a:t>
            </a:r>
            <a:r>
              <a:rPr lang="ko-KR" altLang="en-US" dirty="0" err="1"/>
              <a:t>역오차함수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정규분포의 누적 확률을 계산하는데</a:t>
            </a:r>
            <a:endParaRPr lang="en-US" altLang="ko-KR" dirty="0"/>
          </a:p>
          <a:p>
            <a:r>
              <a:rPr lang="ko-KR" altLang="en-US" dirty="0"/>
              <a:t>일반적으로 사용되는 수학함수이다</a:t>
            </a:r>
            <a:r>
              <a:rPr lang="en-US" altLang="ko-KR" dirty="0"/>
              <a:t>.</a:t>
            </a:r>
          </a:p>
          <a:p>
            <a:pPr algn="r"/>
            <a:r>
              <a:rPr lang="en-US" altLang="ko-KR" dirty="0"/>
              <a:t>-</a:t>
            </a:r>
            <a:r>
              <a:rPr lang="ko-KR" altLang="en-US" dirty="0" err="1"/>
              <a:t>위키디피아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706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(recall)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altLang="ko-KR" sz="5400" dirty="0">
                <a:solidFill>
                  <a:srgbClr val="FFFFFF"/>
                </a:solidFill>
              </a:rPr>
              <a:t>my</a:t>
            </a:r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pnorm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0AED5D-068B-46CA-5FF8-87F347288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926" y="1502677"/>
            <a:ext cx="5714456" cy="8682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080C0A-FCE9-2D6B-506F-D6A638461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360" y="2793978"/>
            <a:ext cx="3738172" cy="1270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CAB638-61D5-76C6-F223-207B5069F398}"/>
              </a:ext>
            </a:extLst>
          </p:cNvPr>
          <p:cNvSpPr txBox="1"/>
          <p:nvPr/>
        </p:nvSpPr>
        <p:spPr>
          <a:xfrm>
            <a:off x="7684786" y="4693447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정규분포 </a:t>
            </a:r>
            <a:r>
              <a:rPr lang="en-US" altLang="ko-KR" dirty="0"/>
              <a:t>CDF </a:t>
            </a:r>
            <a:r>
              <a:rPr lang="ko-KR" altLang="en-US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72754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733DAF-85B2-4070-4B98-32383B21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발표내용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내용 개체 틀 2">
            <a:extLst>
              <a:ext uri="{FF2B5EF4-FFF2-40B4-BE49-F238E27FC236}">
                <a16:creationId xmlns:a16="http://schemas.microsoft.com/office/drawing/2014/main" id="{3F4432E7-64C7-8EED-320F-EB517CBD0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308683"/>
              </p:ext>
            </p:extLst>
          </p:nvPr>
        </p:nvGraphicFramePr>
        <p:xfrm>
          <a:off x="4854106" y="1316277"/>
          <a:ext cx="6651060" cy="4225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313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#myqnorm2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실행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EE30682-6D53-7EDE-B594-D333F90EE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006" y="640080"/>
            <a:ext cx="4623458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12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altLang="ko-KR" sz="5400" dirty="0">
                <a:solidFill>
                  <a:srgbClr val="FFFFFF"/>
                </a:solidFill>
              </a:rPr>
              <a:t>myqnorm2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실행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2822E7-6F2D-FE41-DDC2-F134CB2C9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502" y="1602487"/>
            <a:ext cx="3334749" cy="36530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EFF0D7-5883-C8F5-4321-DED830B88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416" y="1602465"/>
            <a:ext cx="3605584" cy="365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05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altLang="ko-KR" sz="5400" dirty="0">
                <a:solidFill>
                  <a:srgbClr val="FFFFFF"/>
                </a:solidFill>
              </a:rPr>
              <a:t>myq</a:t>
            </a:r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norm3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dirty="0">
                <a:solidFill>
                  <a:srgbClr val="FFFFFF"/>
                </a:solidFill>
              </a:rPr>
              <a:t>코드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243112-2A27-8BDE-5929-19C83FA1B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3612" y="738909"/>
            <a:ext cx="6597102" cy="53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2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altLang="ko-KR" sz="5400" dirty="0">
                <a:solidFill>
                  <a:srgbClr val="FFFFFF"/>
                </a:solidFill>
              </a:rPr>
              <a:t>my</a:t>
            </a:r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qnorm3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dirty="0">
                <a:solidFill>
                  <a:srgbClr val="FFFFFF"/>
                </a:solidFill>
              </a:rPr>
              <a:t>이론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E260F0-2DCC-AE41-C7A8-194321812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92" y="5457350"/>
            <a:ext cx="6724607" cy="898233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3098FF4C-0EDC-27DB-6177-717138641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874" y="591070"/>
            <a:ext cx="3731490" cy="434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87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altLang="ko-KR" sz="5400" dirty="0">
                <a:solidFill>
                  <a:srgbClr val="FFFFFF"/>
                </a:solidFill>
              </a:rPr>
              <a:t>my</a:t>
            </a:r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qnorm3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dirty="0">
                <a:solidFill>
                  <a:srgbClr val="FFFFFF"/>
                </a:solidFill>
              </a:rPr>
              <a:t>이론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E260F0-2DCC-AE41-C7A8-194321812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92" y="5457336"/>
            <a:ext cx="6724607" cy="898233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3098FF4C-0EDC-27DB-6177-717138641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874" y="591056"/>
            <a:ext cx="3731490" cy="434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C25B4C-5ED6-3545-AD61-06DA95751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9607" y="437965"/>
            <a:ext cx="6080176" cy="49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#myqnorm3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실행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91E7BC5-D7B6-05F2-EBF2-112E0ACEB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496" y="429753"/>
            <a:ext cx="5000832" cy="599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77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altLang="ko-KR" sz="5400" dirty="0">
                <a:solidFill>
                  <a:srgbClr val="FFFFFF"/>
                </a:solidFill>
              </a:rPr>
              <a:t>myqnorm3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실행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2822E7-6F2D-FE41-DDC2-F134CB2C9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502" y="1602487"/>
            <a:ext cx="3334749" cy="36530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256D475-C85E-0E5B-DA69-71F6A6CC8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438" y="1602487"/>
            <a:ext cx="3605562" cy="36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82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altLang="ko-KR" sz="5400" dirty="0">
                <a:solidFill>
                  <a:srgbClr val="FFFFFF"/>
                </a:solidFill>
              </a:rPr>
              <a:t>myqnorm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1,2,3 </a:t>
            </a:r>
            <a:r>
              <a:rPr lang="ko-KR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실행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D0B1030-C6BA-1F17-86C8-43A0DB34F2A1}"/>
              </a:ext>
            </a:extLst>
          </p:cNvPr>
          <p:cNvGrpSpPr/>
          <p:nvPr/>
        </p:nvGrpSpPr>
        <p:grpSpPr>
          <a:xfrm>
            <a:off x="5781874" y="356102"/>
            <a:ext cx="6202560" cy="6145774"/>
            <a:chOff x="1922095" y="-677238"/>
            <a:chExt cx="8347810" cy="850678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38D6317-0B83-B50A-35F2-CB17F9958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2095" y="3429000"/>
              <a:ext cx="4343400" cy="440055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B4C00E1-91DF-7190-853F-A18DA480B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6505" y="3428989"/>
              <a:ext cx="4343400" cy="44005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BEDBCA0-2E6F-36EB-093C-CAFA770CB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2095" y="-677238"/>
              <a:ext cx="4343400" cy="44005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94E4B34-10B4-8382-EF0A-0C95C2898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26505" y="-677238"/>
              <a:ext cx="4343400" cy="4400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2423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altLang="ko-KR" sz="5400" dirty="0">
                <a:solidFill>
                  <a:srgbClr val="FFFFFF"/>
                </a:solidFill>
              </a:rPr>
              <a:t>myqnorm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dirty="0">
                <a:solidFill>
                  <a:srgbClr val="FFFFFF"/>
                </a:solidFill>
              </a:rPr>
              <a:t>속도비교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815722A-609D-3C6C-10AC-923BB7457C99}"/>
              </a:ext>
            </a:extLst>
          </p:cNvPr>
          <p:cNvGrpSpPr/>
          <p:nvPr/>
        </p:nvGrpSpPr>
        <p:grpSpPr>
          <a:xfrm>
            <a:off x="6723453" y="1041940"/>
            <a:ext cx="4135882" cy="3206046"/>
            <a:chOff x="6723453" y="1207403"/>
            <a:chExt cx="4135882" cy="320604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59E757A-BC44-7BE3-3DAA-F499494D0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0968" y="1648515"/>
              <a:ext cx="3605241" cy="79596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4D8BD35-ED0B-AC10-033C-E8FDFC97A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2932" y="2648609"/>
              <a:ext cx="3683277" cy="78035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9E97033-0CDF-55A9-3AF9-BE3D56A85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7328" y="3633095"/>
              <a:ext cx="3667669" cy="78035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13124B4-757D-0E4B-18D0-21DEAC52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23453" y="1207403"/>
              <a:ext cx="4135882" cy="26532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EDF34FC-A5C1-7B67-70F4-3ADBC1F1DFF4}"/>
              </a:ext>
            </a:extLst>
          </p:cNvPr>
          <p:cNvSpPr txBox="1"/>
          <p:nvPr/>
        </p:nvSpPr>
        <p:spPr>
          <a:xfrm>
            <a:off x="6225659" y="4578987"/>
            <a:ext cx="5131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myqnorm1(Newton-Raphson </a:t>
            </a:r>
            <a:r>
              <a:rPr lang="en-US" altLang="ko-KR" dirty="0" err="1"/>
              <a:t>Mathod</a:t>
            </a:r>
            <a:r>
              <a:rPr lang="en-US" altLang="ko-KR" dirty="0"/>
              <a:t>)</a:t>
            </a:r>
            <a:r>
              <a:rPr lang="ko-KR" altLang="en-US" dirty="0"/>
              <a:t>과</a:t>
            </a:r>
            <a:endParaRPr lang="en-US" altLang="ko-KR" dirty="0"/>
          </a:p>
          <a:p>
            <a:r>
              <a:rPr lang="en-US" altLang="ko-KR" dirty="0"/>
              <a:t>myqnorm2(</a:t>
            </a:r>
            <a:r>
              <a:rPr lang="en-US" altLang="ko-KR" dirty="0" err="1"/>
              <a:t>erfinv</a:t>
            </a:r>
            <a:r>
              <a:rPr lang="ko-KR" altLang="en-US" dirty="0"/>
              <a:t>함수이용</a:t>
            </a:r>
            <a:r>
              <a:rPr lang="en-US" altLang="ko-KR" dirty="0"/>
              <a:t>)</a:t>
            </a:r>
            <a:r>
              <a:rPr lang="ko-KR" altLang="en-US" dirty="0"/>
              <a:t>은 크게 차이가 없고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myqnorm3(Bisection Method)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비교적 느리다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2402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altLang="ko-KR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myr</a:t>
            </a:r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norm1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코드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562344F-2621-5CB9-D5B3-A522DC5AC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26" y="1541974"/>
            <a:ext cx="6522236" cy="377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9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E734789-4424-A273-827F-18AC90C97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411" y="792208"/>
            <a:ext cx="4702175" cy="3365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#dnorm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내장함수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A5C53AA-CFC1-8003-B6DB-0206D23510AA}"/>
              </a:ext>
            </a:extLst>
          </p:cNvPr>
          <p:cNvGrpSpPr/>
          <p:nvPr/>
        </p:nvGrpSpPr>
        <p:grpSpPr>
          <a:xfrm>
            <a:off x="6475412" y="1450975"/>
            <a:ext cx="4702176" cy="4768850"/>
            <a:chOff x="6475412" y="1450975"/>
            <a:chExt cx="4702176" cy="4768850"/>
          </a:xfrm>
        </p:grpSpPr>
        <p:pic>
          <p:nvPicPr>
            <p:cNvPr id="11" name="그림 10" descr="텍스트, 도표, 그래프, 라인이(가) 표시된 사진&#10;&#10;자동 생성된 설명">
              <a:extLst>
                <a:ext uri="{FF2B5EF4-FFF2-40B4-BE49-F238E27FC236}">
                  <a16:creationId xmlns:a16="http://schemas.microsoft.com/office/drawing/2014/main" id="{89A2763B-7197-5C31-87FA-3A700F9FD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5413" y="1450975"/>
              <a:ext cx="4702175" cy="476885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C04ED01-0059-8D25-8C6E-43B9E5F8E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5412" y="1758859"/>
              <a:ext cx="4702175" cy="336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1727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altLang="ko-KR" sz="5400" dirty="0">
                <a:solidFill>
                  <a:srgbClr val="FFFFFF"/>
                </a:solidFill>
              </a:rPr>
              <a:t>my</a:t>
            </a:r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rnorm1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dirty="0">
                <a:solidFill>
                  <a:srgbClr val="FFFFFF"/>
                </a:solidFill>
              </a:rPr>
              <a:t>이론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11D55AE-D45A-B5C9-9A46-35548C2DE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96659" y="1540303"/>
            <a:ext cx="6499018" cy="377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60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50" fill="hold"/>
                                        <p:tgtEl>
                                          <p:spTgt spid="1229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altLang="ko-KR" sz="5400" dirty="0">
                <a:solidFill>
                  <a:srgbClr val="FFFFFF"/>
                </a:solidFill>
              </a:rPr>
              <a:t>my</a:t>
            </a:r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rnorm1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dirty="0">
                <a:solidFill>
                  <a:srgbClr val="FFFFFF"/>
                </a:solidFill>
              </a:rPr>
              <a:t>이론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11D55AE-D45A-B5C9-9A46-35548C2DE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01415" y="2479770"/>
            <a:ext cx="3266288" cy="18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30DE73D-B9D5-5560-D41B-10B887DE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41" y="221174"/>
            <a:ext cx="6522236" cy="377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0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-0.00026 0.3076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53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#myrnorm1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실행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67A84D5-18D7-AC70-3E40-55C0B547D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663835"/>
            <a:ext cx="5459469" cy="55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16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#myrnorm2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코드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080" y="2554137"/>
            <a:ext cx="6401355" cy="17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94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9D51C9-990D-C726-19CE-3B6D3BB11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6083" y="2556152"/>
            <a:ext cx="6400802" cy="1745673"/>
          </a:xfrm>
          <a:prstGeom prst="rect">
            <a:avLst/>
          </a:prstGeom>
        </p:spPr>
      </p:pic>
      <p:sp>
        <p:nvSpPr>
          <p:cNvPr id="14343" name="Rectangle 14342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altLang="ko-KR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</a:t>
            </a:r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rnorm2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이론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345" name="Straight Connector 14344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 descr="도표, 라인, 스크린샷, 그래프이(가) 표시된 사진&#10;&#10;자동 생성된 설명">
            <a:extLst>
              <a:ext uri="{FF2B5EF4-FFF2-40B4-BE49-F238E27FC236}">
                <a16:creationId xmlns:a16="http://schemas.microsoft.com/office/drawing/2014/main" id="{0EEFB93A-B9C6-42B4-4AFF-6488BE8E5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4278" y="2155514"/>
            <a:ext cx="4702486" cy="470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22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 L -0.00065 -0.30671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#myrnorm2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실행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CF7D3CD-FEFB-8E49-1F3C-F43BB514C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2465" y="640080"/>
            <a:ext cx="5505378" cy="557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0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#myrnorm3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코드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F4938D3-ED3C-F054-539C-9367C94C9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8219" y="1129085"/>
            <a:ext cx="5800436" cy="45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7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altLang="ko-KR" sz="5400" dirty="0">
                <a:solidFill>
                  <a:srgbClr val="FFFFFF"/>
                </a:solidFill>
              </a:rPr>
              <a:t>my</a:t>
            </a:r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rnorm3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dirty="0">
                <a:solidFill>
                  <a:srgbClr val="FFFFFF"/>
                </a:solidFill>
              </a:rPr>
              <a:t>이론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BD959C-265B-A799-6E53-5D717BBBD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511" y="1293091"/>
            <a:ext cx="6365812" cy="427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8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altLang="ko-KR" sz="5400" dirty="0">
                <a:solidFill>
                  <a:srgbClr val="FFFFFF"/>
                </a:solidFill>
              </a:rPr>
              <a:t>my</a:t>
            </a:r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rnorm3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dirty="0">
                <a:solidFill>
                  <a:srgbClr val="FFFFFF"/>
                </a:solidFill>
              </a:rPr>
              <a:t>이론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BD959C-265B-A799-6E53-5D717BBBD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511" y="1293091"/>
            <a:ext cx="6365812" cy="42717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5426B0B-8AB3-9ECD-37B3-0A75D3A50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8219" y="1129085"/>
            <a:ext cx="5800436" cy="45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7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#myrnorm3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실행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D84AD91-9CE0-FF88-2501-BF9B92670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653" y="537942"/>
            <a:ext cx="5707002" cy="578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6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#mydnorm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dirty="0">
                <a:solidFill>
                  <a:srgbClr val="FFFFFF"/>
                </a:solidFill>
              </a:rPr>
              <a:t>코드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내용 개체 틀 4">
            <a:extLst>
              <a:ext uri="{FF2B5EF4-FFF2-40B4-BE49-F238E27FC236}">
                <a16:creationId xmlns:a16="http://schemas.microsoft.com/office/drawing/2014/main" id="{F34E70F9-E114-BE4B-3881-EE985EE72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992" y="3131815"/>
            <a:ext cx="6405076" cy="594348"/>
          </a:xfrm>
        </p:spPr>
      </p:pic>
    </p:spTree>
    <p:extLst>
      <p:ext uri="{BB962C8B-B14F-4D97-AF65-F5344CB8AC3E}">
        <p14:creationId xmlns:p14="http://schemas.microsoft.com/office/powerpoint/2010/main" val="2698372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altLang="ko-KR" sz="5400" dirty="0">
                <a:solidFill>
                  <a:srgbClr val="FFFFFF"/>
                </a:solidFill>
              </a:rPr>
              <a:t>myrnorm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dirty="0">
                <a:solidFill>
                  <a:srgbClr val="FFFFFF"/>
                </a:solidFill>
              </a:rPr>
              <a:t>속도비교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9BDB0A5-1AE7-0262-560E-C866483FA400}"/>
              </a:ext>
            </a:extLst>
          </p:cNvPr>
          <p:cNvGrpSpPr/>
          <p:nvPr/>
        </p:nvGrpSpPr>
        <p:grpSpPr>
          <a:xfrm>
            <a:off x="6601098" y="825901"/>
            <a:ext cx="4484914" cy="3194496"/>
            <a:chOff x="6115292" y="3330816"/>
            <a:chExt cx="2391109" cy="170313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BEA5AE1-FFEF-ACA1-8097-4A6A4F3C9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4818" y="3330816"/>
              <a:ext cx="2372056" cy="48584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3B79E16-DE36-39CF-5043-C7275FA11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292" y="3958513"/>
              <a:ext cx="2391109" cy="47631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A28BD73-D24E-E028-41FA-D60B5536F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5292" y="4576683"/>
              <a:ext cx="2381582" cy="45726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62C40C7-58C8-64B3-A84D-F6410432B36F}"/>
              </a:ext>
            </a:extLst>
          </p:cNvPr>
          <p:cNvSpPr txBox="1"/>
          <p:nvPr/>
        </p:nvSpPr>
        <p:spPr>
          <a:xfrm>
            <a:off x="6430651" y="4434829"/>
            <a:ext cx="51146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myrnorm1(</a:t>
            </a:r>
            <a:r>
              <a:rPr lang="ko-KR" altLang="en-US" dirty="0"/>
              <a:t>중심극한정리 이용</a:t>
            </a:r>
            <a:r>
              <a:rPr lang="en-US" altLang="ko-KR" dirty="0"/>
              <a:t>)</a:t>
            </a:r>
            <a:r>
              <a:rPr lang="ko-KR" altLang="en-US" dirty="0"/>
              <a:t>은 비교적 느리고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myrnorm2(Inverse Transform Method)</a:t>
            </a:r>
            <a:r>
              <a:rPr lang="ko-KR" altLang="en-US" dirty="0"/>
              <a:t>와</a:t>
            </a:r>
            <a:endParaRPr lang="en-US" altLang="ko-KR" dirty="0"/>
          </a:p>
          <a:p>
            <a:r>
              <a:rPr lang="en-US" altLang="ko-KR" dirty="0"/>
              <a:t>myrnorm2(Acceptance-rejection Method)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ko-KR" altLang="en-US" dirty="0"/>
              <a:t>큰 차이가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3431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20622E-D476-EAE2-8E25-920DF8C9B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6168" y="739978"/>
            <a:ext cx="5632026" cy="3004145"/>
          </a:xfrm>
        </p:spPr>
        <p:txBody>
          <a:bodyPr>
            <a:normAutofit/>
          </a:bodyPr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8" name="그림 37" descr="클립아트, 만화 영화, 그림, 그래픽이(가) 표시된 사진&#10;&#10;자동 생성된 설명">
            <a:extLst>
              <a:ext uri="{FF2B5EF4-FFF2-40B4-BE49-F238E27FC236}">
                <a16:creationId xmlns:a16="http://schemas.microsoft.com/office/drawing/2014/main" id="{CBFE65D8-D189-4EB5-E61F-995177BBDB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2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#mydnorm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이론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7B525481-809D-5BB4-F04D-AA49A287B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050" y="3131815"/>
            <a:ext cx="6405076" cy="594348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2DEA5D-AC57-C4F3-91F0-78BD0B909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713" y="2767492"/>
            <a:ext cx="4481184" cy="13230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D0C4F9-B679-4F3A-3A60-ADF2A81E7D93}"/>
              </a:ext>
            </a:extLst>
          </p:cNvPr>
          <p:cNvSpPr txBox="1"/>
          <p:nvPr/>
        </p:nvSpPr>
        <p:spPr>
          <a:xfrm>
            <a:off x="7503735" y="4434829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정규분포</a:t>
            </a:r>
            <a:r>
              <a:rPr lang="en-US" altLang="ko-KR" dirty="0"/>
              <a:t> PDF</a:t>
            </a:r>
            <a:r>
              <a:rPr lang="ko-KR" altLang="en-US" dirty="0"/>
              <a:t> 이용</a:t>
            </a:r>
          </a:p>
        </p:txBody>
      </p:sp>
    </p:spTree>
    <p:extLst>
      <p:ext uri="{BB962C8B-B14F-4D97-AF65-F5344CB8AC3E}">
        <p14:creationId xmlns:p14="http://schemas.microsoft.com/office/powerpoint/2010/main" val="86822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altLang="ko-KR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mydnorm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실행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0CA19F42-AE0A-6299-447B-FB4F2A099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92" y="640080"/>
            <a:ext cx="4564485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2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altLang="ko-KR" sz="5400" dirty="0">
                <a:solidFill>
                  <a:srgbClr val="FFFFFF"/>
                </a:solidFill>
              </a:rPr>
              <a:t>mydnorm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실행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C102326-25DB-11DB-CACA-397095408E13}"/>
              </a:ext>
            </a:extLst>
          </p:cNvPr>
          <p:cNvGrpSpPr/>
          <p:nvPr/>
        </p:nvGrpSpPr>
        <p:grpSpPr>
          <a:xfrm>
            <a:off x="8849567" y="1771043"/>
            <a:ext cx="3173960" cy="3215722"/>
            <a:chOff x="5536838" y="2115952"/>
            <a:chExt cx="4343400" cy="440055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05904C8-4162-BD5E-585E-0AAAFAA31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6838" y="2115952"/>
              <a:ext cx="4343400" cy="440055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CE7CCFB-63C8-1387-1BC8-63206F724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0661" y="2378957"/>
              <a:ext cx="3095090" cy="299524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AA64A54-DE3A-AD4D-D0A5-238406BC1404}"/>
              </a:ext>
            </a:extLst>
          </p:cNvPr>
          <p:cNvGrpSpPr/>
          <p:nvPr/>
        </p:nvGrpSpPr>
        <p:grpSpPr>
          <a:xfrm>
            <a:off x="5678805" y="1771043"/>
            <a:ext cx="3170762" cy="3215722"/>
            <a:chOff x="6475412" y="1450975"/>
            <a:chExt cx="4702176" cy="4768850"/>
          </a:xfrm>
        </p:grpSpPr>
        <p:pic>
          <p:nvPicPr>
            <p:cNvPr id="24" name="그림 23" descr="텍스트, 도표, 그래프, 라인이(가) 표시된 사진&#10;&#10;자동 생성된 설명">
              <a:extLst>
                <a:ext uri="{FF2B5EF4-FFF2-40B4-BE49-F238E27FC236}">
                  <a16:creationId xmlns:a16="http://schemas.microsoft.com/office/drawing/2014/main" id="{F534F69E-ACA0-D241-FD48-74A49F61F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5413" y="1450975"/>
              <a:ext cx="4702175" cy="476885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90E4A15-55F5-B184-FAD8-99387BE65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5412" y="1758859"/>
              <a:ext cx="4702175" cy="33655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75808D1-1958-A873-F0AE-368197122D8E}"/>
              </a:ext>
            </a:extLst>
          </p:cNvPr>
          <p:cNvSpPr txBox="1"/>
          <p:nvPr/>
        </p:nvSpPr>
        <p:spPr>
          <a:xfrm>
            <a:off x="6465089" y="5408851"/>
            <a:ext cx="511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실행결과가 내장함수와 동일한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5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altLang="ko-KR" sz="5400" dirty="0">
                <a:solidFill>
                  <a:srgbClr val="FFFFFF"/>
                </a:solidFill>
              </a:rPr>
              <a:t>my</a:t>
            </a:r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pnorm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dirty="0">
                <a:solidFill>
                  <a:srgbClr val="FFFFFF"/>
                </a:solidFill>
              </a:rPr>
              <a:t>코드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0AED5D-068B-46CA-5FF8-87F347288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897" y="2994891"/>
            <a:ext cx="5714456" cy="86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1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57BEB4B-BB55-619C-1670-EEE50F9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altLang="ko-KR" sz="5400" dirty="0">
                <a:solidFill>
                  <a:srgbClr val="FFFFFF"/>
                </a:solidFill>
              </a:rPr>
              <a:t>my</a:t>
            </a:r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pnorm</a:t>
            </a:r>
            <a:b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dirty="0">
                <a:solidFill>
                  <a:srgbClr val="FFFFFF"/>
                </a:solidFill>
              </a:rPr>
              <a:t>이론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0AED5D-068B-46CA-5FF8-87F347288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217" y="2994880"/>
            <a:ext cx="5714456" cy="8682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080C0A-FCE9-2D6B-506F-D6A638461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360" y="2793978"/>
            <a:ext cx="3738172" cy="1270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CAB638-61D5-76C6-F223-207B5069F398}"/>
              </a:ext>
            </a:extLst>
          </p:cNvPr>
          <p:cNvSpPr txBox="1"/>
          <p:nvPr/>
        </p:nvSpPr>
        <p:spPr>
          <a:xfrm>
            <a:off x="7684786" y="4693447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정규분포 </a:t>
            </a:r>
            <a:r>
              <a:rPr lang="en-US" altLang="ko-KR" dirty="0"/>
              <a:t>CDF </a:t>
            </a:r>
            <a:r>
              <a:rPr lang="ko-KR" altLang="en-US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53436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264</Words>
  <Application>Microsoft Office PowerPoint</Application>
  <PresentationFormat>와이드스크린</PresentationFormat>
  <Paragraphs>64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맑은 고딕</vt:lpstr>
      <vt:lpstr>Arial</vt:lpstr>
      <vt:lpstr>Office 테마</vt:lpstr>
      <vt:lpstr>My Normal dist.</vt:lpstr>
      <vt:lpstr>발표내용</vt:lpstr>
      <vt:lpstr>#dnorm 내장함수</vt:lpstr>
      <vt:lpstr>#mydnorm 코드</vt:lpstr>
      <vt:lpstr>#mydnorm 이론</vt:lpstr>
      <vt:lpstr>#mydnorm 실행</vt:lpstr>
      <vt:lpstr>#mydnorm 실행</vt:lpstr>
      <vt:lpstr>#mypnorm 코드</vt:lpstr>
      <vt:lpstr>#mypnorm 이론</vt:lpstr>
      <vt:lpstr>#mypnorm 실행</vt:lpstr>
      <vt:lpstr>#mypnorm 실행</vt:lpstr>
      <vt:lpstr>#myqnorm1 코드</vt:lpstr>
      <vt:lpstr>#myqnorm1 이론</vt:lpstr>
      <vt:lpstr>#myqnorm1 이론</vt:lpstr>
      <vt:lpstr>#myqnorm1 실행</vt:lpstr>
      <vt:lpstr>#myqnorm1 실행</vt:lpstr>
      <vt:lpstr>#myqnorm2 코드</vt:lpstr>
      <vt:lpstr>#myqnorm2 이론</vt:lpstr>
      <vt:lpstr>(recall) #mypnorm</vt:lpstr>
      <vt:lpstr>#myqnorm2 실행</vt:lpstr>
      <vt:lpstr>#myqnorm2 실행</vt:lpstr>
      <vt:lpstr>#myqnorm3 코드</vt:lpstr>
      <vt:lpstr>#myqnorm3 이론</vt:lpstr>
      <vt:lpstr>#myqnorm3 이론</vt:lpstr>
      <vt:lpstr>#myqnorm3 실행</vt:lpstr>
      <vt:lpstr>#myqnorm3 실행</vt:lpstr>
      <vt:lpstr>#myqnorm 1,2,3 실행</vt:lpstr>
      <vt:lpstr>#myqnorm 속도비교</vt:lpstr>
      <vt:lpstr>#myrnorm1 코드</vt:lpstr>
      <vt:lpstr>#myrnorm1 이론</vt:lpstr>
      <vt:lpstr>#myrnorm1 이론</vt:lpstr>
      <vt:lpstr>#myrnorm1 실행</vt:lpstr>
      <vt:lpstr>#myrnorm2 코드</vt:lpstr>
      <vt:lpstr>#myrnorm2 이론</vt:lpstr>
      <vt:lpstr>#myrnorm2 실행</vt:lpstr>
      <vt:lpstr>#myrnorm3 코드</vt:lpstr>
      <vt:lpstr>#myrnorm3 이론</vt:lpstr>
      <vt:lpstr>#myrnorm3 이론</vt:lpstr>
      <vt:lpstr>#myrnorm3 실행</vt:lpstr>
      <vt:lpstr>#myrnorm 속도비교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Normal dist.</dc:title>
  <dc:creator>최태인</dc:creator>
  <cp:lastModifiedBy>최태인</cp:lastModifiedBy>
  <cp:revision>10</cp:revision>
  <dcterms:created xsi:type="dcterms:W3CDTF">2023-06-04T12:30:06Z</dcterms:created>
  <dcterms:modified xsi:type="dcterms:W3CDTF">2023-06-06T06:06:09Z</dcterms:modified>
</cp:coreProperties>
</file>