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5EA312A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B89C27-966A-0D01-B98E-892922D2DD8A}" name="will poole" initials="wp" userId="02f14e6f9e39953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5EA31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AE8585-BE75-4882-8B9B-594A773F07AB}" authorId="{C7B89C27-966A-0D01-B98E-892922D2DD8A}" created="2024-02-10T18:25:08.5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7745446" sldId="257"/>
      <ac:picMk id="5" creationId="{6671EE8D-EA91-DE15-6084-1E24E1FEB6C5}"/>
    </ac:deMkLst>
    <p188:txBody>
      <a:bodyPr/>
      <a:lstStyle/>
      <a:p>
        <a:r>
          <a:rPr lang="en-US"/>
          <a:t>Source: https://journals.sagepub.com/doi/pdf/10.1177/16878132221135737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5159-E716-EDB1-0CCD-7B94435B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BBAE0-3CA6-0940-CA84-54D52E2C5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C381-4D36-78FE-FA09-60E46C09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D50A-CEB0-4120-D583-8CD55C9A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4FB8-9E94-20C8-6016-9657B082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F10B-1A76-522F-3D0A-8E76A141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C928-D01A-18D1-EAB2-BFB6645AD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1012-F77F-44EE-52A2-C48072C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441A-A145-39A2-815A-AFD8DA13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6F5A-DC99-24CE-656B-6D4978D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DE0F4-416C-10D6-694B-0530BB95F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2C82D-C894-97D8-7801-A3D9FDD62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502ED-2260-2F31-269C-EE1801B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27AA-928C-DFA0-4B6A-3AE15A25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16BF-82CB-3E5C-C0A0-6A9DEAB8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29B-36CD-4738-A147-6F3D2EFE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E75E-2F66-D4DC-F0C5-96512FC2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3074-C88B-16EC-CF6A-4FF59EEB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A70E-70AB-ADAF-87B7-60B7D517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F1AF-7C8C-A442-CBF4-2D2AF2B6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739A-6B76-2A10-9C81-3A67F863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FC34F-974A-E628-2B51-FDB630ED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9447-157B-5C5C-1980-C9135C3C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9774-3E54-2E0C-391B-EC239433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BA89-748F-6D47-5FC7-791C9974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96D3-86D5-52F7-FB8A-648D0DCD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D6B1-42F4-39B9-8D7F-BE102C9DA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B3376-CB74-026E-ED07-60E5181F5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596F-6FE5-E109-DA0F-89B05D7B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3CF2-BB7A-81E9-B138-C3A124F6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C76A-A286-2B70-8DE2-E4B1D9BD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CE7-B0A3-DC71-48C1-9ADFBEEF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89A8-57F9-E927-72A8-7869F62C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967F-44B1-BC37-EEC9-C46FA5DE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4DF37-46FF-D5FD-16A8-F0DBB572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40FD6-956D-86F8-F8D0-35C8D02EA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A4C8C-0667-16DD-FA1C-61AF0AF0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45CE9-31DB-C8EE-C25B-1A06D56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DE3B7-DEDC-257F-5DBD-D740EED5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F25E-2D1C-7335-1B95-17075CCA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07408-4F08-0DE1-6508-25A712CA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D4F8B-B562-F6F7-CA06-3365E2C1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64AA8-6CC3-B832-CBFD-2CB89F5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FEE06-DA8E-F923-2285-F78E4A71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EFC3A-8FF6-EBDF-7FD7-27D1B134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A422C-B7CA-F722-2561-AB71734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B1F-AB92-177C-0D7D-CFE17B1C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F08E-B23D-DD21-6E82-EA1E5514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4F04F-D202-2BDC-5F7D-CF903177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6C054-0861-3E18-C831-3A33CC43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4D8F4-D0F1-873F-F27B-801AC7A6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73449-40D8-A437-5742-FC3AAE20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BA2-236C-C03C-CFB4-383C820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B40BE-BBDB-2F71-1D35-E44CB1D63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A8F7-1E02-4250-5589-55D312DE6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9663F-7EDC-798D-9D36-757D336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8A8AB-2FA0-8C61-1D6C-4235C998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405E-0FB2-61A6-581F-DF60A76C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2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6B945-79E7-3311-8698-9C4072A1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2E68-0DE2-D866-AA9E-46E3FB5B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8155-7430-817F-C338-69B312E0A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3410-C783-48B2-AA90-85D5276988D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2C9E-4349-1796-7273-3CE662C5C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DBBF-D5D1-0D86-98D1-1223E691C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89E4-1E75-4D53-B4F6-1B17E798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researchgate.net/profile/Ivo-Dolezel/publication/269297650_Shape_optimization_of_electromagnetic_actuators/links/550896cc0cf26ff55f83845e/Shape-optimization-of-electromagnetic-actuato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5EA312A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df.sciencedirectassets.com/271352/1-s2.0-S0924424718X00156/1-s2.0-S0924424718314705/am.pdf?X-Amz-Security-Token=IQoJb3JpZ2luX2VjEFoaCXVzLWVhc3QtMSJHMEUCIQCjJCS9zLHs4SRBte282Xzw1W8OI%2FGVhQQ%2FrCplUFJISwIgeLruo6TyhR6Zbhf2xL4p0egLGDHyxnVwpdv9JUg8lkoqsgUIMhAFGgwwNTkwMDM1NDY4NjUiDIqHA2xifLmQvU0LBSqPBQyKuaE%2Fl%2Fg3F0BeHQze255csIVQ7KNGy0aj4c4bOLHEne9qYbio4h9rKYu%2FQQes5eNgoYTckuqVTI%2FwNwgIpw3agvWQR2sSOVewHjaane%2FUnKNhjt49k2NldgAFRxoCFNGc0M3H0hBjuhoFN18I5NyN6p9Rloixa0oDrA1xarbvoxRy1YZvgNO3Z%2BVPatKW7eYeTLDAOqVieE3U6k2xPkq11MWEkOZG3ZsZUqkt%2FZgGrdHBOJDWd5OS%2ByAZbplc8GuYPnUHhVut%2F9BtZw9Oo9RzX6rBwH3ngr0CZskim8PyfQInl2ZS5CacYSVl7LXBr232Mty%2FUIUO33bp4EPXO3Y19VcMREHSPMRJPfA9sb1ilfgtlRwhyYbg0yvNRo6OYuzOuH3%2FBFO2KcAPh3zNxs4EHwVQOV7MDe4pdXe7kNxW3kb0SwtMAu05KzjWOumRhusmPRDJClgnyL3Du78ybagPeygk1w0fsZp4jLAN3e7lU7y%2F2RLeITP0uLkTwjVycLaV9eSPTE3F6qQXGxIuW2Q13F4q7ggBt33L0D8Tby%2Fj0n8L8yMCPFAtsk9zPnQTjJnGRMgww5euT36CniWR3Jt9tMh7LVWAHQu6YZMobkMIOcDXs%2F6ml5yM5BwasnsNCSRifXnjMRaH4mikHSkKwqxKxqyq5V88e9xHAHVrwuXy6zanb%2FC13H6AgUD9KTSfzShD86e4cA%2Bt67lG2FIxXAUSl%2BuU%2BAOSZB3m3MOtIChbyiNDXTMK0z2BUtbrbskxvBNU39D8z3NtFqlJffbUdrQOTVjL2lv0HmXryIMMyE9oUuUFdYqZWmieb5uesBuHEuForIKmPt0opjFUTZIIvBYsE%2FNsQRV%2FlSSIlQ3HazUwpNyergY6sQG9o1XhjWTp51S3p2NThdd9OeWlywEbKgR%2FRfS9Monxx8J1HaxPs5nrkveymIsVwxT50ET4Zv5uhHRpyNg0T6SbJlXR%2BpI6hBsyG%2BzCay5n6F0z0zhZEuUmlcNzlsdHWOC9%2B5HquAJ8eeQn2ITRqPXEcNJ9uOc5lR0%2Bk4WlNvALknqU6%2FI48wDg5%2FRi5SbRTphqeLukhzz1HPOYKUMMlP4RAeXRBOj4z4wGBrXuPYR%2BdOU%3D&amp;X-Amz-Algorithm=AWS4-HMAC-SHA256&amp;X-Amz-Date=20240210T181442Z&amp;X-Amz-SignedHeaders=host&amp;X-Amz-Expires=300&amp;X-Amz-Credential=ASIAQ3PHCVTYSLDDPFOK%2F20240210%2Fus-east-1%2Fs3%2Faws4_request&amp;X-Amz-Signature=df9856df2ce3b129795c90b329f6a2e640821e899fa53fa352d743a86f68b9a8&amp;hash=31c6becaab67bbd168148894970638a94331ffbb7666e2ec1b26a6f8a3fb9099&amp;host=68042c943591013ac2b2430a89b270f6af2c76d8dfd086a07176afe7c76c2c61&amp;pii=S0924424718314705&amp;tid=pdf-2efa0302-f728-43cb-a70b-49bf418e5374&amp;sid=6b1a1b531859464ac62b11a9b170285b8380gxrqa&amp;type=client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www.researchgate.net/profile/Ivo-Dolezel/publication/269297650_Shape_optimization_of_electromagnetic_actuators/links/550896cc0cf26ff55f83845e/Shape-optimization-of-electromagnetic-actuato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Ivo-Dolezel/publication/269297650_Shape_optimization_of_electromagnetic_actuators/links/550896cc0cf26ff55f83845e/Shape-optimization-of-electromagnetic-actuators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s.sagepub.com/doi/pdf/10.1177/16878132221135737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Ivo-Dolezel/publication/269297650_Shape_optimization_of_electromagnetic_actuators/links/550896cc0cf26ff55f83845e/Shape-optimization-of-electromagnetic-actuator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sagepub.com/doi/pdf/10.1177/168781322211357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journals.sagepub.com/doi/pdf/10.1177/1687813222113573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EADA-9E8F-B3D7-5DC2-E253A3A7F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2F15B-5633-9087-0057-3290BD6B1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Poole</a:t>
            </a:r>
          </a:p>
        </p:txBody>
      </p:sp>
    </p:spTree>
    <p:extLst>
      <p:ext uri="{BB962C8B-B14F-4D97-AF65-F5344CB8AC3E}">
        <p14:creationId xmlns:p14="http://schemas.microsoft.com/office/powerpoint/2010/main" val="7259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B5A0-98BE-1735-C5B1-516AF4D6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6FC1-6D68-4008-FFB0-75593403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Manipulation of R shows only positive relationship to force magnitude, however increasing plunger mass will slow down system.</a:t>
            </a:r>
          </a:p>
          <a:p>
            <a:r>
              <a:rPr lang="en-US" dirty="0"/>
              <a:t>Manipulation of W shows only positive relationship to force magnitude; however it seems to decay with expansion. Field to plunger interaction is based on geometry.</a:t>
            </a:r>
          </a:p>
          <a:p>
            <a:r>
              <a:rPr lang="en-US" dirty="0"/>
              <a:t>L1 showed no relations to force</a:t>
            </a:r>
          </a:p>
          <a:p>
            <a:r>
              <a:rPr lang="en-US" dirty="0"/>
              <a:t>Manipulations of </a:t>
            </a:r>
            <a:r>
              <a:rPr lang="el-GR" dirty="0"/>
              <a:t>Θ</a:t>
            </a:r>
            <a:r>
              <a:rPr lang="en-US" dirty="0"/>
              <a:t> can show movement or reduction of the peak, keep it for flattening curve or geometry optimization</a:t>
            </a:r>
          </a:p>
          <a:p>
            <a:r>
              <a:rPr lang="en-US" dirty="0"/>
              <a:t>L2 shows heightening of force peak and shifting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21E-F0B7-68DB-1499-50A0FFD3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8B4F-2D95-778C-11B9-D7CDCAEC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air gap needs to have field curl across large length</a:t>
            </a:r>
          </a:p>
          <a:p>
            <a:r>
              <a:rPr lang="en-US" dirty="0"/>
              <a:t>Use multiple delayed solenoids to increase force over travel</a:t>
            </a:r>
          </a:p>
          <a:p>
            <a:r>
              <a:rPr lang="en-US" dirty="0"/>
              <a:t>Projectile manipulations as well</a:t>
            </a:r>
          </a:p>
        </p:txBody>
      </p:sp>
    </p:spTree>
    <p:extLst>
      <p:ext uri="{BB962C8B-B14F-4D97-AF65-F5344CB8AC3E}">
        <p14:creationId xmlns:p14="http://schemas.microsoft.com/office/powerpoint/2010/main" val="285532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2416-CEEB-6CA1-316D-2402F7F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Peak-to-Peak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F2B8-8BC3-96E0-52BE-085247AF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17"/>
            <a:ext cx="10515600" cy="4351338"/>
          </a:xfrm>
        </p:spPr>
        <p:txBody>
          <a:bodyPr/>
          <a:lstStyle/>
          <a:p>
            <a:r>
              <a:rPr lang="en-US" dirty="0"/>
              <a:t>Best way to flatten curve is by imposing two fields</a:t>
            </a:r>
          </a:p>
          <a:p>
            <a:pPr marL="0" indent="0">
              <a:buNone/>
            </a:pPr>
            <a:r>
              <a:rPr lang="en-US" dirty="0"/>
              <a:t>	to smooth out force across projectile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92015-6617-5AD9-C0A0-8CDEB68F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84" y="187096"/>
            <a:ext cx="3191320" cy="1638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64CB1-B22A-7422-6888-4106D3679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84" y="1868717"/>
            <a:ext cx="3143689" cy="191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7114A-1540-148A-01CA-7744A7FB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699" y="3783509"/>
            <a:ext cx="3620005" cy="2790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BB839-1ECB-5A88-A2AA-DE1B04AF4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000" y="4185960"/>
            <a:ext cx="330563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B88-3517-660F-5565-02B10E22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D500-3B36-7B93-BB81-3F539429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is current dependent, so methods are limiting:</a:t>
            </a:r>
          </a:p>
          <a:p>
            <a:pPr lvl="1"/>
            <a:r>
              <a:rPr lang="en-US" dirty="0"/>
              <a:t>P=v*I (Drop voltage)</a:t>
            </a:r>
          </a:p>
          <a:p>
            <a:pPr lvl="2"/>
            <a:r>
              <a:rPr lang="en-US" dirty="0"/>
              <a:t>Lower series resistance</a:t>
            </a:r>
          </a:p>
          <a:p>
            <a:pPr lvl="2"/>
            <a:r>
              <a:rPr lang="en-US" dirty="0"/>
              <a:t>Decrease duty cycle while maintain draw</a:t>
            </a:r>
          </a:p>
          <a:p>
            <a:pPr lvl="1"/>
            <a:r>
              <a:rPr lang="en-US" dirty="0"/>
              <a:t>Optimize force necessary:</a:t>
            </a:r>
          </a:p>
          <a:p>
            <a:pPr lvl="2"/>
            <a:r>
              <a:rPr lang="en-US" dirty="0"/>
              <a:t>Friction reduction</a:t>
            </a:r>
          </a:p>
          <a:p>
            <a:pPr lvl="2"/>
            <a:r>
              <a:rPr lang="en-US" dirty="0"/>
              <a:t>High magnetic moment materials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9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4A43-6BA1-9958-133E-5D9FB4D2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AA68-C5ED-3AD8-EECE-C761BB25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is correlated to size:</a:t>
            </a:r>
          </a:p>
          <a:p>
            <a:pPr lvl="1"/>
            <a:r>
              <a:rPr lang="en-US" dirty="0"/>
              <a:t>Decrease turns:</a:t>
            </a:r>
          </a:p>
          <a:p>
            <a:pPr lvl="2"/>
            <a:r>
              <a:rPr lang="en-US" dirty="0"/>
              <a:t>Higher power </a:t>
            </a:r>
          </a:p>
          <a:p>
            <a:pPr lvl="3"/>
            <a:r>
              <a:rPr lang="en-US" dirty="0"/>
              <a:t>high voltage and current may be sufficient to decrease turns</a:t>
            </a:r>
          </a:p>
          <a:p>
            <a:pPr lvl="1"/>
            <a:r>
              <a:rPr lang="en-US" dirty="0"/>
              <a:t>Decrease Yoke size</a:t>
            </a:r>
          </a:p>
          <a:p>
            <a:pPr lvl="1"/>
            <a:r>
              <a:rPr lang="en-US" dirty="0"/>
              <a:t>Material selection for weight</a:t>
            </a:r>
          </a:p>
        </p:txBody>
      </p:sp>
    </p:spTree>
    <p:extLst>
      <p:ext uri="{BB962C8B-B14F-4D97-AF65-F5344CB8AC3E}">
        <p14:creationId xmlns:p14="http://schemas.microsoft.com/office/powerpoint/2010/main" val="364096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D262-E95D-95E5-5FC3-DAB0160E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 Actuator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A24B-9ED1-DEAE-4535-C8B74B9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Push-Pin: A shaft for force transfer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Guider: Sliding axis for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Yoke: Housing of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Plunger: Magnetic field transducer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Coil: Magnetic field generation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Anti-Magnetic part: Field Pass through adjustment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Air gap: Room for travel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Anti-Magnetic Ring: </a:t>
            </a:r>
            <a:r>
              <a:rPr lang="en-US" sz="2400" b="1" dirty="0"/>
              <a:t>Purpose Unknown</a:t>
            </a:r>
            <a:r>
              <a:rPr lang="en-US" sz="2400" dirty="0"/>
              <a:t> {spacer component as pole piece is also magnetic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O-ring: Debris blocking seal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Pole-piece: Artificial magnet to pull plunger {Tied to solenoid}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1EE8D-EA91-DE15-6084-1E24E1FE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3" y="365124"/>
            <a:ext cx="4299857" cy="37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454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738B-1CA5-FE13-F300-AD53CDA0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BEAD-D617-06EE-7DFD-6A96ACA2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multiple formulations of the force on the plunger [Fm]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B0ACF-6F79-C979-5124-9C471557368A}"/>
              </a:ext>
            </a:extLst>
          </p:cNvPr>
          <p:cNvSpPr txBox="1">
            <a:spLocks/>
          </p:cNvSpPr>
          <p:nvPr/>
        </p:nvSpPr>
        <p:spPr>
          <a:xfrm>
            <a:off x="838200" y="2457859"/>
            <a:ext cx="5257800" cy="41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Shape Optimization Doc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124C76-AD10-F9C5-7ADA-382996D09E08}"/>
              </a:ext>
            </a:extLst>
          </p:cNvPr>
          <p:cNvSpPr txBox="1">
            <a:spLocks/>
          </p:cNvSpPr>
          <p:nvPr/>
        </p:nvSpPr>
        <p:spPr>
          <a:xfrm>
            <a:off x="6096000" y="2460720"/>
            <a:ext cx="5257800" cy="41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Design Optimization Doc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81E0C-55FC-1745-5ECF-F0FD7844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83" y="3095815"/>
            <a:ext cx="1857634" cy="438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9AA93-8777-10D2-205A-067208D20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450" y="3749487"/>
            <a:ext cx="3400900" cy="44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08CC69-BB87-08EE-4107-3F90ECA0C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241" y="4326780"/>
            <a:ext cx="657317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124A67-16AA-BD21-EB61-1D364608F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319" y="4880593"/>
            <a:ext cx="1143160" cy="371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635C5E-D063-6CBB-CA23-4D791DA46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4151" y="5367721"/>
            <a:ext cx="1057423" cy="2667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9B4F5C-E67D-EA2A-1040-3DA29F1E99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809" y="3090093"/>
            <a:ext cx="1114581" cy="342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02BBD5-91DA-8B0B-F856-1B40A0C2A1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360" y="3749487"/>
            <a:ext cx="1981477" cy="362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19DCCB-81E9-FA62-536F-B333A1FAD8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2123" y="4326780"/>
            <a:ext cx="1609950" cy="4001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D8AEF9-E370-1F09-A75C-C08AEAE4E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1518" y="5935489"/>
            <a:ext cx="296268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7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6F1F-93D8-A493-7C67-DADBE9E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84E0-500F-96C0-CB45-14260C36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Solenoids have issues with force curves, as across their working distance their force is inconsistent. The change can be up to a factor greater than 3 times than at other points in the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EA3D0-649A-9A22-B7E6-9D7BEFFD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661"/>
            <a:ext cx="3277057" cy="1905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90971-FBBB-A9C8-2414-F145F8CBC6C7}"/>
              </a:ext>
            </a:extLst>
          </p:cNvPr>
          <p:cNvSpPr txBox="1"/>
          <p:nvPr/>
        </p:nvSpPr>
        <p:spPr>
          <a:xfrm>
            <a:off x="838200" y="5253135"/>
            <a:ext cx="32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Shape-Optimization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3546A-4745-8BFB-AFDB-2078DF7C4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46" y="3048661"/>
            <a:ext cx="4944165" cy="272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109DA-0FBB-2409-F97C-EEDF6A539690}"/>
              </a:ext>
            </a:extLst>
          </p:cNvPr>
          <p:cNvSpPr txBox="1"/>
          <p:nvPr/>
        </p:nvSpPr>
        <p:spPr>
          <a:xfrm>
            <a:off x="6095999" y="6009517"/>
            <a:ext cx="32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Design Optimization Actuator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D04A-F5E9-4ABC-6080-9709F919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Curve Linearization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0F91-7AEF-87BD-B003-62AA58F2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flatten a curve there are multiple methods:</a:t>
            </a:r>
          </a:p>
          <a:p>
            <a:pPr lvl="1"/>
            <a:r>
              <a:rPr lang="en-US" dirty="0"/>
              <a:t>Current or Voltage of the coil</a:t>
            </a:r>
          </a:p>
          <a:p>
            <a:pPr lvl="1"/>
            <a:r>
              <a:rPr lang="en-US" dirty="0"/>
              <a:t>Advance design of coil or plunger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C9B2-9766-358A-683A-804A4AEAD433}"/>
              </a:ext>
            </a:extLst>
          </p:cNvPr>
          <p:cNvSpPr txBox="1"/>
          <p:nvPr/>
        </p:nvSpPr>
        <p:spPr>
          <a:xfrm>
            <a:off x="838200" y="3429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or Voltage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9B93D-DE35-FEC1-0F08-8232A6A58CDE}"/>
              </a:ext>
            </a:extLst>
          </p:cNvPr>
          <p:cNvSpPr txBox="1"/>
          <p:nvPr/>
        </p:nvSpPr>
        <p:spPr>
          <a:xfrm>
            <a:off x="6096000" y="3429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Coil or Plunger Design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B33AE-B3F0-61D0-0236-131400C3DD5A}"/>
              </a:ext>
            </a:extLst>
          </p:cNvPr>
          <p:cNvSpPr txBox="1"/>
          <p:nvPr/>
        </p:nvSpPr>
        <p:spPr>
          <a:xfrm>
            <a:off x="3467100" y="388735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626A3-8EC0-D3AD-87D0-AD982960988A}"/>
              </a:ext>
            </a:extLst>
          </p:cNvPr>
          <p:cNvSpPr txBox="1"/>
          <p:nvPr/>
        </p:nvSpPr>
        <p:spPr>
          <a:xfrm>
            <a:off x="838200" y="388735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4E9D8-425D-3BF2-E0B9-EAC70A5E023E}"/>
              </a:ext>
            </a:extLst>
          </p:cNvPr>
          <p:cNvSpPr txBox="1"/>
          <p:nvPr/>
        </p:nvSpPr>
        <p:spPr>
          <a:xfrm>
            <a:off x="8724900" y="388735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55FCB-4A29-4380-7A77-797469260847}"/>
              </a:ext>
            </a:extLst>
          </p:cNvPr>
          <p:cNvSpPr txBox="1"/>
          <p:nvPr/>
        </p:nvSpPr>
        <p:spPr>
          <a:xfrm>
            <a:off x="6096000" y="388735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8026C-3BB4-4A45-03E2-5B9089784830}"/>
              </a:ext>
            </a:extLst>
          </p:cNvPr>
          <p:cNvSpPr txBox="1"/>
          <p:nvPr/>
        </p:nvSpPr>
        <p:spPr>
          <a:xfrm>
            <a:off x="838200" y="4402121"/>
            <a:ext cx="262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information on projectile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material adjustment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904AA-53C4-CB20-1001-2BFDF73BB871}"/>
              </a:ext>
            </a:extLst>
          </p:cNvPr>
          <p:cNvSpPr txBox="1"/>
          <p:nvPr/>
        </p:nvSpPr>
        <p:spPr>
          <a:xfrm>
            <a:off x="3467100" y="4402121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perform, know kinematic features that are interdependent position, velocity, and acceleration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speed current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73E91-732C-30C0-3C5B-C6AD5BD20EC7}"/>
              </a:ext>
            </a:extLst>
          </p:cNvPr>
          <p:cNvSpPr txBox="1"/>
          <p:nvPr/>
        </p:nvSpPr>
        <p:spPr>
          <a:xfrm>
            <a:off x="8724900" y="4256690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suffer from variation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87D54-CADE-DD1D-D5C8-CAEFF440B230}"/>
              </a:ext>
            </a:extLst>
          </p:cNvPr>
          <p:cNvSpPr txBox="1"/>
          <p:nvPr/>
        </p:nvSpPr>
        <p:spPr>
          <a:xfrm>
            <a:off x="6096000" y="4258827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Unnecessary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Cheaper manufacture likely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AACA-9B28-7C2E-A94A-AAAAC8C8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Shape-Optimization mentions: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D2BC-A955-8B21-B461-FA129C67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“Control of the field current is, in this case, not easy. It must take into account the instantaneous velocity of movement of the plunger and non-linearity of the system, which requires sophisticated sensors, microcomputer and an appropriate electronic circuitry. A more advantageous way is, therefore, shape adjustment of the ferromagnetic parts of the device, which does not provide a quite perfectly linear characteristic, but its shape may be considered still acceptable. In this case, no further current control is needed.”</a:t>
            </a:r>
          </a:p>
        </p:txBody>
      </p:sp>
    </p:spTree>
    <p:extLst>
      <p:ext uri="{BB962C8B-B14F-4D97-AF65-F5344CB8AC3E}">
        <p14:creationId xmlns:p14="http://schemas.microsoft.com/office/powerpoint/2010/main" val="408922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645A-265A-5865-19FD-C2CD4D7D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A9FB-BD9E-A28D-D848-A473774A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features to optimize:</a:t>
            </a:r>
          </a:p>
          <a:p>
            <a:pPr lvl="1"/>
            <a:r>
              <a:rPr lang="en-US" dirty="0"/>
              <a:t>Maximal force: |Fm|</a:t>
            </a:r>
          </a:p>
          <a:p>
            <a:pPr lvl="1"/>
            <a:r>
              <a:rPr lang="en-US" dirty="0"/>
              <a:t>Stroke distance: |d|</a:t>
            </a:r>
          </a:p>
          <a:p>
            <a:pPr lvl="1"/>
            <a:r>
              <a:rPr lang="en-US" dirty="0"/>
              <a:t>Force peak-to-peak: ∆Fm</a:t>
            </a:r>
          </a:p>
          <a:p>
            <a:pPr lvl="1"/>
            <a:r>
              <a:rPr lang="en-US" dirty="0"/>
              <a:t>Power draw: |P|</a:t>
            </a:r>
          </a:p>
          <a:p>
            <a:pPr lvl="1"/>
            <a:r>
              <a:rPr lang="en-US" dirty="0"/>
              <a:t>Weight: |W|</a:t>
            </a:r>
          </a:p>
          <a:p>
            <a:pPr lvl="1"/>
            <a:r>
              <a:rPr lang="en-US" dirty="0"/>
              <a:t>Size: V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5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B889-882D-0E23-B231-AF9D75CD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Force Magnitude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FCC4-BBB5-0BB8-BCCE-A7625F0F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of peak is dependent on shape. So shaping of the coils is only for manipulating force curve.</a:t>
            </a:r>
          </a:p>
          <a:p>
            <a:r>
              <a:rPr lang="en-US" dirty="0"/>
              <a:t>However, the # turns, turn density, materials projectile or wire, projectile shape, and gaps manipulates peaks</a:t>
            </a:r>
          </a:p>
        </p:txBody>
      </p:sp>
    </p:spTree>
    <p:extLst>
      <p:ext uri="{BB962C8B-B14F-4D97-AF65-F5344CB8AC3E}">
        <p14:creationId xmlns:p14="http://schemas.microsoft.com/office/powerpoint/2010/main" val="12551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4C17-F4CC-E67E-4A96-71B3D88C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Manipulations for magnitude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C2474-892D-AE49-9924-36E91BC2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95" y="0"/>
            <a:ext cx="2650975" cy="219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4BB0D-A2FD-3E4F-EA92-8AD365F4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" y="1390843"/>
            <a:ext cx="4829849" cy="261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FD1BD-33BA-CEE2-EF16-CB3B7E929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9" y="4010584"/>
            <a:ext cx="4829849" cy="2753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289DC-45A6-33E3-5FBF-A3834D69E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478" y="1333685"/>
            <a:ext cx="4629796" cy="2676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D7004-76B6-14D8-FE0B-E7389B263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478" y="3962952"/>
            <a:ext cx="485842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2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612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Thesis Showcase</vt:lpstr>
      <vt:lpstr>Solenoid Actuator Design</vt:lpstr>
      <vt:lpstr>Force Formulation</vt:lpstr>
      <vt:lpstr>Force Curves</vt:lpstr>
      <vt:lpstr>Force Curve Linearization</vt:lpstr>
      <vt:lpstr>Shape-Optimization mentions:</vt:lpstr>
      <vt:lpstr>Optimization parameters</vt:lpstr>
      <vt:lpstr>Force Magnitude</vt:lpstr>
      <vt:lpstr>Manipulations for magnitude</vt:lpstr>
      <vt:lpstr>Results</vt:lpstr>
      <vt:lpstr>Stroke distance</vt:lpstr>
      <vt:lpstr>Peak-to-Peak Optimization</vt:lpstr>
      <vt:lpstr>Power Draw</vt:lpstr>
      <vt:lpstr>Weight and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Showcase</dc:title>
  <dc:creator>will poole</dc:creator>
  <cp:lastModifiedBy>will poole</cp:lastModifiedBy>
  <cp:revision>8</cp:revision>
  <dcterms:created xsi:type="dcterms:W3CDTF">2024-02-10T17:59:39Z</dcterms:created>
  <dcterms:modified xsi:type="dcterms:W3CDTF">2024-02-12T01:28:12Z</dcterms:modified>
</cp:coreProperties>
</file>