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29C6-5724-5CA8-2CAB-0926F5EC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5592-F1DA-E1F7-53F4-43F65DD5A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C0A1-CB0B-B871-BD9B-1ACD43F8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B72C-D743-0C68-C8B0-95A73115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4222-5EC8-6FEA-E3FB-26E0E562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750-FF3E-D5A1-924B-F4D7D58D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01AB-A8B3-6AB1-1E7D-015B8489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44E8-1CDC-47D5-874A-3FF8023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5BFB-235A-A819-0022-2DD6E413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95E4-8EF2-3027-0298-FBDBF976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0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FD4B1-7B44-5612-AF07-EC8F3E029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355CC-7719-D58A-4B17-3BC8155EA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B01A-A3DB-16A6-156E-CD800849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6886-DC3A-DD00-E4E8-64551658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F864-547C-033E-BADA-75DE3CE1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85CE-730D-DE27-5B00-D2E47AED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5F20-2558-9239-254A-FAD23B5F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9458-E935-948D-7B19-BA3BE36A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F9C4-8F88-94AA-428B-27B8824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1CB3-6AA6-211F-9705-630E2B8F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5C65-D8AD-05D3-3B07-9523C6AF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E912-C55B-6C77-D3A1-D183FBF6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33CF-9201-5CAA-BB9C-316CBC3C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DFE6-F1A0-4FC8-6B4B-3CA43D23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D55E-408E-680F-C8C1-C2E4C22A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FC2-EC20-5A01-6EBC-DDB63E28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FAC7-E624-0C92-1960-244953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01F5-6CF7-A526-3DB1-E9D24A6F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F65FF-B084-2EB8-75B6-406884E4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DD50-0758-1B84-F285-1CCDBFD4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67F15-B850-0267-0FDE-94D8FF3F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4568-DB2E-E9F4-F4BC-AF8E400D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3D635-69AD-B445-0521-FA5AFC3CD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BDC3-480A-DB47-AB4A-2202519D2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50ACC-382E-9C92-A18E-39FB6C0AC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F310E-83E9-C5E3-476E-BC460E22F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E69D8-5ACB-9894-37DC-6292ADC2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BE86B-143C-5163-7B5E-34E4737F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55A9C-B88D-FADB-A994-27E709ED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08B4-EF53-FDB6-610A-758E2317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C595C-2683-6426-2D6E-877E87DC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4E3F1-8453-A379-5EF9-4476B58C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89D92-0169-0FBF-8852-D0CE966D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1B0D4-4778-810C-736D-A11E7EEF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E39B7-E002-4119-B78C-CEB26842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40897-B8A1-BA28-0731-BCB6C1FB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F06D-BF77-3B24-C6F8-D608AC99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C169-A087-C6D0-717C-B91315E1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EBB47-B1DA-3860-CFE3-A4E29F7FB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CAA6-430C-18FE-0A5F-93F52CC4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75D5-F641-D3CF-9A1C-6C693F26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0D4F0-5736-D942-FB40-00EC4040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ED13-D8F8-003F-37D0-A81523A5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C935D-8DC3-1A99-E544-FBB192CDF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2B006-6E65-3544-449D-547863076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769F-2D2B-FE2C-E6F6-DE23DA4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08E1-5F5E-069D-3474-D80DD9FE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CFADE-FF23-58E3-8D71-FF84D924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7B730-6344-7171-6C80-9A1A7399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7777-3E9F-21F7-D5F5-759ECC837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A030-A289-F20F-A673-7996C6D0E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1014-6848-4274-9F48-F436734DBF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D8C2-2C74-6EA4-C9F9-F2AADC178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058B-DF6C-2EE8-814F-12F7248B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25D8-BE4A-4A20-8F3B-B01B75DF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agnetic_mo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21D4-082A-9BBA-5F5D-79261F272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 Simulator Verification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3486D-47C0-DB62-BA80-A965D6A03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Poole</a:t>
            </a:r>
          </a:p>
        </p:txBody>
      </p:sp>
    </p:spTree>
    <p:extLst>
      <p:ext uri="{BB962C8B-B14F-4D97-AF65-F5344CB8AC3E}">
        <p14:creationId xmlns:p14="http://schemas.microsoft.com/office/powerpoint/2010/main" val="256689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7C57-B53D-A8C2-D606-71E0088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7B9C-5BC0-E36B-422D-9AE33737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Shape_Maker</a:t>
            </a:r>
            <a:r>
              <a:rPr lang="en-US" dirty="0"/>
              <a:t>-&gt;Solenoid Shape Maker [Rectangle, </a:t>
            </a:r>
            <a:r>
              <a:rPr lang="en-US" dirty="0" err="1"/>
              <a:t>Rriangle</a:t>
            </a:r>
            <a:r>
              <a:rPr lang="en-US" dirty="0"/>
              <a:t>, Trumpet]</a:t>
            </a:r>
          </a:p>
          <a:p>
            <a:pPr lvl="1"/>
            <a:r>
              <a:rPr lang="en-US" dirty="0"/>
              <a:t>Passes Point_3d to </a:t>
            </a:r>
            <a:r>
              <a:rPr lang="en-US" dirty="0" err="1"/>
              <a:t>Field_Maker</a:t>
            </a:r>
            <a:endParaRPr lang="en-US" dirty="0"/>
          </a:p>
          <a:p>
            <a:r>
              <a:rPr lang="en-US" dirty="0" err="1"/>
              <a:t>Field_Maker</a:t>
            </a:r>
            <a:r>
              <a:rPr lang="en-US" dirty="0"/>
              <a:t>-&gt;Uses Point_3d to map path for length of wire, receives current and data map to generate B and H field</a:t>
            </a:r>
          </a:p>
        </p:txBody>
      </p:sp>
    </p:spTree>
    <p:extLst>
      <p:ext uri="{BB962C8B-B14F-4D97-AF65-F5344CB8AC3E}">
        <p14:creationId xmlns:p14="http://schemas.microsoft.com/office/powerpoint/2010/main" val="387967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4591-05C6-4327-828B-17E3E05C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69B-B51C-3905-F97C-57F0CBA6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Rectangle 10turns, 1 layer, radius </a:t>
            </a:r>
            <a:r>
              <a:rPr lang="en-US" dirty="0" err="1"/>
              <a:t>init</a:t>
            </a:r>
            <a:r>
              <a:rPr lang="en-US" dirty="0"/>
              <a:t> 12.7mm, AWG 16, 100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213D5-3520-F4B1-50CB-67E55B2D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67" y="2576227"/>
            <a:ext cx="7141593" cy="36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81AF-4133-D3AA-3326-6971CB89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A8D8-39AF-78D5-741F-598ECA21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 are stored as [1,1,:]=x, [1,2,:]=y, [1,3,:]=z</a:t>
            </a:r>
          </a:p>
          <a:p>
            <a:r>
              <a:rPr lang="en-US" dirty="0"/>
              <a:t>Point_3d[:,:,1]= 0.0133,0,0.0001 | [</a:t>
            </a:r>
            <a:r>
              <a:rPr lang="en-US" dirty="0" err="1"/>
              <a:t>x,y,z</a:t>
            </a:r>
            <a:r>
              <a:rPr lang="en-US" dirty="0"/>
              <a:t>]</a:t>
            </a:r>
          </a:p>
          <a:p>
            <a:r>
              <a:rPr lang="en-US" dirty="0"/>
              <a:t>Point_3d[:,:,2]=0.0102,0.0086,0.0003 | [</a:t>
            </a:r>
            <a:r>
              <a:rPr lang="en-US" dirty="0" err="1"/>
              <a:t>x,y,z</a:t>
            </a:r>
            <a:r>
              <a:rPr lang="en-US" dirty="0"/>
              <a:t>]</a:t>
            </a:r>
          </a:p>
          <a:p>
            <a:r>
              <a:rPr lang="en-US" dirty="0"/>
              <a:t>dl=Point_3d[:,:,2]-Point_3d[:,:,1]</a:t>
            </a:r>
          </a:p>
          <a:p>
            <a:r>
              <a:rPr lang="en-US" dirty="0"/>
              <a:t>dl (Vector)=-0.0031,0.0086,0.0002, represents path of current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6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0678-5489-BA5B-17E6-4A3549A2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7162C-FE52-73F9-FBA5-419CE8580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657" y="1825625"/>
                <a:ext cx="116246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Biot-Savart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|^2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(A/m) (eq 5.22) [everything in integral is a vector]</a:t>
                </a:r>
              </a:p>
              <a:p>
                <a:r>
                  <a:rPr lang="en-US" dirty="0"/>
                  <a:t>Vector Magnetic Potential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wb</a:t>
                </a:r>
                <a:r>
                  <a:rPr lang="en-US" dirty="0"/>
                  <a:t>/m^2) or (T) eq (5.53)</a:t>
                </a:r>
              </a:p>
              <a:p>
                <a:pPr lvl="1"/>
                <a:r>
                  <a:rPr lang="en-US" dirty="0"/>
                  <a:t>A is (</a:t>
                </a:r>
                <a:r>
                  <a:rPr lang="en-US" dirty="0" err="1"/>
                  <a:t>wb</a:t>
                </a:r>
                <a:r>
                  <a:rPr lang="en-US" dirty="0"/>
                  <a:t>/m)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dirty="0"/>
                  <a:t> Where J is a unit of current across a surface (A/M^2)</a:t>
                </a:r>
              </a:p>
              <a:p>
                <a:pPr lvl="1"/>
                <a:r>
                  <a:rPr lang="en-US" dirty="0"/>
                  <a:t>Note J </a:t>
                </a:r>
                <a:r>
                  <a:rPr lang="en-US" dirty="0" err="1"/>
                  <a:t>dV</a:t>
                </a:r>
                <a:r>
                  <a:rPr lang="en-US" dirty="0"/>
                  <a:t> can be substituted with I dL (eq 5.65 notes)</a:t>
                </a:r>
              </a:p>
              <a:p>
                <a:r>
                  <a:rPr lang="en-US" dirty="0"/>
                  <a:t>Magnetic Moment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𝑁𝐼𝐴</m:t>
                    </m:r>
                  </m:oMath>
                </a14:m>
                <a:r>
                  <a:rPr lang="en-US" dirty="0"/>
                  <a:t> (A/M) or (J/T) [n^, normal vector N # turns, I current, A area m^2]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7162C-FE52-73F9-FBA5-419CE8580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657" y="1825625"/>
                <a:ext cx="11624650" cy="4351338"/>
              </a:xfrm>
              <a:blipFill>
                <a:blip r:embed="rId2"/>
                <a:stretch>
                  <a:fillRect l="-944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821D8D-6500-7740-EADE-5E872E53291C}"/>
              </a:ext>
            </a:extLst>
          </p:cNvPr>
          <p:cNvSpPr txBox="1"/>
          <p:nvPr/>
        </p:nvSpPr>
        <p:spPr>
          <a:xfrm>
            <a:off x="280657" y="6176963"/>
            <a:ext cx="107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_^ means unit vector, |_| abs(_),d_ integrate along _ {dl length, </a:t>
            </a:r>
            <a:r>
              <a:rPr lang="en-US" dirty="0" err="1"/>
              <a:t>dV</a:t>
            </a:r>
            <a:r>
              <a:rPr lang="en-US" dirty="0"/>
              <a:t> volume}</a:t>
            </a:r>
          </a:p>
        </p:txBody>
      </p:sp>
    </p:spTree>
    <p:extLst>
      <p:ext uri="{BB962C8B-B14F-4D97-AF65-F5344CB8AC3E}">
        <p14:creationId xmlns:p14="http://schemas.microsoft.com/office/powerpoint/2010/main" val="66511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652-5122-B4A5-4F12-D9CCF24D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Equations Continued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E87E3-8AE9-1AE5-76EC-FEB05C46F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678"/>
                <a:ext cx="10515600" cy="4351338"/>
              </a:xfrm>
            </p:spPr>
            <p:txBody>
              <a:bodyPr/>
              <a:lstStyle/>
              <a:p>
                <a:r>
                  <a:rPr lang="en-US" b="0" dirty="0"/>
                  <a:t>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E87E3-8AE9-1AE5-76EC-FEB05C46F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678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22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3C0D-0918-369D-2ACC-CF4327A5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Knowns 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3F12-474E-54D7-CDDC-FE183E22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9313" cy="4351338"/>
          </a:xfrm>
        </p:spPr>
        <p:txBody>
          <a:bodyPr/>
          <a:lstStyle/>
          <a:p>
            <a:r>
              <a:rPr lang="en-US" dirty="0"/>
              <a:t>B-field and H-field should be similar on the “outside” of magnetic structures but differ on the inside.</a:t>
            </a:r>
          </a:p>
          <a:p>
            <a:r>
              <a:rPr lang="en-US" dirty="0"/>
              <a:t>This is due to</a:t>
            </a:r>
          </a:p>
          <a:p>
            <a:pPr lvl="1"/>
            <a:r>
              <a:rPr lang="en-US" dirty="0"/>
              <a:t>B=u_0(H+M)</a:t>
            </a:r>
          </a:p>
        </p:txBody>
      </p:sp>
      <p:pic>
        <p:nvPicPr>
          <p:cNvPr id="2050" name="Picture 2" descr="What is the difference between B-field and H-field? - Quora">
            <a:extLst>
              <a:ext uri="{FF2B5EF4-FFF2-40B4-BE49-F238E27FC236}">
                <a16:creationId xmlns:a16="http://schemas.microsoft.com/office/drawing/2014/main" id="{B167CBFA-EDAA-0CD7-9679-E2DBBBA9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0"/>
            <a:ext cx="542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2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081E-7640-133F-6F01-B012C367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 for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244BA-B71A-D3DA-6DCC-6B2117E0B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64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Since, H field does not vary with material nearby, or M-fields, it would be the best to model. If B is going to be modeled tied to the M-field, that can be done in post as H is tied to that, though that B and M relation is tied to residual materials.</a:t>
                </a:r>
              </a:p>
              <a:p>
                <a:endParaRPr lang="en-US" dirty="0"/>
              </a:p>
              <a:p>
                <a:r>
                  <a:rPr lang="en-US" dirty="0"/>
                  <a:t>So, H will be based upon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|^2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(A/m) (eq 5.22) [everything in integral is a vector]</a:t>
                </a:r>
              </a:p>
              <a:p>
                <a:pPr lvl="1"/>
                <a:r>
                  <a:rPr lang="en-US" b="0" i="0" dirty="0">
                    <a:latin typeface="Cambria Math" panose="02040503050406030204" pitchFamily="18" charset="0"/>
                  </a:rPr>
                  <a:t>And so forth B field w</a:t>
                </a:r>
                <a:r>
                  <a:rPr lang="en-US" dirty="0">
                    <a:latin typeface="Cambria Math" panose="02040503050406030204" pitchFamily="18" charset="0"/>
                  </a:rPr>
                  <a:t>ill be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|^2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(T)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244BA-B71A-D3DA-6DCC-6B2117E0B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642" y="1825625"/>
                <a:ext cx="10515600" cy="4351338"/>
              </a:xfrm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0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19A7-D9DF-23AA-4625-138C1272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H-Field Model</a:t>
            </a:r>
          </a:p>
        </p:txBody>
      </p:sp>
      <p:pic>
        <p:nvPicPr>
          <p:cNvPr id="5" name="Picture 4" descr="A graph of a graph of a red oval&#10;&#10;Description automatically generated with medium confidence">
            <a:extLst>
              <a:ext uri="{FF2B5EF4-FFF2-40B4-BE49-F238E27FC236}">
                <a16:creationId xmlns:a16="http://schemas.microsoft.com/office/drawing/2014/main" id="{3FD81EB6-5C42-0A6C-B890-971A61C6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661"/>
            <a:ext cx="6096000" cy="3146166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25EE7355-6412-BC35-54C4-83B05921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6" y="169068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6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457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Field Simulator Verification Procedure</vt:lpstr>
      <vt:lpstr>File Method</vt:lpstr>
      <vt:lpstr>Shape For Testing</vt:lpstr>
      <vt:lpstr>Starting Points</vt:lpstr>
      <vt:lpstr>Equations</vt:lpstr>
      <vt:lpstr>Equations Continued</vt:lpstr>
      <vt:lpstr>Knowns Initial</vt:lpstr>
      <vt:lpstr>Simple Solution for modeling</vt:lpstr>
      <vt:lpstr>H-Field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Simulator Verification Procedure</dc:title>
  <dc:creator>will poole</dc:creator>
  <cp:lastModifiedBy>will poole</cp:lastModifiedBy>
  <cp:revision>7</cp:revision>
  <dcterms:created xsi:type="dcterms:W3CDTF">2023-10-01T21:58:52Z</dcterms:created>
  <dcterms:modified xsi:type="dcterms:W3CDTF">2023-10-02T01:44:41Z</dcterms:modified>
</cp:coreProperties>
</file>