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5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32F1-2DD3-CD14-8613-2209F877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B0129-2674-377E-BF57-18589F4B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4861-6BA5-35C2-BF56-87873F7E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8E3B-F536-41DC-DDFE-49EDE795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935F-9299-405D-EFD6-5A5B6257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11D9-ED64-F3C4-6F6F-701A7FA5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4F3BC-B142-E894-78AB-CA6F3C99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C444A-39EA-D664-D1DA-DD9DDED8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DB2A-F12F-EC81-0C15-22C8D1E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915B-1C19-FB8C-F67A-E726395D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A127-4273-ABEA-ABE8-0C372273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6E480-35FD-08E6-DFCB-2FA60B1B5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81EB5-0E38-5398-B4BA-60683CDC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C38A-2661-80AF-932B-9925F0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72D71-F730-5A90-FF8F-E22D2A78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251-33BD-B53B-8181-826D78F8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C3E0-6F1C-FFEA-66DE-AE3B8636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62F9-5BEB-DAE2-043E-EFA92380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825D5-A7A4-750E-D781-9AB098D4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5CDD-DBD6-573D-F0A9-9A631FBB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EA9A-A3DB-467F-C9BF-7BAE95A3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A0911-69E5-CACD-2934-2CDBB8D5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71CE-6E6E-D354-5A8E-6AD76374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D612-F66D-C1EE-2257-F5BB5673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ED2D-62D3-0E97-B940-5EE1C983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AE62-9A76-4390-545B-6837828F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287E-066C-CDC1-92DE-0891ECA6A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3964D-0301-8926-ADC4-BC4B3B46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370FB-D83A-28D5-34BB-C69D18E2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AFBC-C31C-9BDE-8F75-C2F4BFB5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2267F-DA4E-2D7B-3FB4-72A5D3CA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0D6E-B9DB-CE32-7555-0CA591F1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8F1C-9877-20D5-094E-AFD2F2C1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6990C-D50D-8BF8-80F7-B466E32C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1A476-A9C4-AD17-BBDE-3E44DBC5A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EE3B-40DE-B95B-FD3F-4EE4B83EC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1D86B-4F44-3215-005F-A124E6B1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D5C56-A623-06CD-8571-BDC1863B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3A2D1-DF51-101A-E86D-0C383A94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87A0-791C-4D06-EE45-23702758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B5789-2ADC-C39D-E239-46E6021A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1B9C3-77AE-2CFD-AB29-B1F72989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93170-8409-3CD2-F2DD-4686031B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B1E1-FD1D-2F63-7377-A09C8C5E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E2AFB-6457-2227-4CFF-BB4F4FD7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2356D-1640-EA27-DAF9-FFB19BB4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B76A-3285-EA9D-61AC-EFF56C41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5535-FB20-58E9-A011-1812DA6C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058BC-BBFE-BAB4-B3F5-243F2FD9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FACD0-2A76-D000-2829-3FF7B735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2A859-2132-12FA-FE06-5B91CC39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40F1C-28C7-E33D-589D-BE200D2D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17FA-35EA-6FAF-F6F8-D04FA108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86A60-BDA2-946B-EEA3-7FA65E917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1FC9-28D3-EB66-A903-241CFAEF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F62D-2147-C9AD-2989-349DB86B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B2ECE-899A-E7B9-B365-9CFDD975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1095-0DB0-93CE-6777-2B48465E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E8F57-9D6D-7D2A-FFD6-AE94C071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88B2-2379-0B38-6328-69304860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4774-044F-4C63-B596-8E6DC73FB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BEE3-6178-4B37-90D7-8AAE3F35610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70AA-2232-C65E-F5F4-286AF38F4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1FF8D-A68B-7C54-D67B-995820F03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A13D-8136-4DCB-9B7A-1FE52A334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8414521_Simulation_of_the_attitude_behaviour_and_available_power_profile_of_the_DELFI-C3_spacecraft_with_application_of_the_OPSIM_platform" TargetMode="External"/><Relationship Id="rId2" Type="http://schemas.openxmlformats.org/officeDocument/2006/relationships/hyperlink" Target="https://en.wikipedia.org/wiki/Magnetiz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dantu.com/question-answer/calculate-the-spinonly-magnetic-moment-of-fe-class-11-chemistry-cbse-5fd98f8742757869af545c7a" TargetMode="External"/><Relationship Id="rId2" Type="http://schemas.openxmlformats.org/officeDocument/2006/relationships/hyperlink" Target="https://www.etantdonnes.com/MACHINE/TABLES/metalDensity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Magnetic_mo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7BE1-099B-7515-3582-A9F0C0177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Prospects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201AA-DE6D-70B7-6C06-8D07FA3D7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William Poole</a:t>
            </a:r>
          </a:p>
        </p:txBody>
      </p:sp>
    </p:spTree>
    <p:extLst>
      <p:ext uri="{BB962C8B-B14F-4D97-AF65-F5344CB8AC3E}">
        <p14:creationId xmlns:p14="http://schemas.microsoft.com/office/powerpoint/2010/main" val="422508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E45F-A35F-50AF-F284-05E04710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8093-1C1E-90DE-EFDD-EC5DDDFC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Shape:</a:t>
            </a:r>
          </a:p>
          <a:p>
            <a:pPr lvl="1"/>
            <a:r>
              <a:rPr lang="en-US" dirty="0"/>
              <a:t>To get maximum force the center of the solenoid is to be avoided as field parallel to the velocity does not generate lateral force.</a:t>
            </a:r>
          </a:p>
          <a:p>
            <a:r>
              <a:rPr lang="en-US" dirty="0"/>
              <a:t>Material:</a:t>
            </a:r>
          </a:p>
          <a:p>
            <a:pPr lvl="1"/>
            <a:r>
              <a:rPr lang="en-US" dirty="0"/>
              <a:t>Iron - 4.87 J/T or Am^2 -&gt; {j=kg*m^2/s^-2/T=Wb/m^2}</a:t>
            </a:r>
          </a:p>
          <a:p>
            <a:pPr lvl="1"/>
            <a:r>
              <a:rPr lang="en-US" dirty="0"/>
              <a:t>Looking at something like Alnico 5 to determine its properties for this calculation \ </a:t>
            </a:r>
            <a:r>
              <a:rPr lang="en-US" dirty="0">
                <a:hlinkClick r:id="rId2"/>
              </a:rPr>
              <a:t>Magnetization</a:t>
            </a:r>
            <a:r>
              <a:rPr lang="en-US" dirty="0"/>
              <a:t> and determining magnetic moment</a:t>
            </a:r>
          </a:p>
          <a:p>
            <a:pPr lvl="2"/>
            <a:r>
              <a:rPr lang="en-US" dirty="0"/>
              <a:t>Using B=u0(H+M) and m=</a:t>
            </a:r>
            <a:r>
              <a:rPr lang="en-US" b="0" i="0" dirty="0">
                <a:effectLst/>
              </a:rPr>
              <a:t> ∫ ∫ ∫</a:t>
            </a:r>
            <a:r>
              <a:rPr lang="en-US" b="0" i="0" dirty="0" err="1">
                <a:effectLst/>
              </a:rPr>
              <a:t>Mdv</a:t>
            </a:r>
            <a:endParaRPr lang="en-US" b="0" i="0" dirty="0">
              <a:effectLst/>
            </a:endParaRPr>
          </a:p>
          <a:p>
            <a:pPr lvl="2"/>
            <a:r>
              <a:rPr lang="en-US" dirty="0">
                <a:hlinkClick r:id="rId3"/>
              </a:rPr>
              <a:t>Based of this document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8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3C01-03E1-9CFB-B286-01053B5F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of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E42E-E178-7E5A-0300-D119EEF9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679"/>
            <a:ext cx="10515600" cy="4351338"/>
          </a:xfrm>
        </p:spPr>
        <p:txBody>
          <a:bodyPr/>
          <a:lstStyle/>
          <a:p>
            <a:r>
              <a:rPr lang="en-US" dirty="0"/>
              <a:t>This a simple concern as the effective things we could measure here are the following:</a:t>
            </a:r>
          </a:p>
          <a:p>
            <a:pPr lvl="1"/>
            <a:r>
              <a:rPr lang="en-US" dirty="0"/>
              <a:t>Speed boost per stage</a:t>
            </a:r>
          </a:p>
          <a:p>
            <a:pPr lvl="1"/>
            <a:r>
              <a:rPr lang="en-US" dirty="0"/>
              <a:t>Timing influence</a:t>
            </a:r>
          </a:p>
          <a:p>
            <a:pPr lvl="1"/>
            <a:r>
              <a:rPr lang="en-US" dirty="0"/>
              <a:t>Overall power draw per stage</a:t>
            </a:r>
          </a:p>
          <a:p>
            <a:pPr lvl="1"/>
            <a:r>
              <a:rPr lang="en-US" dirty="0"/>
              <a:t>Efficiency per solenoid added to speed outputted</a:t>
            </a:r>
          </a:p>
        </p:txBody>
      </p:sp>
    </p:spTree>
    <p:extLst>
      <p:ext uri="{BB962C8B-B14F-4D97-AF65-F5344CB8AC3E}">
        <p14:creationId xmlns:p14="http://schemas.microsoft.com/office/powerpoint/2010/main" val="99825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8851-8318-E524-CEE1-7F3F6D88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235D-5871-B657-CEBC-82B97E2C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and Prediction</a:t>
            </a:r>
          </a:p>
          <a:p>
            <a:r>
              <a:rPr lang="en-US" dirty="0"/>
              <a:t>Power Supply {and its effects}</a:t>
            </a:r>
          </a:p>
          <a:p>
            <a:r>
              <a:rPr lang="en-US" dirty="0"/>
              <a:t>Solenoid properties {Cross section and effects}</a:t>
            </a:r>
          </a:p>
          <a:p>
            <a:r>
              <a:rPr lang="en-US" dirty="0"/>
              <a:t>Armature Properties {Shape and material}</a:t>
            </a:r>
          </a:p>
          <a:p>
            <a:r>
              <a:rPr lang="en-US" dirty="0"/>
              <a:t># of stages</a:t>
            </a:r>
          </a:p>
          <a:p>
            <a:r>
              <a:rPr lang="en-US" dirty="0"/>
              <a:t>Parasitic parameterization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5106-B9CB-62E4-AC0A-01351469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Initial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647F-55B6-9B63-C9A3-354CADFE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begin this process I started by creating 3 </a:t>
            </a:r>
            <a:r>
              <a:rPr lang="en-US" dirty="0" err="1"/>
              <a:t>matlab</a:t>
            </a:r>
            <a:r>
              <a:rPr lang="en-US" dirty="0"/>
              <a:t> files:</a:t>
            </a:r>
          </a:p>
          <a:p>
            <a:pPr marL="0" indent="0">
              <a:buNone/>
            </a:pPr>
            <a:r>
              <a:rPr lang="en-US" dirty="0"/>
              <a:t>B-Field calc | generates 3d map of B-field</a:t>
            </a:r>
          </a:p>
          <a:p>
            <a:pPr marL="0" indent="0">
              <a:buNone/>
            </a:pPr>
            <a:r>
              <a:rPr lang="en-US" dirty="0"/>
              <a:t>Force calc | generates force at a distance from solenoid</a:t>
            </a:r>
          </a:p>
          <a:p>
            <a:pPr marL="0" indent="0">
              <a:buNone/>
            </a:pPr>
            <a:r>
              <a:rPr lang="en-US" dirty="0"/>
              <a:t>Kinematics | uses a plot of data points of force to determine projectile timing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995-39AB-E460-DC34-A51B7AB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E24C-0D9C-450F-952D-E0D48BCB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Projectile shape: Cylinder | </a:t>
            </a:r>
            <a:r>
              <a:rPr lang="en-US" b="1" dirty="0"/>
              <a:t>This can be changed to Hoop to maximize Force to Mass ratio </a:t>
            </a:r>
            <a:r>
              <a:rPr lang="en-US" dirty="0"/>
              <a:t>| [1/4 diameter x 3.25-inches iron {0.14in^3}, density </a:t>
            </a:r>
            <a:r>
              <a:rPr lang="en-US" dirty="0">
                <a:hlinkClick r:id="rId2"/>
              </a:rPr>
              <a:t>0.284lb</a:t>
            </a:r>
            <a:r>
              <a:rPr lang="en-US" dirty="0"/>
              <a:t>/in^3 {0.0412lb or 18.7g}, </a:t>
            </a:r>
            <a:r>
              <a:rPr lang="en-US" dirty="0">
                <a:hlinkClick r:id="rId3"/>
              </a:rPr>
              <a:t>magnetic moment </a:t>
            </a:r>
            <a:r>
              <a:rPr lang="en-US" dirty="0"/>
              <a:t>4.89J/T]</a:t>
            </a:r>
          </a:p>
          <a:p>
            <a:pPr lvl="1"/>
            <a:r>
              <a:rPr lang="en-US" dirty="0"/>
              <a:t>Barrel ID is 3/8 best shape would be 1/4in to 3/8in as to avoid uniform field in the center</a:t>
            </a:r>
          </a:p>
          <a:p>
            <a:r>
              <a:rPr lang="en-US" dirty="0"/>
              <a:t>Solenoid Design: Wire gauge 16awg, number of layers 5, 200 turns</a:t>
            </a:r>
          </a:p>
          <a:p>
            <a:pPr lvl="1"/>
            <a:r>
              <a:rPr lang="en-US" dirty="0"/>
              <a:t>Many issues to be optimized here, though the field needs to be as compact as possible to maximize Force output. Though, the issues is that a infinitely dense solenoid has the issue of infinite resistance.</a:t>
            </a:r>
          </a:p>
        </p:txBody>
      </p:sp>
    </p:spTree>
    <p:extLst>
      <p:ext uri="{BB962C8B-B14F-4D97-AF65-F5344CB8AC3E}">
        <p14:creationId xmlns:p14="http://schemas.microsoft.com/office/powerpoint/2010/main" val="211356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0242-41ED-F2D0-E976-F9C45B72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2F8A-DDD9-84AC-F429-D320B2E4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believe this mill be the main crux of the capstone. This will use 2 software programs to determine the following:</a:t>
            </a:r>
          </a:p>
          <a:p>
            <a:pPr marL="0" indent="0">
              <a:buNone/>
            </a:pPr>
            <a:r>
              <a:rPr lang="en-US" dirty="0"/>
              <a:t>Microcap: This will be for getting the current and circuit properties</a:t>
            </a:r>
          </a:p>
          <a:p>
            <a:pPr marL="0" indent="0">
              <a:buNone/>
            </a:pPr>
            <a:r>
              <a:rPr lang="en-US" dirty="0"/>
              <a:t>As well as modeling parasitic if we get to measuring them</a:t>
            </a:r>
          </a:p>
          <a:p>
            <a:pPr lvl="1"/>
            <a:r>
              <a:rPr lang="en-US" dirty="0"/>
              <a:t>Inductor AC rejection, </a:t>
            </a:r>
          </a:p>
          <a:p>
            <a:pPr marL="0" indent="0">
              <a:buNone/>
            </a:pPr>
            <a:r>
              <a:rPr lang="en-US" dirty="0"/>
              <a:t>MATLAB: This will be for modeling various aspects of a solenoids</a:t>
            </a:r>
          </a:p>
        </p:txBody>
      </p:sp>
    </p:spTree>
    <p:extLst>
      <p:ext uri="{BB962C8B-B14F-4D97-AF65-F5344CB8AC3E}">
        <p14:creationId xmlns:p14="http://schemas.microsoft.com/office/powerpoint/2010/main" val="38406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5DA8-DF10-DC17-BCA4-C5158C36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MATLAB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C14B-EF98-87B9-0917-8FDDC14F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initial model was done to get timing of the on-state of the circuit</a:t>
            </a:r>
          </a:p>
          <a:p>
            <a:r>
              <a:rPr lang="en-US" dirty="0"/>
              <a:t>The B-Field modeling needs to be optimized however, it generates an accurate model of the B field and a 2d profile for review.</a:t>
            </a:r>
          </a:p>
        </p:txBody>
      </p:sp>
      <p:pic>
        <p:nvPicPr>
          <p:cNvPr id="5" name="Picture 4" descr="A graph of a map&#10;&#10;Description automatically generated">
            <a:extLst>
              <a:ext uri="{FF2B5EF4-FFF2-40B4-BE49-F238E27FC236}">
                <a16:creationId xmlns:a16="http://schemas.microsoft.com/office/drawing/2014/main" id="{4552DDBC-4ECC-677E-F150-47B76BC6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3378115"/>
            <a:ext cx="4639846" cy="3479885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1F61518C-45D1-0A3E-95C0-B65763215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2657"/>
            <a:ext cx="5843338" cy="29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D8D4-203F-23EC-DE6C-D52CB27D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 B-field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9B75-E40E-FFA4-ADB1-4BF1BC1E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Loop, 30a, at 0 at 10mm height, radius .5 inches</a:t>
            </a:r>
          </a:p>
          <a:p>
            <a:r>
              <a:rPr lang="en-US" dirty="0"/>
              <a:t>Equation Referenced 5.31 with u0 as a multiplier</a:t>
            </a:r>
          </a:p>
          <a:p>
            <a:r>
              <a:rPr lang="en-US" dirty="0"/>
              <a:t>Original Code had issue deriving new solution.</a:t>
            </a:r>
          </a:p>
          <a:p>
            <a:pPr lvl="1"/>
            <a:r>
              <a:rPr lang="en-US" dirty="0"/>
              <a:t>New files </a:t>
            </a:r>
            <a:r>
              <a:rPr lang="en-US" dirty="0" err="1"/>
              <a:t>Shape_Maker</a:t>
            </a:r>
            <a:r>
              <a:rPr lang="en-US" dirty="0"/>
              <a:t> and </a:t>
            </a:r>
            <a:r>
              <a:rPr lang="en-US" dirty="0" err="1"/>
              <a:t>Field_Maker</a:t>
            </a:r>
            <a:r>
              <a:rPr lang="en-US" dirty="0"/>
              <a:t> generated for doing math, </a:t>
            </a:r>
            <a:r>
              <a:rPr lang="en-US" dirty="0" err="1"/>
              <a:t>Field_Maker</a:t>
            </a:r>
            <a:r>
              <a:rPr lang="en-US" dirty="0"/>
              <a:t> has an issue of vector placement</a:t>
            </a:r>
          </a:p>
        </p:txBody>
      </p:sp>
    </p:spTree>
    <p:extLst>
      <p:ext uri="{BB962C8B-B14F-4D97-AF65-F5344CB8AC3E}">
        <p14:creationId xmlns:p14="http://schemas.microsoft.com/office/powerpoint/2010/main" val="288912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C77F-B91C-E48D-B4BB-4CA1EC95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844"/>
            <a:ext cx="10515600" cy="1325563"/>
          </a:xfrm>
        </p:spPr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5D5B-812B-0ABF-012F-0FBE6B88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6774"/>
            <a:ext cx="5257800" cy="3905219"/>
          </a:xfrm>
        </p:spPr>
        <p:txBody>
          <a:bodyPr/>
          <a:lstStyle/>
          <a:p>
            <a:r>
              <a:rPr lang="en-US" dirty="0"/>
              <a:t>Battery Bank:</a:t>
            </a:r>
          </a:p>
          <a:p>
            <a:pPr marL="0" indent="0">
              <a:buNone/>
            </a:pPr>
            <a:r>
              <a:rPr lang="en-US" dirty="0"/>
              <a:t>Issues of voltage delay due to Passivation {chemical reaction clogging}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23F637-E982-EB79-06B5-667A16DBC486}"/>
              </a:ext>
            </a:extLst>
          </p:cNvPr>
          <p:cNvSpPr txBox="1">
            <a:spLocks/>
          </p:cNvSpPr>
          <p:nvPr/>
        </p:nvSpPr>
        <p:spPr>
          <a:xfrm>
            <a:off x="918172" y="1777808"/>
            <a:ext cx="10515600" cy="100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Requirement DC source:</a:t>
            </a:r>
          </a:p>
          <a:p>
            <a:r>
              <a:rPr lang="en-US" dirty="0"/>
              <a:t>Options Initial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3FEB67-9658-BEEF-D9CC-D3B67991D2D3}"/>
              </a:ext>
            </a:extLst>
          </p:cNvPr>
          <p:cNvSpPr txBox="1">
            <a:spLocks/>
          </p:cNvSpPr>
          <p:nvPr/>
        </p:nvSpPr>
        <p:spPr>
          <a:xfrm>
            <a:off x="6248400" y="2996697"/>
            <a:ext cx="5257800" cy="390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Capacitor Bank:</a:t>
            </a:r>
          </a:p>
          <a:p>
            <a:pPr marL="0" indent="0">
              <a:buNone/>
            </a:pPr>
            <a:r>
              <a:rPr lang="en-US" dirty="0"/>
              <a:t>Issues of total energy storage</a:t>
            </a:r>
          </a:p>
          <a:p>
            <a:pPr marL="0" indent="0">
              <a:buNone/>
            </a:pPr>
            <a:r>
              <a:rPr lang="en-US" dirty="0"/>
              <a:t>E=C*(V^2)/2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7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BAF-1508-AC41-9811-854ACC46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 B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C2F4-45D1-F35A-26DD-A0127B53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generation of force comes from the B-field through the Lorentz Force [</a:t>
            </a:r>
            <a:r>
              <a:rPr lang="en-US" dirty="0" err="1"/>
              <a:t>F_m</a:t>
            </a:r>
            <a:r>
              <a:rPr lang="en-US" dirty="0"/>
              <a:t>=qv-&gt; x B-&gt;] however, knowing the charge per slice of material is difficult. So, a unit like magnetic moment is necessary, which is a material property which gives per slice J/T of a magnetic material. </a:t>
            </a:r>
            <a:r>
              <a:rPr lang="en-US" dirty="0">
                <a:hlinkClick r:id="rId2"/>
              </a:rPr>
              <a:t>U=M-&gt;*B-&gt;cos(Theta). </a:t>
            </a:r>
            <a:r>
              <a:rPr lang="en-US" dirty="0"/>
              <a:t>The derivative of this per unit distance is force which is then used to get acceleration.</a:t>
            </a:r>
          </a:p>
          <a:p>
            <a:endParaRPr lang="en-US" dirty="0"/>
          </a:p>
          <a:p>
            <a:r>
              <a:rPr lang="en-US" dirty="0"/>
              <a:t>The goal of this design is to get the most perpendicular B-Field, with the largest magnitude, to the smallest mass, for highest speed.</a:t>
            </a:r>
          </a:p>
        </p:txBody>
      </p:sp>
      <p:pic>
        <p:nvPicPr>
          <p:cNvPr id="1026" name="Picture 2" descr="Solenoid Train">
            <a:extLst>
              <a:ext uri="{FF2B5EF4-FFF2-40B4-BE49-F238E27FC236}">
                <a16:creationId xmlns:a16="http://schemas.microsoft.com/office/drawing/2014/main" id="{E32A3711-D934-976A-35C0-EE40E85A1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21" y="121298"/>
            <a:ext cx="3867976" cy="170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671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Thesis Prospects</vt:lpstr>
      <vt:lpstr>Main Concepts</vt:lpstr>
      <vt:lpstr>Aside on Initial Predictions</vt:lpstr>
      <vt:lpstr>Assumed details</vt:lpstr>
      <vt:lpstr>MATLAB and Prediction</vt:lpstr>
      <vt:lpstr>Current State of MATLAB Files</vt:lpstr>
      <vt:lpstr>Error Check B-field</vt:lpstr>
      <vt:lpstr>Power Supply</vt:lpstr>
      <vt:lpstr>Solenoid B field</vt:lpstr>
      <vt:lpstr>Armature</vt:lpstr>
      <vt:lpstr># of stages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Prospects</dc:title>
  <dc:creator>will poole</dc:creator>
  <cp:lastModifiedBy>will poole</cp:lastModifiedBy>
  <cp:revision>5</cp:revision>
  <dcterms:created xsi:type="dcterms:W3CDTF">2023-09-28T01:08:08Z</dcterms:created>
  <dcterms:modified xsi:type="dcterms:W3CDTF">2023-09-30T22:03:19Z</dcterms:modified>
</cp:coreProperties>
</file>