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70" r:id="rId12"/>
    <p:sldId id="268" r:id="rId13"/>
    <p:sldId id="265" r:id="rId14"/>
    <p:sldId id="272" r:id="rId15"/>
    <p:sldId id="273" r:id="rId16"/>
    <p:sldId id="269" r:id="rId17"/>
    <p:sldId id="271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F681-DAEF-01BF-B374-310EC3462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DA28B-ED7B-2C72-12E6-3AC464D58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D6330-C67B-A2C8-D6B4-B405C22F4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82F8-DDB4-4FF7-A0EF-E6F153F42105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D5692-4CBF-A546-8167-EE3E01447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28A1D-F041-3F09-1FAB-D3EAA957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5876-6059-42E8-969A-63601ED39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24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87A0F-8820-8A4F-98E3-E270BDED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5009F-1787-63DB-583F-25D3EDC10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A9D44-1677-9E67-A033-C525F9A3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82F8-DDB4-4FF7-A0EF-E6F153F42105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50770-CD20-EEE7-2FD8-5BC8DF36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29CA2-9482-6E9C-CB51-CA7EB924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5876-6059-42E8-969A-63601ED39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C302EB-0D00-A6E9-F7E1-27DC4E504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A4E21-01C9-568A-EE9F-7E26E5D5F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08A53-F32C-3E90-3490-9769AD6E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82F8-DDB4-4FF7-A0EF-E6F153F42105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0E373-5865-7D7C-43D5-8CBBF3C1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772F9-785F-EA78-C185-562A032E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5876-6059-42E8-969A-63601ED39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3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71BF4-10D6-4651-AEC5-D256F09B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430F3-58B3-77A3-CF09-A0DED41D3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EFB11-46B8-8DDF-B5CA-D579B242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82F8-DDB4-4FF7-A0EF-E6F153F42105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1E9D1-E040-95BF-5321-F0FC4A53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DAB11-3510-3870-B790-CEE7CB16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5876-6059-42E8-969A-63601ED39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8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BF5E3-7BA6-3C43-CA30-0883744ED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77577-2D77-71D6-AF49-E6981EB1D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7ED6C-3A2C-0408-0A0E-563326B0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82F8-DDB4-4FF7-A0EF-E6F153F42105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C8EEF-6EBB-006C-4CF0-B14302002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2755A-F542-3C52-DA2D-56AA1381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5876-6059-42E8-969A-63601ED39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8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12E4-6490-00BC-4FEE-79B0DA83A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F1229-61BC-8F35-2EF4-68F23CE38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A3E4A-5549-5928-40E2-BF5E48C3C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9CE9A-132B-F2CE-2272-5E4B3A5D9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82F8-DDB4-4FF7-A0EF-E6F153F42105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BD428-7500-D7E1-2ADF-42DD6B642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084EB-63D5-DC43-7889-9DC4BCE3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5876-6059-42E8-969A-63601ED39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5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6AC8-581E-A6CD-B539-EAFCF2CEE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C4C97-151D-24C6-4DD1-D2590E8EC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1A027-1256-C71A-56D7-7126D6819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15B15-725C-3348-926E-67569F5E8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27EB08-FC69-04B7-E61A-BA2206138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79538-715C-528A-C911-038D1C19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82F8-DDB4-4FF7-A0EF-E6F153F42105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695D58-2D63-4C5C-1F51-7CAEFC6A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DB3C4-A37D-0EC6-1B08-61141C94D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5876-6059-42E8-969A-63601ED39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2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A59A0-E164-8654-B0EE-63A994C6F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ACB059-A76F-F7FC-628C-88D7AF52F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82F8-DDB4-4FF7-A0EF-E6F153F42105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A2DB0-2FF5-F12F-EB0F-78C88FC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00032-C145-382D-D4EE-C8DD285D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5876-6059-42E8-969A-63601ED39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6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FB088-CB1D-5B72-D521-C03C82DDF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82F8-DDB4-4FF7-A0EF-E6F153F42105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7510FC-8CA2-E446-EF01-EDD6EC9B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DFB00-96E9-F1EC-10B7-EAA6006A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5876-6059-42E8-969A-63601ED39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0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C4-CF6A-32D6-C756-CC0D8C9E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361DF-0A3E-D79D-1087-7E3DD1837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65A75-90B3-B015-4525-1D2B710EE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C1B15-1582-E26D-569F-D86F1334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82F8-DDB4-4FF7-A0EF-E6F153F42105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BADAA-4064-C7C7-6DBB-10E1E60BB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80C6B-57CE-2556-7615-84ACA7B3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5876-6059-42E8-969A-63601ED39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9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8298-7A11-A301-B7A5-50FBBCEB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CD0E95-3150-7C04-9265-8E3DC096F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98DD1-0A81-D0BA-A800-B0690832F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2848F-F2DA-3B13-BB1A-276550E6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82F8-DDB4-4FF7-A0EF-E6F153F42105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273A0-1F60-8598-43C4-8733CB23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DC626-8B71-ECA5-C40F-B93E54DB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5876-6059-42E8-969A-63601ED39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1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E1D493-27EC-9021-C6BF-34CE1FE0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66933-916B-0AF7-3AE1-C08025228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2FF37-4933-8A31-FC6F-A01A14E88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C82F8-DDB4-4FF7-A0EF-E6F153F42105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8F94B-698F-E2D2-9F07-DB53F58B0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DC815-AB9F-AA7E-6892-E357C9AE8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55876-6059-42E8-969A-63601ED39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7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key.com/en/products/detail/vishay-general-semiconductor-diodes-division/VS-100MT160PBPBF/4934144" TargetMode="External"/><Relationship Id="rId2" Type="http://schemas.openxmlformats.org/officeDocument/2006/relationships/hyperlink" Target="https://www.digikey.com/en/products/detail/vishay-general-semiconductor-diodes-division/VS-301MT160C/1634394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urses.lumenlearning.com/suny-physics/chapter/19-7-energy-stored-in-capacitors/" TargetMode="External"/><Relationship Id="rId4" Type="http://schemas.openxmlformats.org/officeDocument/2006/relationships/hyperlink" Target="https://www.digikey.com/en/products/detail/vishay-general-semiconductor-diodes-division/PB3506-E3-45/215352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hys.libretexts.org/Bookshelves/Electricity_and_Magnetism/Electricity_and_Magnetism_(Tatum)/10%3A_Electromagnetic_Induction/10.14%3A_Discharge_of_a_Capacitor_through_an_Inductance_and_a_Resistance" TargetMode="External"/><Relationship Id="rId2" Type="http://schemas.openxmlformats.org/officeDocument/2006/relationships/hyperlink" Target="https://electronics.stackexchange.com/questions/647338/ac-to-dc-rectifier-and-smooth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hyperlink" Target="https://courses.lumenlearning.com/suny-physics/chapter/19-7-energy-stored-in-capacitor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gebc-energy.com/en-US/News-153.html#:~:text=The%20voltage%20delay%20phenomenon%20is,long%20period%20on%20open%20circuit." TargetMode="External"/><Relationship Id="rId2" Type="http://schemas.openxmlformats.org/officeDocument/2006/relationships/hyperlink" Target="https://www.youtube.com/watch?v=PXNKkcB0pI4&amp;ab_channel=TheEngineeringMindse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www.mylithiumbattery.com/shop/12v-lithium-ion-battery-packs/12v-lithium-ion-starter-battery/powerstart-12v-starter-battery-600cca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rfishmedical.com/blog/decision-matrix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hegg.com/homework-help/questions-and-answers/design-ac-dc-converter-using-full-wave-bridge-rectifier-circuit-shown--converter-runs-line-q1874964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allaboutcircuits.com/textbook/reference/chpt-9/capacitor-typ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favpng.com/png_view/schematic-vector-battery-charger-electronic-symbol-electrical-network-clip-art-png/Qe7tWpZ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hyperlink" Target="https://electronics.stackexchange.com/questions/647338/ac-to-dc-rectifier-and-smooth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phys.libretexts.org/Bookshelves/Electricity_and_Magnetism/Electricity_and_Magnetism_(Tatum)/10%3A_Electromagnetic_Induction/10.14%3A_Discharge_of_a_Capacitor_through_an_Inductance_and_a_Resistan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AEB09-D853-2EEF-2BB7-BFB23812AE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 Supplies Decision Matrix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8E832-128C-8720-9DBB-46DEB46B0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William Poole</a:t>
            </a:r>
          </a:p>
        </p:txBody>
      </p:sp>
    </p:spTree>
    <p:extLst>
      <p:ext uri="{BB962C8B-B14F-4D97-AF65-F5344CB8AC3E}">
        <p14:creationId xmlns:p14="http://schemas.microsoft.com/office/powerpoint/2010/main" val="1162401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6272D-51A9-0435-6A85-E4E0A043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1: Reviewed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EF827-8FCA-91CF-23FD-8817997FD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r>
              <a:rPr lang="en-US" dirty="0"/>
              <a:t>Supplied in operation</a:t>
            </a:r>
          </a:p>
          <a:p>
            <a:pPr lvl="1"/>
            <a:r>
              <a:rPr lang="en-US" dirty="0"/>
              <a:t>Theoretically never stop AS LONG AS supply power &gt; Power Draw</a:t>
            </a:r>
          </a:p>
          <a:p>
            <a:r>
              <a:rPr lang="en-US" dirty="0"/>
              <a:t>Simple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C50634-CCFF-A9F6-4489-BF828CD10166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Cons:</a:t>
            </a:r>
          </a:p>
          <a:p>
            <a:r>
              <a:rPr lang="en-US" dirty="0"/>
              <a:t>Large Capacitor Bank [$$$]</a:t>
            </a:r>
          </a:p>
          <a:p>
            <a:r>
              <a:rPr lang="en-US" dirty="0"/>
              <a:t>Ripple or drop is dependent on capacitor bank draw and power supplied</a:t>
            </a:r>
          </a:p>
          <a:p>
            <a:r>
              <a:rPr lang="en-US" dirty="0"/>
              <a:t>High Power diodes cause a voltage drop</a:t>
            </a:r>
          </a:p>
          <a:p>
            <a:pPr lvl="1"/>
            <a:r>
              <a:rPr lang="en-US" dirty="0"/>
              <a:t>Insignificant however at 2-10V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17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DE393-42BB-C462-EA14-B2CCC3F0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1: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6B391-99CA-C3B0-AF9C-720448E23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Full-Bridge Rectifier Price Vs Current</a:t>
            </a:r>
          </a:p>
          <a:p>
            <a:pPr lvl="1"/>
            <a:r>
              <a:rPr lang="en-US" dirty="0">
                <a:hlinkClick r:id="rId2"/>
              </a:rPr>
              <a:t>300A</a:t>
            </a:r>
            <a:r>
              <a:rPr lang="en-US" dirty="0"/>
              <a:t> -&gt; $79.14 </a:t>
            </a:r>
            <a:r>
              <a:rPr lang="en-US" dirty="0">
                <a:hlinkClick r:id="rId3"/>
              </a:rPr>
              <a:t>100A </a:t>
            </a:r>
            <a:r>
              <a:rPr lang="en-US" dirty="0"/>
              <a:t>-&gt; $38</a:t>
            </a:r>
          </a:p>
          <a:p>
            <a:pPr lvl="1"/>
            <a:r>
              <a:rPr lang="en-US" dirty="0"/>
              <a:t>Reverse voltage concerns 1.6kV -&gt; 1.6kv [Good here unless charging up to 1.6kv]</a:t>
            </a:r>
          </a:p>
          <a:p>
            <a:pPr lvl="1"/>
            <a:r>
              <a:rPr lang="en-US" dirty="0" err="1"/>
              <a:t>Vforward</a:t>
            </a:r>
            <a:r>
              <a:rPr lang="en-US" dirty="0"/>
              <a:t> 1.7V-&gt;1.51V</a:t>
            </a:r>
          </a:p>
          <a:p>
            <a:pPr lvl="1"/>
            <a:r>
              <a:rPr lang="en-US" dirty="0"/>
              <a:t>Power/Heating  P=VI | 2(1.7V)300A=1.02kW -&gt; 2(1.5V)100A=300W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>
                <a:hlinkClick r:id="rId4"/>
              </a:rPr>
              <a:t>Planning 30A</a:t>
            </a:r>
            <a:r>
              <a:rPr lang="en-US" dirty="0"/>
              <a:t>@~60V} ~ 35A-&gt;600V-&gt;1.1V-&gt;66W</a:t>
            </a:r>
          </a:p>
          <a:p>
            <a:r>
              <a:rPr lang="en-US" dirty="0"/>
              <a:t>Capacitor Bank</a:t>
            </a:r>
          </a:p>
          <a:p>
            <a:pPr lvl="1"/>
            <a:r>
              <a:rPr lang="en-US" dirty="0">
                <a:hlinkClick r:id="rId5"/>
              </a:rPr>
              <a:t>Energy</a:t>
            </a:r>
            <a:r>
              <a:rPr lang="en-US" dirty="0"/>
              <a:t> is based on voltage E={1/2}(c)(V^2), High Voltage costs more and more capacitance cost more</a:t>
            </a:r>
          </a:p>
          <a:p>
            <a:pPr lvl="1"/>
            <a:r>
              <a:rPr lang="en-US" dirty="0"/>
              <a:t>Low voltage is easier and safer but, leads to more capacitance [$$$]</a:t>
            </a:r>
          </a:p>
        </p:txBody>
      </p:sp>
    </p:spTree>
    <p:extLst>
      <p:ext uri="{BB962C8B-B14F-4D97-AF65-F5344CB8AC3E}">
        <p14:creationId xmlns:p14="http://schemas.microsoft.com/office/powerpoint/2010/main" val="3952303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08CBFAA-18C3-9AF4-1135-7F380D17D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Choice 2: Properties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A05C038-E63A-F9DA-8735-7183FC18E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3280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Full Bridge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This solution uses a boost converter to charge the capacitor bank</a:t>
            </a:r>
          </a:p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C6A7902-217E-C461-1325-5D637CDCE114}"/>
              </a:ext>
            </a:extLst>
          </p:cNvPr>
          <p:cNvSpPr txBox="1">
            <a:spLocks/>
          </p:cNvSpPr>
          <p:nvPr/>
        </p:nvSpPr>
        <p:spPr>
          <a:xfrm>
            <a:off x="6096000" y="1923280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3"/>
              </a:rPr>
              <a:t>Capacitor Bank</a:t>
            </a:r>
            <a:r>
              <a:rPr lang="en-US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is dependent on whether the supply is connected to the system.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Big decision there but will be an C discharging through an LR circuit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With or without the attached supply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0EF880-EC72-EA0A-D300-F8EB75C66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520" y="5086904"/>
            <a:ext cx="5182323" cy="1771095"/>
          </a:xfrm>
          <a:prstGeom prst="rect">
            <a:avLst/>
          </a:prstGeom>
        </p:spPr>
      </p:pic>
      <p:pic>
        <p:nvPicPr>
          <p:cNvPr id="14" name="Picture 4" descr="What is Boost Converter? Basics, Working, Operation &amp; Design ...">
            <a:extLst>
              <a:ext uri="{FF2B5EF4-FFF2-40B4-BE49-F238E27FC236}">
                <a16:creationId xmlns:a16="http://schemas.microsoft.com/office/drawing/2014/main" id="{D37D768F-C339-3433-B6DB-205D60355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6" y="4426490"/>
            <a:ext cx="5599563" cy="232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137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A13B1-518D-9896-1B74-A080D8B2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2: Reviewed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0C82E7-E5EA-014F-16F1-98CDB448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r>
              <a:rPr lang="en-US" dirty="0"/>
              <a:t>Supplied in operation</a:t>
            </a:r>
          </a:p>
          <a:p>
            <a:pPr lvl="1"/>
            <a:r>
              <a:rPr lang="en-US" dirty="0"/>
              <a:t>Theoretically never stop AS LONG AS supply power &gt; Power Draw</a:t>
            </a:r>
          </a:p>
          <a:p>
            <a:r>
              <a:rPr lang="en-US" dirty="0"/>
              <a:t>Simple as boost converter will be purchased or based on existing design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DF5B667-8FD4-33F8-BBCE-AF612768FE6D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Cons:</a:t>
            </a:r>
          </a:p>
          <a:p>
            <a:r>
              <a:rPr lang="en-US" dirty="0"/>
              <a:t>Large Capacitor Bank [$$$]</a:t>
            </a:r>
          </a:p>
          <a:p>
            <a:r>
              <a:rPr lang="en-US" dirty="0"/>
              <a:t>Ripple or drop depending on power supplied through boost-converter</a:t>
            </a:r>
          </a:p>
          <a:p>
            <a:r>
              <a:rPr lang="en-US" dirty="0"/>
              <a:t>Diode to capacitors do cause a voltage drop.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11EF-7E9F-D647-5B91-9DE59596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2: Problems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6BF2DD-5C42-198E-6483-018576E74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Boost converter Price Vs Current</a:t>
            </a:r>
          </a:p>
          <a:p>
            <a:pPr lvl="1"/>
            <a:r>
              <a:rPr lang="en-US" dirty="0"/>
              <a:t>Not terribly expensive but still around </a:t>
            </a:r>
          </a:p>
          <a:p>
            <a:r>
              <a:rPr lang="en-US" dirty="0"/>
              <a:t>Capacitor Bank</a:t>
            </a:r>
          </a:p>
          <a:p>
            <a:pPr lvl="1"/>
            <a:r>
              <a:rPr lang="en-US" dirty="0">
                <a:hlinkClick r:id="rId2"/>
              </a:rPr>
              <a:t>Energy</a:t>
            </a:r>
            <a:r>
              <a:rPr lang="en-US" dirty="0"/>
              <a:t> is based on voltage E={1/2}(c)(V^2), High Voltage costs more and more capacitance cost more</a:t>
            </a:r>
          </a:p>
          <a:p>
            <a:pPr lvl="1"/>
            <a:r>
              <a:rPr lang="en-US" dirty="0"/>
              <a:t>Low voltage is easier and safer but, leads to more capacitance [$$$]</a:t>
            </a:r>
          </a:p>
        </p:txBody>
      </p:sp>
      <p:pic>
        <p:nvPicPr>
          <p:cNvPr id="6" name="Picture 5" descr="A diagram of a circuit&#10;&#10;Description automatically generated">
            <a:extLst>
              <a:ext uri="{FF2B5EF4-FFF2-40B4-BE49-F238E27FC236}">
                <a16:creationId xmlns:a16="http://schemas.microsoft.com/office/drawing/2014/main" id="{D0BC26B5-7322-268C-0912-9387FF638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86" y="205582"/>
            <a:ext cx="5484921" cy="223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64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7725-9D61-6D2B-E702-936D24E6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3: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4E06B-A5F9-6313-D648-01D4C3E66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Battery would be used to simulate a pure DC source</a:t>
            </a:r>
          </a:p>
          <a:p>
            <a:pPr lvl="1"/>
            <a:r>
              <a:rPr lang="en-US" dirty="0"/>
              <a:t>Review problems from here</a:t>
            </a:r>
          </a:p>
        </p:txBody>
      </p:sp>
    </p:spTree>
    <p:extLst>
      <p:ext uri="{BB962C8B-B14F-4D97-AF65-F5344CB8AC3E}">
        <p14:creationId xmlns:p14="http://schemas.microsoft.com/office/powerpoint/2010/main" val="1914459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FC398-7D06-D010-042A-B555FABF3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3: Reviewed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EF1568-45FE-06B4-C080-40DF2A3A4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r>
              <a:rPr lang="en-US" dirty="0"/>
              <a:t>Will most likely be a large energy source</a:t>
            </a:r>
          </a:p>
          <a:p>
            <a:pPr lvl="1"/>
            <a:r>
              <a:rPr lang="en-US" dirty="0"/>
              <a:t>So that charging will be done out of cycle</a:t>
            </a:r>
          </a:p>
          <a:p>
            <a:r>
              <a:rPr lang="en-US" dirty="0"/>
              <a:t>Simplest</a:t>
            </a:r>
          </a:p>
          <a:p>
            <a:pPr lvl="1"/>
            <a:r>
              <a:rPr lang="en-US" dirty="0"/>
              <a:t>Disconnect to charge </a:t>
            </a:r>
          </a:p>
          <a:p>
            <a:pPr lvl="1"/>
            <a:r>
              <a:rPr lang="en-US" dirty="0"/>
              <a:t>Connect to supply</a:t>
            </a:r>
          </a:p>
          <a:p>
            <a:r>
              <a:rPr lang="en-US" dirty="0"/>
              <a:t>Cheapest</a:t>
            </a:r>
          </a:p>
          <a:p>
            <a:pPr lvl="1"/>
            <a:r>
              <a:rPr lang="en-US" dirty="0"/>
              <a:t>Unless something needs to be added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B46A98-22DF-AC4E-8756-4D0E305B1E49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Cons:</a:t>
            </a:r>
          </a:p>
          <a:p>
            <a:r>
              <a:rPr lang="en-US" dirty="0"/>
              <a:t>Large Battery [$$]</a:t>
            </a:r>
          </a:p>
          <a:p>
            <a:r>
              <a:rPr lang="en-US" dirty="0"/>
              <a:t>Drop is dependent on battery parameters</a:t>
            </a:r>
          </a:p>
          <a:p>
            <a:r>
              <a:rPr lang="en-US" dirty="0"/>
              <a:t>Diode to circuit causes a voltage drop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51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234A-6B8A-C38C-B84B-02E188E9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3: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1E3D0-ED92-2785-B4B2-C910E5F2D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Batteries are a chemical system that uses reduction and oxidation to supply a load</a:t>
            </a:r>
            <a:endParaRPr lang="en-US" dirty="0"/>
          </a:p>
          <a:p>
            <a:r>
              <a:rPr lang="en-US" dirty="0">
                <a:hlinkClick r:id="rId3"/>
              </a:rPr>
              <a:t>I presume that this has a delay in its output power</a:t>
            </a:r>
            <a:endParaRPr lang="en-US" dirty="0"/>
          </a:p>
          <a:p>
            <a:pPr lvl="1"/>
            <a:r>
              <a:rPr lang="en-US" dirty="0"/>
              <a:t>It does and its solved by area in the battery</a:t>
            </a:r>
          </a:p>
          <a:p>
            <a:r>
              <a:rPr lang="en-US" dirty="0"/>
              <a:t>Ideally a starter battery {designed for short burst high current output}</a:t>
            </a:r>
          </a:p>
          <a:p>
            <a:r>
              <a:rPr lang="en-US" dirty="0"/>
              <a:t>Or somehow doing a hybrid setup [</a:t>
            </a:r>
            <a:r>
              <a:rPr lang="en-US" dirty="0" err="1"/>
              <a:t>Battery+Cap</a:t>
            </a:r>
            <a:r>
              <a:rPr lang="en-US" dirty="0"/>
              <a:t>]</a:t>
            </a:r>
          </a:p>
          <a:p>
            <a:r>
              <a:rPr lang="en-US" dirty="0">
                <a:hlinkClick r:id="rId4"/>
              </a:rPr>
              <a:t>Likely infeasible by themselves as response times on cranking batteries are 100s of mS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225D6F-BDB4-35BB-A817-FD7442C16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981" y="5119295"/>
            <a:ext cx="2605643" cy="173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204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90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42547-DC97-E105-D0F1-192E36892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Decision Matrix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D8307-C40C-B452-D108-5F7090F4C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Eliminatory Vs Ranking Only:</a:t>
            </a:r>
          </a:p>
          <a:p>
            <a:pPr lvl="1"/>
            <a:r>
              <a:rPr lang="en-US" dirty="0"/>
              <a:t>This is a category for determining if a solution can work [Eliminatory] or determining if one solution works better than another [Ranking Only]</a:t>
            </a:r>
          </a:p>
          <a:p>
            <a:r>
              <a:rPr lang="en-US" dirty="0"/>
              <a:t>Criterion:</a:t>
            </a:r>
          </a:p>
          <a:p>
            <a:pPr lvl="1"/>
            <a:r>
              <a:rPr lang="en-US" dirty="0"/>
              <a:t>These are aspects of the solution such as mass or cost that are tied to the final decision</a:t>
            </a:r>
          </a:p>
          <a:p>
            <a:r>
              <a:rPr lang="en-US" dirty="0"/>
              <a:t>Threshold</a:t>
            </a:r>
          </a:p>
          <a:p>
            <a:pPr lvl="1"/>
            <a:r>
              <a:rPr lang="en-US" dirty="0"/>
              <a:t>Max or minimum rating to allow a part</a:t>
            </a:r>
          </a:p>
          <a:p>
            <a:r>
              <a:rPr lang="en-US" dirty="0"/>
              <a:t>Score</a:t>
            </a:r>
          </a:p>
          <a:p>
            <a:pPr lvl="1"/>
            <a:r>
              <a:rPr lang="en-US" dirty="0"/>
              <a:t>Rating of solution in each criterion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6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2164-165F-C007-1446-C902A7D5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Example</a:t>
            </a:r>
            <a:endParaRPr lang="en-US" dirty="0"/>
          </a:p>
        </p:txBody>
      </p:sp>
      <p:pic>
        <p:nvPicPr>
          <p:cNvPr id="1026" name="Picture 2" descr="Are you getting the most of your decision matrix? - StarFish Medical">
            <a:extLst>
              <a:ext uri="{FF2B5EF4-FFF2-40B4-BE49-F238E27FC236}">
                <a16:creationId xmlns:a16="http://schemas.microsoft.com/office/drawing/2014/main" id="{4C8A7EA2-C1A1-0141-C045-0694BB2EF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690688"/>
            <a:ext cx="7896225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78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465E-734E-208B-700B-F1336353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Criterion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DDF93-E0A8-B002-816A-E29080A58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Cost</a:t>
            </a:r>
          </a:p>
          <a:p>
            <a:r>
              <a:rPr lang="en-US" dirty="0"/>
              <a:t>Reaction Time</a:t>
            </a:r>
          </a:p>
          <a:p>
            <a:pPr lvl="1"/>
            <a:r>
              <a:rPr lang="en-US" dirty="0"/>
              <a:t>Voltage drops/Current Drops {capacitor voltage discharge or battery voltage delay}</a:t>
            </a:r>
          </a:p>
          <a:p>
            <a:r>
              <a:rPr lang="en-US" dirty="0"/>
              <a:t>Transient Effects</a:t>
            </a:r>
          </a:p>
          <a:p>
            <a:pPr lvl="1"/>
            <a:r>
              <a:rPr lang="en-US" dirty="0"/>
              <a:t>How bad does the reaction details affect the circuit</a:t>
            </a:r>
          </a:p>
          <a:p>
            <a:r>
              <a:rPr lang="en-US" dirty="0"/>
              <a:t>Simplicity</a:t>
            </a:r>
          </a:p>
          <a:p>
            <a:pPr lvl="1"/>
            <a:r>
              <a:rPr lang="en-US" dirty="0"/>
              <a:t>How easy will it be to install, fab, and operate</a:t>
            </a:r>
          </a:p>
          <a:p>
            <a:r>
              <a:rPr lang="en-US" dirty="0"/>
              <a:t>Charging</a:t>
            </a:r>
          </a:p>
          <a:p>
            <a:pPr lvl="1"/>
            <a:r>
              <a:rPr lang="en-US" dirty="0"/>
              <a:t>Charging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86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6C87-C14D-11F1-BA13-CD8B9F4B5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hlinkClick r:id="rId2"/>
              </a:rPr>
              <a:t>Choice 1</a:t>
            </a:r>
            <a:r>
              <a:rPr lang="en-US" dirty="0"/>
              <a:t> : AC-DC for Supply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3A126-FA11-401C-6A6F-35F9BF6AB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AC-DC converter</a:t>
            </a:r>
          </a:p>
          <a:p>
            <a:pPr lvl="1"/>
            <a:r>
              <a:rPr lang="en-US" dirty="0"/>
              <a:t>AC power -&gt; Through Full Bridge </a:t>
            </a:r>
            <a:r>
              <a:rPr lang="en-US" dirty="0" err="1"/>
              <a:t>Recitifier</a:t>
            </a:r>
            <a:r>
              <a:rPr lang="en-US" dirty="0"/>
              <a:t> -&gt; Smoothing Capacitor -&gt; Bleed Resistor -&gt; ~DC Load</a:t>
            </a:r>
          </a:p>
          <a:p>
            <a:pPr lvl="1"/>
            <a:r>
              <a:rPr lang="en-US" dirty="0"/>
              <a:t>Not going to do linear regulator due to high current</a:t>
            </a:r>
          </a:p>
        </p:txBody>
      </p:sp>
      <p:pic>
        <p:nvPicPr>
          <p:cNvPr id="2050" name="Picture 2" descr="Solved Design an AC-to-DC converter using the full-wave | Chegg.com">
            <a:extLst>
              <a:ext uri="{FF2B5EF4-FFF2-40B4-BE49-F238E27FC236}">
                <a16:creationId xmlns:a16="http://schemas.microsoft.com/office/drawing/2014/main" id="{D72EFCAA-AE46-6B61-6CEE-71909B48F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716" y="3927375"/>
            <a:ext cx="8244396" cy="293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827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DB426-73E5-3954-5EAD-A2ABCC16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Choice 2</a:t>
            </a:r>
            <a:r>
              <a:rPr lang="en-US" dirty="0"/>
              <a:t>: Capacitor Bank </a:t>
            </a:r>
          </a:p>
        </p:txBody>
      </p:sp>
      <p:pic>
        <p:nvPicPr>
          <p:cNvPr id="3074" name="Picture 2" descr="Capacitor Types | Circuit Schematic Symbols | Electronics ...">
            <a:extLst>
              <a:ext uri="{FF2B5EF4-FFF2-40B4-BE49-F238E27FC236}">
                <a16:creationId xmlns:a16="http://schemas.microsoft.com/office/drawing/2014/main" id="{948B5A5A-B2B5-9E4B-3522-2D59EBC744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3457575"/>
            <a:ext cx="61341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hat is Boost Converter? Basics, Working, Operation &amp; Design ...">
            <a:extLst>
              <a:ext uri="{FF2B5EF4-FFF2-40B4-BE49-F238E27FC236}">
                <a16:creationId xmlns:a16="http://schemas.microsoft.com/office/drawing/2014/main" id="{27BF1AE0-C68E-5CBC-0288-5C9D874BF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71887"/>
            <a:ext cx="5599563" cy="232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2E8A87-9762-701D-9BAB-C8BBB5EA9BC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an energy bank that uses a large effective capacitance value to store and supply energy out.</a:t>
            </a:r>
          </a:p>
          <a:p>
            <a:r>
              <a:rPr lang="en-US" dirty="0"/>
              <a:t>Likely would use boost converter to power device</a:t>
            </a:r>
          </a:p>
        </p:txBody>
      </p:sp>
    </p:spTree>
    <p:extLst>
      <p:ext uri="{BB962C8B-B14F-4D97-AF65-F5344CB8AC3E}">
        <p14:creationId xmlns:p14="http://schemas.microsoft.com/office/powerpoint/2010/main" val="2479277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D702-88DE-A347-210E-2FE816F6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Choice 3</a:t>
            </a:r>
            <a:r>
              <a:rPr lang="en-US" dirty="0"/>
              <a:t>: Battery Bank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0E759-8AE4-2F7E-8DB6-0859F6925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large battery would be used to store and distribute energy out</a:t>
            </a:r>
          </a:p>
        </p:txBody>
      </p:sp>
      <p:pic>
        <p:nvPicPr>
          <p:cNvPr id="4098" name="Picture 2" descr="Battery Charger Electronic Symbol Electrical Network Clip Art, PNG,  600x554px, Battery Charger, Automotive Battery, Battery, Black">
            <a:extLst>
              <a:ext uri="{FF2B5EF4-FFF2-40B4-BE49-F238E27FC236}">
                <a16:creationId xmlns:a16="http://schemas.microsoft.com/office/drawing/2014/main" id="{2504EA0A-711D-E850-6D58-638233E75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778" y="3854450"/>
            <a:ext cx="390525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464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072A3-1D1B-4520-E35F-9324077B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80415-190E-7158-6906-B1C821B58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1 and Choice 2 are similar:</a:t>
            </a:r>
          </a:p>
          <a:p>
            <a:pPr lvl="1"/>
            <a:r>
              <a:rPr lang="en-US" dirty="0"/>
              <a:t>Choice 1’s full bridge rectifier would be Choice 2’s boost converter</a:t>
            </a:r>
          </a:p>
          <a:p>
            <a:pPr lvl="1"/>
            <a:r>
              <a:rPr lang="en-US" dirty="0"/>
              <a:t>Choice 1 would simply use the capacitor bank as its smoothing capacitor </a:t>
            </a:r>
          </a:p>
          <a:p>
            <a:pPr lvl="1"/>
            <a:r>
              <a:rPr lang="en-US" dirty="0"/>
              <a:t>Main difference is that a boost converter would be power limited by design</a:t>
            </a:r>
          </a:p>
          <a:p>
            <a:pPr lvl="2"/>
            <a:r>
              <a:rPr lang="en-US" dirty="0"/>
              <a:t>A full bridge rectifier will blow itself easily if not protected or tied with an un-disconnect-able resistance</a:t>
            </a:r>
          </a:p>
          <a:p>
            <a:r>
              <a:rPr lang="en-US" dirty="0"/>
              <a:t>Choice 3 is unique due to its theoretical ability to supply near linear DC power</a:t>
            </a:r>
          </a:p>
        </p:txBody>
      </p:sp>
    </p:spTree>
    <p:extLst>
      <p:ext uri="{BB962C8B-B14F-4D97-AF65-F5344CB8AC3E}">
        <p14:creationId xmlns:p14="http://schemas.microsoft.com/office/powerpoint/2010/main" val="251504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7FF6D-8A02-38FF-D430-9F33A8F95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1: Properties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C6396D-E744-371A-E8AE-43CF18304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3280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Full Bridge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This device aims to use a smoothing capacitor to flatten the AC wave at the output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122" name="Picture 2" descr="power supply - AC to DC rectifier and smoothing - Electrical Engineering  Stack Exchange">
            <a:extLst>
              <a:ext uri="{FF2B5EF4-FFF2-40B4-BE49-F238E27FC236}">
                <a16:creationId xmlns:a16="http://schemas.microsoft.com/office/drawing/2014/main" id="{BA3E735D-10F4-0C94-F803-3839BA49F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724275"/>
            <a:ext cx="36576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611B27-DD99-6639-CF6C-06AA68A352EE}"/>
              </a:ext>
            </a:extLst>
          </p:cNvPr>
          <p:cNvSpPr txBox="1">
            <a:spLocks/>
          </p:cNvSpPr>
          <p:nvPr/>
        </p:nvSpPr>
        <p:spPr>
          <a:xfrm>
            <a:off x="6096000" y="1923280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4"/>
              </a:rPr>
              <a:t>Capacitor Bank</a:t>
            </a:r>
            <a:r>
              <a:rPr lang="en-US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is dependent on whether the supply is connected to the system.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Big decision there but will be an C discharging through an LR circuit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With or without the attached supply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EDF3BA-7381-E822-56D2-338BE8A78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3520" y="5086904"/>
            <a:ext cx="5182323" cy="177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91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819</Words>
  <Application>Microsoft Office PowerPoint</Application>
  <PresentationFormat>Widescreen</PresentationFormat>
  <Paragraphs>110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 Supplies Decision Matrix</vt:lpstr>
      <vt:lpstr>How this Decision Matrix Works</vt:lpstr>
      <vt:lpstr>Example</vt:lpstr>
      <vt:lpstr>Initial Criterion</vt:lpstr>
      <vt:lpstr>Choice 1 : AC-DC for Supply</vt:lpstr>
      <vt:lpstr>Choice 2: Capacitor Bank </vt:lpstr>
      <vt:lpstr>Choice 3: Battery Bank</vt:lpstr>
      <vt:lpstr>Notes on Choices</vt:lpstr>
      <vt:lpstr>Choice 1: Properties</vt:lpstr>
      <vt:lpstr>Choice 1: Reviewed</vt:lpstr>
      <vt:lpstr>Choice 1: Problems</vt:lpstr>
      <vt:lpstr>Choice 2: Properties</vt:lpstr>
      <vt:lpstr>Choice 2: Reviewed</vt:lpstr>
      <vt:lpstr>Choice 2: Problems</vt:lpstr>
      <vt:lpstr>Choice 3: Properties</vt:lpstr>
      <vt:lpstr>Choice 3: Reviewed</vt:lpstr>
      <vt:lpstr>Choice 3: Problems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Supplies Decision Matrix</dc:title>
  <dc:creator>will poole</dc:creator>
  <cp:lastModifiedBy>will poole</cp:lastModifiedBy>
  <cp:revision>9</cp:revision>
  <dcterms:created xsi:type="dcterms:W3CDTF">2023-09-19T14:50:08Z</dcterms:created>
  <dcterms:modified xsi:type="dcterms:W3CDTF">2023-09-19T23:18:07Z</dcterms:modified>
</cp:coreProperties>
</file>