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892D0-B3EF-461F-AB70-FC23734FB1EC}"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768AD-933C-4EC0-BC4A-B965973F3657}" type="slidenum">
              <a:rPr lang="en-US" smtClean="0"/>
              <a:t>‹#›</a:t>
            </a:fld>
            <a:endParaRPr lang="en-US"/>
          </a:p>
        </p:txBody>
      </p:sp>
    </p:spTree>
    <p:extLst>
      <p:ext uri="{BB962C8B-B14F-4D97-AF65-F5344CB8AC3E}">
        <p14:creationId xmlns:p14="http://schemas.microsoft.com/office/powerpoint/2010/main" val="33048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768AD-933C-4EC0-BC4A-B965973F3657}" type="slidenum">
              <a:rPr lang="en-US" smtClean="0"/>
              <a:t>2</a:t>
            </a:fld>
            <a:endParaRPr lang="en-US"/>
          </a:p>
        </p:txBody>
      </p:sp>
    </p:spTree>
    <p:extLst>
      <p:ext uri="{BB962C8B-B14F-4D97-AF65-F5344CB8AC3E}">
        <p14:creationId xmlns:p14="http://schemas.microsoft.com/office/powerpoint/2010/main" val="774818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5D8F-CD95-437D-C373-EF1FB86CC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64C9FF-8D16-C5F4-7C44-21860F9BF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214F9-3104-08A5-2EE1-6B796A6FC128}"/>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CBEC3EDC-B180-E400-36AE-A2EC15C6D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9502C-9679-6C37-573C-900B209E3AF9}"/>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135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E4D5-CAD5-5B7F-C1B8-7DB94FCC0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4DB485-0C69-A319-8F67-AEF165578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42B45-A6F9-C82F-3385-9CE5CAAE0CFE}"/>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A01AA8FF-31FF-8E66-C590-B42C198E1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2D27A-53C3-F1A8-4F28-637699B4355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37390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C3B22-3A7D-AD2D-B45A-D4FC0765BA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598E3-FD71-ADD3-C313-0A4D68D9C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00FE3-ED15-F130-72D4-8A5D87814DDC}"/>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7428EF46-A9D1-830D-E1D1-2016EF085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7B20-1552-F38C-AC3A-2D8BE8161352}"/>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6587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3BB6-5D37-BED7-1B2D-B341198DE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116C1-24DF-ED5D-A07D-A33913A09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C2B24-ACDD-0FB7-787A-3933408FF6E0}"/>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0A1DD033-575D-2F08-82BC-5461230BF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C9A6D-83F0-C083-4BDA-3D3420352FC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330621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F959-C3F0-E880-6449-81AA5408D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F29C6-7A04-B426-0C4E-8CE9F3086E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C3D28-393A-EE0A-2C68-B91220BE485E}"/>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ABA5F123-8DFF-816D-806F-09BA5F490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556A1-C687-A88C-6D82-E60191DA666E}"/>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05114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10C8-0E45-7410-55D4-74E8BC206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F22E4-88AA-02D4-57DC-A4B7DEA4D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5AB85-1A53-4773-773B-D9A9C0D06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EE048-FA2C-0C35-4058-551EB255625D}"/>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6" name="Footer Placeholder 5">
            <a:extLst>
              <a:ext uri="{FF2B5EF4-FFF2-40B4-BE49-F238E27FC236}">
                <a16:creationId xmlns:a16="http://schemas.microsoft.com/office/drawing/2014/main" id="{CAB4F5A5-9DCF-A867-1E1E-18276FF4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DB742-23A6-C61D-5EA1-F2734749D0C4}"/>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0542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9A41-1AB6-39A5-D6D0-8958D55C7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0FE94D-D2A2-74F7-85A2-E5DF35FD9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246C3-872C-100A-9BF6-0B1CB55D0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E4B2DD-A9B2-3C6B-F10E-C00078D9F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5F13-7267-B8F5-3CE5-7FC583610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268965-A842-9041-81E6-2C7CCFA5FDC1}"/>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8" name="Footer Placeholder 7">
            <a:extLst>
              <a:ext uri="{FF2B5EF4-FFF2-40B4-BE49-F238E27FC236}">
                <a16:creationId xmlns:a16="http://schemas.microsoft.com/office/drawing/2014/main" id="{627EAB84-EC61-0F26-C0E9-9229DA678A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DE5F0-5F95-23C3-BFB5-4EBE8F0B886B}"/>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416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235-864B-C1E0-88CD-598F45AC39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471053-B0A7-F65F-BE28-B3E95CB8F5E4}"/>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4" name="Footer Placeholder 3">
            <a:extLst>
              <a:ext uri="{FF2B5EF4-FFF2-40B4-BE49-F238E27FC236}">
                <a16:creationId xmlns:a16="http://schemas.microsoft.com/office/drawing/2014/main" id="{7D21642A-F4C4-F2EE-4E9B-07E8F72B4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A26A8-7020-1805-6B02-6F78F3EB7CB3}"/>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69084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6C5AF-2A27-7746-33FC-14350355F1EB}"/>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3" name="Footer Placeholder 2">
            <a:extLst>
              <a:ext uri="{FF2B5EF4-FFF2-40B4-BE49-F238E27FC236}">
                <a16:creationId xmlns:a16="http://schemas.microsoft.com/office/drawing/2014/main" id="{31BD6E1B-D895-79B3-EF71-F8677C764A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1068-9336-EF23-A41B-1E4093844801}"/>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185682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4D71-D405-26EA-14E3-30C133B5F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355C0-7390-6CDF-762B-4FB9EDFB40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91F34-6981-ED23-E692-0FEA993D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A217A-A9FB-6066-D35B-1DA766DD8064}"/>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6" name="Footer Placeholder 5">
            <a:extLst>
              <a:ext uri="{FF2B5EF4-FFF2-40B4-BE49-F238E27FC236}">
                <a16:creationId xmlns:a16="http://schemas.microsoft.com/office/drawing/2014/main" id="{1593233E-DBE4-70CA-AEF0-1251548B4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CE1B4-E278-BBD5-EB63-749A237AB1B8}"/>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52393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4875-0D38-0170-F8CF-3D4D19949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38EB4-8A7D-6921-1BD5-55AF92518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12EBF-4A38-7AE5-E946-0E4CD0D2F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5F626-8160-4305-0DA4-C133C4CDAB55}"/>
              </a:ext>
            </a:extLst>
          </p:cNvPr>
          <p:cNvSpPr>
            <a:spLocks noGrp="1"/>
          </p:cNvSpPr>
          <p:nvPr>
            <p:ph type="dt" sz="half" idx="10"/>
          </p:nvPr>
        </p:nvSpPr>
        <p:spPr/>
        <p:txBody>
          <a:bodyPr/>
          <a:lstStyle/>
          <a:p>
            <a:fld id="{7F405619-5C99-4A01-9556-D97513B479FB}" type="datetimeFigureOut">
              <a:rPr lang="en-US" smtClean="0"/>
              <a:t>9/19/2023</a:t>
            </a:fld>
            <a:endParaRPr lang="en-US"/>
          </a:p>
        </p:txBody>
      </p:sp>
      <p:sp>
        <p:nvSpPr>
          <p:cNvPr id="6" name="Footer Placeholder 5">
            <a:extLst>
              <a:ext uri="{FF2B5EF4-FFF2-40B4-BE49-F238E27FC236}">
                <a16:creationId xmlns:a16="http://schemas.microsoft.com/office/drawing/2014/main" id="{1BAE72C2-7F7D-2FE5-EE15-84EBBB4A1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7AD84-6B8B-F4FC-AA4D-6F57C6323D1C}"/>
              </a:ext>
            </a:extLst>
          </p:cNvPr>
          <p:cNvSpPr>
            <a:spLocks noGrp="1"/>
          </p:cNvSpPr>
          <p:nvPr>
            <p:ph type="sldNum" sz="quarter" idx="12"/>
          </p:nvPr>
        </p:nvSpPr>
        <p:spPr/>
        <p:txBody>
          <a:bodyPr/>
          <a:lstStyle/>
          <a:p>
            <a:fld id="{AF54D8DA-5157-4C4B-9FD3-842D30F3491F}" type="slidenum">
              <a:rPr lang="en-US" smtClean="0"/>
              <a:t>‹#›</a:t>
            </a:fld>
            <a:endParaRPr lang="en-US"/>
          </a:p>
        </p:txBody>
      </p:sp>
    </p:spTree>
    <p:extLst>
      <p:ext uri="{BB962C8B-B14F-4D97-AF65-F5344CB8AC3E}">
        <p14:creationId xmlns:p14="http://schemas.microsoft.com/office/powerpoint/2010/main" val="225030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C541F-F515-907D-F642-B60468FAD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BDC54-2D35-9331-8E7D-CB81F9A6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B5F3C-450D-46E0-5533-032B3D2CA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05619-5C99-4A01-9556-D97513B479FB}" type="datetimeFigureOut">
              <a:rPr lang="en-US" smtClean="0"/>
              <a:t>9/19/2023</a:t>
            </a:fld>
            <a:endParaRPr lang="en-US"/>
          </a:p>
        </p:txBody>
      </p:sp>
      <p:sp>
        <p:nvSpPr>
          <p:cNvPr id="5" name="Footer Placeholder 4">
            <a:extLst>
              <a:ext uri="{FF2B5EF4-FFF2-40B4-BE49-F238E27FC236}">
                <a16:creationId xmlns:a16="http://schemas.microsoft.com/office/drawing/2014/main" id="{0BC9C7D3-CBB7-B87C-7D44-BC6B77E59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13342-7EB1-A166-5C01-7D8924BCC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4D8DA-5157-4C4B-9FD3-842D30F3491F}" type="slidenum">
              <a:rPr lang="en-US" smtClean="0"/>
              <a:t>‹#›</a:t>
            </a:fld>
            <a:endParaRPr lang="en-US"/>
          </a:p>
        </p:txBody>
      </p:sp>
    </p:spTree>
    <p:extLst>
      <p:ext uri="{BB962C8B-B14F-4D97-AF65-F5344CB8AC3E}">
        <p14:creationId xmlns:p14="http://schemas.microsoft.com/office/powerpoint/2010/main" val="284168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frobot.com/product-264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digikey.com/en/products/detail/onsemi/FGH60T65SQD-F155/863640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digikey.com/en/products/detail/nexperia-usa-inc/BUK965R8-100E-118/343140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digikey.com/en/products/detail/onsemi/RFP12N10L/458764" TargetMode="External"/><Relationship Id="rId2" Type="http://schemas.openxmlformats.org/officeDocument/2006/relationships/hyperlink" Target="https://www.digikey.com/en/products/filter/transistors/fets-mosfets/single-fets-mosfets/278?s=N4IgjCBcoGwJxVAYygMwIYBsDOBTANCAPZQDaIALGGABxwDsIAuoQA4AuUIAyuwE4BLAHYBzEAF9CYOHUQgUkDDgLEyIAAzNJIAEzqYNORy4BVIQPYB5VAFlc6bAFc%2BuEIUdcAam5ABbYVwwmtoAtDpyCvyOKiSQ5ACsWuLiQ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BA70-B7B7-E069-C1D0-9B103C270639}"/>
              </a:ext>
            </a:extLst>
          </p:cNvPr>
          <p:cNvSpPr>
            <a:spLocks noGrp="1"/>
          </p:cNvSpPr>
          <p:nvPr>
            <p:ph type="ctrTitle"/>
          </p:nvPr>
        </p:nvSpPr>
        <p:spPr/>
        <p:txBody>
          <a:bodyPr/>
          <a:lstStyle/>
          <a:p>
            <a:r>
              <a:rPr lang="en-US" dirty="0"/>
              <a:t>High Speed High Power Circuit For Solenoid Control</a:t>
            </a:r>
          </a:p>
        </p:txBody>
      </p:sp>
      <p:sp>
        <p:nvSpPr>
          <p:cNvPr id="3" name="Subtitle 2">
            <a:extLst>
              <a:ext uri="{FF2B5EF4-FFF2-40B4-BE49-F238E27FC236}">
                <a16:creationId xmlns:a16="http://schemas.microsoft.com/office/drawing/2014/main" id="{048CDE98-764A-D55B-7390-C6F2CBDE8049}"/>
              </a:ext>
            </a:extLst>
          </p:cNvPr>
          <p:cNvSpPr>
            <a:spLocks noGrp="1"/>
          </p:cNvSpPr>
          <p:nvPr>
            <p:ph type="subTitle" idx="1"/>
          </p:nvPr>
        </p:nvSpPr>
        <p:spPr/>
        <p:txBody>
          <a:bodyPr/>
          <a:lstStyle/>
          <a:p>
            <a:r>
              <a:rPr lang="en-US" dirty="0"/>
              <a:t>By: William Poole</a:t>
            </a:r>
          </a:p>
        </p:txBody>
      </p:sp>
    </p:spTree>
    <p:extLst>
      <p:ext uri="{BB962C8B-B14F-4D97-AF65-F5344CB8AC3E}">
        <p14:creationId xmlns:p14="http://schemas.microsoft.com/office/powerpoint/2010/main" val="290960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CE4D-85FA-6109-6DA7-B1A1202D1B9E}"/>
              </a:ext>
            </a:extLst>
          </p:cNvPr>
          <p:cNvSpPr>
            <a:spLocks noGrp="1"/>
          </p:cNvSpPr>
          <p:nvPr>
            <p:ph type="title"/>
          </p:nvPr>
        </p:nvSpPr>
        <p:spPr/>
        <p:txBody>
          <a:bodyPr/>
          <a:lstStyle/>
          <a:p>
            <a:r>
              <a:rPr lang="en-US" dirty="0"/>
              <a:t>Timing Design</a:t>
            </a:r>
          </a:p>
        </p:txBody>
      </p:sp>
      <p:sp>
        <p:nvSpPr>
          <p:cNvPr id="3" name="Content Placeholder 2">
            <a:extLst>
              <a:ext uri="{FF2B5EF4-FFF2-40B4-BE49-F238E27FC236}">
                <a16:creationId xmlns:a16="http://schemas.microsoft.com/office/drawing/2014/main" id="{5BF832BC-F923-6C56-A6F5-3005A9D6A7FA}"/>
              </a:ext>
            </a:extLst>
          </p:cNvPr>
          <p:cNvSpPr>
            <a:spLocks noGrp="1"/>
          </p:cNvSpPr>
          <p:nvPr>
            <p:ph idx="1"/>
          </p:nvPr>
        </p:nvSpPr>
        <p:spPr/>
        <p:txBody>
          <a:bodyPr/>
          <a:lstStyle/>
          <a:p>
            <a:r>
              <a:rPr lang="en-US" dirty="0"/>
              <a:t>To detect a solid object such as a coil gun’s ferrous projectile through a barrel an optical sensor was selected.</a:t>
            </a:r>
          </a:p>
          <a:p>
            <a:pPr lvl="1"/>
            <a:r>
              <a:rPr lang="en-US" dirty="0"/>
              <a:t>Through trial and error the chosen device was a photo-interrupter [LTH-301-32] not a </a:t>
            </a:r>
            <a:r>
              <a:rPr lang="en-US" dirty="0">
                <a:hlinkClick r:id="rId2"/>
              </a:rPr>
              <a:t>photoelectric switch </a:t>
            </a:r>
            <a:r>
              <a:rPr lang="en-US" dirty="0"/>
              <a:t>{to slow 0.5ms}</a:t>
            </a:r>
          </a:p>
          <a:p>
            <a:r>
              <a:rPr lang="en-US" dirty="0"/>
              <a:t>To interact with this device 2 other devices where used to communicate the pulses:</a:t>
            </a:r>
          </a:p>
          <a:p>
            <a:pPr lvl="1"/>
            <a:r>
              <a:rPr lang="en-US" dirty="0"/>
              <a:t>An inverting buffer [powers and resets the thyristor]</a:t>
            </a:r>
          </a:p>
          <a:p>
            <a:pPr lvl="1"/>
            <a:r>
              <a:rPr lang="en-US" dirty="0"/>
              <a:t>A thyristor as a latching device</a:t>
            </a:r>
          </a:p>
          <a:p>
            <a:pPr lvl="1"/>
            <a:endParaRPr lang="en-US" dirty="0"/>
          </a:p>
        </p:txBody>
      </p:sp>
    </p:spTree>
    <p:extLst>
      <p:ext uri="{BB962C8B-B14F-4D97-AF65-F5344CB8AC3E}">
        <p14:creationId xmlns:p14="http://schemas.microsoft.com/office/powerpoint/2010/main" val="382652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2D53-CD09-EA7A-2DBF-7B2446BA4724}"/>
              </a:ext>
            </a:extLst>
          </p:cNvPr>
          <p:cNvSpPr>
            <a:spLocks noGrp="1"/>
          </p:cNvSpPr>
          <p:nvPr>
            <p:ph type="title"/>
          </p:nvPr>
        </p:nvSpPr>
        <p:spPr/>
        <p:txBody>
          <a:bodyPr/>
          <a:lstStyle/>
          <a:p>
            <a:r>
              <a:rPr lang="en-US" dirty="0"/>
              <a:t>Why a thyristor</a:t>
            </a:r>
          </a:p>
        </p:txBody>
      </p:sp>
      <p:sp>
        <p:nvSpPr>
          <p:cNvPr id="3" name="Content Placeholder 2">
            <a:extLst>
              <a:ext uri="{FF2B5EF4-FFF2-40B4-BE49-F238E27FC236}">
                <a16:creationId xmlns:a16="http://schemas.microsoft.com/office/drawing/2014/main" id="{0E7EFFEB-A300-CFE5-013A-04AD11338320}"/>
              </a:ext>
            </a:extLst>
          </p:cNvPr>
          <p:cNvSpPr>
            <a:spLocks noGrp="1"/>
          </p:cNvSpPr>
          <p:nvPr>
            <p:ph idx="1"/>
          </p:nvPr>
        </p:nvSpPr>
        <p:spPr/>
        <p:txBody>
          <a:bodyPr/>
          <a:lstStyle/>
          <a:p>
            <a:pPr marL="514350" indent="-514350">
              <a:buFont typeface="+mj-lt"/>
              <a:buAutoNum type="arabicPeriod"/>
            </a:pPr>
            <a:r>
              <a:rPr lang="en-US" dirty="0"/>
              <a:t>Cheap at around 66cents</a:t>
            </a:r>
          </a:p>
          <a:p>
            <a:pPr marL="514350" indent="-514350">
              <a:buFont typeface="+mj-lt"/>
              <a:buAutoNum type="arabicPeriod"/>
            </a:pPr>
            <a:r>
              <a:rPr lang="en-US" dirty="0"/>
              <a:t>Fast around 20us</a:t>
            </a:r>
          </a:p>
          <a:p>
            <a:pPr marL="514350" indent="-514350">
              <a:buFont typeface="+mj-lt"/>
              <a:buAutoNum type="arabicPeriod"/>
            </a:pPr>
            <a:r>
              <a:rPr lang="en-US" dirty="0"/>
              <a:t>simple</a:t>
            </a:r>
          </a:p>
        </p:txBody>
      </p:sp>
    </p:spTree>
    <p:extLst>
      <p:ext uri="{BB962C8B-B14F-4D97-AF65-F5344CB8AC3E}">
        <p14:creationId xmlns:p14="http://schemas.microsoft.com/office/powerpoint/2010/main" val="288958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E86D-61BC-C283-3313-A735D42D8236}"/>
              </a:ext>
            </a:extLst>
          </p:cNvPr>
          <p:cNvSpPr>
            <a:spLocks noGrp="1"/>
          </p:cNvSpPr>
          <p:nvPr>
            <p:ph type="title"/>
          </p:nvPr>
        </p:nvSpPr>
        <p:spPr/>
        <p:txBody>
          <a:bodyPr/>
          <a:lstStyle/>
          <a:p>
            <a:r>
              <a:rPr lang="en-US" dirty="0"/>
              <a:t>Circuit design</a:t>
            </a:r>
          </a:p>
        </p:txBody>
      </p:sp>
      <p:sp>
        <p:nvSpPr>
          <p:cNvPr id="3" name="Content Placeholder 2">
            <a:extLst>
              <a:ext uri="{FF2B5EF4-FFF2-40B4-BE49-F238E27FC236}">
                <a16:creationId xmlns:a16="http://schemas.microsoft.com/office/drawing/2014/main" id="{B051B438-686C-A865-13E4-DA77B7CA3D77}"/>
              </a:ext>
            </a:extLst>
          </p:cNvPr>
          <p:cNvSpPr>
            <a:spLocks noGrp="1"/>
          </p:cNvSpPr>
          <p:nvPr>
            <p:ph idx="1"/>
          </p:nvPr>
        </p:nvSpPr>
        <p:spPr/>
        <p:txBody>
          <a:bodyPr/>
          <a:lstStyle/>
          <a:p>
            <a:r>
              <a:rPr lang="en-US" dirty="0"/>
              <a:t>Optical sensor has become a photo interrupter and is shown below</a:t>
            </a:r>
          </a:p>
        </p:txBody>
      </p:sp>
      <p:pic>
        <p:nvPicPr>
          <p:cNvPr id="5" name="Picture 4">
            <a:extLst>
              <a:ext uri="{FF2B5EF4-FFF2-40B4-BE49-F238E27FC236}">
                <a16:creationId xmlns:a16="http://schemas.microsoft.com/office/drawing/2014/main" id="{635F400E-DE15-BF25-28CE-61F8DA846A37}"/>
              </a:ext>
            </a:extLst>
          </p:cNvPr>
          <p:cNvPicPr>
            <a:picLocks noChangeAspect="1"/>
          </p:cNvPicPr>
          <p:nvPr/>
        </p:nvPicPr>
        <p:blipFill>
          <a:blip r:embed="rId2"/>
          <a:stretch>
            <a:fillRect/>
          </a:stretch>
        </p:blipFill>
        <p:spPr>
          <a:xfrm>
            <a:off x="1823441" y="2302649"/>
            <a:ext cx="8545118" cy="4744112"/>
          </a:xfrm>
          <a:prstGeom prst="rect">
            <a:avLst/>
          </a:prstGeom>
        </p:spPr>
      </p:pic>
    </p:spTree>
    <p:extLst>
      <p:ext uri="{BB962C8B-B14F-4D97-AF65-F5344CB8AC3E}">
        <p14:creationId xmlns:p14="http://schemas.microsoft.com/office/powerpoint/2010/main" val="355069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5DA7-C473-DF14-77D8-94BEC6EB683E}"/>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E24BF85-E570-CACF-381B-A566FF303693}"/>
              </a:ext>
            </a:extLst>
          </p:cNvPr>
          <p:cNvSpPr>
            <a:spLocks noGrp="1"/>
          </p:cNvSpPr>
          <p:nvPr>
            <p:ph idx="1"/>
          </p:nvPr>
        </p:nvSpPr>
        <p:spPr/>
        <p:txBody>
          <a:bodyPr/>
          <a:lstStyle/>
          <a:p>
            <a:r>
              <a:rPr lang="en-US" dirty="0"/>
              <a:t>While circuit is normally on {light is not blocked} there is flow through the photo-transistor</a:t>
            </a:r>
          </a:p>
          <a:p>
            <a:pPr lvl="1"/>
            <a:r>
              <a:rPr lang="en-US" dirty="0"/>
              <a:t>This means the emitter is at a voltage &gt;0V held there only by the </a:t>
            </a:r>
            <a:r>
              <a:rPr lang="en-US" dirty="0" err="1"/>
              <a:t>Vbe</a:t>
            </a:r>
            <a:r>
              <a:rPr lang="en-US" dirty="0"/>
              <a:t> drop of the </a:t>
            </a:r>
            <a:r>
              <a:rPr lang="en-US" dirty="0" err="1"/>
              <a:t>bjt</a:t>
            </a:r>
            <a:r>
              <a:rPr lang="en-US" dirty="0"/>
              <a:t>/phototransistor ~4v</a:t>
            </a:r>
          </a:p>
          <a:p>
            <a:r>
              <a:rPr lang="en-US" dirty="0"/>
              <a:t>Once the light is blocked {projectile in position} the circuit becomes an open the emitter voltage drops to 0V at the slew rate or response time of the BJT. [~90% drop is 4V to 400mV is 15us]</a:t>
            </a:r>
          </a:p>
          <a:p>
            <a:r>
              <a:rPr lang="en-US" dirty="0"/>
              <a:t>This drop then goes to the set and reset paths </a:t>
            </a:r>
            <a:r>
              <a:rPr lang="en-US" dirty="0" err="1"/>
              <a:t>neccesary</a:t>
            </a:r>
            <a:endParaRPr lang="en-US" dirty="0"/>
          </a:p>
        </p:txBody>
      </p:sp>
    </p:spTree>
    <p:extLst>
      <p:ext uri="{BB962C8B-B14F-4D97-AF65-F5344CB8AC3E}">
        <p14:creationId xmlns:p14="http://schemas.microsoft.com/office/powerpoint/2010/main" val="294305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997-C435-0D91-1ED2-2C2CE102F063}"/>
              </a:ext>
            </a:extLst>
          </p:cNvPr>
          <p:cNvSpPr>
            <a:spLocks noGrp="1"/>
          </p:cNvSpPr>
          <p:nvPr>
            <p:ph type="title"/>
          </p:nvPr>
        </p:nvSpPr>
        <p:spPr/>
        <p:txBody>
          <a:bodyPr/>
          <a:lstStyle/>
          <a:p>
            <a:r>
              <a:rPr lang="en-US" dirty="0"/>
              <a:t>Photo-transistor Drop time</a:t>
            </a:r>
          </a:p>
        </p:txBody>
      </p:sp>
      <p:pic>
        <p:nvPicPr>
          <p:cNvPr id="7" name="Picture 6">
            <a:extLst>
              <a:ext uri="{FF2B5EF4-FFF2-40B4-BE49-F238E27FC236}">
                <a16:creationId xmlns:a16="http://schemas.microsoft.com/office/drawing/2014/main" id="{2DD8A5BF-8A8F-9F32-09B8-12DDB64382E3}"/>
              </a:ext>
            </a:extLst>
          </p:cNvPr>
          <p:cNvPicPr>
            <a:picLocks noChangeAspect="1"/>
          </p:cNvPicPr>
          <p:nvPr/>
        </p:nvPicPr>
        <p:blipFill>
          <a:blip r:embed="rId2"/>
          <a:stretch>
            <a:fillRect/>
          </a:stretch>
        </p:blipFill>
        <p:spPr>
          <a:xfrm>
            <a:off x="0" y="1395910"/>
            <a:ext cx="12192000" cy="4066179"/>
          </a:xfrm>
          <a:prstGeom prst="rect">
            <a:avLst/>
          </a:prstGeom>
        </p:spPr>
      </p:pic>
    </p:spTree>
    <p:extLst>
      <p:ext uri="{BB962C8B-B14F-4D97-AF65-F5344CB8AC3E}">
        <p14:creationId xmlns:p14="http://schemas.microsoft.com/office/powerpoint/2010/main" val="141162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9AF3-973D-C0CD-CB12-8929E123FF42}"/>
              </a:ext>
            </a:extLst>
          </p:cNvPr>
          <p:cNvSpPr>
            <a:spLocks noGrp="1"/>
          </p:cNvSpPr>
          <p:nvPr>
            <p:ph type="title"/>
          </p:nvPr>
        </p:nvSpPr>
        <p:spPr/>
        <p:txBody>
          <a:bodyPr/>
          <a:lstStyle/>
          <a:p>
            <a:r>
              <a:rPr lang="en-US" dirty="0"/>
              <a:t>Set and Reset</a:t>
            </a:r>
          </a:p>
        </p:txBody>
      </p:sp>
      <p:sp>
        <p:nvSpPr>
          <p:cNvPr id="3" name="Content Placeholder 2">
            <a:extLst>
              <a:ext uri="{FF2B5EF4-FFF2-40B4-BE49-F238E27FC236}">
                <a16:creationId xmlns:a16="http://schemas.microsoft.com/office/drawing/2014/main" id="{854949D0-BD8A-42E4-CEC2-4BC94DE5B5A6}"/>
              </a:ext>
            </a:extLst>
          </p:cNvPr>
          <p:cNvSpPr>
            <a:spLocks noGrp="1"/>
          </p:cNvSpPr>
          <p:nvPr>
            <p:ph idx="1"/>
          </p:nvPr>
        </p:nvSpPr>
        <p:spPr/>
        <p:txBody>
          <a:bodyPr/>
          <a:lstStyle/>
          <a:p>
            <a:r>
              <a:rPr lang="en-US" dirty="0"/>
              <a:t>This signal drop goes to buffers which have a response time in the </a:t>
            </a:r>
            <a:r>
              <a:rPr lang="en-US" dirty="0" err="1"/>
              <a:t>nS</a:t>
            </a:r>
            <a:r>
              <a:rPr lang="en-US" dirty="0"/>
              <a:t> range.</a:t>
            </a:r>
          </a:p>
          <a:p>
            <a:r>
              <a:rPr lang="en-US" dirty="0"/>
              <a:t>Set-&gt;1us</a:t>
            </a:r>
          </a:p>
          <a:p>
            <a:r>
              <a:rPr lang="en-US" dirty="0"/>
              <a:t>Reset emitter drop is at 500uS, reset dropped to 10% original at 515.37u</a:t>
            </a:r>
          </a:p>
          <a:p>
            <a:r>
              <a:rPr lang="en-US" dirty="0"/>
              <a:t>Likely slew rate for reset signal is the limiting factor</a:t>
            </a:r>
          </a:p>
        </p:txBody>
      </p:sp>
    </p:spTree>
    <p:extLst>
      <p:ext uri="{BB962C8B-B14F-4D97-AF65-F5344CB8AC3E}">
        <p14:creationId xmlns:p14="http://schemas.microsoft.com/office/powerpoint/2010/main" val="73033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C9EA-2B19-CFFE-6F95-C864BA468BAB}"/>
              </a:ext>
            </a:extLst>
          </p:cNvPr>
          <p:cNvSpPr>
            <a:spLocks noGrp="1"/>
          </p:cNvSpPr>
          <p:nvPr>
            <p:ph type="title"/>
          </p:nvPr>
        </p:nvSpPr>
        <p:spPr/>
        <p:txBody>
          <a:bodyPr/>
          <a:lstStyle/>
          <a:p>
            <a:r>
              <a:rPr lang="en-US" dirty="0"/>
              <a:t>Set Signal</a:t>
            </a:r>
          </a:p>
        </p:txBody>
      </p:sp>
      <p:pic>
        <p:nvPicPr>
          <p:cNvPr id="5" name="Picture 4">
            <a:extLst>
              <a:ext uri="{FF2B5EF4-FFF2-40B4-BE49-F238E27FC236}">
                <a16:creationId xmlns:a16="http://schemas.microsoft.com/office/drawing/2014/main" id="{F221345C-8F07-2614-BD11-5DCDEF7DD1A6}"/>
              </a:ext>
            </a:extLst>
          </p:cNvPr>
          <p:cNvPicPr>
            <a:picLocks noChangeAspect="1"/>
          </p:cNvPicPr>
          <p:nvPr/>
        </p:nvPicPr>
        <p:blipFill>
          <a:blip r:embed="rId2"/>
          <a:stretch>
            <a:fillRect/>
          </a:stretch>
        </p:blipFill>
        <p:spPr>
          <a:xfrm>
            <a:off x="0" y="1450245"/>
            <a:ext cx="12192000" cy="3957510"/>
          </a:xfrm>
          <a:prstGeom prst="rect">
            <a:avLst/>
          </a:prstGeom>
        </p:spPr>
      </p:pic>
    </p:spTree>
    <p:extLst>
      <p:ext uri="{BB962C8B-B14F-4D97-AF65-F5344CB8AC3E}">
        <p14:creationId xmlns:p14="http://schemas.microsoft.com/office/powerpoint/2010/main" val="424944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5621-2F18-9E04-4C09-1B8C7149245C}"/>
              </a:ext>
            </a:extLst>
          </p:cNvPr>
          <p:cNvSpPr>
            <a:spLocks noGrp="1"/>
          </p:cNvSpPr>
          <p:nvPr>
            <p:ph type="title"/>
          </p:nvPr>
        </p:nvSpPr>
        <p:spPr/>
        <p:txBody>
          <a:bodyPr/>
          <a:lstStyle/>
          <a:p>
            <a:r>
              <a:rPr lang="en-US" dirty="0"/>
              <a:t>Reset Signal</a:t>
            </a:r>
          </a:p>
        </p:txBody>
      </p:sp>
      <p:pic>
        <p:nvPicPr>
          <p:cNvPr id="5" name="Picture 4">
            <a:extLst>
              <a:ext uri="{FF2B5EF4-FFF2-40B4-BE49-F238E27FC236}">
                <a16:creationId xmlns:a16="http://schemas.microsoft.com/office/drawing/2014/main" id="{74A08C76-90E5-2314-6E74-245D9FE30C2F}"/>
              </a:ext>
            </a:extLst>
          </p:cNvPr>
          <p:cNvPicPr>
            <a:picLocks noChangeAspect="1"/>
          </p:cNvPicPr>
          <p:nvPr/>
        </p:nvPicPr>
        <p:blipFill>
          <a:blip r:embed="rId2"/>
          <a:stretch>
            <a:fillRect/>
          </a:stretch>
        </p:blipFill>
        <p:spPr>
          <a:xfrm>
            <a:off x="0" y="1424297"/>
            <a:ext cx="12192000" cy="4009406"/>
          </a:xfrm>
          <a:prstGeom prst="rect">
            <a:avLst/>
          </a:prstGeom>
        </p:spPr>
      </p:pic>
    </p:spTree>
    <p:extLst>
      <p:ext uri="{BB962C8B-B14F-4D97-AF65-F5344CB8AC3E}">
        <p14:creationId xmlns:p14="http://schemas.microsoft.com/office/powerpoint/2010/main" val="232299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795F-6118-18D0-F332-B3C124C5F3EC}"/>
              </a:ext>
            </a:extLst>
          </p:cNvPr>
          <p:cNvSpPr>
            <a:spLocks noGrp="1"/>
          </p:cNvSpPr>
          <p:nvPr>
            <p:ph type="title"/>
          </p:nvPr>
        </p:nvSpPr>
        <p:spPr/>
        <p:txBody>
          <a:bodyPr/>
          <a:lstStyle/>
          <a:p>
            <a:r>
              <a:rPr lang="en-US" dirty="0"/>
              <a:t>Reset speed increase</a:t>
            </a:r>
          </a:p>
        </p:txBody>
      </p:sp>
      <p:pic>
        <p:nvPicPr>
          <p:cNvPr id="5" name="Picture 4">
            <a:extLst>
              <a:ext uri="{FF2B5EF4-FFF2-40B4-BE49-F238E27FC236}">
                <a16:creationId xmlns:a16="http://schemas.microsoft.com/office/drawing/2014/main" id="{A16B1866-C23C-8418-C5BE-4E09C30A2AB6}"/>
              </a:ext>
            </a:extLst>
          </p:cNvPr>
          <p:cNvPicPr>
            <a:picLocks noChangeAspect="1"/>
          </p:cNvPicPr>
          <p:nvPr/>
        </p:nvPicPr>
        <p:blipFill>
          <a:blip r:embed="rId2"/>
          <a:stretch>
            <a:fillRect/>
          </a:stretch>
        </p:blipFill>
        <p:spPr>
          <a:xfrm>
            <a:off x="838200" y="1382448"/>
            <a:ext cx="8973802" cy="4782217"/>
          </a:xfrm>
          <a:prstGeom prst="rect">
            <a:avLst/>
          </a:prstGeom>
        </p:spPr>
      </p:pic>
    </p:spTree>
    <p:extLst>
      <p:ext uri="{BB962C8B-B14F-4D97-AF65-F5344CB8AC3E}">
        <p14:creationId xmlns:p14="http://schemas.microsoft.com/office/powerpoint/2010/main" val="271479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5DC8-9F19-3B63-BFA8-020CB86A0726}"/>
              </a:ext>
            </a:extLst>
          </p:cNvPr>
          <p:cNvSpPr>
            <a:spLocks noGrp="1"/>
          </p:cNvSpPr>
          <p:nvPr>
            <p:ph type="title"/>
          </p:nvPr>
        </p:nvSpPr>
        <p:spPr/>
        <p:txBody>
          <a:bodyPr/>
          <a:lstStyle/>
          <a:p>
            <a:r>
              <a:rPr lang="en-US" dirty="0"/>
              <a:t>Drop the reset buffer</a:t>
            </a:r>
          </a:p>
        </p:txBody>
      </p:sp>
      <p:sp>
        <p:nvSpPr>
          <p:cNvPr id="3" name="Content Placeholder 2">
            <a:extLst>
              <a:ext uri="{FF2B5EF4-FFF2-40B4-BE49-F238E27FC236}">
                <a16:creationId xmlns:a16="http://schemas.microsoft.com/office/drawing/2014/main" id="{85104EAF-66F2-6403-6866-E631926246BE}"/>
              </a:ext>
            </a:extLst>
          </p:cNvPr>
          <p:cNvSpPr>
            <a:spLocks noGrp="1"/>
          </p:cNvSpPr>
          <p:nvPr>
            <p:ph idx="1"/>
          </p:nvPr>
        </p:nvSpPr>
        <p:spPr/>
        <p:txBody>
          <a:bodyPr/>
          <a:lstStyle/>
          <a:p>
            <a:r>
              <a:rPr lang="en-US" dirty="0"/>
              <a:t>If the reset buffer is dropped the signal will propagate at the speed of the emitter resulting in a reset time to the thyristor of 15uS</a:t>
            </a:r>
          </a:p>
          <a:p>
            <a:endParaRPr lang="en-US" dirty="0"/>
          </a:p>
          <a:p>
            <a:r>
              <a:rPr lang="en-US" dirty="0"/>
              <a:t>CONCERN the current through the device may not be enough to latch the thyristor. Review Current Holding of the Device and Current allowed through Photo-Transistor</a:t>
            </a:r>
          </a:p>
        </p:txBody>
      </p:sp>
    </p:spTree>
    <p:extLst>
      <p:ext uri="{BB962C8B-B14F-4D97-AF65-F5344CB8AC3E}">
        <p14:creationId xmlns:p14="http://schemas.microsoft.com/office/powerpoint/2010/main" val="24652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3EDF-302C-5BA8-06C7-F9D7498D3AD3}"/>
              </a:ext>
            </a:extLst>
          </p:cNvPr>
          <p:cNvSpPr>
            <a:spLocks noGrp="1"/>
          </p:cNvSpPr>
          <p:nvPr>
            <p:ph type="title"/>
          </p:nvPr>
        </p:nvSpPr>
        <p:spPr/>
        <p:txBody>
          <a:bodyPr/>
          <a:lstStyle/>
          <a:p>
            <a:r>
              <a:rPr lang="en-US" dirty="0"/>
              <a:t>Why is this necessary?</a:t>
            </a:r>
          </a:p>
        </p:txBody>
      </p:sp>
      <p:sp>
        <p:nvSpPr>
          <p:cNvPr id="3" name="Content Placeholder 2">
            <a:extLst>
              <a:ext uri="{FF2B5EF4-FFF2-40B4-BE49-F238E27FC236}">
                <a16:creationId xmlns:a16="http://schemas.microsoft.com/office/drawing/2014/main" id="{2261DDA7-6374-4E62-54E9-9C3B0B5AE3DF}"/>
              </a:ext>
            </a:extLst>
          </p:cNvPr>
          <p:cNvSpPr>
            <a:spLocks noGrp="1"/>
          </p:cNvSpPr>
          <p:nvPr>
            <p:ph idx="1"/>
          </p:nvPr>
        </p:nvSpPr>
        <p:spPr/>
        <p:txBody>
          <a:bodyPr/>
          <a:lstStyle/>
          <a:p>
            <a:r>
              <a:rPr lang="en-US" dirty="0"/>
              <a:t>When operating a coil gun there are 2 main faults:</a:t>
            </a:r>
          </a:p>
          <a:p>
            <a:pPr marL="514350" indent="-514350">
              <a:buFont typeface="+mj-lt"/>
              <a:buAutoNum type="arabicPeriod"/>
            </a:pPr>
            <a:r>
              <a:rPr lang="en-US" dirty="0"/>
              <a:t>The current damages the devices nearby {heat or arc}</a:t>
            </a:r>
          </a:p>
          <a:p>
            <a:pPr marL="514350" indent="-514350">
              <a:buFont typeface="+mj-lt"/>
              <a:buAutoNum type="arabicPeriod"/>
            </a:pPr>
            <a:r>
              <a:rPr lang="en-US" dirty="0"/>
              <a:t>The solenoid remains on to long {induction heater or backfires}</a:t>
            </a:r>
          </a:p>
        </p:txBody>
      </p:sp>
    </p:spTree>
    <p:extLst>
      <p:ext uri="{BB962C8B-B14F-4D97-AF65-F5344CB8AC3E}">
        <p14:creationId xmlns:p14="http://schemas.microsoft.com/office/powerpoint/2010/main" val="319378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058-535E-3D48-226E-E8D3B20BAAF9}"/>
              </a:ext>
            </a:extLst>
          </p:cNvPr>
          <p:cNvSpPr>
            <a:spLocks noGrp="1"/>
          </p:cNvSpPr>
          <p:nvPr>
            <p:ph type="title"/>
          </p:nvPr>
        </p:nvSpPr>
        <p:spPr/>
        <p:txBody>
          <a:bodyPr/>
          <a:lstStyle/>
          <a:p>
            <a:r>
              <a:rPr lang="en-US" dirty="0"/>
              <a:t>Holding Current</a:t>
            </a:r>
          </a:p>
        </p:txBody>
      </p:sp>
      <p:pic>
        <p:nvPicPr>
          <p:cNvPr id="5" name="Picture 4">
            <a:extLst>
              <a:ext uri="{FF2B5EF4-FFF2-40B4-BE49-F238E27FC236}">
                <a16:creationId xmlns:a16="http://schemas.microsoft.com/office/drawing/2014/main" id="{AAAD1F67-F66E-CC21-796B-621A9900C3CC}"/>
              </a:ext>
            </a:extLst>
          </p:cNvPr>
          <p:cNvPicPr>
            <a:picLocks noChangeAspect="1"/>
          </p:cNvPicPr>
          <p:nvPr/>
        </p:nvPicPr>
        <p:blipFill>
          <a:blip r:embed="rId2"/>
          <a:stretch>
            <a:fillRect/>
          </a:stretch>
        </p:blipFill>
        <p:spPr>
          <a:xfrm>
            <a:off x="0" y="1690688"/>
            <a:ext cx="12192000" cy="4807919"/>
          </a:xfrm>
          <a:prstGeom prst="rect">
            <a:avLst/>
          </a:prstGeom>
        </p:spPr>
      </p:pic>
    </p:spTree>
    <p:extLst>
      <p:ext uri="{BB962C8B-B14F-4D97-AF65-F5344CB8AC3E}">
        <p14:creationId xmlns:p14="http://schemas.microsoft.com/office/powerpoint/2010/main" val="406056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8A58-B2BF-8CC5-0DD2-2BDEF54A74F1}"/>
              </a:ext>
            </a:extLst>
          </p:cNvPr>
          <p:cNvSpPr>
            <a:spLocks noGrp="1"/>
          </p:cNvSpPr>
          <p:nvPr>
            <p:ph type="title"/>
          </p:nvPr>
        </p:nvSpPr>
        <p:spPr/>
        <p:txBody>
          <a:bodyPr/>
          <a:lstStyle/>
          <a:p>
            <a:r>
              <a:rPr lang="en-US" dirty="0"/>
              <a:t>Set and reset now go to the latching device</a:t>
            </a:r>
          </a:p>
        </p:txBody>
      </p:sp>
      <p:sp>
        <p:nvSpPr>
          <p:cNvPr id="3" name="Content Placeholder 2">
            <a:extLst>
              <a:ext uri="{FF2B5EF4-FFF2-40B4-BE49-F238E27FC236}">
                <a16:creationId xmlns:a16="http://schemas.microsoft.com/office/drawing/2014/main" id="{E8C03313-F483-E3CB-63E3-6002E37CAA95}"/>
              </a:ext>
            </a:extLst>
          </p:cNvPr>
          <p:cNvSpPr>
            <a:spLocks noGrp="1"/>
          </p:cNvSpPr>
          <p:nvPr>
            <p:ph idx="1"/>
          </p:nvPr>
        </p:nvSpPr>
        <p:spPr/>
        <p:txBody>
          <a:bodyPr/>
          <a:lstStyle/>
          <a:p>
            <a:r>
              <a:rPr lang="en-US" dirty="0"/>
              <a:t>Set goes to the gate of the thyristor and causes the device to become powered changes PNPN junction to PNNN junction effectively a diode</a:t>
            </a:r>
          </a:p>
          <a:p>
            <a:r>
              <a:rPr lang="en-US" dirty="0"/>
              <a:t>Reset is a signal that normally supplies the thyristor but once the projectile reaches the optical sensor</a:t>
            </a:r>
          </a:p>
          <a:p>
            <a:endParaRPr lang="en-US" dirty="0"/>
          </a:p>
          <a:p>
            <a:r>
              <a:rPr lang="en-US" dirty="0"/>
              <a:t>This resulting signal is the output</a:t>
            </a:r>
          </a:p>
          <a:p>
            <a:r>
              <a:rPr lang="en-US" dirty="0"/>
              <a:t>Set time is 2.61u</a:t>
            </a:r>
          </a:p>
          <a:p>
            <a:r>
              <a:rPr lang="en-US" dirty="0"/>
              <a:t>Reset time is 504.132u [10%]</a:t>
            </a:r>
          </a:p>
        </p:txBody>
      </p:sp>
    </p:spTree>
    <p:extLst>
      <p:ext uri="{BB962C8B-B14F-4D97-AF65-F5344CB8AC3E}">
        <p14:creationId xmlns:p14="http://schemas.microsoft.com/office/powerpoint/2010/main" val="2255406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CE3C-C95C-33D2-B9C2-795B8A3AEA20}"/>
              </a:ext>
            </a:extLst>
          </p:cNvPr>
          <p:cNvSpPr>
            <a:spLocks noGrp="1"/>
          </p:cNvSpPr>
          <p:nvPr>
            <p:ph type="title"/>
          </p:nvPr>
        </p:nvSpPr>
        <p:spPr/>
        <p:txBody>
          <a:bodyPr/>
          <a:lstStyle/>
          <a:p>
            <a:r>
              <a:rPr lang="en-US" dirty="0"/>
              <a:t>Output Waveform</a:t>
            </a:r>
          </a:p>
        </p:txBody>
      </p:sp>
      <p:pic>
        <p:nvPicPr>
          <p:cNvPr id="5" name="Picture 4">
            <a:extLst>
              <a:ext uri="{FF2B5EF4-FFF2-40B4-BE49-F238E27FC236}">
                <a16:creationId xmlns:a16="http://schemas.microsoft.com/office/drawing/2014/main" id="{47674BEF-31B8-E7B4-04F6-84F071D9A10B}"/>
              </a:ext>
            </a:extLst>
          </p:cNvPr>
          <p:cNvPicPr>
            <a:picLocks noChangeAspect="1"/>
          </p:cNvPicPr>
          <p:nvPr/>
        </p:nvPicPr>
        <p:blipFill>
          <a:blip r:embed="rId2"/>
          <a:stretch>
            <a:fillRect/>
          </a:stretch>
        </p:blipFill>
        <p:spPr>
          <a:xfrm>
            <a:off x="0" y="1407919"/>
            <a:ext cx="12192000" cy="4042162"/>
          </a:xfrm>
          <a:prstGeom prst="rect">
            <a:avLst/>
          </a:prstGeom>
        </p:spPr>
      </p:pic>
    </p:spTree>
    <p:extLst>
      <p:ext uri="{BB962C8B-B14F-4D97-AF65-F5344CB8AC3E}">
        <p14:creationId xmlns:p14="http://schemas.microsoft.com/office/powerpoint/2010/main" val="381055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E29C-0395-EAC6-D627-8E12C947A88D}"/>
              </a:ext>
            </a:extLst>
          </p:cNvPr>
          <p:cNvSpPr>
            <a:spLocks noGrp="1"/>
          </p:cNvSpPr>
          <p:nvPr>
            <p:ph type="title"/>
          </p:nvPr>
        </p:nvSpPr>
        <p:spPr/>
        <p:txBody>
          <a:bodyPr/>
          <a:lstStyle/>
          <a:p>
            <a:r>
              <a:rPr lang="en-US" dirty="0"/>
              <a:t>Output noise</a:t>
            </a:r>
          </a:p>
        </p:txBody>
      </p:sp>
      <p:sp>
        <p:nvSpPr>
          <p:cNvPr id="3" name="Content Placeholder 2">
            <a:extLst>
              <a:ext uri="{FF2B5EF4-FFF2-40B4-BE49-F238E27FC236}">
                <a16:creationId xmlns:a16="http://schemas.microsoft.com/office/drawing/2014/main" id="{7F22FFE4-BE01-53CC-4924-443704017D8B}"/>
              </a:ext>
            </a:extLst>
          </p:cNvPr>
          <p:cNvSpPr>
            <a:spLocks noGrp="1"/>
          </p:cNvSpPr>
          <p:nvPr>
            <p:ph idx="1"/>
          </p:nvPr>
        </p:nvSpPr>
        <p:spPr/>
        <p:txBody>
          <a:bodyPr/>
          <a:lstStyle/>
          <a:p>
            <a:r>
              <a:rPr lang="en-US" dirty="0"/>
              <a:t>Previous noise signal was done without tying it to a power MOSFET or IGBT. When it is tied however there is a lot of noise.</a:t>
            </a:r>
          </a:p>
          <a:p>
            <a:endParaRPr lang="en-US" dirty="0"/>
          </a:p>
          <a:p>
            <a:r>
              <a:rPr lang="en-US" dirty="0"/>
              <a:t>This was fixed by dropping the resistance with the thyristor giving it more holding current.</a:t>
            </a:r>
          </a:p>
          <a:p>
            <a:pPr marL="0" indent="0">
              <a:buNone/>
            </a:pPr>
            <a:endParaRPr lang="en-US" dirty="0"/>
          </a:p>
        </p:txBody>
      </p:sp>
    </p:spTree>
    <p:extLst>
      <p:ext uri="{BB962C8B-B14F-4D97-AF65-F5344CB8AC3E}">
        <p14:creationId xmlns:p14="http://schemas.microsoft.com/office/powerpoint/2010/main" val="410521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7EFB-AAC5-E3F6-9225-D56C83B602B3}"/>
              </a:ext>
            </a:extLst>
          </p:cNvPr>
          <p:cNvSpPr>
            <a:spLocks noGrp="1"/>
          </p:cNvSpPr>
          <p:nvPr>
            <p:ph type="title"/>
          </p:nvPr>
        </p:nvSpPr>
        <p:spPr/>
        <p:txBody>
          <a:bodyPr/>
          <a:lstStyle/>
          <a:p>
            <a:r>
              <a:rPr lang="en-US" dirty="0"/>
              <a:t>Issue with power </a:t>
            </a:r>
            <a:r>
              <a:rPr lang="en-US" dirty="0" err="1"/>
              <a:t>mosfet</a:t>
            </a:r>
            <a:endParaRPr lang="en-US" dirty="0"/>
          </a:p>
        </p:txBody>
      </p:sp>
      <p:sp>
        <p:nvSpPr>
          <p:cNvPr id="3" name="Content Placeholder 2">
            <a:extLst>
              <a:ext uri="{FF2B5EF4-FFF2-40B4-BE49-F238E27FC236}">
                <a16:creationId xmlns:a16="http://schemas.microsoft.com/office/drawing/2014/main" id="{63B1B326-0DA3-C1CD-ACA8-EFE338DA5589}"/>
              </a:ext>
            </a:extLst>
          </p:cNvPr>
          <p:cNvSpPr>
            <a:spLocks noGrp="1"/>
          </p:cNvSpPr>
          <p:nvPr>
            <p:ph idx="1"/>
          </p:nvPr>
        </p:nvSpPr>
        <p:spPr/>
        <p:txBody>
          <a:bodyPr/>
          <a:lstStyle/>
          <a:p>
            <a:r>
              <a:rPr lang="en-US" dirty="0"/>
              <a:t>Vt0 is 3.5V output voltage is 3.48V </a:t>
            </a:r>
          </a:p>
          <a:p>
            <a:r>
              <a:rPr lang="en-US" dirty="0"/>
              <a:t>Power </a:t>
            </a:r>
            <a:r>
              <a:rPr lang="en-US" dirty="0" err="1"/>
              <a:t>mosfets</a:t>
            </a:r>
            <a:r>
              <a:rPr lang="en-US" dirty="0"/>
              <a:t> will not turn on</a:t>
            </a:r>
          </a:p>
        </p:txBody>
      </p:sp>
      <p:pic>
        <p:nvPicPr>
          <p:cNvPr id="5" name="Picture 4">
            <a:extLst>
              <a:ext uri="{FF2B5EF4-FFF2-40B4-BE49-F238E27FC236}">
                <a16:creationId xmlns:a16="http://schemas.microsoft.com/office/drawing/2014/main" id="{DE6EFD1C-EAB4-307A-C10F-0E75CDDAF13D}"/>
              </a:ext>
            </a:extLst>
          </p:cNvPr>
          <p:cNvPicPr>
            <a:picLocks noChangeAspect="1"/>
          </p:cNvPicPr>
          <p:nvPr/>
        </p:nvPicPr>
        <p:blipFill>
          <a:blip r:embed="rId2"/>
          <a:stretch>
            <a:fillRect/>
          </a:stretch>
        </p:blipFill>
        <p:spPr>
          <a:xfrm>
            <a:off x="734369" y="2888974"/>
            <a:ext cx="10193173" cy="3969026"/>
          </a:xfrm>
          <a:prstGeom prst="rect">
            <a:avLst/>
          </a:prstGeom>
        </p:spPr>
      </p:pic>
    </p:spTree>
    <p:extLst>
      <p:ext uri="{BB962C8B-B14F-4D97-AF65-F5344CB8AC3E}">
        <p14:creationId xmlns:p14="http://schemas.microsoft.com/office/powerpoint/2010/main" val="1464338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0CCC9-87EF-F1DA-D57D-BB34F6C5F600}"/>
              </a:ext>
            </a:extLst>
          </p:cNvPr>
          <p:cNvPicPr>
            <a:picLocks noChangeAspect="1"/>
          </p:cNvPicPr>
          <p:nvPr/>
        </p:nvPicPr>
        <p:blipFill>
          <a:blip r:embed="rId2"/>
          <a:stretch>
            <a:fillRect/>
          </a:stretch>
        </p:blipFill>
        <p:spPr>
          <a:xfrm>
            <a:off x="0" y="1"/>
            <a:ext cx="12192000" cy="3551582"/>
          </a:xfrm>
          <a:prstGeom prst="rect">
            <a:avLst/>
          </a:prstGeom>
        </p:spPr>
      </p:pic>
      <p:pic>
        <p:nvPicPr>
          <p:cNvPr id="7" name="Picture 6">
            <a:extLst>
              <a:ext uri="{FF2B5EF4-FFF2-40B4-BE49-F238E27FC236}">
                <a16:creationId xmlns:a16="http://schemas.microsoft.com/office/drawing/2014/main" id="{19B8D0CB-A257-E4F4-9423-232DE48A5A9A}"/>
              </a:ext>
            </a:extLst>
          </p:cNvPr>
          <p:cNvPicPr>
            <a:picLocks noChangeAspect="1"/>
          </p:cNvPicPr>
          <p:nvPr/>
        </p:nvPicPr>
        <p:blipFill>
          <a:blip r:embed="rId3"/>
          <a:stretch>
            <a:fillRect/>
          </a:stretch>
        </p:blipFill>
        <p:spPr>
          <a:xfrm>
            <a:off x="0" y="2961043"/>
            <a:ext cx="12192000" cy="3896956"/>
          </a:xfrm>
          <a:prstGeom prst="rect">
            <a:avLst/>
          </a:prstGeom>
        </p:spPr>
      </p:pic>
    </p:spTree>
    <p:extLst>
      <p:ext uri="{BB962C8B-B14F-4D97-AF65-F5344CB8AC3E}">
        <p14:creationId xmlns:p14="http://schemas.microsoft.com/office/powerpoint/2010/main" val="299853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055-B030-3B4A-694D-ADDDE37F43CB}"/>
              </a:ext>
            </a:extLst>
          </p:cNvPr>
          <p:cNvSpPr>
            <a:spLocks noGrp="1"/>
          </p:cNvSpPr>
          <p:nvPr>
            <p:ph type="title"/>
          </p:nvPr>
        </p:nvSpPr>
        <p:spPr/>
        <p:txBody>
          <a:bodyPr/>
          <a:lstStyle/>
          <a:p>
            <a:r>
              <a:rPr lang="en-US" dirty="0"/>
              <a:t>Feedback Issues</a:t>
            </a:r>
          </a:p>
        </p:txBody>
      </p:sp>
      <p:sp>
        <p:nvSpPr>
          <p:cNvPr id="3" name="Content Placeholder 2">
            <a:extLst>
              <a:ext uri="{FF2B5EF4-FFF2-40B4-BE49-F238E27FC236}">
                <a16:creationId xmlns:a16="http://schemas.microsoft.com/office/drawing/2014/main" id="{6BBF3E0B-06A2-449F-39BE-DFC25F05E923}"/>
              </a:ext>
            </a:extLst>
          </p:cNvPr>
          <p:cNvSpPr>
            <a:spLocks noGrp="1"/>
          </p:cNvSpPr>
          <p:nvPr>
            <p:ph idx="1"/>
          </p:nvPr>
        </p:nvSpPr>
        <p:spPr/>
        <p:txBody>
          <a:bodyPr/>
          <a:lstStyle/>
          <a:p>
            <a:r>
              <a:rPr lang="en-US" dirty="0"/>
              <a:t>There was a spike in the signal in testing that may need fixing could use a high speed comparator to reduce this problem</a:t>
            </a:r>
          </a:p>
        </p:txBody>
      </p:sp>
    </p:spTree>
    <p:extLst>
      <p:ext uri="{BB962C8B-B14F-4D97-AF65-F5344CB8AC3E}">
        <p14:creationId xmlns:p14="http://schemas.microsoft.com/office/powerpoint/2010/main" val="53073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925A-6E65-A420-1310-4973BEC6F872}"/>
              </a:ext>
            </a:extLst>
          </p:cNvPr>
          <p:cNvSpPr>
            <a:spLocks noGrp="1"/>
          </p:cNvSpPr>
          <p:nvPr>
            <p:ph type="title"/>
          </p:nvPr>
        </p:nvSpPr>
        <p:spPr/>
        <p:txBody>
          <a:bodyPr/>
          <a:lstStyle/>
          <a:p>
            <a:r>
              <a:rPr lang="en-US" dirty="0"/>
              <a:t>Solved and Optimized</a:t>
            </a:r>
          </a:p>
        </p:txBody>
      </p:sp>
      <p:sp>
        <p:nvSpPr>
          <p:cNvPr id="3" name="Content Placeholder 2">
            <a:extLst>
              <a:ext uri="{FF2B5EF4-FFF2-40B4-BE49-F238E27FC236}">
                <a16:creationId xmlns:a16="http://schemas.microsoft.com/office/drawing/2014/main" id="{9D6461A4-6D74-779F-E798-64377B4EFDF0}"/>
              </a:ext>
            </a:extLst>
          </p:cNvPr>
          <p:cNvSpPr>
            <a:spLocks noGrp="1"/>
          </p:cNvSpPr>
          <p:nvPr>
            <p:ph idx="1"/>
          </p:nvPr>
        </p:nvSpPr>
        <p:spPr/>
        <p:txBody>
          <a:bodyPr/>
          <a:lstStyle/>
          <a:p>
            <a:r>
              <a:rPr lang="en-US" dirty="0"/>
              <a:t>Dropped photo interrupter resistance:</a:t>
            </a:r>
          </a:p>
          <a:p>
            <a:pPr lvl="1"/>
            <a:r>
              <a:rPr lang="en-US" dirty="0"/>
              <a:t>Thyristor latches now</a:t>
            </a:r>
          </a:p>
          <a:p>
            <a:pPr lvl="1"/>
            <a:r>
              <a:rPr lang="en-US" dirty="0"/>
              <a:t>More current to supply devices</a:t>
            </a:r>
          </a:p>
          <a:p>
            <a:pPr lvl="1"/>
            <a:r>
              <a:rPr lang="en-US" dirty="0"/>
              <a:t>Power </a:t>
            </a:r>
            <a:r>
              <a:rPr lang="en-US" dirty="0" err="1"/>
              <a:t>Mosfet</a:t>
            </a:r>
            <a:r>
              <a:rPr lang="en-US" dirty="0"/>
              <a:t> Swapped to lower Vt0 model</a:t>
            </a:r>
          </a:p>
        </p:txBody>
      </p:sp>
    </p:spTree>
    <p:extLst>
      <p:ext uri="{BB962C8B-B14F-4D97-AF65-F5344CB8AC3E}">
        <p14:creationId xmlns:p14="http://schemas.microsoft.com/office/powerpoint/2010/main" val="96261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933100-2C85-9C70-61A4-0DE1434CADA9}"/>
              </a:ext>
            </a:extLst>
          </p:cNvPr>
          <p:cNvPicPr>
            <a:picLocks noChangeAspect="1"/>
          </p:cNvPicPr>
          <p:nvPr/>
        </p:nvPicPr>
        <p:blipFill>
          <a:blip r:embed="rId2"/>
          <a:stretch>
            <a:fillRect/>
          </a:stretch>
        </p:blipFill>
        <p:spPr>
          <a:xfrm>
            <a:off x="0" y="1268247"/>
            <a:ext cx="12192000" cy="4321506"/>
          </a:xfrm>
          <a:prstGeom prst="rect">
            <a:avLst/>
          </a:prstGeom>
        </p:spPr>
      </p:pic>
    </p:spTree>
    <p:extLst>
      <p:ext uri="{BB962C8B-B14F-4D97-AF65-F5344CB8AC3E}">
        <p14:creationId xmlns:p14="http://schemas.microsoft.com/office/powerpoint/2010/main" val="4071179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F503-7598-50C1-B63F-063355E0A7A0}"/>
              </a:ext>
            </a:extLst>
          </p:cNvPr>
          <p:cNvSpPr>
            <a:spLocks noGrp="1"/>
          </p:cNvSpPr>
          <p:nvPr>
            <p:ph type="title"/>
          </p:nvPr>
        </p:nvSpPr>
        <p:spPr/>
        <p:txBody>
          <a:bodyPr/>
          <a:lstStyle/>
          <a:p>
            <a:r>
              <a:rPr lang="en-US" dirty="0"/>
              <a:t>Power output [indicates current flow with V drop]</a:t>
            </a:r>
          </a:p>
        </p:txBody>
      </p:sp>
      <p:pic>
        <p:nvPicPr>
          <p:cNvPr id="5" name="Picture 4">
            <a:extLst>
              <a:ext uri="{FF2B5EF4-FFF2-40B4-BE49-F238E27FC236}">
                <a16:creationId xmlns:a16="http://schemas.microsoft.com/office/drawing/2014/main" id="{9A53584C-6FF1-DE48-970F-46C7774D3A96}"/>
              </a:ext>
            </a:extLst>
          </p:cNvPr>
          <p:cNvPicPr>
            <a:picLocks noChangeAspect="1"/>
          </p:cNvPicPr>
          <p:nvPr/>
        </p:nvPicPr>
        <p:blipFill>
          <a:blip r:embed="rId2"/>
          <a:stretch>
            <a:fillRect/>
          </a:stretch>
        </p:blipFill>
        <p:spPr>
          <a:xfrm>
            <a:off x="0" y="2075918"/>
            <a:ext cx="12192000" cy="3978373"/>
          </a:xfrm>
          <a:prstGeom prst="rect">
            <a:avLst/>
          </a:prstGeom>
        </p:spPr>
      </p:pic>
    </p:spTree>
    <p:extLst>
      <p:ext uri="{BB962C8B-B14F-4D97-AF65-F5344CB8AC3E}">
        <p14:creationId xmlns:p14="http://schemas.microsoft.com/office/powerpoint/2010/main" val="49114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BEDB-6EBC-21E5-B10F-85D9BC3D6634}"/>
              </a:ext>
            </a:extLst>
          </p:cNvPr>
          <p:cNvSpPr>
            <a:spLocks noGrp="1"/>
          </p:cNvSpPr>
          <p:nvPr>
            <p:ph type="title"/>
          </p:nvPr>
        </p:nvSpPr>
        <p:spPr/>
        <p:txBody>
          <a:bodyPr/>
          <a:lstStyle/>
          <a:p>
            <a:r>
              <a:rPr lang="en-US" dirty="0"/>
              <a:t>Overcurrent or Overload</a:t>
            </a:r>
          </a:p>
        </p:txBody>
      </p:sp>
      <p:sp>
        <p:nvSpPr>
          <p:cNvPr id="3" name="Content Placeholder 2">
            <a:extLst>
              <a:ext uri="{FF2B5EF4-FFF2-40B4-BE49-F238E27FC236}">
                <a16:creationId xmlns:a16="http://schemas.microsoft.com/office/drawing/2014/main" id="{7B023C92-616F-B4E0-11DA-0A6DF8FB6E8C}"/>
              </a:ext>
            </a:extLst>
          </p:cNvPr>
          <p:cNvSpPr>
            <a:spLocks noGrp="1"/>
          </p:cNvSpPr>
          <p:nvPr>
            <p:ph idx="1"/>
          </p:nvPr>
        </p:nvSpPr>
        <p:spPr/>
        <p:txBody>
          <a:bodyPr/>
          <a:lstStyle/>
          <a:p>
            <a:r>
              <a:rPr lang="en-US" dirty="0"/>
              <a:t>In the event of overcurrent, like a capacitor bank discharging, the devices in the path receive an amount of current above their ratings causing overheating which may cause instantaneous damages. </a:t>
            </a:r>
          </a:p>
          <a:p>
            <a:pPr lvl="1"/>
            <a:r>
              <a:rPr lang="en-US" dirty="0"/>
              <a:t>Similar to what happens when you tap the leads of a charged capacitor with a screwdriver</a:t>
            </a:r>
          </a:p>
          <a:p>
            <a:r>
              <a:rPr lang="en-US" dirty="0"/>
              <a:t>Overload is similar, a device is outputting current above the devices rating however this long term current does not damage the device instantly rather over time causing damage to more parts in the system. </a:t>
            </a:r>
          </a:p>
          <a:p>
            <a:pPr lvl="1"/>
            <a:r>
              <a:rPr lang="en-US" dirty="0"/>
              <a:t>Similar to an air hose in a bottle, slowly expanding till it bursts, destroying the bottle and your ears.</a:t>
            </a:r>
          </a:p>
        </p:txBody>
      </p:sp>
    </p:spTree>
    <p:extLst>
      <p:ext uri="{BB962C8B-B14F-4D97-AF65-F5344CB8AC3E}">
        <p14:creationId xmlns:p14="http://schemas.microsoft.com/office/powerpoint/2010/main" val="162128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492C-F620-60B7-55C1-558EAC0E99F6}"/>
              </a:ext>
            </a:extLst>
          </p:cNvPr>
          <p:cNvSpPr>
            <a:spLocks noGrp="1"/>
          </p:cNvSpPr>
          <p:nvPr>
            <p:ph type="title"/>
          </p:nvPr>
        </p:nvSpPr>
        <p:spPr/>
        <p:txBody>
          <a:bodyPr/>
          <a:lstStyle/>
          <a:p>
            <a:r>
              <a:rPr lang="en-US" dirty="0"/>
              <a:t>IGBT Issues</a:t>
            </a:r>
          </a:p>
        </p:txBody>
      </p:sp>
      <p:sp>
        <p:nvSpPr>
          <p:cNvPr id="3" name="Content Placeholder 2">
            <a:extLst>
              <a:ext uri="{FF2B5EF4-FFF2-40B4-BE49-F238E27FC236}">
                <a16:creationId xmlns:a16="http://schemas.microsoft.com/office/drawing/2014/main" id="{A8C19ADA-8F66-D11C-7D6A-11DACAAAD431}"/>
              </a:ext>
            </a:extLst>
          </p:cNvPr>
          <p:cNvSpPr>
            <a:spLocks noGrp="1"/>
          </p:cNvSpPr>
          <p:nvPr>
            <p:ph idx="1"/>
          </p:nvPr>
        </p:nvSpPr>
        <p:spPr/>
        <p:txBody>
          <a:bodyPr/>
          <a:lstStyle/>
          <a:p>
            <a:r>
              <a:rPr lang="en-US" dirty="0"/>
              <a:t>When I got the power-</a:t>
            </a:r>
            <a:r>
              <a:rPr lang="en-US" dirty="0" err="1"/>
              <a:t>mosfet</a:t>
            </a:r>
            <a:r>
              <a:rPr lang="en-US" dirty="0"/>
              <a:t> working</a:t>
            </a:r>
          </a:p>
          <a:p>
            <a:r>
              <a:rPr lang="en-US" dirty="0"/>
              <a:t>The IGBT also worked but here is a major issue:</a:t>
            </a:r>
          </a:p>
          <a:p>
            <a:pPr lvl="1"/>
            <a:r>
              <a:rPr lang="en-US" dirty="0"/>
              <a:t>They are power dependent at the input</a:t>
            </a:r>
          </a:p>
          <a:p>
            <a:pPr lvl="1"/>
            <a:r>
              <a:rPr lang="en-US" dirty="0">
                <a:hlinkClick r:id="rId2"/>
              </a:rPr>
              <a:t>A 120A model IGBT</a:t>
            </a:r>
            <a:r>
              <a:rPr lang="en-US" dirty="0"/>
              <a:t> has a switching energy of 227µJ (on), 100µJ (off)</a:t>
            </a:r>
          </a:p>
          <a:p>
            <a:pPr lvl="1"/>
            <a:r>
              <a:rPr lang="en-US" dirty="0"/>
              <a:t>Power output of control circuit estimate peak is ~5v*20mA=0.1watt [J/s]</a:t>
            </a:r>
          </a:p>
          <a:p>
            <a:pPr lvl="1"/>
            <a:r>
              <a:rPr lang="en-US" dirty="0"/>
              <a:t>227uJ/0.1[J/S]=2.27ms which is too long</a:t>
            </a:r>
          </a:p>
          <a:p>
            <a:pPr lvl="1"/>
            <a:r>
              <a:rPr lang="en-US" dirty="0"/>
              <a:t>2 paths here, use power MOSFET or high current output device/add higher voltage [use a power MOSFET to turn on an </a:t>
            </a:r>
            <a:r>
              <a:rPr lang="en-US" dirty="0" err="1"/>
              <a:t>igbt</a:t>
            </a:r>
            <a:r>
              <a:rPr lang="en-US" dirty="0"/>
              <a:t>]</a:t>
            </a:r>
          </a:p>
          <a:p>
            <a:pPr lvl="2"/>
            <a:endParaRPr lang="en-US" dirty="0"/>
          </a:p>
          <a:p>
            <a:pPr lvl="1"/>
            <a:endParaRPr lang="en-US" dirty="0"/>
          </a:p>
        </p:txBody>
      </p:sp>
    </p:spTree>
    <p:extLst>
      <p:ext uri="{BB962C8B-B14F-4D97-AF65-F5344CB8AC3E}">
        <p14:creationId xmlns:p14="http://schemas.microsoft.com/office/powerpoint/2010/main" val="3284381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50E0-7779-5896-4A07-3AF3D903AB25}"/>
              </a:ext>
            </a:extLst>
          </p:cNvPr>
          <p:cNvSpPr>
            <a:spLocks noGrp="1"/>
          </p:cNvSpPr>
          <p:nvPr>
            <p:ph type="title"/>
          </p:nvPr>
        </p:nvSpPr>
        <p:spPr/>
        <p:txBody>
          <a:bodyPr/>
          <a:lstStyle/>
          <a:p>
            <a:r>
              <a:rPr lang="en-US" dirty="0"/>
              <a:t>Power MOSFET</a:t>
            </a:r>
          </a:p>
        </p:txBody>
      </p:sp>
      <p:sp>
        <p:nvSpPr>
          <p:cNvPr id="3" name="Content Placeholder 2">
            <a:extLst>
              <a:ext uri="{FF2B5EF4-FFF2-40B4-BE49-F238E27FC236}">
                <a16:creationId xmlns:a16="http://schemas.microsoft.com/office/drawing/2014/main" id="{0B45D5F0-0EBB-B9FE-2E5A-86F7723CECCD}"/>
              </a:ext>
            </a:extLst>
          </p:cNvPr>
          <p:cNvSpPr>
            <a:spLocks noGrp="1"/>
          </p:cNvSpPr>
          <p:nvPr>
            <p:ph idx="1"/>
          </p:nvPr>
        </p:nvSpPr>
        <p:spPr/>
        <p:txBody>
          <a:bodyPr/>
          <a:lstStyle/>
          <a:p>
            <a:r>
              <a:rPr lang="en-US" dirty="0">
                <a:hlinkClick r:id="rId2"/>
              </a:rPr>
              <a:t>A Power-MOSFET at the same current rating of 120A</a:t>
            </a:r>
            <a:endParaRPr lang="en-US" dirty="0"/>
          </a:p>
          <a:p>
            <a:pPr lvl="1"/>
            <a:r>
              <a:rPr lang="en-US" dirty="0"/>
              <a:t>Lower voltage rating 100V vs 650V</a:t>
            </a:r>
          </a:p>
          <a:p>
            <a:r>
              <a:rPr lang="en-US" dirty="0"/>
              <a:t>Has a </a:t>
            </a:r>
            <a:r>
              <a:rPr lang="en-US" dirty="0" err="1"/>
              <a:t>Vgs</a:t>
            </a:r>
            <a:r>
              <a:rPr lang="en-US" dirty="0"/>
              <a:t> of 2.1V making acceptable to use here</a:t>
            </a:r>
          </a:p>
          <a:p>
            <a:r>
              <a:rPr lang="en-US" dirty="0"/>
              <a:t>Delay time of 81ns and rise time of 168ns -&gt; 249ns</a:t>
            </a:r>
          </a:p>
          <a:p>
            <a:endParaRPr lang="en-US" dirty="0"/>
          </a:p>
        </p:txBody>
      </p:sp>
      <p:pic>
        <p:nvPicPr>
          <p:cNvPr id="5" name="Picture 4">
            <a:extLst>
              <a:ext uri="{FF2B5EF4-FFF2-40B4-BE49-F238E27FC236}">
                <a16:creationId xmlns:a16="http://schemas.microsoft.com/office/drawing/2014/main" id="{FE032FB6-63DE-C782-DD15-3A15A761ECBA}"/>
              </a:ext>
            </a:extLst>
          </p:cNvPr>
          <p:cNvPicPr>
            <a:picLocks noChangeAspect="1"/>
          </p:cNvPicPr>
          <p:nvPr/>
        </p:nvPicPr>
        <p:blipFill>
          <a:blip r:embed="rId3"/>
          <a:stretch>
            <a:fillRect/>
          </a:stretch>
        </p:blipFill>
        <p:spPr>
          <a:xfrm>
            <a:off x="2629073" y="4001294"/>
            <a:ext cx="6430272" cy="1695687"/>
          </a:xfrm>
          <a:prstGeom prst="rect">
            <a:avLst/>
          </a:prstGeom>
        </p:spPr>
      </p:pic>
    </p:spTree>
    <p:extLst>
      <p:ext uri="{BB962C8B-B14F-4D97-AF65-F5344CB8AC3E}">
        <p14:creationId xmlns:p14="http://schemas.microsoft.com/office/powerpoint/2010/main" val="418485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D801-A41F-FD5F-4CF3-F165FB88524D}"/>
              </a:ext>
            </a:extLst>
          </p:cNvPr>
          <p:cNvSpPr>
            <a:spLocks noGrp="1"/>
          </p:cNvSpPr>
          <p:nvPr>
            <p:ph type="title"/>
          </p:nvPr>
        </p:nvSpPr>
        <p:spPr/>
        <p:txBody>
          <a:bodyPr/>
          <a:lstStyle/>
          <a:p>
            <a:r>
              <a:rPr lang="en-US" dirty="0"/>
              <a:t>Power MOSFET to IGBT</a:t>
            </a:r>
          </a:p>
        </p:txBody>
      </p:sp>
      <p:sp>
        <p:nvSpPr>
          <p:cNvPr id="3" name="Content Placeholder 2">
            <a:extLst>
              <a:ext uri="{FF2B5EF4-FFF2-40B4-BE49-F238E27FC236}">
                <a16:creationId xmlns:a16="http://schemas.microsoft.com/office/drawing/2014/main" id="{F1A8A012-C978-EF2E-4896-B9D5B7A3DFFE}"/>
              </a:ext>
            </a:extLst>
          </p:cNvPr>
          <p:cNvSpPr>
            <a:spLocks noGrp="1"/>
          </p:cNvSpPr>
          <p:nvPr>
            <p:ph idx="1"/>
          </p:nvPr>
        </p:nvSpPr>
        <p:spPr/>
        <p:txBody>
          <a:bodyPr/>
          <a:lstStyle/>
          <a:p>
            <a:r>
              <a:rPr lang="en-US" dirty="0">
                <a:hlinkClick r:id="rId2"/>
              </a:rPr>
              <a:t>Utilizing a cheap power MOSFET and some resistors a solution is approachable</a:t>
            </a:r>
            <a:endParaRPr lang="en-US" dirty="0"/>
          </a:p>
          <a:p>
            <a:r>
              <a:rPr lang="en-US" dirty="0"/>
              <a:t>Using a Power MOSFET</a:t>
            </a:r>
          </a:p>
          <a:p>
            <a:pPr lvl="1"/>
            <a:r>
              <a:rPr lang="en-US" dirty="0"/>
              <a:t>With </a:t>
            </a:r>
            <a:r>
              <a:rPr lang="en-US" dirty="0" err="1"/>
              <a:t>Vgs</a:t>
            </a:r>
            <a:r>
              <a:rPr lang="en-US" dirty="0"/>
              <a:t>&lt;5V ideally &lt;3V</a:t>
            </a:r>
          </a:p>
          <a:p>
            <a:pPr lvl="1"/>
            <a:r>
              <a:rPr lang="en-US" dirty="0"/>
              <a:t>VDSS &gt;60V {battery concept check or low voltage}</a:t>
            </a:r>
          </a:p>
          <a:p>
            <a:r>
              <a:rPr lang="en-US" dirty="0">
                <a:hlinkClick r:id="rId3"/>
              </a:rPr>
              <a:t>The response time out is still ns but with higher current the energy requirement of a IGBT is solved</a:t>
            </a:r>
            <a:endParaRPr lang="en-US" dirty="0"/>
          </a:p>
          <a:p>
            <a:pPr lvl="1"/>
            <a:r>
              <a:rPr lang="en-US" dirty="0"/>
              <a:t>Issue becomes biasing as the voltage is higher but current starts becoming an issue and </a:t>
            </a:r>
            <a:r>
              <a:rPr lang="en-US" dirty="0" err="1"/>
              <a:t>vgs</a:t>
            </a:r>
            <a:endParaRPr lang="en-US" dirty="0"/>
          </a:p>
        </p:txBody>
      </p:sp>
    </p:spTree>
    <p:extLst>
      <p:ext uri="{BB962C8B-B14F-4D97-AF65-F5344CB8AC3E}">
        <p14:creationId xmlns:p14="http://schemas.microsoft.com/office/powerpoint/2010/main" val="2208646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1D82-01AC-7A84-4B27-2A5877B3263F}"/>
              </a:ext>
            </a:extLst>
          </p:cNvPr>
          <p:cNvSpPr>
            <a:spLocks noGrp="1"/>
          </p:cNvSpPr>
          <p:nvPr>
            <p:ph type="title"/>
          </p:nvPr>
        </p:nvSpPr>
        <p:spPr/>
        <p:txBody>
          <a:bodyPr/>
          <a:lstStyle/>
          <a:p>
            <a:r>
              <a:rPr lang="en-US" dirty="0"/>
              <a:t>Power MOSFET</a:t>
            </a:r>
          </a:p>
        </p:txBody>
      </p:sp>
      <p:sp>
        <p:nvSpPr>
          <p:cNvPr id="3" name="Content Placeholder 2">
            <a:extLst>
              <a:ext uri="{FF2B5EF4-FFF2-40B4-BE49-F238E27FC236}">
                <a16:creationId xmlns:a16="http://schemas.microsoft.com/office/drawing/2014/main" id="{C2BA8439-1666-C647-8A77-2D0AD5CFE473}"/>
              </a:ext>
            </a:extLst>
          </p:cNvPr>
          <p:cNvSpPr>
            <a:spLocks noGrp="1"/>
          </p:cNvSpPr>
          <p:nvPr>
            <p:ph idx="1"/>
          </p:nvPr>
        </p:nvSpPr>
        <p:spPr/>
        <p:txBody>
          <a:bodyPr/>
          <a:lstStyle/>
          <a:p>
            <a:r>
              <a:rPr lang="en-US" dirty="0"/>
              <a:t>Bad idea as VGS is limiting here as if Vg=5v </a:t>
            </a:r>
            <a:r>
              <a:rPr lang="en-US" dirty="0" err="1"/>
              <a:t>Vgs</a:t>
            </a:r>
            <a:r>
              <a:rPr lang="en-US" dirty="0"/>
              <a:t>=2v only have 3v left to operate system</a:t>
            </a:r>
          </a:p>
          <a:p>
            <a:endParaRPr lang="en-US" dirty="0"/>
          </a:p>
          <a:p>
            <a:r>
              <a:rPr lang="en-US" dirty="0"/>
              <a:t>All IGBT VT ~&gt;=5V</a:t>
            </a:r>
          </a:p>
          <a:p>
            <a:endParaRPr lang="en-US" dirty="0"/>
          </a:p>
          <a:p>
            <a:r>
              <a:rPr lang="en-US" dirty="0"/>
              <a:t>CMOS also doesn’t work</a:t>
            </a:r>
          </a:p>
        </p:txBody>
      </p:sp>
    </p:spTree>
    <p:extLst>
      <p:ext uri="{BB962C8B-B14F-4D97-AF65-F5344CB8AC3E}">
        <p14:creationId xmlns:p14="http://schemas.microsoft.com/office/powerpoint/2010/main" val="3075706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BA47-3A72-4FF4-35B1-F47386036F34}"/>
              </a:ext>
            </a:extLst>
          </p:cNvPr>
          <p:cNvSpPr>
            <a:spLocks noGrp="1"/>
          </p:cNvSpPr>
          <p:nvPr>
            <p:ph type="title"/>
          </p:nvPr>
        </p:nvSpPr>
        <p:spPr/>
        <p:txBody>
          <a:bodyPr/>
          <a:lstStyle/>
          <a:p>
            <a:r>
              <a:rPr lang="en-US" dirty="0"/>
              <a:t>High Voltage amplifier</a:t>
            </a:r>
          </a:p>
        </p:txBody>
      </p:sp>
      <p:sp>
        <p:nvSpPr>
          <p:cNvPr id="3" name="Content Placeholder 2">
            <a:extLst>
              <a:ext uri="{FF2B5EF4-FFF2-40B4-BE49-F238E27FC236}">
                <a16:creationId xmlns:a16="http://schemas.microsoft.com/office/drawing/2014/main" id="{78A0BFAF-B0AC-FBC9-AE2F-E5593E835B92}"/>
              </a:ext>
            </a:extLst>
          </p:cNvPr>
          <p:cNvSpPr>
            <a:spLocks noGrp="1"/>
          </p:cNvSpPr>
          <p:nvPr>
            <p:ph idx="1"/>
          </p:nvPr>
        </p:nvSpPr>
        <p:spPr/>
        <p:txBody>
          <a:bodyPr/>
          <a:lstStyle/>
          <a:p>
            <a:r>
              <a:rPr lang="en-US" dirty="0"/>
              <a:t>Using higher voltage through the SCR should allow more energy into the IGBT as well as allowing high current through an SCR </a:t>
            </a:r>
          </a:p>
          <a:p>
            <a:r>
              <a:rPr lang="en-US" dirty="0"/>
              <a:t>Theoretically do some PMOS shenanigans but probably SCR with resistor is the best</a:t>
            </a:r>
          </a:p>
        </p:txBody>
      </p:sp>
      <p:pic>
        <p:nvPicPr>
          <p:cNvPr id="5" name="Picture 4">
            <a:extLst>
              <a:ext uri="{FF2B5EF4-FFF2-40B4-BE49-F238E27FC236}">
                <a16:creationId xmlns:a16="http://schemas.microsoft.com/office/drawing/2014/main" id="{D0F9A073-EFF7-4CF0-4E2D-4B3561DDB747}"/>
              </a:ext>
            </a:extLst>
          </p:cNvPr>
          <p:cNvPicPr>
            <a:picLocks noChangeAspect="1"/>
          </p:cNvPicPr>
          <p:nvPr/>
        </p:nvPicPr>
        <p:blipFill>
          <a:blip r:embed="rId2"/>
          <a:stretch>
            <a:fillRect/>
          </a:stretch>
        </p:blipFill>
        <p:spPr>
          <a:xfrm>
            <a:off x="113508" y="3598282"/>
            <a:ext cx="7559502" cy="3259718"/>
          </a:xfrm>
          <a:prstGeom prst="rect">
            <a:avLst/>
          </a:prstGeom>
        </p:spPr>
      </p:pic>
    </p:spTree>
    <p:extLst>
      <p:ext uri="{BB962C8B-B14F-4D97-AF65-F5344CB8AC3E}">
        <p14:creationId xmlns:p14="http://schemas.microsoft.com/office/powerpoint/2010/main" val="3981264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A5C9-B8E3-8679-4CEF-7410E35004D3}"/>
              </a:ext>
            </a:extLst>
          </p:cNvPr>
          <p:cNvSpPr>
            <a:spLocks noGrp="1"/>
          </p:cNvSpPr>
          <p:nvPr>
            <p:ph type="title"/>
          </p:nvPr>
        </p:nvSpPr>
        <p:spPr/>
        <p:txBody>
          <a:bodyPr/>
          <a:lstStyle/>
          <a:p>
            <a:r>
              <a:rPr lang="en-US" dirty="0"/>
              <a:t>Thyristor at high power</a:t>
            </a:r>
          </a:p>
        </p:txBody>
      </p:sp>
      <p:sp>
        <p:nvSpPr>
          <p:cNvPr id="3" name="Content Placeholder 2">
            <a:extLst>
              <a:ext uri="{FF2B5EF4-FFF2-40B4-BE49-F238E27FC236}">
                <a16:creationId xmlns:a16="http://schemas.microsoft.com/office/drawing/2014/main" id="{D008244C-1995-A8EF-E455-C8372AC24EAC}"/>
              </a:ext>
            </a:extLst>
          </p:cNvPr>
          <p:cNvSpPr>
            <a:spLocks noGrp="1"/>
          </p:cNvSpPr>
          <p:nvPr>
            <p:ph idx="1"/>
          </p:nvPr>
        </p:nvSpPr>
        <p:spPr/>
        <p:txBody>
          <a:bodyPr/>
          <a:lstStyle/>
          <a:p>
            <a:r>
              <a:rPr lang="en-US" dirty="0"/>
              <a:t>Something here was limiting output voltage to ~5v</a:t>
            </a:r>
          </a:p>
        </p:txBody>
      </p:sp>
      <p:pic>
        <p:nvPicPr>
          <p:cNvPr id="5" name="Picture 4">
            <a:extLst>
              <a:ext uri="{FF2B5EF4-FFF2-40B4-BE49-F238E27FC236}">
                <a16:creationId xmlns:a16="http://schemas.microsoft.com/office/drawing/2014/main" id="{FC7EFE2F-7DBF-E535-5FBA-ECC5E318FF74}"/>
              </a:ext>
            </a:extLst>
          </p:cNvPr>
          <p:cNvPicPr>
            <a:picLocks noChangeAspect="1"/>
          </p:cNvPicPr>
          <p:nvPr/>
        </p:nvPicPr>
        <p:blipFill>
          <a:blip r:embed="rId2"/>
          <a:stretch>
            <a:fillRect/>
          </a:stretch>
        </p:blipFill>
        <p:spPr>
          <a:xfrm>
            <a:off x="838200" y="2197223"/>
            <a:ext cx="6130782" cy="2463553"/>
          </a:xfrm>
          <a:prstGeom prst="rect">
            <a:avLst/>
          </a:prstGeom>
        </p:spPr>
      </p:pic>
    </p:spTree>
    <p:extLst>
      <p:ext uri="{BB962C8B-B14F-4D97-AF65-F5344CB8AC3E}">
        <p14:creationId xmlns:p14="http://schemas.microsoft.com/office/powerpoint/2010/main" val="1154204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85BF-CE7F-3473-DA96-00CA5D61BF94}"/>
              </a:ext>
            </a:extLst>
          </p:cNvPr>
          <p:cNvSpPr>
            <a:spLocks noGrp="1"/>
          </p:cNvSpPr>
          <p:nvPr>
            <p:ph type="title"/>
          </p:nvPr>
        </p:nvSpPr>
        <p:spPr/>
        <p:txBody>
          <a:bodyPr/>
          <a:lstStyle/>
          <a:p>
            <a:r>
              <a:rPr lang="en-US" dirty="0"/>
              <a:t>Attempt at fixing thyristor</a:t>
            </a:r>
          </a:p>
        </p:txBody>
      </p:sp>
      <p:sp>
        <p:nvSpPr>
          <p:cNvPr id="3" name="Content Placeholder 2">
            <a:extLst>
              <a:ext uri="{FF2B5EF4-FFF2-40B4-BE49-F238E27FC236}">
                <a16:creationId xmlns:a16="http://schemas.microsoft.com/office/drawing/2014/main" id="{B5030B07-2B3D-0D6A-5826-CC1711BDFD3C}"/>
              </a:ext>
            </a:extLst>
          </p:cNvPr>
          <p:cNvSpPr>
            <a:spLocks noGrp="1"/>
          </p:cNvSpPr>
          <p:nvPr>
            <p:ph idx="1"/>
          </p:nvPr>
        </p:nvSpPr>
        <p:spPr/>
        <p:txBody>
          <a:bodyPr/>
          <a:lstStyle/>
          <a:p>
            <a:r>
              <a:rPr lang="en-US" dirty="0"/>
              <a:t>Dropping the PMOS allows for high voltage only at high current</a:t>
            </a:r>
          </a:p>
        </p:txBody>
      </p:sp>
      <p:pic>
        <p:nvPicPr>
          <p:cNvPr id="4" name="Picture 3">
            <a:extLst>
              <a:ext uri="{FF2B5EF4-FFF2-40B4-BE49-F238E27FC236}">
                <a16:creationId xmlns:a16="http://schemas.microsoft.com/office/drawing/2014/main" id="{D508CA43-5C42-6520-4DE3-D743F1012A66}"/>
              </a:ext>
            </a:extLst>
          </p:cNvPr>
          <p:cNvPicPr>
            <a:picLocks noChangeAspect="1"/>
          </p:cNvPicPr>
          <p:nvPr/>
        </p:nvPicPr>
        <p:blipFill>
          <a:blip r:embed="rId2"/>
          <a:stretch>
            <a:fillRect/>
          </a:stretch>
        </p:blipFill>
        <p:spPr>
          <a:xfrm>
            <a:off x="71440" y="2251771"/>
            <a:ext cx="12049119" cy="4478784"/>
          </a:xfrm>
          <a:prstGeom prst="rect">
            <a:avLst/>
          </a:prstGeom>
        </p:spPr>
      </p:pic>
    </p:spTree>
    <p:extLst>
      <p:ext uri="{BB962C8B-B14F-4D97-AF65-F5344CB8AC3E}">
        <p14:creationId xmlns:p14="http://schemas.microsoft.com/office/powerpoint/2010/main" val="379294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8E4D-D0B6-496F-3307-0C6C1B39188F}"/>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D958E44F-A7DD-2B09-720D-447D5BE0515D}"/>
              </a:ext>
            </a:extLst>
          </p:cNvPr>
          <p:cNvSpPr>
            <a:spLocks noGrp="1"/>
          </p:cNvSpPr>
          <p:nvPr>
            <p:ph idx="1"/>
          </p:nvPr>
        </p:nvSpPr>
        <p:spPr/>
        <p:txBody>
          <a:bodyPr/>
          <a:lstStyle/>
          <a:p>
            <a:r>
              <a:rPr lang="en-US" dirty="0"/>
              <a:t>When a solenoid operates the B field that wraps around it cause the force generation by the Lorentz force. So, once the objects “center” passes the halfway point the force becomes opposing and the outcome of this becomes an issue.</a:t>
            </a:r>
          </a:p>
        </p:txBody>
      </p:sp>
      <p:pic>
        <p:nvPicPr>
          <p:cNvPr id="5" name="Picture 4">
            <a:extLst>
              <a:ext uri="{FF2B5EF4-FFF2-40B4-BE49-F238E27FC236}">
                <a16:creationId xmlns:a16="http://schemas.microsoft.com/office/drawing/2014/main" id="{4115650E-0CE8-C841-34AB-67AE9F907A5F}"/>
              </a:ext>
            </a:extLst>
          </p:cNvPr>
          <p:cNvPicPr>
            <a:picLocks noChangeAspect="1"/>
          </p:cNvPicPr>
          <p:nvPr/>
        </p:nvPicPr>
        <p:blipFill>
          <a:blip r:embed="rId2"/>
          <a:stretch>
            <a:fillRect/>
          </a:stretch>
        </p:blipFill>
        <p:spPr>
          <a:xfrm>
            <a:off x="8715007" y="365125"/>
            <a:ext cx="2638793" cy="514422"/>
          </a:xfrm>
          <a:prstGeom prst="rect">
            <a:avLst/>
          </a:prstGeom>
        </p:spPr>
      </p:pic>
      <p:pic>
        <p:nvPicPr>
          <p:cNvPr id="1026" name="Picture 2" descr="Solenoids as Magnetic Field Sources">
            <a:extLst>
              <a:ext uri="{FF2B5EF4-FFF2-40B4-BE49-F238E27FC236}">
                <a16:creationId xmlns:a16="http://schemas.microsoft.com/office/drawing/2014/main" id="{226FC9BE-70B4-CAF2-9118-F3697DF8C6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90"/>
          <a:stretch/>
        </p:blipFill>
        <p:spPr bwMode="auto">
          <a:xfrm>
            <a:off x="7520195" y="3314700"/>
            <a:ext cx="467180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8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39BD-8DE3-B012-0107-764D0B75B65B}"/>
              </a:ext>
            </a:extLst>
          </p:cNvPr>
          <p:cNvSpPr>
            <a:spLocks noGrp="1"/>
          </p:cNvSpPr>
          <p:nvPr>
            <p:ph type="title"/>
          </p:nvPr>
        </p:nvSpPr>
        <p:spPr/>
        <p:txBody>
          <a:bodyPr/>
          <a:lstStyle/>
          <a:p>
            <a:r>
              <a:rPr lang="en-US" dirty="0"/>
              <a:t>Too Long and Way Too Long?</a:t>
            </a:r>
          </a:p>
        </p:txBody>
      </p:sp>
      <p:sp>
        <p:nvSpPr>
          <p:cNvPr id="3" name="Content Placeholder 2">
            <a:extLst>
              <a:ext uri="{FF2B5EF4-FFF2-40B4-BE49-F238E27FC236}">
                <a16:creationId xmlns:a16="http://schemas.microsoft.com/office/drawing/2014/main" id="{3BA5A977-0901-5624-52AC-C91DE7A69C2E}"/>
              </a:ext>
            </a:extLst>
          </p:cNvPr>
          <p:cNvSpPr>
            <a:spLocks noGrp="1"/>
          </p:cNvSpPr>
          <p:nvPr>
            <p:ph idx="1"/>
          </p:nvPr>
        </p:nvSpPr>
        <p:spPr/>
        <p:txBody>
          <a:bodyPr/>
          <a:lstStyle/>
          <a:p>
            <a:r>
              <a:rPr lang="en-US" dirty="0"/>
              <a:t>If the solenoid is left on for ~1ms too long past the center point, the solenoid will apply a force to opposite to the velocity slowing the projectile down. </a:t>
            </a:r>
          </a:p>
          <a:p>
            <a:r>
              <a:rPr lang="en-US" dirty="0"/>
              <a:t>Or, if it is left on way too long past ~1ms the projectile may be dragged back into the solenoid. If the solenoid releases at the worst time it fires backwards. If it doesn’t the worst outcome happens of turning the system into an induction heater.</a:t>
            </a:r>
          </a:p>
          <a:p>
            <a:pPr lvl="1"/>
            <a:r>
              <a:rPr lang="en-US" dirty="0"/>
              <a:t>This would pour power into the projectile and the solenoid causing both to heat effectively overloading. </a:t>
            </a:r>
          </a:p>
          <a:p>
            <a:endParaRPr lang="en-US" dirty="0"/>
          </a:p>
        </p:txBody>
      </p:sp>
    </p:spTree>
    <p:extLst>
      <p:ext uri="{BB962C8B-B14F-4D97-AF65-F5344CB8AC3E}">
        <p14:creationId xmlns:p14="http://schemas.microsoft.com/office/powerpoint/2010/main" val="144500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BD01-37CF-FFFD-1AB6-EA46019656AD}"/>
              </a:ext>
            </a:extLst>
          </p:cNvPr>
          <p:cNvSpPr>
            <a:spLocks noGrp="1"/>
          </p:cNvSpPr>
          <p:nvPr>
            <p:ph type="title"/>
          </p:nvPr>
        </p:nvSpPr>
        <p:spPr/>
        <p:txBody>
          <a:bodyPr/>
          <a:lstStyle/>
          <a:p>
            <a:r>
              <a:rPr lang="en-US" dirty="0"/>
              <a:t>How to prevent this</a:t>
            </a:r>
          </a:p>
        </p:txBody>
      </p:sp>
      <p:sp>
        <p:nvSpPr>
          <p:cNvPr id="3" name="Content Placeholder 2">
            <a:extLst>
              <a:ext uri="{FF2B5EF4-FFF2-40B4-BE49-F238E27FC236}">
                <a16:creationId xmlns:a16="http://schemas.microsoft.com/office/drawing/2014/main" id="{71800CD1-0F6E-BC3C-3B65-27EA412AACEA}"/>
              </a:ext>
            </a:extLst>
          </p:cNvPr>
          <p:cNvSpPr>
            <a:spLocks noGrp="1"/>
          </p:cNvSpPr>
          <p:nvPr>
            <p:ph idx="1"/>
          </p:nvPr>
        </p:nvSpPr>
        <p:spPr/>
        <p:txBody>
          <a:bodyPr/>
          <a:lstStyle/>
          <a:p>
            <a:r>
              <a:rPr lang="en-US" dirty="0"/>
              <a:t>Slow timing and LONG projectiles</a:t>
            </a:r>
          </a:p>
          <a:p>
            <a:pPr lvl="1"/>
            <a:r>
              <a:rPr lang="en-US" dirty="0"/>
              <a:t>This is not an ideal solution as longer projectiles will generate more drag and require more energy to reach similar speeds ignoring inefficiency. </a:t>
            </a:r>
          </a:p>
          <a:p>
            <a:pPr lvl="1"/>
            <a:r>
              <a:rPr lang="en-US" dirty="0"/>
              <a:t>Also, the velocity will likely be reduced</a:t>
            </a:r>
          </a:p>
          <a:p>
            <a:pPr lvl="1"/>
            <a:r>
              <a:rPr lang="en-US" dirty="0"/>
              <a:t>Technically could determine position as it crosses the middle and disturb the solenoid windings. Also not good</a:t>
            </a:r>
          </a:p>
          <a:p>
            <a:r>
              <a:rPr lang="en-US" dirty="0"/>
              <a:t>Design a fast circuit</a:t>
            </a:r>
          </a:p>
          <a:p>
            <a:pPr lvl="1"/>
            <a:r>
              <a:rPr lang="en-US" dirty="0"/>
              <a:t>Technically complicated and harder to install. However, these will make the system theoretically better. </a:t>
            </a:r>
          </a:p>
          <a:p>
            <a:endParaRPr lang="en-US" dirty="0"/>
          </a:p>
        </p:txBody>
      </p:sp>
    </p:spTree>
    <p:extLst>
      <p:ext uri="{BB962C8B-B14F-4D97-AF65-F5344CB8AC3E}">
        <p14:creationId xmlns:p14="http://schemas.microsoft.com/office/powerpoint/2010/main" val="329988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48E5-3B14-90AC-390D-9B97721887D9}"/>
              </a:ext>
            </a:extLst>
          </p:cNvPr>
          <p:cNvSpPr>
            <a:spLocks noGrp="1"/>
          </p:cNvSpPr>
          <p:nvPr>
            <p:ph type="title"/>
          </p:nvPr>
        </p:nvSpPr>
        <p:spPr/>
        <p:txBody>
          <a:bodyPr/>
          <a:lstStyle/>
          <a:p>
            <a:r>
              <a:rPr lang="en-US" dirty="0"/>
              <a:t>Design Theory</a:t>
            </a:r>
          </a:p>
        </p:txBody>
      </p:sp>
      <p:sp>
        <p:nvSpPr>
          <p:cNvPr id="3" name="Content Placeholder 2">
            <a:extLst>
              <a:ext uri="{FF2B5EF4-FFF2-40B4-BE49-F238E27FC236}">
                <a16:creationId xmlns:a16="http://schemas.microsoft.com/office/drawing/2014/main" id="{B73C8B9A-3877-73DA-A0CD-CD8709B0455F}"/>
              </a:ext>
            </a:extLst>
          </p:cNvPr>
          <p:cNvSpPr>
            <a:spLocks noGrp="1"/>
          </p:cNvSpPr>
          <p:nvPr>
            <p:ph idx="1"/>
          </p:nvPr>
        </p:nvSpPr>
        <p:spPr/>
        <p:txBody>
          <a:bodyPr/>
          <a:lstStyle/>
          <a:p>
            <a:r>
              <a:rPr lang="en-US" dirty="0"/>
              <a:t>Solenoid is made of 16awg wire-&gt; 200 wraps -&gt; 5 layers </a:t>
            </a:r>
          </a:p>
          <a:p>
            <a:pPr marL="0" indent="0">
              <a:buNone/>
            </a:pPr>
            <a:r>
              <a:rPr lang="en-US" dirty="0"/>
              <a:t>*16 </a:t>
            </a:r>
            <a:r>
              <a:rPr lang="en-US" dirty="0" err="1"/>
              <a:t>awg</a:t>
            </a:r>
            <a:r>
              <a:rPr lang="en-US" dirty="0"/>
              <a:t> offers the best of size, resistance, and heat stability out of the sizes at around 30amps for 100ms {solenoid excel sheet}</a:t>
            </a:r>
          </a:p>
          <a:p>
            <a:r>
              <a:rPr lang="en-US" dirty="0"/>
              <a:t>Going off of this the solenoid length is ~2inches long</a:t>
            </a:r>
          </a:p>
          <a:p>
            <a:pPr marL="0" indent="0">
              <a:buNone/>
            </a:pPr>
            <a:r>
              <a:rPr lang="en-US" dirty="0"/>
              <a:t>0.00508in diameter*40=2.032</a:t>
            </a:r>
          </a:p>
          <a:p>
            <a:pPr marL="0" indent="0">
              <a:buNone/>
            </a:pPr>
            <a:r>
              <a:rPr lang="en-US" dirty="0"/>
              <a:t>-&gt;choosing projectile length of 3inches to allow 1/2inch distance of detection</a:t>
            </a:r>
          </a:p>
          <a:p>
            <a:pPr marL="0" indent="0">
              <a:buNone/>
            </a:pPr>
            <a:endParaRPr lang="en-US" dirty="0"/>
          </a:p>
        </p:txBody>
      </p:sp>
    </p:spTree>
    <p:extLst>
      <p:ext uri="{BB962C8B-B14F-4D97-AF65-F5344CB8AC3E}">
        <p14:creationId xmlns:p14="http://schemas.microsoft.com/office/powerpoint/2010/main" val="208022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E067-FBFD-2A51-A7CB-8451F5725E02}"/>
              </a:ext>
            </a:extLst>
          </p:cNvPr>
          <p:cNvSpPr>
            <a:spLocks noGrp="1"/>
          </p:cNvSpPr>
          <p:nvPr>
            <p:ph type="title"/>
          </p:nvPr>
        </p:nvSpPr>
        <p:spPr/>
        <p:txBody>
          <a:bodyPr/>
          <a:lstStyle/>
          <a:p>
            <a:r>
              <a:rPr lang="en-US" dirty="0"/>
              <a:t>Estimates before entire process</a:t>
            </a:r>
          </a:p>
        </p:txBody>
      </p:sp>
      <p:sp>
        <p:nvSpPr>
          <p:cNvPr id="3" name="Content Placeholder 2">
            <a:extLst>
              <a:ext uri="{FF2B5EF4-FFF2-40B4-BE49-F238E27FC236}">
                <a16:creationId xmlns:a16="http://schemas.microsoft.com/office/drawing/2014/main" id="{72796CAA-C5AA-C18B-091D-C5739748F664}"/>
              </a:ext>
            </a:extLst>
          </p:cNvPr>
          <p:cNvSpPr>
            <a:spLocks noGrp="1"/>
          </p:cNvSpPr>
          <p:nvPr>
            <p:ph idx="1"/>
          </p:nvPr>
        </p:nvSpPr>
        <p:spPr/>
        <p:txBody>
          <a:bodyPr/>
          <a:lstStyle/>
          <a:p>
            <a:r>
              <a:rPr lang="en-US" dirty="0"/>
              <a:t>Peak speed: 60m/s</a:t>
            </a:r>
          </a:p>
          <a:p>
            <a:r>
              <a:rPr lang="en-US" dirty="0"/>
              <a:t>Detection distance desired 1/4inch [6.35mm]{aiming short of sensor spacing}</a:t>
            </a:r>
          </a:p>
          <a:p>
            <a:r>
              <a:rPr lang="en-US" dirty="0"/>
              <a:t>Total allowed time: 6.35[mm] / 60 [m/s] -&gt; 105uS</a:t>
            </a:r>
          </a:p>
          <a:p>
            <a:endParaRPr lang="en-US" dirty="0"/>
          </a:p>
          <a:p>
            <a:endParaRPr lang="en-US" dirty="0"/>
          </a:p>
        </p:txBody>
      </p:sp>
    </p:spTree>
    <p:extLst>
      <p:ext uri="{BB962C8B-B14F-4D97-AF65-F5344CB8AC3E}">
        <p14:creationId xmlns:p14="http://schemas.microsoft.com/office/powerpoint/2010/main" val="29563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F92F-E65D-7C56-9C1C-CF0F745F4390}"/>
              </a:ext>
            </a:extLst>
          </p:cNvPr>
          <p:cNvSpPr>
            <a:spLocks noGrp="1"/>
          </p:cNvSpPr>
          <p:nvPr>
            <p:ph type="title"/>
          </p:nvPr>
        </p:nvSpPr>
        <p:spPr/>
        <p:txBody>
          <a:bodyPr/>
          <a:lstStyle/>
          <a:p>
            <a:r>
              <a:rPr lang="en-US" dirty="0"/>
              <a:t>Timing devices</a:t>
            </a:r>
          </a:p>
        </p:txBody>
      </p:sp>
      <p:sp>
        <p:nvSpPr>
          <p:cNvPr id="3" name="Content Placeholder 2">
            <a:extLst>
              <a:ext uri="{FF2B5EF4-FFF2-40B4-BE49-F238E27FC236}">
                <a16:creationId xmlns:a16="http://schemas.microsoft.com/office/drawing/2014/main" id="{9CF80C1B-B82E-8C86-E52B-F945051ABC9E}"/>
              </a:ext>
            </a:extLst>
          </p:cNvPr>
          <p:cNvSpPr>
            <a:spLocks noGrp="1"/>
          </p:cNvSpPr>
          <p:nvPr>
            <p:ph idx="1"/>
          </p:nvPr>
        </p:nvSpPr>
        <p:spPr/>
        <p:txBody>
          <a:bodyPr/>
          <a:lstStyle/>
          <a:p>
            <a:r>
              <a:rPr lang="en-US" dirty="0"/>
              <a:t>As the projectile is the object which determines the solenoid’s states it cannot maintain a signal to a device.</a:t>
            </a:r>
          </a:p>
          <a:p>
            <a:pPr lvl="1"/>
            <a:r>
              <a:rPr lang="en-US" dirty="0"/>
              <a:t>Like how a hand does not stay on a light-switch as it turns it on. This a latching circuit, which is to be replicated.</a:t>
            </a:r>
          </a:p>
          <a:p>
            <a:r>
              <a:rPr lang="en-US" dirty="0"/>
              <a:t>To make a device stay on from a pulsed input there needs to be a latching device. This device takes a signal and with that signal locks or powers itself into a state where it maintains a desired output.</a:t>
            </a:r>
          </a:p>
        </p:txBody>
      </p:sp>
    </p:spTree>
    <p:extLst>
      <p:ext uri="{BB962C8B-B14F-4D97-AF65-F5344CB8AC3E}">
        <p14:creationId xmlns:p14="http://schemas.microsoft.com/office/powerpoint/2010/main" val="326189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1406</Words>
  <Application>Microsoft Office PowerPoint</Application>
  <PresentationFormat>Widescreen</PresentationFormat>
  <Paragraphs>126</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High Speed High Power Circuit For Solenoid Control</vt:lpstr>
      <vt:lpstr>Why is this necessary?</vt:lpstr>
      <vt:lpstr>Overcurrent or Overload</vt:lpstr>
      <vt:lpstr>Timing</vt:lpstr>
      <vt:lpstr>Too Long and Way Too Long?</vt:lpstr>
      <vt:lpstr>How to prevent this</vt:lpstr>
      <vt:lpstr>Design Theory</vt:lpstr>
      <vt:lpstr>Estimates before entire process</vt:lpstr>
      <vt:lpstr>Timing devices</vt:lpstr>
      <vt:lpstr>Timing Design</vt:lpstr>
      <vt:lpstr>Why a thyristor</vt:lpstr>
      <vt:lpstr>Circuit design</vt:lpstr>
      <vt:lpstr>Function</vt:lpstr>
      <vt:lpstr>Photo-transistor Drop time</vt:lpstr>
      <vt:lpstr>Set and Reset</vt:lpstr>
      <vt:lpstr>Set Signal</vt:lpstr>
      <vt:lpstr>Reset Signal</vt:lpstr>
      <vt:lpstr>Reset speed increase</vt:lpstr>
      <vt:lpstr>Drop the reset buffer</vt:lpstr>
      <vt:lpstr>Holding Current</vt:lpstr>
      <vt:lpstr>Set and reset now go to the latching device</vt:lpstr>
      <vt:lpstr>Output Waveform</vt:lpstr>
      <vt:lpstr>Output noise</vt:lpstr>
      <vt:lpstr>Issue with power mosfet</vt:lpstr>
      <vt:lpstr>PowerPoint Presentation</vt:lpstr>
      <vt:lpstr>Feedback Issues</vt:lpstr>
      <vt:lpstr>Solved and Optimized</vt:lpstr>
      <vt:lpstr>PowerPoint Presentation</vt:lpstr>
      <vt:lpstr>Power output [indicates current flow with V drop]</vt:lpstr>
      <vt:lpstr>IGBT Issues</vt:lpstr>
      <vt:lpstr>Power MOSFET</vt:lpstr>
      <vt:lpstr>Power MOSFET to IGBT</vt:lpstr>
      <vt:lpstr>Power MOSFET</vt:lpstr>
      <vt:lpstr>High Voltage amplifier</vt:lpstr>
      <vt:lpstr>Thyristor at high power</vt:lpstr>
      <vt:lpstr>Attempt at fixing thyristor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High Power Circuit For Solenoid Control</dc:title>
  <dc:creator>will poole</dc:creator>
  <cp:lastModifiedBy>will poole</cp:lastModifiedBy>
  <cp:revision>13</cp:revision>
  <dcterms:created xsi:type="dcterms:W3CDTF">2023-09-16T20:48:37Z</dcterms:created>
  <dcterms:modified xsi:type="dcterms:W3CDTF">2023-09-19T23:18:10Z</dcterms:modified>
</cp:coreProperties>
</file>