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B3B4-EA88-C650-EF2C-3F17718D0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29520-863C-FA2E-BBA9-CEAE0828E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362DF-838B-27EB-B7E9-7F6FC4C5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75D4-550A-4DCA-B93E-49AC1121D89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E2F80-1DFA-6509-9204-10C22331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5EBCB-5701-B908-1AE2-BCAD14EF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E35D-1BA5-48A3-BB65-3D932668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2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E3A3-58E0-13FC-0370-CC429AC2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F5E75-0D70-5961-3177-CEE0A2B96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5AF10-6149-933D-6115-87B0DA7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75D4-550A-4DCA-B93E-49AC1121D89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B57A-92BE-01ED-1D54-F50E89F5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FEB2D-3E23-34B3-1FEC-9F59DE48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E35D-1BA5-48A3-BB65-3D932668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6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D478C-1A8C-9E7E-2967-ADE5FDB71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24B50-E243-20D3-7444-A1EF929C0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FA92D-BE90-ED1C-2289-5F1E3035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75D4-550A-4DCA-B93E-49AC1121D89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5F111-1D2A-577F-E3E3-9E58EE31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31E12-5D18-4F09-C00B-A68F2190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E35D-1BA5-48A3-BB65-3D932668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B6E1-09E1-9A06-232F-AFBD8D8B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CD5B-D953-6076-7406-1EF2B6A4E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92C9-3EE4-222C-257D-A4E1D072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75D4-550A-4DCA-B93E-49AC1121D89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AAAAC-E060-9FC6-755B-CC1200B5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80A1F-2202-AD53-162D-74C989AC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E35D-1BA5-48A3-BB65-3D932668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2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9AEE-8E11-715A-EDE5-9E4A9EBF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0DCBD-F245-A08C-FF0D-26ED02327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69C43-0ED3-2544-CD5D-1C2236FE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75D4-550A-4DCA-B93E-49AC1121D89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E3612-B9D1-E767-A91E-7A851B2F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F3064-7FA9-48A3-C561-E47A1E62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E35D-1BA5-48A3-BB65-3D932668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0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7441-FD10-4E7D-48A5-44E5DF0B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453A5-7489-8D5F-5E38-DE085C953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21261-6003-DFBA-8B08-5FD54B772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FB69A-79A6-D711-1828-FDDB9E22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75D4-550A-4DCA-B93E-49AC1121D89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C7925-8909-CABC-443A-8819B91B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FA8C1-308F-AFDE-D60C-F2406650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E35D-1BA5-48A3-BB65-3D932668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0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A2B0-EC08-8C58-5766-F2FECCCC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5FD01-E47D-8D97-53C5-0BD25A81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2210F-1C9D-7EAE-690A-1019AC8B2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87356-4B8D-7B57-7B72-4C014F8E4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0902A-407B-CB9F-5D86-AAE218CD2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96291-D959-B307-A157-EB1AC9DB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75D4-550A-4DCA-B93E-49AC1121D89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69FB1-4301-0D7B-9835-DE406D36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3BA6E-F1D2-9D4C-D286-4FBB2511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E35D-1BA5-48A3-BB65-3D932668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3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FD9E-5C16-87D8-B7B7-3E20108D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CF5B6-1BE0-BA03-B06C-DD96EAB2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75D4-550A-4DCA-B93E-49AC1121D89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E04BB-7EFE-55F4-22A5-99BB2A8F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F907B-98D4-484A-F9F8-3916BA1B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E35D-1BA5-48A3-BB65-3D932668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6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307EE-CC73-3D12-FFB5-8E368D52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75D4-550A-4DCA-B93E-49AC1121D89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18E36-E100-1799-0774-3A5F4BC2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8BB40-6D22-7DB8-8237-87423924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E35D-1BA5-48A3-BB65-3D932668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7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D419-E8AC-B38D-16EC-9063D354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0197-560F-F967-8FFC-9ACA4E1BB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700CC-7D7A-AB45-2B65-70B630F8B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962E3-B7BD-A757-C056-F133FA7E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75D4-550A-4DCA-B93E-49AC1121D89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27318-5D7D-53BD-BFD0-305E4456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DB1EA-55B3-77FA-9971-62EE611C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E35D-1BA5-48A3-BB65-3D932668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8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F5F8-FA36-5C29-551F-F39B8BD8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77636-EF03-6926-F4EA-27C2B898D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B63B7-3927-6211-093A-EB8302531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944B1-D945-F3F4-6E9D-A1089324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75D4-550A-4DCA-B93E-49AC1121D89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05991-455F-6920-02C4-56640D19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8522C-B553-3504-6A30-68D4096A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E35D-1BA5-48A3-BB65-3D932668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9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60F5F-54A7-6264-CD4F-5DE8C5D7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ED7CD-060D-9256-B7BE-49CBDFA2B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C8D7-A173-19B6-D5A7-DB52DF29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575D4-550A-4DCA-B93E-49AC1121D89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30265-610D-FC7C-E1B8-D222AAFB1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1DEB-3838-19DE-F6A6-0997CC05F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DE35D-1BA5-48A3-BB65-3D932668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5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s://en.wikipedia.org/wiki/Magnetic_domai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yuu7zRBUik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76EF-4ADC-84FC-7778-DAC06E43A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Magnetism and The Derivation of Force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E9D7A-F2AA-CC2A-153F-F45ABB003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 Found by: William  Poole</a:t>
            </a:r>
          </a:p>
        </p:txBody>
      </p:sp>
    </p:spTree>
    <p:extLst>
      <p:ext uri="{BB962C8B-B14F-4D97-AF65-F5344CB8AC3E}">
        <p14:creationId xmlns:p14="http://schemas.microsoft.com/office/powerpoint/2010/main" val="46523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84F5-AF98-C470-8F13-0DFD923A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Knowns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B7382-7C90-7D0D-EA6B-ED7DEDB34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solenoid turns on it generates magnetic flux [B]</a:t>
            </a:r>
          </a:p>
          <a:p>
            <a:pPr lvl="1"/>
            <a:r>
              <a:rPr lang="en-US" dirty="0"/>
              <a:t>EQ 5.89 </a:t>
            </a:r>
            <a:r>
              <a:rPr lang="en-US" dirty="0" err="1"/>
              <a:t>pg</a:t>
            </a:r>
            <a:r>
              <a:rPr lang="en-US" dirty="0"/>
              <a:t> 266</a:t>
            </a:r>
          </a:p>
          <a:p>
            <a:r>
              <a:rPr lang="en-US" dirty="0"/>
              <a:t>As any loop {current carrier} receives a time varying field [Note planning on recognizing inertial reference frames. It generates a voltage around the loop. </a:t>
            </a:r>
          </a:p>
          <a:p>
            <a:pPr lvl="1"/>
            <a:r>
              <a:rPr lang="en-US" dirty="0"/>
              <a:t>Eq 6.8 PG 284</a:t>
            </a:r>
          </a:p>
          <a:p>
            <a:r>
              <a:rPr lang="en-US" dirty="0"/>
              <a:t>Note with Qv x B =</a:t>
            </a:r>
            <a:r>
              <a:rPr lang="en-US" dirty="0" err="1"/>
              <a:t>F_m</a:t>
            </a:r>
            <a:r>
              <a:rPr lang="en-US" dirty="0"/>
              <a:t> and </a:t>
            </a:r>
            <a:r>
              <a:rPr lang="en-US" dirty="0" err="1"/>
              <a:t>F_e</a:t>
            </a:r>
            <a:r>
              <a:rPr lang="en-US" dirty="0"/>
              <a:t>=QE </a:t>
            </a:r>
          </a:p>
          <a:p>
            <a:pPr lvl="1"/>
            <a:r>
              <a:rPr lang="en-US" dirty="0"/>
              <a:t>Magnetic forces will toss the charge to alignment</a:t>
            </a:r>
          </a:p>
          <a:p>
            <a:pPr lvl="1"/>
            <a:r>
              <a:rPr lang="en-US" dirty="0"/>
              <a:t>Electric forces will push along a gradient of voltage</a:t>
            </a:r>
          </a:p>
        </p:txBody>
      </p:sp>
    </p:spTree>
    <p:extLst>
      <p:ext uri="{BB962C8B-B14F-4D97-AF65-F5344CB8AC3E}">
        <p14:creationId xmlns:p14="http://schemas.microsoft.com/office/powerpoint/2010/main" val="145218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80DF-6739-8D96-DC11-18A06987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Solenoid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932B-1575-AFD8-2C0E-13C9F489C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6.10 </a:t>
            </a:r>
            <a:r>
              <a:rPr lang="en-US" dirty="0" err="1"/>
              <a:t>V.tr_emf</a:t>
            </a:r>
            <a:r>
              <a:rPr lang="en-US" dirty="0"/>
              <a:t>=integral of closed contour {E}</a:t>
            </a:r>
          </a:p>
          <a:p>
            <a:r>
              <a:rPr lang="en-US" dirty="0"/>
              <a:t>6.11 integral of closed contour {E}=integral of surface {-d[B]/dt}</a:t>
            </a:r>
          </a:p>
          <a:p>
            <a:r>
              <a:rPr lang="en-US" dirty="0"/>
              <a:t>Earlier F=q*E</a:t>
            </a:r>
          </a:p>
          <a:p>
            <a:r>
              <a:rPr lang="en-US" dirty="0"/>
              <a:t>From figures 6-2 and 6-3 we can see that the voltage induced is in the path of the loop which accelerates electrons </a:t>
            </a:r>
            <a:r>
              <a:rPr lang="en-US" dirty="0" err="1"/>
              <a:t>F_e</a:t>
            </a:r>
            <a:r>
              <a:rPr lang="en-US" dirty="0"/>
              <a:t>=QE</a:t>
            </a:r>
          </a:p>
          <a:p>
            <a:r>
              <a:rPr lang="en-US" dirty="0"/>
              <a:t>Also that the velocity is accelerating we get </a:t>
            </a:r>
            <a:r>
              <a:rPr lang="en-US" dirty="0" err="1"/>
              <a:t>F_m</a:t>
            </a:r>
            <a:r>
              <a:rPr lang="en-US" dirty="0"/>
              <a:t>=q V x B which means as the charges accelerate the force increases. </a:t>
            </a:r>
          </a:p>
        </p:txBody>
      </p:sp>
    </p:spTree>
    <p:extLst>
      <p:ext uri="{BB962C8B-B14F-4D97-AF65-F5344CB8AC3E}">
        <p14:creationId xmlns:p14="http://schemas.microsoft.com/office/powerpoint/2010/main" val="62532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25DC-ED48-EC17-2223-94F44245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Domains to Explain field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A032-56DD-05C3-5BB6-696ACBE0B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https://en.wikipedia.org/wiki/Magnetic_domain</a:t>
            </a:r>
            <a:endParaRPr lang="en-US" dirty="0"/>
          </a:p>
          <a:p>
            <a:r>
              <a:rPr lang="en-US" dirty="0"/>
              <a:t>Note from </a:t>
            </a:r>
            <a:r>
              <a:rPr lang="en-US" dirty="0" err="1"/>
              <a:t>Biot</a:t>
            </a:r>
            <a:r>
              <a:rPr lang="en-US" dirty="0"/>
              <a:t>-Savart Law 5.21</a:t>
            </a:r>
          </a:p>
          <a:p>
            <a:r>
              <a:rPr lang="en-US" dirty="0"/>
              <a:t>We can determine that the current is </a:t>
            </a:r>
          </a:p>
          <a:p>
            <a:r>
              <a:rPr lang="en-US" dirty="0"/>
              <a:t>Rotating around the B0 vector</a:t>
            </a:r>
          </a:p>
        </p:txBody>
      </p:sp>
      <p:pic>
        <p:nvPicPr>
          <p:cNvPr id="1026" name="Picture 2" descr="magnetic fields - Why are domains formed as separate units? - Physics Stack  Exchange">
            <a:extLst>
              <a:ext uri="{FF2B5EF4-FFF2-40B4-BE49-F238E27FC236}">
                <a16:creationId xmlns:a16="http://schemas.microsoft.com/office/drawing/2014/main" id="{A49614FD-D240-AF7D-1276-94E372C78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10" y="2841626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639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DF0F-69ED-AE15-158A-E752F6ED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Generation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0250D-3AD7-A6AA-BB35-A5D36B05D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electrons are orbiting the B0 axis</a:t>
            </a:r>
          </a:p>
          <a:p>
            <a:pPr lvl="1"/>
            <a:r>
              <a:rPr lang="en-US" dirty="0"/>
              <a:t>We can visualize what axis b0 is and the electrons orbit</a:t>
            </a:r>
          </a:p>
          <a:p>
            <a:r>
              <a:rPr lang="en-US" dirty="0"/>
              <a:t>However due to changing magnetic field we get </a:t>
            </a:r>
            <a:r>
              <a:rPr lang="en-US" dirty="0" err="1"/>
              <a:t>v.tr_emf</a:t>
            </a:r>
            <a:r>
              <a:rPr lang="en-US" dirty="0"/>
              <a:t> based on the changing B field. This causes electro motive force [V] along the </a:t>
            </a:r>
            <a:r>
              <a:rPr lang="en-US"/>
              <a:t>B field.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8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E273-FE8C-8E45-55E6-FFF73C86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Solenoids and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8705C-CACA-E317-74A3-E27ED1095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reason solenoids build up speed is the due to magnetic attraction. This attraction is the acceleration applied to the projectile and is influenced by 2 things:</a:t>
            </a:r>
          </a:p>
          <a:p>
            <a:pPr marL="0" indent="0">
              <a:buNone/>
            </a:pPr>
            <a:r>
              <a:rPr lang="en-US" dirty="0"/>
              <a:t>Solenoid {Magnetic Flux due to operation}</a:t>
            </a:r>
          </a:p>
          <a:p>
            <a:pPr marL="0" indent="0">
              <a:buNone/>
            </a:pPr>
            <a:r>
              <a:rPr lang="en-US" dirty="0"/>
              <a:t>Projectile {Material properties [magnetic moment]}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4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0BBA-FF3A-57D7-6879-D7D77CEC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Flux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D20C-4146-E5D3-777D-4DDBA034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a couple sources this is a measure of field passing through an area</a:t>
            </a:r>
          </a:p>
          <a:p>
            <a:r>
              <a:rPr lang="en-US" dirty="0"/>
              <a:t>B=“Magnetic Flux”</a:t>
            </a:r>
          </a:p>
          <a:p>
            <a:r>
              <a:rPr lang="en-US" dirty="0"/>
              <a:t>H=“Magnetic Field Intensity” </a:t>
            </a:r>
            <a:r>
              <a:rPr lang="en-US" dirty="0" err="1"/>
              <a:t>pg</a:t>
            </a:r>
            <a:r>
              <a:rPr lang="en-US" dirty="0"/>
              <a:t> 179 4-1</a:t>
            </a:r>
          </a:p>
          <a:p>
            <a:r>
              <a:rPr lang="en-US" dirty="0"/>
              <a:t>[Weird here] B=</a:t>
            </a:r>
            <a:r>
              <a:rPr lang="en-US" dirty="0" err="1"/>
              <a:t>uH</a:t>
            </a:r>
            <a:r>
              <a:rPr lang="en-US" dirty="0"/>
              <a:t>, u=“magnetic permeability” (Of material) u=</a:t>
            </a:r>
            <a:r>
              <a:rPr lang="en-US" dirty="0" err="1"/>
              <a:t>u_k</a:t>
            </a:r>
            <a:r>
              <a:rPr lang="en-US" dirty="0"/>
              <a:t> * u_0</a:t>
            </a:r>
          </a:p>
          <a:p>
            <a:r>
              <a:rPr lang="en-US" dirty="0"/>
              <a:t>Magnetic Vector Potential: A</a:t>
            </a:r>
          </a:p>
          <a:p>
            <a:r>
              <a:rPr lang="en-US" dirty="0"/>
              <a:t>Inductance: L</a:t>
            </a:r>
          </a:p>
        </p:txBody>
      </p:sp>
      <p:pic>
        <p:nvPicPr>
          <p:cNvPr id="1028" name="Picture 4" descr="What is the difference between B-field and H-field? - Quora">
            <a:extLst>
              <a:ext uri="{FF2B5EF4-FFF2-40B4-BE49-F238E27FC236}">
                <a16:creationId xmlns:a16="http://schemas.microsoft.com/office/drawing/2014/main" id="{7E5D6FCF-ED06-7C74-040A-EDDC0280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028" y="501520"/>
            <a:ext cx="2086947" cy="263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31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4A42-47FE-2348-419B-9609F15F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6904D-808E-64C9-53E6-175A1DD29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F_m</a:t>
            </a:r>
            <a:r>
              <a:rPr lang="en-US" dirty="0"/>
              <a:t> =Q(V x B) [N] {x is cross product vector}</a:t>
            </a:r>
          </a:p>
          <a:p>
            <a:r>
              <a:rPr lang="en-US" dirty="0"/>
              <a:t>Q: is charge unit [</a:t>
            </a:r>
            <a:r>
              <a:rPr lang="en-US" dirty="0" err="1"/>
              <a:t>Columb</a:t>
            </a:r>
            <a:r>
              <a:rPr lang="en-US" dirty="0"/>
              <a:t>]</a:t>
            </a:r>
          </a:p>
          <a:p>
            <a:r>
              <a:rPr lang="en-US" dirty="0"/>
              <a:t>V: is velocity [meters/second] {m/s}</a:t>
            </a:r>
          </a:p>
          <a:p>
            <a:r>
              <a:rPr lang="en-US" dirty="0"/>
              <a:t>B: magnetic flux unit is N*s/Q*m-&gt; N/Am</a:t>
            </a:r>
          </a:p>
          <a:p>
            <a:r>
              <a:rPr lang="en-US" dirty="0"/>
              <a:t>Amp/current: C/s [A/I]</a:t>
            </a:r>
          </a:p>
          <a:p>
            <a:pPr marL="0" indent="0">
              <a:buNone/>
            </a:pPr>
            <a:r>
              <a:rPr lang="en-US" dirty="0"/>
              <a:t>*Of note chapter 5-1 page 237 states magnetic force is always perpendicular to velocity</a:t>
            </a:r>
          </a:p>
          <a:p>
            <a:pPr marL="0" indent="0">
              <a:buNone/>
            </a:pPr>
            <a:r>
              <a:rPr lang="en-US" dirty="0" err="1"/>
              <a:t>F_e</a:t>
            </a:r>
            <a:r>
              <a:rPr lang="en-US" dirty="0"/>
              <a:t>=q*E (charge multiplied with electric field [E])</a:t>
            </a:r>
          </a:p>
        </p:txBody>
      </p:sp>
    </p:spTree>
    <p:extLst>
      <p:ext uri="{BB962C8B-B14F-4D97-AF65-F5344CB8AC3E}">
        <p14:creationId xmlns:p14="http://schemas.microsoft.com/office/powerpoint/2010/main" val="152265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9B85-8DF3-8FEE-4985-0549A1BE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A0F81-F51F-2DB2-7F47-7EFC5587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Equations 5.7-5.11 result in the understanding that magnetic force</a:t>
            </a:r>
          </a:p>
          <a:p>
            <a:r>
              <a:rPr lang="en-US" dirty="0" err="1"/>
              <a:t>F_m</a:t>
            </a:r>
            <a:r>
              <a:rPr lang="en-US" dirty="0"/>
              <a:t>=I </a:t>
            </a:r>
            <a:r>
              <a:rPr lang="en-US" dirty="0" err="1"/>
              <a:t>LxB</a:t>
            </a:r>
            <a:r>
              <a:rPr lang="en-US" dirty="0"/>
              <a:t> </a:t>
            </a:r>
          </a:p>
          <a:p>
            <a:r>
              <a:rPr lang="en-US" dirty="0"/>
              <a:t>I current</a:t>
            </a:r>
          </a:p>
          <a:p>
            <a:r>
              <a:rPr lang="en-US" dirty="0"/>
              <a:t>L path of current</a:t>
            </a:r>
          </a:p>
          <a:p>
            <a:r>
              <a:rPr lang="en-US" dirty="0"/>
              <a:t>B magnetic field</a:t>
            </a:r>
          </a:p>
        </p:txBody>
      </p:sp>
    </p:spTree>
    <p:extLst>
      <p:ext uri="{BB962C8B-B14F-4D97-AF65-F5344CB8AC3E}">
        <p14:creationId xmlns:p14="http://schemas.microsoft.com/office/powerpoint/2010/main" val="381736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7556-2605-BD4F-1068-CB186710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Magnetic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37C29-EE6F-D6EB-1638-3012ACBB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Referring to right hand rule one could think about an electron spinning around to generate a magnetic dipole</a:t>
            </a:r>
          </a:p>
          <a:p>
            <a:r>
              <a:rPr lang="en-US" dirty="0"/>
              <a:t>Referring to </a:t>
            </a:r>
            <a:r>
              <a:rPr lang="en-US" dirty="0" err="1"/>
              <a:t>Biot</a:t>
            </a:r>
            <a:r>
              <a:rPr lang="en-US" dirty="0"/>
              <a:t>-Savart Law</a:t>
            </a:r>
          </a:p>
          <a:p>
            <a:r>
              <a:rPr lang="en-US" dirty="0"/>
              <a:t>H=(I/4*pi)(derivative(length of path) x radius vector)/|radius^2|</a:t>
            </a:r>
          </a:p>
          <a:p>
            <a:pPr marL="0" indent="0">
              <a:buNone/>
            </a:pPr>
            <a:r>
              <a:rPr lang="en-US" dirty="0"/>
              <a:t>5.21 </a:t>
            </a:r>
            <a:r>
              <a:rPr lang="en-US" dirty="0" err="1"/>
              <a:t>pg</a:t>
            </a:r>
            <a:r>
              <a:rPr lang="en-US" dirty="0"/>
              <a:t> 244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Online Media 3" title="Magnetic dipoles &amp; dipole moment | Moving charges &amp; magnetism | Physics | Khan Academy">
            <a:hlinkClick r:id="" action="ppaction://media"/>
            <a:extLst>
              <a:ext uri="{FF2B5EF4-FFF2-40B4-BE49-F238E27FC236}">
                <a16:creationId xmlns:a16="http://schemas.microsoft.com/office/drawing/2014/main" id="{85EDEAE6-1CBA-91B6-3923-8DD664A8002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813800" y="255588"/>
            <a:ext cx="2540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4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C85B-E318-661A-D030-2F602DB6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Comprehension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47C6C-BA65-A2C8-AD56-AE4903A46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using non-magnetized core/projectile</a:t>
            </a:r>
          </a:p>
          <a:p>
            <a:pPr lvl="1"/>
            <a:r>
              <a:rPr lang="en-US" dirty="0"/>
              <a:t>There are magnetization fields in object non-parallel to each other which will experience only magnetic torques at the start.</a:t>
            </a:r>
          </a:p>
          <a:p>
            <a:r>
              <a:rPr lang="en-US" dirty="0"/>
              <a:t>Once the torques begin magnetostatics do not apply as now we have time-varying fields, induced EMFs and more.</a:t>
            </a:r>
          </a:p>
        </p:txBody>
      </p:sp>
    </p:spTree>
    <p:extLst>
      <p:ext uri="{BB962C8B-B14F-4D97-AF65-F5344CB8AC3E}">
        <p14:creationId xmlns:p14="http://schemas.microsoft.com/office/powerpoint/2010/main" val="406619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0A88-A8CA-F8B8-CC96-C46D1E66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terminology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B64C6-C8DA-9782-64DF-7DBE52CBA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501"/>
            <a:ext cx="10515600" cy="4351338"/>
          </a:xfrm>
        </p:spPr>
        <p:txBody>
          <a:bodyPr/>
          <a:lstStyle/>
          <a:p>
            <a:r>
              <a:rPr lang="en-US" dirty="0"/>
              <a:t>Phi [</a:t>
            </a:r>
            <a:r>
              <a:rPr lang="el-GR" i="0" dirty="0">
                <a:solidFill>
                  <a:srgbClr val="202122"/>
                </a:solidFill>
                <a:effectLst/>
              </a:rPr>
              <a:t>Φ</a:t>
            </a:r>
            <a:r>
              <a:rPr lang="en-US" dirty="0">
                <a:solidFill>
                  <a:srgbClr val="202122"/>
                </a:solidFill>
              </a:rPr>
              <a:t>] is the integral of B across a surface</a:t>
            </a:r>
          </a:p>
          <a:p>
            <a:r>
              <a:rPr lang="en-US" dirty="0" err="1">
                <a:solidFill>
                  <a:srgbClr val="202122"/>
                </a:solidFill>
              </a:rPr>
              <a:t>V_emf</a:t>
            </a:r>
            <a:r>
              <a:rPr lang="en-US" dirty="0">
                <a:solidFill>
                  <a:srgbClr val="202122"/>
                </a:solidFill>
              </a:rPr>
              <a:t>=-N(d</a:t>
            </a:r>
            <a:r>
              <a:rPr lang="el-GR" i="0" dirty="0">
                <a:solidFill>
                  <a:srgbClr val="202122"/>
                </a:solidFill>
                <a:effectLst/>
              </a:rPr>
              <a:t> Φ</a:t>
            </a:r>
            <a:r>
              <a:rPr lang="en-US" i="0" dirty="0">
                <a:solidFill>
                  <a:srgbClr val="202122"/>
                </a:solidFill>
                <a:effectLst/>
              </a:rPr>
              <a:t>/dt)=-N(d/dt)</a:t>
            </a:r>
          </a:p>
          <a:p>
            <a:r>
              <a:rPr lang="en-US" dirty="0">
                <a:solidFill>
                  <a:srgbClr val="202122"/>
                </a:solidFill>
              </a:rPr>
              <a:t>E [Electric field intensity]</a:t>
            </a:r>
          </a:p>
          <a:p>
            <a:r>
              <a:rPr lang="en-US" dirty="0">
                <a:solidFill>
                  <a:srgbClr val="202122"/>
                </a:solidFill>
              </a:rPr>
              <a:t>D [Flux density]</a:t>
            </a:r>
          </a:p>
          <a:p>
            <a:r>
              <a:rPr lang="en-US" dirty="0" err="1">
                <a:solidFill>
                  <a:srgbClr val="202122"/>
                </a:solidFill>
              </a:rPr>
              <a:t>V_emf</a:t>
            </a:r>
            <a:r>
              <a:rPr lang="en-US" dirty="0">
                <a:solidFill>
                  <a:srgbClr val="202122"/>
                </a:solidFill>
              </a:rPr>
              <a:t>=</a:t>
            </a:r>
            <a:r>
              <a:rPr lang="en-US" dirty="0" err="1">
                <a:solidFill>
                  <a:srgbClr val="202122"/>
                </a:solidFill>
              </a:rPr>
              <a:t>V_tr.emf+V_m.emf</a:t>
            </a:r>
            <a:r>
              <a:rPr lang="en-US" dirty="0">
                <a:solidFill>
                  <a:srgbClr val="202122"/>
                </a:solidFill>
              </a:rPr>
              <a:t> tr[transformer] m [motion]</a:t>
            </a:r>
          </a:p>
          <a:p>
            <a:r>
              <a:rPr lang="en-US" dirty="0" err="1">
                <a:solidFill>
                  <a:srgbClr val="202122"/>
                </a:solidFill>
              </a:rPr>
              <a:t>V_m.emf</a:t>
            </a:r>
            <a:r>
              <a:rPr lang="en-US" dirty="0">
                <a:solidFill>
                  <a:srgbClr val="202122"/>
                </a:solidFill>
              </a:rPr>
              <a:t> =0 [</a:t>
            </a:r>
            <a:r>
              <a:rPr lang="en-US" dirty="0" err="1">
                <a:solidFill>
                  <a:srgbClr val="202122"/>
                </a:solidFill>
              </a:rPr>
              <a:t>stationanry</a:t>
            </a:r>
            <a:r>
              <a:rPr lang="en-US" dirty="0">
                <a:solidFill>
                  <a:srgbClr val="202122"/>
                </a:solidFill>
              </a:rPr>
              <a:t>]</a:t>
            </a:r>
          </a:p>
          <a:p>
            <a:r>
              <a:rPr lang="en-US" dirty="0" err="1">
                <a:solidFill>
                  <a:srgbClr val="202122"/>
                </a:solidFill>
              </a:rPr>
              <a:t>V_tr.emf</a:t>
            </a:r>
            <a:r>
              <a:rPr lang="en-US" dirty="0">
                <a:solidFill>
                  <a:srgbClr val="202122"/>
                </a:solidFill>
              </a:rPr>
              <a:t>=0 [if B is static] |</a:t>
            </a:r>
            <a:r>
              <a:rPr lang="en-US" dirty="0" err="1">
                <a:solidFill>
                  <a:srgbClr val="202122"/>
                </a:solidFill>
              </a:rPr>
              <a:t>v_tr.emf</a:t>
            </a:r>
            <a:r>
              <a:rPr lang="en-US" dirty="0">
                <a:solidFill>
                  <a:srgbClr val="202122"/>
                </a:solidFill>
              </a:rPr>
              <a:t>=integral closed loop {E dl} pg285</a:t>
            </a:r>
          </a:p>
          <a:p>
            <a:r>
              <a:rPr lang="en-US" dirty="0">
                <a:solidFill>
                  <a:srgbClr val="202122"/>
                </a:solidFill>
              </a:rPr>
              <a:t>F=q*e</a:t>
            </a:r>
            <a:endParaRPr lang="en-US" dirty="0"/>
          </a:p>
        </p:txBody>
      </p:sp>
      <p:pic>
        <p:nvPicPr>
          <p:cNvPr id="1026" name="Picture 2" descr="Relation between Electric field and Potential Class 12 - Physics365">
            <a:extLst>
              <a:ext uri="{FF2B5EF4-FFF2-40B4-BE49-F238E27FC236}">
                <a16:creationId xmlns:a16="http://schemas.microsoft.com/office/drawing/2014/main" id="{F5F232A4-8DEB-18CD-5179-55E273298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747" y="22595"/>
            <a:ext cx="4353320" cy="244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22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2DD6-A187-9D31-7B64-E618A219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6CD1-2B9A-EEFF-9F6A-EFA99352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7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731</Words>
  <Application>Microsoft Office PowerPoint</Application>
  <PresentationFormat>Widescreen</PresentationFormat>
  <Paragraphs>69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Magnetism and The Derivation of Force</vt:lpstr>
      <vt:lpstr>Solenoids and Force</vt:lpstr>
      <vt:lpstr>Magnetic Flux</vt:lpstr>
      <vt:lpstr>Magnetic Force</vt:lpstr>
      <vt:lpstr>Magnetic Force</vt:lpstr>
      <vt:lpstr>Generating Magnetic Force</vt:lpstr>
      <vt:lpstr>Force Comprehension </vt:lpstr>
      <vt:lpstr>New terminology </vt:lpstr>
      <vt:lpstr>Seperator</vt:lpstr>
      <vt:lpstr>Knowns now</vt:lpstr>
      <vt:lpstr>From Solenoid equations</vt:lpstr>
      <vt:lpstr>Magnetic Domains to Explain field alignment</vt:lpstr>
      <vt:lpstr>Force Generation Theory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Magnetism and The Derivation of Force</dc:title>
  <dc:creator>Will P Poole</dc:creator>
  <cp:lastModifiedBy>Will P Poole</cp:lastModifiedBy>
  <cp:revision>24</cp:revision>
  <dcterms:created xsi:type="dcterms:W3CDTF">2023-08-18T01:19:43Z</dcterms:created>
  <dcterms:modified xsi:type="dcterms:W3CDTF">2023-09-13T20:14:06Z</dcterms:modified>
</cp:coreProperties>
</file>