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9" r:id="rId2"/>
    <p:sldId id="264" r:id="rId3"/>
    <p:sldId id="265" r:id="rId4"/>
    <p:sldId id="287" r:id="rId5"/>
    <p:sldId id="288" r:id="rId6"/>
    <p:sldId id="275" r:id="rId7"/>
    <p:sldId id="273" r:id="rId8"/>
    <p:sldId id="274" r:id="rId9"/>
    <p:sldId id="272" r:id="rId10"/>
    <p:sldId id="276" r:id="rId11"/>
    <p:sldId id="286" r:id="rId12"/>
    <p:sldId id="281" r:id="rId13"/>
    <p:sldId id="283" r:id="rId14"/>
    <p:sldId id="284" r:id="rId15"/>
    <p:sldId id="285" r:id="rId16"/>
    <p:sldId id="279"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00FF"/>
    <a:srgbClr val="FFCDCD"/>
    <a:srgbClr val="B6A8EB"/>
    <a:srgbClr val="E88CD8"/>
    <a:srgbClr val="E78AE0"/>
    <a:srgbClr val="FF8181"/>
    <a:srgbClr val="FE0000"/>
    <a:srgbClr val="53AD8F"/>
    <a:srgbClr val="7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74663" autoAdjust="0"/>
  </p:normalViewPr>
  <p:slideViewPr>
    <p:cSldViewPr snapToGrid="0">
      <p:cViewPr varScale="1">
        <p:scale>
          <a:sx n="117" d="100"/>
          <a:sy n="117" d="100"/>
        </p:scale>
        <p:origin x="2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Feature Importance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163-4F1F-BD7F-7ED7D8AA4E81}"/>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7163-4F1F-BD7F-7ED7D8AA4E81}"/>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7163-4F1F-BD7F-7ED7D8AA4E81}"/>
              </c:ext>
            </c:extLst>
          </c:dPt>
          <c:dPt>
            <c:idx val="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7-7163-4F1F-BD7F-7ED7D8AA4E8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163-4F1F-BD7F-7ED7D8AA4E81}"/>
              </c:ext>
            </c:extLst>
          </c:dPt>
          <c:dPt>
            <c:idx val="5"/>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B-7163-4F1F-BD7F-7ED7D8AA4E81}"/>
              </c:ext>
            </c:extLst>
          </c:dPt>
          <c:cat>
            <c:strRef>
              <c:f>Sheet1!$A$2:$A$7</c:f>
              <c:strCache>
                <c:ptCount val="6"/>
                <c:pt idx="0">
                  <c:v>O3</c:v>
                </c:pt>
                <c:pt idx="1">
                  <c:v>PM2.5</c:v>
                </c:pt>
                <c:pt idx="2">
                  <c:v>PM10</c:v>
                </c:pt>
                <c:pt idx="3">
                  <c:v>CO</c:v>
                </c:pt>
                <c:pt idx="4">
                  <c:v>SO2</c:v>
                </c:pt>
                <c:pt idx="5">
                  <c:v>NO2</c:v>
                </c:pt>
              </c:strCache>
            </c:strRef>
          </c:cat>
          <c:val>
            <c:numRef>
              <c:f>Sheet1!$B$2:$B$7</c:f>
              <c:numCache>
                <c:formatCode>General</c:formatCode>
                <c:ptCount val="6"/>
                <c:pt idx="0">
                  <c:v>1607</c:v>
                </c:pt>
                <c:pt idx="1">
                  <c:v>1547</c:v>
                </c:pt>
                <c:pt idx="2">
                  <c:v>23</c:v>
                </c:pt>
                <c:pt idx="3">
                  <c:v>0</c:v>
                </c:pt>
                <c:pt idx="4">
                  <c:v>1</c:v>
                </c:pt>
                <c:pt idx="5">
                  <c:v>291</c:v>
                </c:pt>
              </c:numCache>
            </c:numRef>
          </c:val>
          <c:extLst>
            <c:ext xmlns:c16="http://schemas.microsoft.com/office/drawing/2014/chart" uri="{C3380CC4-5D6E-409C-BE32-E72D297353CC}">
              <c16:uniqueId val="{0000000C-7163-4F1F-BD7F-7ED7D8AA4E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Feature Importance</c:v>
                </c:pt>
              </c:strCache>
            </c:strRef>
          </c:tx>
          <c:dPt>
            <c:idx val="0"/>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1-5431-4514-B1DB-71AC31CD67E0}"/>
              </c:ext>
            </c:extLst>
          </c:dPt>
          <c:dPt>
            <c:idx val="1"/>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3-5431-4514-B1DB-71AC31CD67E0}"/>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5431-4514-B1DB-71AC31CD67E0}"/>
              </c:ext>
            </c:extLst>
          </c:dPt>
          <c:dPt>
            <c:idx val="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7-5431-4514-B1DB-71AC31CD67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431-4514-B1DB-71AC31CD67E0}"/>
              </c:ext>
            </c:extLst>
          </c:dPt>
          <c:dPt>
            <c:idx val="5"/>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B-5431-4514-B1DB-71AC31CD67E0}"/>
              </c:ext>
            </c:extLst>
          </c:dPt>
          <c:cat>
            <c:strRef>
              <c:f>Sheet1!$A$2:$A$7</c:f>
              <c:strCache>
                <c:ptCount val="6"/>
                <c:pt idx="0">
                  <c:v>Temp (avg)</c:v>
                </c:pt>
                <c:pt idx="1">
                  <c:v>Temp (range)</c:v>
                </c:pt>
                <c:pt idx="2">
                  <c:v>Wind (avg)</c:v>
                </c:pt>
                <c:pt idx="3">
                  <c:v>Wind (WE)</c:v>
                </c:pt>
                <c:pt idx="4">
                  <c:v>Precip (binary)</c:v>
                </c:pt>
                <c:pt idx="5">
                  <c:v>Wind (NS)</c:v>
                </c:pt>
              </c:strCache>
            </c:strRef>
          </c:cat>
          <c:val>
            <c:numRef>
              <c:f>Sheet1!$B$2:$B$7</c:f>
              <c:numCache>
                <c:formatCode>General</c:formatCode>
                <c:ptCount val="6"/>
                <c:pt idx="0">
                  <c:v>0.66400000000000003</c:v>
                </c:pt>
                <c:pt idx="1">
                  <c:v>0.158</c:v>
                </c:pt>
                <c:pt idx="2">
                  <c:v>8.3000000000000004E-2</c:v>
                </c:pt>
                <c:pt idx="3">
                  <c:v>7.2999999999999995E-2</c:v>
                </c:pt>
                <c:pt idx="4">
                  <c:v>2.1000000000000001E-2</c:v>
                </c:pt>
                <c:pt idx="5">
                  <c:v>1E-3</c:v>
                </c:pt>
              </c:numCache>
            </c:numRef>
          </c:val>
          <c:extLst>
            <c:ext xmlns:c16="http://schemas.microsoft.com/office/drawing/2014/chart" uri="{C3380CC4-5D6E-409C-BE32-E72D297353CC}">
              <c16:uniqueId val="{0000000C-5431-4514-B1DB-71AC31CD67E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Feature Importance</c:v>
                </c:pt>
              </c:strCache>
            </c:strRef>
          </c:tx>
          <c:dPt>
            <c:idx val="0"/>
            <c:bubble3D val="0"/>
            <c:spPr>
              <a:solidFill>
                <a:srgbClr val="C00000"/>
              </a:solidFill>
              <a:ln w="19050">
                <a:solidFill>
                  <a:schemeClr val="lt1"/>
                </a:solidFill>
              </a:ln>
              <a:effectLst/>
            </c:spPr>
            <c:extLst>
              <c:ext xmlns:c16="http://schemas.microsoft.com/office/drawing/2014/chart" uri="{C3380CC4-5D6E-409C-BE32-E72D297353CC}">
                <c16:uniqueId val="{00000001-E309-4BF1-85F2-24D3C89069EE}"/>
              </c:ext>
            </c:extLst>
          </c:dPt>
          <c:dPt>
            <c:idx val="1"/>
            <c:bubble3D val="0"/>
            <c:spPr>
              <a:solidFill>
                <a:srgbClr val="FE0000"/>
              </a:solidFill>
              <a:ln w="19050">
                <a:solidFill>
                  <a:schemeClr val="lt1"/>
                </a:solidFill>
              </a:ln>
              <a:effectLst/>
            </c:spPr>
            <c:extLst>
              <c:ext xmlns:c16="http://schemas.microsoft.com/office/drawing/2014/chart" uri="{C3380CC4-5D6E-409C-BE32-E72D297353CC}">
                <c16:uniqueId val="{00000003-E309-4BF1-85F2-24D3C89069E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309-4BF1-85F2-24D3C89069EE}"/>
              </c:ext>
            </c:extLst>
          </c:dPt>
          <c:dPt>
            <c:idx val="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7-E309-4BF1-85F2-24D3C89069EE}"/>
              </c:ext>
            </c:extLst>
          </c:dPt>
          <c:dPt>
            <c:idx val="4"/>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9-E309-4BF1-85F2-24D3C89069EE}"/>
              </c:ext>
            </c:extLst>
          </c:dPt>
          <c:dPt>
            <c:idx val="5"/>
            <c:bubble3D val="0"/>
            <c:spPr>
              <a:solidFill>
                <a:srgbClr val="E78AE0"/>
              </a:solidFill>
              <a:ln w="19050">
                <a:solidFill>
                  <a:schemeClr val="lt1"/>
                </a:solidFill>
              </a:ln>
              <a:effectLst/>
            </c:spPr>
            <c:extLst>
              <c:ext xmlns:c16="http://schemas.microsoft.com/office/drawing/2014/chart" uri="{C3380CC4-5D6E-409C-BE32-E72D297353CC}">
                <c16:uniqueId val="{0000000B-E309-4BF1-85F2-24D3C89069EE}"/>
              </c:ext>
            </c:extLst>
          </c:dPt>
          <c:dPt>
            <c:idx val="6"/>
            <c:bubble3D val="0"/>
            <c:spPr>
              <a:solidFill>
                <a:schemeClr val="accent1">
                  <a:lumMod val="60000"/>
                </a:schemeClr>
              </a:solidFill>
              <a:ln w="19050">
                <a:solidFill>
                  <a:schemeClr val="lt1"/>
                </a:solidFill>
              </a:ln>
              <a:effectLst/>
            </c:spPr>
          </c:dPt>
          <c:dPt>
            <c:idx val="7"/>
            <c:bubble3D val="0"/>
            <c:spPr>
              <a:solidFill>
                <a:srgbClr val="FF8181"/>
              </a:solidFill>
              <a:ln w="19050">
                <a:solidFill>
                  <a:schemeClr val="lt1"/>
                </a:solidFill>
              </a:ln>
              <a:effectLst/>
            </c:spPr>
            <c:extLst>
              <c:ext xmlns:c16="http://schemas.microsoft.com/office/drawing/2014/chart" uri="{C3380CC4-5D6E-409C-BE32-E72D297353CC}">
                <c16:uniqueId val="{00000000-219F-48D5-8B20-9CCF92E6AE14}"/>
              </c:ext>
            </c:extLst>
          </c:dPt>
          <c:dPt>
            <c:idx val="8"/>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219F-48D5-8B20-9CCF92E6AE14}"/>
              </c:ext>
            </c:extLst>
          </c:dPt>
          <c:dPt>
            <c:idx val="9"/>
            <c:bubble3D val="0"/>
            <c:spPr>
              <a:solidFill>
                <a:srgbClr val="FFCDCD"/>
              </a:solidFill>
              <a:ln w="19050">
                <a:solidFill>
                  <a:schemeClr val="lt1"/>
                </a:solidFill>
              </a:ln>
              <a:effectLst/>
            </c:spPr>
            <c:extLst>
              <c:ext xmlns:c16="http://schemas.microsoft.com/office/drawing/2014/chart" uri="{C3380CC4-5D6E-409C-BE32-E72D297353CC}">
                <c16:uniqueId val="{00000002-219F-48D5-8B20-9CCF92E6AE14}"/>
              </c:ext>
            </c:extLst>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cat>
            <c:strRef>
              <c:f>Sheet1!$A$2:$A$13</c:f>
              <c:strCache>
                <c:ptCount val="12"/>
                <c:pt idx="0">
                  <c:v>AQI (lag)</c:v>
                </c:pt>
                <c:pt idx="1">
                  <c:v>Ozone (lag)</c:v>
                </c:pt>
                <c:pt idx="2">
                  <c:v>Temp (avg)</c:v>
                </c:pt>
                <c:pt idx="3">
                  <c:v>Temp (range)</c:v>
                </c:pt>
                <c:pt idx="4">
                  <c:v>Wind (avg)</c:v>
                </c:pt>
                <c:pt idx="5">
                  <c:v>Precip (binary)</c:v>
                </c:pt>
                <c:pt idx="6">
                  <c:v>Weekday</c:v>
                </c:pt>
                <c:pt idx="7">
                  <c:v>PM10 (lag)</c:v>
                </c:pt>
                <c:pt idx="8">
                  <c:v>Week (quad)</c:v>
                </c:pt>
                <c:pt idx="9">
                  <c:v>PM25 (lag)</c:v>
                </c:pt>
                <c:pt idx="10">
                  <c:v>Week of Year</c:v>
                </c:pt>
                <c:pt idx="11">
                  <c:v>Year</c:v>
                </c:pt>
              </c:strCache>
            </c:strRef>
          </c:cat>
          <c:val>
            <c:numRef>
              <c:f>Sheet1!$B$2:$B$13</c:f>
              <c:numCache>
                <c:formatCode>General</c:formatCode>
                <c:ptCount val="12"/>
                <c:pt idx="0">
                  <c:v>0.75700000000000001</c:v>
                </c:pt>
                <c:pt idx="1">
                  <c:v>0.106</c:v>
                </c:pt>
                <c:pt idx="2">
                  <c:v>0.03</c:v>
                </c:pt>
                <c:pt idx="3">
                  <c:v>2.7E-2</c:v>
                </c:pt>
                <c:pt idx="4">
                  <c:v>1.7999999999999999E-2</c:v>
                </c:pt>
                <c:pt idx="5">
                  <c:v>1.2999999999999999E-2</c:v>
                </c:pt>
                <c:pt idx="6">
                  <c:v>9.7809999999999998E-3</c:v>
                </c:pt>
                <c:pt idx="7">
                  <c:v>9.0229999999999998E-3</c:v>
                </c:pt>
                <c:pt idx="8">
                  <c:v>8.2609999999999992E-3</c:v>
                </c:pt>
                <c:pt idx="9">
                  <c:v>7.2519999999999998E-3</c:v>
                </c:pt>
                <c:pt idx="10">
                  <c:v>5.228E-3</c:v>
                </c:pt>
                <c:pt idx="11">
                  <c:v>2.4220000000000001E-3</c:v>
                </c:pt>
              </c:numCache>
            </c:numRef>
          </c:val>
          <c:extLst>
            <c:ext xmlns:c16="http://schemas.microsoft.com/office/drawing/2014/chart" uri="{C3380CC4-5D6E-409C-BE32-E72D297353CC}">
              <c16:uniqueId val="{0000000C-E309-4BF1-85F2-24D3C89069E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64D57-B10B-4E87-9EDA-EC4CAFA53556}" type="datetimeFigureOut">
              <a:rPr lang="en-US" smtClean="0"/>
              <a:t>11/20/2017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01314-5182-446B-BA38-E93B36F9EA97}" type="slidenum">
              <a:rPr lang="en-US" smtClean="0"/>
              <a:t>‹#›</a:t>
            </a:fld>
            <a:endParaRPr lang="en-US"/>
          </a:p>
        </p:txBody>
      </p:sp>
    </p:spTree>
    <p:extLst>
      <p:ext uri="{BB962C8B-B14F-4D97-AF65-F5344CB8AC3E}">
        <p14:creationId xmlns:p14="http://schemas.microsoft.com/office/powerpoint/2010/main" val="907950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grey layer lying above the skyline</a:t>
            </a:r>
          </a:p>
          <a:p>
            <a:endParaRPr lang="en-US" dirty="0"/>
          </a:p>
          <a:p>
            <a:r>
              <a:rPr lang="en-US" dirty="0"/>
              <a:t>Source: http://www.govtech.com/fs/perspectives/LA-Air-Pollution-May-Become-Worse-as-Partisanship-Overruns-Air-Quality-Panel.html</a:t>
            </a:r>
          </a:p>
        </p:txBody>
      </p:sp>
      <p:sp>
        <p:nvSpPr>
          <p:cNvPr id="4" name="Slide Number Placeholder 3"/>
          <p:cNvSpPr>
            <a:spLocks noGrp="1"/>
          </p:cNvSpPr>
          <p:nvPr>
            <p:ph type="sldNum" sz="quarter" idx="10"/>
          </p:nvPr>
        </p:nvSpPr>
        <p:spPr/>
        <p:txBody>
          <a:bodyPr/>
          <a:lstStyle/>
          <a:p>
            <a:fld id="{CED01314-5182-446B-BA38-E93B36F9EA97}" type="slidenum">
              <a:rPr lang="en-US" smtClean="0"/>
              <a:t>1</a:t>
            </a:fld>
            <a:endParaRPr lang="en-US"/>
          </a:p>
        </p:txBody>
      </p:sp>
    </p:spTree>
    <p:extLst>
      <p:ext uri="{BB962C8B-B14F-4D97-AF65-F5344CB8AC3E}">
        <p14:creationId xmlns:p14="http://schemas.microsoft.com/office/powerpoint/2010/main" val="89962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lag does a lot of the work</a:t>
            </a:r>
          </a:p>
        </p:txBody>
      </p:sp>
      <p:sp>
        <p:nvSpPr>
          <p:cNvPr id="4" name="Slide Number Placeholder 3"/>
          <p:cNvSpPr>
            <a:spLocks noGrp="1"/>
          </p:cNvSpPr>
          <p:nvPr>
            <p:ph type="sldNum" sz="quarter" idx="10"/>
          </p:nvPr>
        </p:nvSpPr>
        <p:spPr/>
        <p:txBody>
          <a:bodyPr/>
          <a:lstStyle/>
          <a:p>
            <a:fld id="{CED01314-5182-446B-BA38-E93B36F9EA97}" type="slidenum">
              <a:rPr lang="en-US" smtClean="0"/>
              <a:t>11</a:t>
            </a:fld>
            <a:endParaRPr lang="en-US"/>
          </a:p>
        </p:txBody>
      </p:sp>
    </p:spTree>
    <p:extLst>
      <p:ext uri="{BB962C8B-B14F-4D97-AF65-F5344CB8AC3E}">
        <p14:creationId xmlns:p14="http://schemas.microsoft.com/office/powerpoint/2010/main" val="1008755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looks like it does exceptionally well until you notice error. It is like a slow dance partner always in about the right place but a step too late</a:t>
            </a:r>
          </a:p>
        </p:txBody>
      </p:sp>
      <p:sp>
        <p:nvSpPr>
          <p:cNvPr id="4" name="Slide Number Placeholder 3"/>
          <p:cNvSpPr>
            <a:spLocks noGrp="1"/>
          </p:cNvSpPr>
          <p:nvPr>
            <p:ph type="sldNum" sz="quarter" idx="10"/>
          </p:nvPr>
        </p:nvSpPr>
        <p:spPr/>
        <p:txBody>
          <a:bodyPr/>
          <a:lstStyle/>
          <a:p>
            <a:fld id="{CED01314-5182-446B-BA38-E93B36F9EA97}" type="slidenum">
              <a:rPr lang="en-US" smtClean="0"/>
              <a:t>12</a:t>
            </a:fld>
            <a:endParaRPr lang="en-US"/>
          </a:p>
        </p:txBody>
      </p:sp>
    </p:spTree>
    <p:extLst>
      <p:ext uri="{BB962C8B-B14F-4D97-AF65-F5344CB8AC3E}">
        <p14:creationId xmlns:p14="http://schemas.microsoft.com/office/powerpoint/2010/main" val="1877419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looks like it does exceptionally well until you notice error. It is like a slow dance partner always in about the right place but a step too late</a:t>
            </a:r>
          </a:p>
        </p:txBody>
      </p:sp>
      <p:sp>
        <p:nvSpPr>
          <p:cNvPr id="4" name="Slide Number Placeholder 3"/>
          <p:cNvSpPr>
            <a:spLocks noGrp="1"/>
          </p:cNvSpPr>
          <p:nvPr>
            <p:ph type="sldNum" sz="quarter" idx="10"/>
          </p:nvPr>
        </p:nvSpPr>
        <p:spPr/>
        <p:txBody>
          <a:bodyPr/>
          <a:lstStyle/>
          <a:p>
            <a:fld id="{CED01314-5182-446B-BA38-E93B36F9EA97}" type="slidenum">
              <a:rPr lang="en-US" smtClean="0"/>
              <a:t>13</a:t>
            </a:fld>
            <a:endParaRPr lang="en-US"/>
          </a:p>
        </p:txBody>
      </p:sp>
    </p:spTree>
    <p:extLst>
      <p:ext uri="{BB962C8B-B14F-4D97-AF65-F5344CB8AC3E}">
        <p14:creationId xmlns:p14="http://schemas.microsoft.com/office/powerpoint/2010/main" val="4005841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looks like it does exceptionally well until you notice error. It is like a slow dance partner always in about the right place but a step too late</a:t>
            </a:r>
          </a:p>
        </p:txBody>
      </p:sp>
      <p:sp>
        <p:nvSpPr>
          <p:cNvPr id="4" name="Slide Number Placeholder 3"/>
          <p:cNvSpPr>
            <a:spLocks noGrp="1"/>
          </p:cNvSpPr>
          <p:nvPr>
            <p:ph type="sldNum" sz="quarter" idx="10"/>
          </p:nvPr>
        </p:nvSpPr>
        <p:spPr/>
        <p:txBody>
          <a:bodyPr/>
          <a:lstStyle/>
          <a:p>
            <a:fld id="{CED01314-5182-446B-BA38-E93B36F9EA97}" type="slidenum">
              <a:rPr lang="en-US" smtClean="0"/>
              <a:t>14</a:t>
            </a:fld>
            <a:endParaRPr lang="en-US"/>
          </a:p>
        </p:txBody>
      </p:sp>
    </p:spTree>
    <p:extLst>
      <p:ext uri="{BB962C8B-B14F-4D97-AF65-F5344CB8AC3E}">
        <p14:creationId xmlns:p14="http://schemas.microsoft.com/office/powerpoint/2010/main" val="370299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looks like it does exceptionally well until you notice error. It is like a slow dance partner always in about the right place but a step too late</a:t>
            </a:r>
          </a:p>
        </p:txBody>
      </p:sp>
      <p:sp>
        <p:nvSpPr>
          <p:cNvPr id="4" name="Slide Number Placeholder 3"/>
          <p:cNvSpPr>
            <a:spLocks noGrp="1"/>
          </p:cNvSpPr>
          <p:nvPr>
            <p:ph type="sldNum" sz="quarter" idx="10"/>
          </p:nvPr>
        </p:nvSpPr>
        <p:spPr/>
        <p:txBody>
          <a:bodyPr/>
          <a:lstStyle/>
          <a:p>
            <a:fld id="{CED01314-5182-446B-BA38-E93B36F9EA97}" type="slidenum">
              <a:rPr lang="en-US" smtClean="0"/>
              <a:t>15</a:t>
            </a:fld>
            <a:endParaRPr lang="en-US"/>
          </a:p>
        </p:txBody>
      </p:sp>
    </p:spTree>
    <p:extLst>
      <p:ext uri="{BB962C8B-B14F-4D97-AF65-F5344CB8AC3E}">
        <p14:creationId xmlns:p14="http://schemas.microsoft.com/office/powerpoint/2010/main" val="2453345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TEMP_avg</a:t>
            </a:r>
            <a:r>
              <a:rPr lang="en-US" dirty="0"/>
              <a:t> = Average of maximum and minimum temperature (Celsius)</a:t>
            </a:r>
          </a:p>
          <a:p>
            <a:r>
              <a:rPr lang="en-US" dirty="0" err="1"/>
              <a:t>TEMP_rng</a:t>
            </a:r>
            <a:r>
              <a:rPr lang="en-US" dirty="0"/>
              <a:t> = Range of maximum and minimum temperature (Celsius)</a:t>
            </a:r>
          </a:p>
          <a:p>
            <a:r>
              <a:rPr lang="en-US" dirty="0"/>
              <a:t>PRCP = Daily precipitation fall (Inches)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PRCP_bin</a:t>
            </a:r>
            <a:r>
              <a:rPr lang="en-US" dirty="0"/>
              <a:t> = Binary indicator of precipitation (1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WIND_avg</a:t>
            </a:r>
            <a:r>
              <a:rPr lang="en-US" dirty="0"/>
              <a:t> = Average daily wind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WIND_Uwe</a:t>
            </a:r>
            <a:r>
              <a:rPr lang="en-US" dirty="0"/>
              <a:t> = West to East component of wind for peak 5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WIND_Vns</a:t>
            </a:r>
            <a:r>
              <a:rPr lang="en-US" dirty="0"/>
              <a:t> = North to South component of wind for peak 5 seconds</a:t>
            </a:r>
          </a:p>
        </p:txBody>
      </p:sp>
      <p:sp>
        <p:nvSpPr>
          <p:cNvPr id="4" name="Slide Number Placeholder 3"/>
          <p:cNvSpPr>
            <a:spLocks noGrp="1"/>
          </p:cNvSpPr>
          <p:nvPr>
            <p:ph type="sldNum" sz="quarter" idx="10"/>
          </p:nvPr>
        </p:nvSpPr>
        <p:spPr/>
        <p:txBody>
          <a:bodyPr/>
          <a:lstStyle/>
          <a:p>
            <a:fld id="{CED01314-5182-446B-BA38-E93B36F9EA97}" type="slidenum">
              <a:rPr lang="en-US" smtClean="0"/>
              <a:t>16</a:t>
            </a:fld>
            <a:endParaRPr lang="en-US"/>
          </a:p>
        </p:txBody>
      </p:sp>
    </p:spTree>
    <p:extLst>
      <p:ext uri="{BB962C8B-B14F-4D97-AF65-F5344CB8AC3E}">
        <p14:creationId xmlns:p14="http://schemas.microsoft.com/office/powerpoint/2010/main" val="2015844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grey layer lying above the skyline</a:t>
            </a:r>
          </a:p>
        </p:txBody>
      </p:sp>
      <p:sp>
        <p:nvSpPr>
          <p:cNvPr id="4" name="Slide Number Placeholder 3"/>
          <p:cNvSpPr>
            <a:spLocks noGrp="1"/>
          </p:cNvSpPr>
          <p:nvPr>
            <p:ph type="sldNum" sz="quarter" idx="10"/>
          </p:nvPr>
        </p:nvSpPr>
        <p:spPr/>
        <p:txBody>
          <a:bodyPr/>
          <a:lstStyle/>
          <a:p>
            <a:fld id="{CED01314-5182-446B-BA38-E93B36F9EA97}" type="slidenum">
              <a:rPr lang="en-US" smtClean="0"/>
              <a:t>17</a:t>
            </a:fld>
            <a:endParaRPr lang="en-US"/>
          </a:p>
        </p:txBody>
      </p:sp>
    </p:spTree>
    <p:extLst>
      <p:ext uri="{BB962C8B-B14F-4D97-AF65-F5344CB8AC3E}">
        <p14:creationId xmlns:p14="http://schemas.microsoft.com/office/powerpoint/2010/main" val="84504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 shown as an example of a more typical US city</a:t>
            </a:r>
          </a:p>
        </p:txBody>
      </p:sp>
      <p:sp>
        <p:nvSpPr>
          <p:cNvPr id="4" name="Slide Number Placeholder 3"/>
          <p:cNvSpPr>
            <a:spLocks noGrp="1"/>
          </p:cNvSpPr>
          <p:nvPr>
            <p:ph type="sldNum" sz="quarter" idx="10"/>
          </p:nvPr>
        </p:nvSpPr>
        <p:spPr/>
        <p:txBody>
          <a:bodyPr/>
          <a:lstStyle/>
          <a:p>
            <a:fld id="{CED01314-5182-446B-BA38-E93B36F9EA97}" type="slidenum">
              <a:rPr lang="en-US" smtClean="0"/>
              <a:t>2</a:t>
            </a:fld>
            <a:endParaRPr lang="en-US"/>
          </a:p>
        </p:txBody>
      </p:sp>
    </p:spTree>
    <p:extLst>
      <p:ext uri="{BB962C8B-B14F-4D97-AF65-F5344CB8AC3E}">
        <p14:creationId xmlns:p14="http://schemas.microsoft.com/office/powerpoint/2010/main" val="369622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is the process I used but shifted back 6 months. Explained this way for simplicity purposes.</a:t>
            </a:r>
          </a:p>
        </p:txBody>
      </p:sp>
      <p:sp>
        <p:nvSpPr>
          <p:cNvPr id="4" name="Slide Number Placeholder 3"/>
          <p:cNvSpPr>
            <a:spLocks noGrp="1"/>
          </p:cNvSpPr>
          <p:nvPr>
            <p:ph type="sldNum" sz="quarter" idx="10"/>
          </p:nvPr>
        </p:nvSpPr>
        <p:spPr/>
        <p:txBody>
          <a:bodyPr/>
          <a:lstStyle/>
          <a:p>
            <a:fld id="{CED01314-5182-446B-BA38-E93B36F9EA97}" type="slidenum">
              <a:rPr lang="en-US" smtClean="0"/>
              <a:t>4</a:t>
            </a:fld>
            <a:endParaRPr lang="en-US"/>
          </a:p>
        </p:txBody>
      </p:sp>
    </p:spTree>
    <p:extLst>
      <p:ext uri="{BB962C8B-B14F-4D97-AF65-F5344CB8AC3E}">
        <p14:creationId xmlns:p14="http://schemas.microsoft.com/office/powerpoint/2010/main" val="155720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http://www.economist.com/node/21666226/all-comments?page=1</a:t>
            </a:r>
          </a:p>
        </p:txBody>
      </p:sp>
      <p:sp>
        <p:nvSpPr>
          <p:cNvPr id="4" name="Slide Number Placeholder 3"/>
          <p:cNvSpPr>
            <a:spLocks noGrp="1"/>
          </p:cNvSpPr>
          <p:nvPr>
            <p:ph type="sldNum" sz="quarter" idx="10"/>
          </p:nvPr>
        </p:nvSpPr>
        <p:spPr/>
        <p:txBody>
          <a:bodyPr/>
          <a:lstStyle/>
          <a:p>
            <a:fld id="{CED01314-5182-446B-BA38-E93B36F9EA97}" type="slidenum">
              <a:rPr lang="en-US" smtClean="0"/>
              <a:t>5</a:t>
            </a:fld>
            <a:endParaRPr lang="en-US"/>
          </a:p>
        </p:txBody>
      </p:sp>
    </p:spTree>
    <p:extLst>
      <p:ext uri="{BB962C8B-B14F-4D97-AF65-F5344CB8AC3E}">
        <p14:creationId xmlns:p14="http://schemas.microsoft.com/office/powerpoint/2010/main" val="2341374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Source: http://www.earthonlinemedia.com/ebooks/tpe_3e/circulation/air_pollution_and_global_pressure.html</a:t>
            </a:r>
          </a:p>
          <a:p>
            <a:r>
              <a:rPr lang="en-US" dirty="0"/>
              <a:t>Precipitation Impact: http://news.mit.edu/2015/rain-drops-attract-aerosols-clean-air-0828</a:t>
            </a:r>
          </a:p>
        </p:txBody>
      </p:sp>
      <p:sp>
        <p:nvSpPr>
          <p:cNvPr id="4" name="Slide Number Placeholder 3"/>
          <p:cNvSpPr>
            <a:spLocks noGrp="1"/>
          </p:cNvSpPr>
          <p:nvPr>
            <p:ph type="sldNum" sz="quarter" idx="10"/>
          </p:nvPr>
        </p:nvSpPr>
        <p:spPr/>
        <p:txBody>
          <a:bodyPr/>
          <a:lstStyle/>
          <a:p>
            <a:fld id="{CED01314-5182-446B-BA38-E93B36F9EA97}" type="slidenum">
              <a:rPr lang="en-US" smtClean="0"/>
              <a:t>6</a:t>
            </a:fld>
            <a:endParaRPr lang="en-US"/>
          </a:p>
        </p:txBody>
      </p:sp>
    </p:spTree>
    <p:extLst>
      <p:ext uri="{BB962C8B-B14F-4D97-AF65-F5344CB8AC3E}">
        <p14:creationId xmlns:p14="http://schemas.microsoft.com/office/powerpoint/2010/main" val="426125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Omitted Variable Bias Issue: Lack of atmospheric temperature data leads to the faulty conclusion that warm air causes pollution. In fact, summer leads to warm air and the movement of the eastern Pacific subtropical high. In summer, temperature inversions actually lead to relatively colder air and smog.</a:t>
            </a:r>
          </a:p>
          <a:p>
            <a:endParaRPr lang="en-US" dirty="0"/>
          </a:p>
          <a:p>
            <a:r>
              <a:rPr lang="en-US" dirty="0"/>
              <a:t>VARIABLE DESCRIPTIONS</a:t>
            </a:r>
          </a:p>
          <a:p>
            <a:r>
              <a:rPr lang="en-US" dirty="0" err="1"/>
              <a:t>TEMP_avg</a:t>
            </a:r>
            <a:r>
              <a:rPr lang="en-US" dirty="0"/>
              <a:t> = Average of maximum and minimum temperature (Celsius)</a:t>
            </a:r>
          </a:p>
          <a:p>
            <a:r>
              <a:rPr lang="en-US" dirty="0" err="1"/>
              <a:t>TEMP_rng</a:t>
            </a:r>
            <a:r>
              <a:rPr lang="en-US" dirty="0"/>
              <a:t> = Range of maximum and minimum temperature (Celsius)</a:t>
            </a:r>
          </a:p>
          <a:p>
            <a:r>
              <a:rPr lang="en-US" dirty="0"/>
              <a:t>PRCP = Daily precipitation fall (Inches)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PRCP_bin</a:t>
            </a:r>
            <a:r>
              <a:rPr lang="en-US" dirty="0"/>
              <a:t> = Binary indicator of precipitation (1 = 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WIND_avg</a:t>
            </a:r>
            <a:r>
              <a:rPr lang="en-US" dirty="0"/>
              <a:t> = Average daily wind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WIND_Uwe</a:t>
            </a:r>
            <a:r>
              <a:rPr lang="en-US" dirty="0"/>
              <a:t> = West to East component of wind for peak 5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WIND_Vns</a:t>
            </a:r>
            <a:r>
              <a:rPr lang="en-US" dirty="0"/>
              <a:t> = North to South component of wind for peak 5 seconds</a:t>
            </a:r>
          </a:p>
        </p:txBody>
      </p:sp>
      <p:sp>
        <p:nvSpPr>
          <p:cNvPr id="4" name="Slide Number Placeholder 3"/>
          <p:cNvSpPr>
            <a:spLocks noGrp="1"/>
          </p:cNvSpPr>
          <p:nvPr>
            <p:ph type="sldNum" sz="quarter" idx="10"/>
          </p:nvPr>
        </p:nvSpPr>
        <p:spPr/>
        <p:txBody>
          <a:bodyPr/>
          <a:lstStyle/>
          <a:p>
            <a:fld id="{CED01314-5182-446B-BA38-E93B36F9EA97}" type="slidenum">
              <a:rPr lang="en-US" smtClean="0"/>
              <a:t>7</a:t>
            </a:fld>
            <a:endParaRPr lang="en-US"/>
          </a:p>
        </p:txBody>
      </p:sp>
    </p:spTree>
    <p:extLst>
      <p:ext uri="{BB962C8B-B14F-4D97-AF65-F5344CB8AC3E}">
        <p14:creationId xmlns:p14="http://schemas.microsoft.com/office/powerpoint/2010/main" val="1703885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01314-5182-446B-BA38-E93B36F9EA97}" type="slidenum">
              <a:rPr lang="en-US" smtClean="0"/>
              <a:t>8</a:t>
            </a:fld>
            <a:endParaRPr lang="en-US"/>
          </a:p>
        </p:txBody>
      </p:sp>
    </p:spTree>
    <p:extLst>
      <p:ext uri="{BB962C8B-B14F-4D97-AF65-F5344CB8AC3E}">
        <p14:creationId xmlns:p14="http://schemas.microsoft.com/office/powerpoint/2010/main" val="1902195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01314-5182-446B-BA38-E93B36F9EA97}" type="slidenum">
              <a:rPr lang="en-US" smtClean="0"/>
              <a:t>9</a:t>
            </a:fld>
            <a:endParaRPr lang="en-US"/>
          </a:p>
        </p:txBody>
      </p:sp>
    </p:spTree>
    <p:extLst>
      <p:ext uri="{BB962C8B-B14F-4D97-AF65-F5344CB8AC3E}">
        <p14:creationId xmlns:p14="http://schemas.microsoft.com/office/powerpoint/2010/main" val="264298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D01314-5182-446B-BA38-E93B36F9EA97}" type="slidenum">
              <a:rPr lang="en-US" smtClean="0"/>
              <a:t>10</a:t>
            </a:fld>
            <a:endParaRPr lang="en-US"/>
          </a:p>
        </p:txBody>
      </p:sp>
    </p:spTree>
    <p:extLst>
      <p:ext uri="{BB962C8B-B14F-4D97-AF65-F5344CB8AC3E}">
        <p14:creationId xmlns:p14="http://schemas.microsoft.com/office/powerpoint/2010/main" val="335047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A987-8E42-435A-B375-65F61CC58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B7FD2B-06E3-4BDE-9F42-A6D6B832E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26E50C-620B-4166-8CBF-EAA6DB09D20B}"/>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5" name="Footer Placeholder 4">
            <a:extLst>
              <a:ext uri="{FF2B5EF4-FFF2-40B4-BE49-F238E27FC236}">
                <a16:creationId xmlns:a16="http://schemas.microsoft.com/office/drawing/2014/main" id="{89464F70-7980-4CF5-AA5F-D26F6DCD9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58DA8-EEDD-4E4D-9705-586087809477}"/>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41705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94F6-D062-4EC0-9E64-301DAD9FBF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26D454-5A00-41A2-B665-F69C0236AB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02F1B-FB77-4319-9F56-561664675FAC}"/>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5" name="Footer Placeholder 4">
            <a:extLst>
              <a:ext uri="{FF2B5EF4-FFF2-40B4-BE49-F238E27FC236}">
                <a16:creationId xmlns:a16="http://schemas.microsoft.com/office/drawing/2014/main" id="{0EEBA0FF-FB7B-46D1-8283-712AA525C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2D84D-1F94-47A3-A57A-03D68BAF8D21}"/>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152745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716C8-13CC-49E1-BF34-DA5237605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29C92A-5709-439E-A010-EB3DE79D32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75180-9EAE-4B7F-9B02-42E07ADEFF00}"/>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5" name="Footer Placeholder 4">
            <a:extLst>
              <a:ext uri="{FF2B5EF4-FFF2-40B4-BE49-F238E27FC236}">
                <a16:creationId xmlns:a16="http://schemas.microsoft.com/office/drawing/2014/main" id="{CC06FA30-4A53-41D7-953F-C55AB2209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10CB6-DBDA-4E42-9ECE-A29D188A89E8}"/>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56249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34A3-D705-4785-9482-A296F032B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38C6D-AD4E-498F-B539-241A3758BE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ACF79-EA11-4CAF-8E7E-37950A35F108}"/>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5" name="Footer Placeholder 4">
            <a:extLst>
              <a:ext uri="{FF2B5EF4-FFF2-40B4-BE49-F238E27FC236}">
                <a16:creationId xmlns:a16="http://schemas.microsoft.com/office/drawing/2014/main" id="{93CB5870-8CAB-42D0-9438-7C235B83E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16BF5-002E-4A57-BE43-21D123EFCBA0}"/>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385443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7F45-4CDB-4A40-81B0-FDD373467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DF5F6-28A8-4343-875C-0E1A64ED2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76055D-3323-4A7F-84DC-ED20B3D8191D}"/>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5" name="Footer Placeholder 4">
            <a:extLst>
              <a:ext uri="{FF2B5EF4-FFF2-40B4-BE49-F238E27FC236}">
                <a16:creationId xmlns:a16="http://schemas.microsoft.com/office/drawing/2014/main" id="{B1DF296F-D3E6-4EDD-AC34-DD1682861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C3A83-114B-4288-B192-5D09C1F10DDF}"/>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129292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7577-8719-4BBB-9686-FF2FCA355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C1DEB-F567-4C49-A746-2BD11A54ADA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57441-5D17-4B3B-9EF8-4E0E02F0A8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5F360C-2BD9-4BF5-B18F-BC3245A51BA8}"/>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6" name="Footer Placeholder 5">
            <a:extLst>
              <a:ext uri="{FF2B5EF4-FFF2-40B4-BE49-F238E27FC236}">
                <a16:creationId xmlns:a16="http://schemas.microsoft.com/office/drawing/2014/main" id="{32EF9AFC-C47D-47E7-BC28-C8E2960EA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EC46-3181-4311-B74A-43AB5DBE6DEC}"/>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363123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A69C-5D36-4DEB-8165-D11C5F7211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F1FF71-2ADC-4EEC-B6F5-B6E945507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FA6A99-E86E-4E2A-AB9C-9F7ACB3DDCF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4EE433-4D0A-4226-9F64-92819EA4C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50702E-3831-4E6B-A8A1-3D886FDC25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CA369-031E-4F41-B365-76B21AB1A1A2}"/>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8" name="Footer Placeholder 7">
            <a:extLst>
              <a:ext uri="{FF2B5EF4-FFF2-40B4-BE49-F238E27FC236}">
                <a16:creationId xmlns:a16="http://schemas.microsoft.com/office/drawing/2014/main" id="{75DF1868-7313-45C2-9FDA-B2B4D695C4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0670D3-EBBD-4B04-B33B-EDDF59BC30F9}"/>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10162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B7FD-4A7B-4D0D-88EF-1F3153D4C4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25DFC9-E065-4C24-A720-2A837D5D1B04}"/>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4" name="Footer Placeholder 3">
            <a:extLst>
              <a:ext uri="{FF2B5EF4-FFF2-40B4-BE49-F238E27FC236}">
                <a16:creationId xmlns:a16="http://schemas.microsoft.com/office/drawing/2014/main" id="{799B3A88-C25C-4F7C-B5AE-3816C4C0C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C233B4-BCA6-411B-8EF0-80CC7AB7BA38}"/>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207741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F98BF3-6C21-4AE5-89BC-7AF2A9799029}"/>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3" name="Footer Placeholder 2">
            <a:extLst>
              <a:ext uri="{FF2B5EF4-FFF2-40B4-BE49-F238E27FC236}">
                <a16:creationId xmlns:a16="http://schemas.microsoft.com/office/drawing/2014/main" id="{455E941B-16D9-4623-A4AB-A4035671E7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00670-4A4E-4BD9-8675-4D29098F82E4}"/>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244094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203-E937-4868-A6F7-59E8D85C2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D8CCA7-848F-48C9-BF7D-6E522F4B8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9018F1-F7C6-4DF1-85A6-EBA64F7D1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4394F6-6A10-49CD-8768-A0A2F9BADF33}"/>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6" name="Footer Placeholder 5">
            <a:extLst>
              <a:ext uri="{FF2B5EF4-FFF2-40B4-BE49-F238E27FC236}">
                <a16:creationId xmlns:a16="http://schemas.microsoft.com/office/drawing/2014/main" id="{1AEA189E-DA8F-4A3E-900A-1F109C1BE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F4A76-5C89-403C-ABE6-113A22DB309C}"/>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419179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FA31-7CF4-4015-AF74-4FCF6950E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0AC23-9C33-4523-8A28-B0972E706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8302C-1750-497A-BEB5-8F6BCAB45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FDCB05-27E6-4B2A-BB7F-9BA722BBFAAE}"/>
              </a:ext>
            </a:extLst>
          </p:cNvPr>
          <p:cNvSpPr>
            <a:spLocks noGrp="1"/>
          </p:cNvSpPr>
          <p:nvPr>
            <p:ph type="dt" sz="half" idx="10"/>
          </p:nvPr>
        </p:nvSpPr>
        <p:spPr/>
        <p:txBody>
          <a:bodyPr/>
          <a:lstStyle/>
          <a:p>
            <a:fld id="{929EA152-4DA9-42CE-88D7-FE88ACDCCB98}" type="datetimeFigureOut">
              <a:rPr lang="en-US" smtClean="0"/>
              <a:t>11/20/2017</a:t>
            </a:fld>
            <a:endParaRPr lang="en-US"/>
          </a:p>
        </p:txBody>
      </p:sp>
      <p:sp>
        <p:nvSpPr>
          <p:cNvPr id="6" name="Footer Placeholder 5">
            <a:extLst>
              <a:ext uri="{FF2B5EF4-FFF2-40B4-BE49-F238E27FC236}">
                <a16:creationId xmlns:a16="http://schemas.microsoft.com/office/drawing/2014/main" id="{BF0A7009-79EF-44B0-8835-B7990C30B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FB9DA-8C20-43D9-A763-FF56CC06FFAC}"/>
              </a:ext>
            </a:extLst>
          </p:cNvPr>
          <p:cNvSpPr>
            <a:spLocks noGrp="1"/>
          </p:cNvSpPr>
          <p:nvPr>
            <p:ph type="sldNum" sz="quarter" idx="12"/>
          </p:nvPr>
        </p:nvSpPr>
        <p:spPr/>
        <p:txBody>
          <a:bodyPr/>
          <a:lstStyle/>
          <a:p>
            <a:fld id="{CD972C7B-B65D-4F4D-ADFF-B1DD8265A2B2}" type="slidenum">
              <a:rPr lang="en-US" smtClean="0"/>
              <a:t>‹#›</a:t>
            </a:fld>
            <a:endParaRPr lang="en-US"/>
          </a:p>
        </p:txBody>
      </p:sp>
    </p:spTree>
    <p:extLst>
      <p:ext uri="{BB962C8B-B14F-4D97-AF65-F5344CB8AC3E}">
        <p14:creationId xmlns:p14="http://schemas.microsoft.com/office/powerpoint/2010/main" val="368064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A3514-8E82-46E9-9042-A5B83B8EB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8EC1B0-F3EB-4666-A8CF-B6541C8F0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D88E9-9193-4E19-A921-D522EBCB04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EA152-4DA9-42CE-88D7-FE88ACDCCB98}" type="datetimeFigureOut">
              <a:rPr lang="en-US" smtClean="0"/>
              <a:t>11/20/2017</a:t>
            </a:fld>
            <a:endParaRPr lang="en-US"/>
          </a:p>
        </p:txBody>
      </p:sp>
      <p:sp>
        <p:nvSpPr>
          <p:cNvPr id="5" name="Footer Placeholder 4">
            <a:extLst>
              <a:ext uri="{FF2B5EF4-FFF2-40B4-BE49-F238E27FC236}">
                <a16:creationId xmlns:a16="http://schemas.microsoft.com/office/drawing/2014/main" id="{45E1595F-F95F-4E12-97EA-37B2D9BC7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6EEA8E-A82F-4BF9-9862-16518C48F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72C7B-B65D-4F4D-ADFF-B1DD8265A2B2}" type="slidenum">
              <a:rPr lang="en-US" smtClean="0"/>
              <a:t>‹#›</a:t>
            </a:fld>
            <a:endParaRPr lang="en-US"/>
          </a:p>
        </p:txBody>
      </p:sp>
    </p:spTree>
    <p:extLst>
      <p:ext uri="{BB962C8B-B14F-4D97-AF65-F5344CB8AC3E}">
        <p14:creationId xmlns:p14="http://schemas.microsoft.com/office/powerpoint/2010/main" val="1980420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esrl.noaa.gov/psd/data/gridded/data.ncep.reanalysis.pressure.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epa.gov/outdoor-air-quality-data/air-quality-index-report" TargetMode="External"/><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www1.ncdc.noaa.gov/pub/data/cdo/documentation/GHCND_documentation.pdf" TargetMode="External"/><Relationship Id="rId5" Type="http://schemas.openxmlformats.org/officeDocument/2006/relationships/hyperlink" Target="https://www.epa.gov/outdoor-air-quality-data/air-quality-index-daily-values-report" TargetMode="External"/><Relationship Id="rId4" Type="http://schemas.openxmlformats.org/officeDocument/2006/relationships/hyperlink" Target="https://www.epa.gov/outdoor-air-quality-data/about-air-data-reports#aqidail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media2.govtech.com/images/940*626/Flickr-Smog-Los-Angeles.jpg">
            <a:extLst>
              <a:ext uri="{FF2B5EF4-FFF2-40B4-BE49-F238E27FC236}">
                <a16:creationId xmlns:a16="http://schemas.microsoft.com/office/drawing/2014/main" id="{94742D0A-1256-4B09-9018-C6D9906DED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44" b="33624"/>
          <a:stretch/>
        </p:blipFill>
        <p:spPr bwMode="auto">
          <a:xfrm>
            <a:off x="0" y="3433503"/>
            <a:ext cx="12192000" cy="342449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91714"/>
            <a:ext cx="10827532"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solidFill>
                  <a:srgbClr val="F2F2F2"/>
                </a:solidFill>
                <a:latin typeface="Oswald"/>
                <a:ea typeface="Oswald"/>
                <a:cs typeface="Oswald"/>
                <a:sym typeface="Oswald"/>
              </a:rPr>
              <a:t>GENERAL ASSEMBLY – DC DATA SCIENCE 22</a:t>
            </a:r>
          </a:p>
        </p:txBody>
      </p:sp>
      <p:sp>
        <p:nvSpPr>
          <p:cNvPr id="6" name="Shape 246">
            <a:extLst>
              <a:ext uri="{FF2B5EF4-FFF2-40B4-BE49-F238E27FC236}">
                <a16:creationId xmlns:a16="http://schemas.microsoft.com/office/drawing/2014/main" id="{89E2BA30-D368-4A36-B6A9-4069E9742DB8}"/>
              </a:ext>
            </a:extLst>
          </p:cNvPr>
          <p:cNvSpPr/>
          <p:nvPr/>
        </p:nvSpPr>
        <p:spPr>
          <a:xfrm>
            <a:off x="670562" y="1200362"/>
            <a:ext cx="10827532" cy="28066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200" b="1" dirty="0">
                <a:solidFill>
                  <a:schemeClr val="bg1">
                    <a:lumMod val="95000"/>
                  </a:schemeClr>
                </a:solidFill>
                <a:latin typeface="Oswald"/>
                <a:ea typeface="Oswald"/>
                <a:cs typeface="Oswald"/>
                <a:sym typeface="Oswald"/>
              </a:rPr>
              <a:t>POLLUTING WEATHER</a:t>
            </a:r>
          </a:p>
          <a:p>
            <a:pPr marL="0" marR="0" lvl="0" indent="0" algn="l" rtl="0">
              <a:lnSpc>
                <a:spcPct val="88333"/>
              </a:lnSpc>
              <a:spcBef>
                <a:spcPts val="0"/>
              </a:spcBef>
              <a:buSzPct val="25000"/>
              <a:buNone/>
            </a:pPr>
            <a:endParaRPr lang="en-US" sz="800" b="1" i="0" u="none" strike="noStrike" cap="none" dirty="0">
              <a:solidFill>
                <a:schemeClr val="bg1">
                  <a:lumMod val="95000"/>
                </a:schemeClr>
              </a:solidFill>
              <a:latin typeface="Oswald"/>
              <a:ea typeface="Oswald"/>
              <a:cs typeface="Oswald"/>
              <a:sym typeface="Oswald"/>
            </a:endParaRPr>
          </a:p>
          <a:p>
            <a:pPr marL="0" marR="0" lvl="0" indent="0" algn="l" rtl="0">
              <a:lnSpc>
                <a:spcPct val="88333"/>
              </a:lnSpc>
              <a:spcBef>
                <a:spcPts val="0"/>
              </a:spcBef>
              <a:buSzPct val="25000"/>
              <a:buNone/>
            </a:pPr>
            <a:r>
              <a:rPr lang="en-US" sz="2400" b="1" i="0" u="none" strike="noStrike" cap="none" dirty="0">
                <a:solidFill>
                  <a:schemeClr val="bg1">
                    <a:lumMod val="95000"/>
                  </a:schemeClr>
                </a:solidFill>
                <a:latin typeface="Oswald"/>
                <a:ea typeface="Oswald"/>
                <a:cs typeface="Oswald"/>
                <a:sym typeface="Oswald"/>
              </a:rPr>
              <a:t>Will Rosenfeld</a:t>
            </a:r>
          </a:p>
          <a:p>
            <a:pPr marL="0" marR="0" lvl="0" indent="0" algn="l" rtl="0">
              <a:lnSpc>
                <a:spcPct val="88333"/>
              </a:lnSpc>
              <a:spcBef>
                <a:spcPts val="0"/>
              </a:spcBef>
              <a:buSzPct val="25000"/>
              <a:buNone/>
            </a:pPr>
            <a:r>
              <a:rPr lang="en-US" sz="2000" b="1" dirty="0">
                <a:solidFill>
                  <a:schemeClr val="bg1">
                    <a:lumMod val="95000"/>
                  </a:schemeClr>
                </a:solidFill>
                <a:latin typeface="Oswald"/>
                <a:ea typeface="Oswald"/>
                <a:cs typeface="Oswald"/>
                <a:sym typeface="Oswald"/>
              </a:rPr>
              <a:t>November 2017</a:t>
            </a:r>
            <a:endParaRPr lang="en-US" sz="8800" b="1" i="0" u="none" strike="noStrike" cap="none" dirty="0">
              <a:solidFill>
                <a:schemeClr val="bg1">
                  <a:lumMod val="95000"/>
                </a:schemeClr>
              </a:solidFill>
              <a:latin typeface="Oswald"/>
              <a:ea typeface="Oswald"/>
              <a:cs typeface="Oswald"/>
              <a:sym typeface="Oswald"/>
            </a:endParaRPr>
          </a:p>
        </p:txBody>
      </p:sp>
      <p:sp>
        <p:nvSpPr>
          <p:cNvPr id="13" name="Shape 263">
            <a:extLst>
              <a:ext uri="{FF2B5EF4-FFF2-40B4-BE49-F238E27FC236}">
                <a16:creationId xmlns:a16="http://schemas.microsoft.com/office/drawing/2014/main" id="{D85BA0FE-368A-4FEA-BB69-0B5077E9CCE8}"/>
              </a:ext>
            </a:extLst>
          </p:cNvPr>
          <p:cNvSpPr/>
          <p:nvPr/>
        </p:nvSpPr>
        <p:spPr>
          <a:xfrm>
            <a:off x="670562" y="6425480"/>
            <a:ext cx="10220390" cy="431700"/>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r>
              <a:rPr lang="en-US" b="1" dirty="0">
                <a:solidFill>
                  <a:srgbClr val="F2F2F2"/>
                </a:solidFill>
                <a:latin typeface="Oswald"/>
                <a:ea typeface="Oswald"/>
                <a:cs typeface="Oswald"/>
                <a:sym typeface="Oswald"/>
              </a:rPr>
              <a:t>Los Angeles, CA</a:t>
            </a:r>
          </a:p>
        </p:txBody>
      </p:sp>
    </p:spTree>
    <p:extLst>
      <p:ext uri="{BB962C8B-B14F-4D97-AF65-F5344CB8AC3E}">
        <p14:creationId xmlns:p14="http://schemas.microsoft.com/office/powerpoint/2010/main" val="231227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2. How Predictable is Pollution?</a:t>
            </a:r>
          </a:p>
        </p:txBody>
      </p:sp>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7" y="1785348"/>
            <a:ext cx="4677222"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endParaRPr lang="en-US" sz="28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Lagged AQI dominated</a:t>
            </a:r>
          </a:p>
          <a:p>
            <a:pPr marL="660400" lvl="1" indent="-256540" algn="l">
              <a:spcBef>
                <a:spcPts val="0"/>
              </a:spcBef>
              <a:buSzPct val="100000"/>
              <a:buFont typeface="Georgia"/>
              <a:buChar char="‣"/>
            </a:pPr>
            <a:r>
              <a:rPr lang="en-US" sz="2400" dirty="0">
                <a:latin typeface="Georgia"/>
                <a:ea typeface="Georgia"/>
                <a:cs typeface="Georgia"/>
                <a:sym typeface="Georgia"/>
              </a:rPr>
              <a:t>Ozone is the most common pollutant</a:t>
            </a:r>
          </a:p>
          <a:p>
            <a:pPr marL="660400" lvl="1" indent="-256540" algn="l">
              <a:spcBef>
                <a:spcPts val="0"/>
              </a:spcBef>
              <a:buSzPct val="100000"/>
              <a:buFont typeface="Georgia"/>
              <a:buChar char="‣"/>
            </a:pPr>
            <a:endParaRPr lang="en-US" sz="24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Weather still useful</a:t>
            </a:r>
          </a:p>
          <a:p>
            <a:pPr marL="660400" lvl="1" indent="-256540" algn="l">
              <a:spcBef>
                <a:spcPts val="0"/>
              </a:spcBef>
              <a:buSzPct val="100000"/>
              <a:buFont typeface="Georgia"/>
              <a:buChar char="‣"/>
            </a:pPr>
            <a:r>
              <a:rPr lang="en-US" sz="2400" dirty="0">
                <a:latin typeface="Georgia"/>
                <a:ea typeface="Georgia"/>
                <a:cs typeface="Georgia"/>
                <a:sym typeface="Georgia"/>
              </a:rPr>
              <a:t>Particularly temperature</a:t>
            </a:r>
          </a:p>
          <a:p>
            <a:pPr marL="660400" lvl="1" indent="-256540" algn="l">
              <a:spcBef>
                <a:spcPts val="0"/>
              </a:spcBef>
              <a:buSzPct val="100000"/>
              <a:buFont typeface="Georgia"/>
              <a:buChar char="‣"/>
            </a:pPr>
            <a:endParaRPr lang="en-US" sz="24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Weekday relevant</a:t>
            </a:r>
          </a:p>
          <a:p>
            <a:pPr marL="660400" lvl="1" indent="-256540" algn="l">
              <a:spcBef>
                <a:spcPts val="0"/>
              </a:spcBef>
              <a:buSzPct val="100000"/>
              <a:buFont typeface="Georgia"/>
              <a:buChar char="‣"/>
            </a:pPr>
            <a:r>
              <a:rPr lang="en-US" sz="2200" dirty="0">
                <a:latin typeface="Georgia"/>
                <a:ea typeface="Georgia"/>
                <a:cs typeface="Georgia"/>
                <a:sym typeface="Georgia"/>
              </a:rPr>
              <a:t>Vehicle pollution</a:t>
            </a: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Feature Selection</a:t>
            </a:r>
          </a:p>
        </p:txBody>
      </p:sp>
      <p:sp>
        <p:nvSpPr>
          <p:cNvPr id="31" name="TextBox 30">
            <a:extLst>
              <a:ext uri="{FF2B5EF4-FFF2-40B4-BE49-F238E27FC236}">
                <a16:creationId xmlns:a16="http://schemas.microsoft.com/office/drawing/2014/main" id="{B5F03AB1-C2DC-4BF7-921E-355403BC4DA6}"/>
              </a:ext>
            </a:extLst>
          </p:cNvPr>
          <p:cNvSpPr txBox="1"/>
          <p:nvPr/>
        </p:nvSpPr>
        <p:spPr>
          <a:xfrm>
            <a:off x="5107699" y="3037954"/>
            <a:ext cx="6917853"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Importance</a:t>
            </a:r>
          </a:p>
        </p:txBody>
      </p:sp>
      <p:graphicFrame>
        <p:nvGraphicFramePr>
          <p:cNvPr id="32" name="Chart 31">
            <a:extLst>
              <a:ext uri="{FF2B5EF4-FFF2-40B4-BE49-F238E27FC236}">
                <a16:creationId xmlns:a16="http://schemas.microsoft.com/office/drawing/2014/main" id="{AF0BCCB0-2974-4FA7-8ED0-1E9392AD9818}"/>
              </a:ext>
            </a:extLst>
          </p:cNvPr>
          <p:cNvGraphicFramePr/>
          <p:nvPr>
            <p:extLst>
              <p:ext uri="{D42A27DB-BD31-4B8C-83A1-F6EECF244321}">
                <p14:modId xmlns:p14="http://schemas.microsoft.com/office/powerpoint/2010/main" val="162852133"/>
              </p:ext>
            </p:extLst>
          </p:nvPr>
        </p:nvGraphicFramePr>
        <p:xfrm>
          <a:off x="5915891" y="2566212"/>
          <a:ext cx="5714047" cy="398551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348D2D24-DB2C-4EFA-A5C3-7CA4AF27C90A}"/>
              </a:ext>
            </a:extLst>
          </p:cNvPr>
          <p:cNvSpPr txBox="1"/>
          <p:nvPr/>
        </p:nvSpPr>
        <p:spPr>
          <a:xfrm>
            <a:off x="7005232" y="2273002"/>
            <a:ext cx="2312193" cy="400110"/>
          </a:xfrm>
          <a:prstGeom prst="rect">
            <a:avLst/>
          </a:prstGeom>
          <a:solidFill>
            <a:schemeClr val="bg1"/>
          </a:solidFill>
        </p:spPr>
        <p:txBody>
          <a:bodyPr wrap="square" rtlCol="0" anchor="ctr">
            <a:spAutoFit/>
          </a:bodyPr>
          <a:lstStyle/>
          <a:p>
            <a:pPr algn="ctr"/>
            <a:r>
              <a:rPr lang="en-US" sz="2000" dirty="0">
                <a:latin typeface="Georgia"/>
                <a:ea typeface="Georgia"/>
                <a:cs typeface="Georgia"/>
                <a:sym typeface="Georgia"/>
              </a:rPr>
              <a:t>Importance</a:t>
            </a:r>
          </a:p>
        </p:txBody>
      </p:sp>
    </p:spTree>
    <p:extLst>
      <p:ext uri="{BB962C8B-B14F-4D97-AF65-F5344CB8AC3E}">
        <p14:creationId xmlns:p14="http://schemas.microsoft.com/office/powerpoint/2010/main" val="85586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64">
            <a:extLst>
              <a:ext uri="{FF2B5EF4-FFF2-40B4-BE49-F238E27FC236}">
                <a16:creationId xmlns:a16="http://schemas.microsoft.com/office/drawing/2014/main" id="{59BFE8A1-0650-4F25-A771-DA56B2C8B9CC}"/>
              </a:ext>
            </a:extLst>
          </p:cNvPr>
          <p:cNvSpPr txBox="1">
            <a:spLocks/>
          </p:cNvSpPr>
          <p:nvPr/>
        </p:nvSpPr>
        <p:spPr>
          <a:xfrm>
            <a:off x="627018" y="1785348"/>
            <a:ext cx="10946674"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Simple AQI lag is powerful</a:t>
            </a:r>
            <a:endParaRPr lang="en-US" sz="24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Selected random forest for maximum lift</a:t>
            </a:r>
          </a:p>
          <a:p>
            <a:pPr marL="660400" lvl="1" indent="-256540" algn="l">
              <a:spcBef>
                <a:spcPts val="0"/>
              </a:spcBef>
              <a:buSzPct val="100000"/>
              <a:buFont typeface="Georgia"/>
              <a:buChar char="‣"/>
            </a:pPr>
            <a:r>
              <a:rPr lang="en-US" sz="2400" dirty="0">
                <a:latin typeface="Georgia"/>
                <a:ea typeface="Georgia"/>
                <a:cs typeface="Georgia"/>
                <a:sym typeface="Georgia"/>
              </a:rPr>
              <a:t>n_est = 51, max_depth = 7, min_leaf = 11 </a:t>
            </a:r>
          </a:p>
          <a:p>
            <a:pPr marL="203200" indent="-256540" algn="l">
              <a:spcBef>
                <a:spcPts val="0"/>
              </a:spcBef>
              <a:buSzPct val="100000"/>
              <a:buFont typeface="Georgia"/>
              <a:buChar char="‣"/>
            </a:pPr>
            <a:r>
              <a:rPr lang="en-US" sz="2800" dirty="0">
                <a:latin typeface="Georgia"/>
                <a:ea typeface="Georgia"/>
                <a:cs typeface="Georgia"/>
                <a:sym typeface="Georgia"/>
              </a:rPr>
              <a:t>Prediction enables far lower error</a:t>
            </a:r>
            <a:endParaRPr lang="en-US" sz="2400" dirty="0">
              <a:latin typeface="Georgia"/>
              <a:ea typeface="Georgia"/>
              <a:cs typeface="Georgia"/>
              <a:sym typeface="Georgia"/>
            </a:endParaRP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Model Selection</a:t>
            </a:r>
          </a:p>
        </p:txBody>
      </p:sp>
      <p:sp>
        <p:nvSpPr>
          <p:cNvPr id="12" name="Shape 263">
            <a:extLst>
              <a:ext uri="{FF2B5EF4-FFF2-40B4-BE49-F238E27FC236}">
                <a16:creationId xmlns:a16="http://schemas.microsoft.com/office/drawing/2014/main" id="{3C3B13D2-28AD-47A4-AFE1-CB52FDF21078}"/>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2. How Predictable is Pollution?</a:t>
            </a:r>
          </a:p>
        </p:txBody>
      </p:sp>
      <p:pic>
        <p:nvPicPr>
          <p:cNvPr id="5" name="Picture 4">
            <a:extLst>
              <a:ext uri="{FF2B5EF4-FFF2-40B4-BE49-F238E27FC236}">
                <a16:creationId xmlns:a16="http://schemas.microsoft.com/office/drawing/2014/main" id="{29A78DA1-8B5B-4F98-8853-001129860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060" y="3616736"/>
            <a:ext cx="4462350" cy="2971298"/>
          </a:xfrm>
          <a:prstGeom prst="rect">
            <a:avLst/>
          </a:prstGeom>
        </p:spPr>
      </p:pic>
      <p:grpSp>
        <p:nvGrpSpPr>
          <p:cNvPr id="21" name="Group 20">
            <a:extLst>
              <a:ext uri="{FF2B5EF4-FFF2-40B4-BE49-F238E27FC236}">
                <a16:creationId xmlns:a16="http://schemas.microsoft.com/office/drawing/2014/main" id="{9012831D-A240-4743-A188-9C1D3815B12C}"/>
              </a:ext>
            </a:extLst>
          </p:cNvPr>
          <p:cNvGrpSpPr/>
          <p:nvPr/>
        </p:nvGrpSpPr>
        <p:grpSpPr>
          <a:xfrm>
            <a:off x="7240424" y="1763957"/>
            <a:ext cx="4257671" cy="4751646"/>
            <a:chOff x="84852" y="1692612"/>
            <a:chExt cx="4257671" cy="4751646"/>
          </a:xfrm>
        </p:grpSpPr>
        <p:pic>
          <p:nvPicPr>
            <p:cNvPr id="17" name="Picture 16">
              <a:extLst>
                <a:ext uri="{FF2B5EF4-FFF2-40B4-BE49-F238E27FC236}">
                  <a16:creationId xmlns:a16="http://schemas.microsoft.com/office/drawing/2014/main" id="{059FD5E3-AFD6-48BE-A7A8-5B89945C5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52" y="3469278"/>
              <a:ext cx="4257671" cy="2974980"/>
            </a:xfrm>
            <a:prstGeom prst="rect">
              <a:avLst/>
            </a:prstGeom>
          </p:spPr>
        </p:pic>
        <p:cxnSp>
          <p:nvCxnSpPr>
            <p:cNvPr id="6" name="Straight Arrow Connector 5">
              <a:extLst>
                <a:ext uri="{FF2B5EF4-FFF2-40B4-BE49-F238E27FC236}">
                  <a16:creationId xmlns:a16="http://schemas.microsoft.com/office/drawing/2014/main" id="{911ED058-029D-4037-8304-BBF7D535EB20}"/>
                </a:ext>
              </a:extLst>
            </p:cNvPr>
            <p:cNvCxnSpPr>
              <a:cxnSpLocks/>
            </p:cNvCxnSpPr>
            <p:nvPr/>
          </p:nvCxnSpPr>
          <p:spPr>
            <a:xfrm>
              <a:off x="2645371" y="1714003"/>
              <a:ext cx="0" cy="2552449"/>
            </a:xfrm>
            <a:prstGeom prst="straightConnector1">
              <a:avLst/>
            </a:prstGeom>
            <a:ln w="19050">
              <a:solidFill>
                <a:srgbClr val="53AD8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471AAD6-E277-485B-A3CB-F7FC82675D5D}"/>
                </a:ext>
              </a:extLst>
            </p:cNvPr>
            <p:cNvSpPr txBox="1"/>
            <p:nvPr/>
          </p:nvSpPr>
          <p:spPr>
            <a:xfrm>
              <a:off x="2601616" y="3740067"/>
              <a:ext cx="636560" cy="307777"/>
            </a:xfrm>
            <a:prstGeom prst="rect">
              <a:avLst/>
            </a:prstGeom>
            <a:noFill/>
          </p:spPr>
          <p:txBody>
            <a:bodyPr wrap="square" rtlCol="0" anchor="ctr">
              <a:spAutoFit/>
            </a:bodyPr>
            <a:lstStyle/>
            <a:p>
              <a:pPr algn="ctr"/>
              <a:r>
                <a:rPr lang="en-US" sz="1400" dirty="0">
                  <a:solidFill>
                    <a:srgbClr val="53AD8F"/>
                  </a:solidFill>
                  <a:latin typeface="Georgia"/>
                  <a:ea typeface="Georgia"/>
                  <a:cs typeface="Georgia"/>
                  <a:sym typeface="Georgia"/>
                </a:rPr>
                <a:t>Lift</a:t>
              </a:r>
            </a:p>
          </p:txBody>
        </p:sp>
        <p:cxnSp>
          <p:nvCxnSpPr>
            <p:cNvPr id="15" name="Straight Connector 14">
              <a:extLst>
                <a:ext uri="{FF2B5EF4-FFF2-40B4-BE49-F238E27FC236}">
                  <a16:creationId xmlns:a16="http://schemas.microsoft.com/office/drawing/2014/main" id="{CB0C4C1D-6ACD-4C02-BA3C-CF59F418242E}"/>
                </a:ext>
              </a:extLst>
            </p:cNvPr>
            <p:cNvCxnSpPr>
              <a:cxnSpLocks/>
            </p:cNvCxnSpPr>
            <p:nvPr/>
          </p:nvCxnSpPr>
          <p:spPr>
            <a:xfrm flipH="1">
              <a:off x="994675" y="1698827"/>
              <a:ext cx="2698734" cy="0"/>
            </a:xfrm>
            <a:prstGeom prst="line">
              <a:avLst/>
            </a:prstGeom>
            <a:ln w="19050">
              <a:solidFill>
                <a:srgbClr val="E78AE0"/>
              </a:solidFill>
              <a:prstDash val="lgDas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6BC1B90-8A48-41A2-85D1-F64143E476A0}"/>
                </a:ext>
              </a:extLst>
            </p:cNvPr>
            <p:cNvSpPr/>
            <p:nvPr/>
          </p:nvSpPr>
          <p:spPr>
            <a:xfrm>
              <a:off x="3830980" y="1692612"/>
              <a:ext cx="325882" cy="2583017"/>
            </a:xfrm>
            <a:prstGeom prst="rect">
              <a:avLst/>
            </a:prstGeom>
            <a:solidFill>
              <a:srgbClr val="E88CD8"/>
            </a:solidFill>
            <a:ln>
              <a:solidFill>
                <a:srgbClr val="E7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598A4E12-CAF4-420B-B20B-75A2F0CFE7F0}"/>
                </a:ext>
              </a:extLst>
            </p:cNvPr>
            <p:cNvCxnSpPr>
              <a:cxnSpLocks/>
            </p:cNvCxnSpPr>
            <p:nvPr/>
          </p:nvCxnSpPr>
          <p:spPr>
            <a:xfrm flipH="1">
              <a:off x="662771" y="4294064"/>
              <a:ext cx="2575405" cy="0"/>
            </a:xfrm>
            <a:prstGeom prst="line">
              <a:avLst/>
            </a:prstGeom>
            <a:ln w="19050">
              <a:solidFill>
                <a:srgbClr val="B6A8EB"/>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A15D80-CD1E-4C9C-8955-7B826EB354E5}"/>
                </a:ext>
              </a:extLst>
            </p:cNvPr>
            <p:cNvCxnSpPr>
              <a:cxnSpLocks/>
            </p:cNvCxnSpPr>
            <p:nvPr/>
          </p:nvCxnSpPr>
          <p:spPr>
            <a:xfrm>
              <a:off x="2645371" y="4356388"/>
              <a:ext cx="0" cy="674652"/>
            </a:xfrm>
            <a:prstGeom prst="straightConnector1">
              <a:avLst/>
            </a:prstGeom>
            <a:ln w="19050">
              <a:solidFill>
                <a:srgbClr val="53AD8F"/>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955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64">
            <a:extLst>
              <a:ext uri="{FF2B5EF4-FFF2-40B4-BE49-F238E27FC236}">
                <a16:creationId xmlns:a16="http://schemas.microsoft.com/office/drawing/2014/main" id="{59BFE8A1-0650-4F25-A771-DA56B2C8B9CC}"/>
              </a:ext>
            </a:extLst>
          </p:cNvPr>
          <p:cNvSpPr txBox="1">
            <a:spLocks/>
          </p:cNvSpPr>
          <p:nvPr/>
        </p:nvSpPr>
        <p:spPr>
          <a:xfrm>
            <a:off x="627018" y="1785348"/>
            <a:ext cx="10946674"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endParaRPr lang="en-US" sz="2400" dirty="0">
              <a:latin typeface="Georgia"/>
              <a:ea typeface="Georgia"/>
              <a:cs typeface="Georgia"/>
              <a:sym typeface="Georgia"/>
            </a:endParaRP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Model Evaluation</a:t>
            </a:r>
          </a:p>
        </p:txBody>
      </p:sp>
      <p:sp>
        <p:nvSpPr>
          <p:cNvPr id="12" name="Shape 263">
            <a:extLst>
              <a:ext uri="{FF2B5EF4-FFF2-40B4-BE49-F238E27FC236}">
                <a16:creationId xmlns:a16="http://schemas.microsoft.com/office/drawing/2014/main" id="{3C3B13D2-28AD-47A4-AFE1-CB52FDF21078}"/>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2. How Predictable is Pollution?</a:t>
            </a:r>
          </a:p>
        </p:txBody>
      </p:sp>
      <p:pic>
        <p:nvPicPr>
          <p:cNvPr id="11" name="Picture 10">
            <a:extLst>
              <a:ext uri="{FF2B5EF4-FFF2-40B4-BE49-F238E27FC236}">
                <a16:creationId xmlns:a16="http://schemas.microsoft.com/office/drawing/2014/main" id="{7DF809F5-1DAC-4ED4-B863-E45943DB7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97" y="2668018"/>
            <a:ext cx="8413870" cy="4094198"/>
          </a:xfrm>
          <a:prstGeom prst="rect">
            <a:avLst/>
          </a:prstGeom>
        </p:spPr>
      </p:pic>
      <p:sp>
        <p:nvSpPr>
          <p:cNvPr id="22" name="Shape 264">
            <a:extLst>
              <a:ext uri="{FF2B5EF4-FFF2-40B4-BE49-F238E27FC236}">
                <a16:creationId xmlns:a16="http://schemas.microsoft.com/office/drawing/2014/main" id="{7754D5A5-EE77-47D1-A946-DE421DAB1156}"/>
              </a:ext>
            </a:extLst>
          </p:cNvPr>
          <p:cNvSpPr txBox="1">
            <a:spLocks/>
          </p:cNvSpPr>
          <p:nvPr/>
        </p:nvSpPr>
        <p:spPr>
          <a:xfrm>
            <a:off x="779418" y="1763576"/>
            <a:ext cx="10946674"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Model closely tracks AQI, yet error remains high…</a:t>
            </a:r>
            <a:endParaRPr lang="en-US" sz="2400" dirty="0">
              <a:latin typeface="Georgia"/>
              <a:ea typeface="Georgia"/>
              <a:cs typeface="Georgia"/>
              <a:sym typeface="Georgia"/>
            </a:endParaRPr>
          </a:p>
        </p:txBody>
      </p:sp>
      <p:sp>
        <p:nvSpPr>
          <p:cNvPr id="23" name="TextBox 22">
            <a:extLst>
              <a:ext uri="{FF2B5EF4-FFF2-40B4-BE49-F238E27FC236}">
                <a16:creationId xmlns:a16="http://schemas.microsoft.com/office/drawing/2014/main" id="{5080CCA6-29FD-4A9C-9C4D-7414F4B59550}"/>
              </a:ext>
            </a:extLst>
          </p:cNvPr>
          <p:cNvSpPr txBox="1"/>
          <p:nvPr/>
        </p:nvSpPr>
        <p:spPr>
          <a:xfrm>
            <a:off x="3388146" y="2329466"/>
            <a:ext cx="5392361"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Model Performance over Validation Period</a:t>
            </a:r>
          </a:p>
        </p:txBody>
      </p:sp>
    </p:spTree>
    <p:extLst>
      <p:ext uri="{BB962C8B-B14F-4D97-AF65-F5344CB8AC3E}">
        <p14:creationId xmlns:p14="http://schemas.microsoft.com/office/powerpoint/2010/main" val="248915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CE1216-3E3E-4B61-9DE6-8E3FF6ED3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63" y="2565091"/>
            <a:ext cx="7245225" cy="4181002"/>
          </a:xfrm>
          <a:prstGeom prst="rect">
            <a:avLst/>
          </a:prstGeom>
        </p:spPr>
      </p:pic>
      <p:sp>
        <p:nvSpPr>
          <p:cNvPr id="22" name="Shape 264">
            <a:extLst>
              <a:ext uri="{FF2B5EF4-FFF2-40B4-BE49-F238E27FC236}">
                <a16:creationId xmlns:a16="http://schemas.microsoft.com/office/drawing/2014/main" id="{7754D5A5-EE77-47D1-A946-DE421DAB1156}"/>
              </a:ext>
            </a:extLst>
          </p:cNvPr>
          <p:cNvSpPr txBox="1">
            <a:spLocks/>
          </p:cNvSpPr>
          <p:nvPr/>
        </p:nvSpPr>
        <p:spPr>
          <a:xfrm>
            <a:off x="779418" y="1763576"/>
            <a:ext cx="10946674"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Model works well with low variance periods</a:t>
            </a:r>
            <a:endParaRPr lang="en-US" sz="2400" dirty="0">
              <a:latin typeface="Georgia"/>
              <a:ea typeface="Georgia"/>
              <a:cs typeface="Georgia"/>
              <a:sym typeface="Georgia"/>
            </a:endParaRP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Model Evaluation</a:t>
            </a:r>
          </a:p>
        </p:txBody>
      </p:sp>
      <p:sp>
        <p:nvSpPr>
          <p:cNvPr id="12" name="Shape 263">
            <a:extLst>
              <a:ext uri="{FF2B5EF4-FFF2-40B4-BE49-F238E27FC236}">
                <a16:creationId xmlns:a16="http://schemas.microsoft.com/office/drawing/2014/main" id="{3C3B13D2-28AD-47A4-AFE1-CB52FDF21078}"/>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2. How Predictable is Pollution?</a:t>
            </a:r>
          </a:p>
        </p:txBody>
      </p:sp>
      <p:sp>
        <p:nvSpPr>
          <p:cNvPr id="23" name="TextBox 22">
            <a:extLst>
              <a:ext uri="{FF2B5EF4-FFF2-40B4-BE49-F238E27FC236}">
                <a16:creationId xmlns:a16="http://schemas.microsoft.com/office/drawing/2014/main" id="{5080CCA6-29FD-4A9C-9C4D-7414F4B59550}"/>
              </a:ext>
            </a:extLst>
          </p:cNvPr>
          <p:cNvSpPr txBox="1"/>
          <p:nvPr/>
        </p:nvSpPr>
        <p:spPr>
          <a:xfrm>
            <a:off x="3404173" y="2274062"/>
            <a:ext cx="5392361"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Model Performance over Validation Period</a:t>
            </a:r>
          </a:p>
        </p:txBody>
      </p:sp>
    </p:spTree>
    <p:extLst>
      <p:ext uri="{BB962C8B-B14F-4D97-AF65-F5344CB8AC3E}">
        <p14:creationId xmlns:p14="http://schemas.microsoft.com/office/powerpoint/2010/main" val="4210186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E3C7F99-34D2-4949-9E38-D175ECA2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63" y="2543472"/>
            <a:ext cx="7296343" cy="4202324"/>
          </a:xfrm>
          <a:prstGeom prst="rect">
            <a:avLst/>
          </a:prstGeom>
        </p:spPr>
      </p:pic>
      <p:pic>
        <p:nvPicPr>
          <p:cNvPr id="5" name="Picture 4">
            <a:extLst>
              <a:ext uri="{FF2B5EF4-FFF2-40B4-BE49-F238E27FC236}">
                <a16:creationId xmlns:a16="http://schemas.microsoft.com/office/drawing/2014/main" id="{C47467B7-F3C3-468A-A762-E1648FE25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1139" y="2543472"/>
            <a:ext cx="7183148" cy="4202324"/>
          </a:xfrm>
          <a:prstGeom prst="rect">
            <a:avLst/>
          </a:prstGeom>
        </p:spPr>
      </p:pic>
      <p:sp>
        <p:nvSpPr>
          <p:cNvPr id="22" name="Shape 264">
            <a:extLst>
              <a:ext uri="{FF2B5EF4-FFF2-40B4-BE49-F238E27FC236}">
                <a16:creationId xmlns:a16="http://schemas.microsoft.com/office/drawing/2014/main" id="{7754D5A5-EE77-47D1-A946-DE421DAB1156}"/>
              </a:ext>
            </a:extLst>
          </p:cNvPr>
          <p:cNvSpPr txBox="1">
            <a:spLocks/>
          </p:cNvSpPr>
          <p:nvPr/>
        </p:nvSpPr>
        <p:spPr>
          <a:xfrm>
            <a:off x="779418" y="1763576"/>
            <a:ext cx="10946674"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Overreliance of lag feature in high variance periods</a:t>
            </a:r>
            <a:endParaRPr lang="en-US" sz="2400" dirty="0">
              <a:latin typeface="Georgia"/>
              <a:ea typeface="Georgia"/>
              <a:cs typeface="Georgia"/>
              <a:sym typeface="Georgia"/>
            </a:endParaRP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Model Evaluation</a:t>
            </a:r>
          </a:p>
        </p:txBody>
      </p:sp>
      <p:sp>
        <p:nvSpPr>
          <p:cNvPr id="12" name="Shape 263">
            <a:extLst>
              <a:ext uri="{FF2B5EF4-FFF2-40B4-BE49-F238E27FC236}">
                <a16:creationId xmlns:a16="http://schemas.microsoft.com/office/drawing/2014/main" id="{3C3B13D2-28AD-47A4-AFE1-CB52FDF21078}"/>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2. How Predictable is Pollution?</a:t>
            </a:r>
          </a:p>
        </p:txBody>
      </p:sp>
      <p:sp>
        <p:nvSpPr>
          <p:cNvPr id="23" name="TextBox 22">
            <a:extLst>
              <a:ext uri="{FF2B5EF4-FFF2-40B4-BE49-F238E27FC236}">
                <a16:creationId xmlns:a16="http://schemas.microsoft.com/office/drawing/2014/main" id="{5080CCA6-29FD-4A9C-9C4D-7414F4B59550}"/>
              </a:ext>
            </a:extLst>
          </p:cNvPr>
          <p:cNvSpPr txBox="1"/>
          <p:nvPr/>
        </p:nvSpPr>
        <p:spPr>
          <a:xfrm>
            <a:off x="3404173" y="2274062"/>
            <a:ext cx="5392361"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Model Performance over Validation Period</a:t>
            </a:r>
          </a:p>
        </p:txBody>
      </p:sp>
    </p:spTree>
    <p:extLst>
      <p:ext uri="{BB962C8B-B14F-4D97-AF65-F5344CB8AC3E}">
        <p14:creationId xmlns:p14="http://schemas.microsoft.com/office/powerpoint/2010/main" val="28145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E3C7F99-34D2-4949-9E38-D175ECA2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863" y="2543472"/>
            <a:ext cx="7296343" cy="4202324"/>
          </a:xfrm>
          <a:prstGeom prst="rect">
            <a:avLst/>
          </a:prstGeom>
        </p:spPr>
      </p:pic>
      <p:sp>
        <p:nvSpPr>
          <p:cNvPr id="22" name="Shape 264">
            <a:extLst>
              <a:ext uri="{FF2B5EF4-FFF2-40B4-BE49-F238E27FC236}">
                <a16:creationId xmlns:a16="http://schemas.microsoft.com/office/drawing/2014/main" id="{7754D5A5-EE77-47D1-A946-DE421DAB1156}"/>
              </a:ext>
            </a:extLst>
          </p:cNvPr>
          <p:cNvSpPr txBox="1">
            <a:spLocks/>
          </p:cNvSpPr>
          <p:nvPr/>
        </p:nvSpPr>
        <p:spPr>
          <a:xfrm>
            <a:off x="779418" y="1763576"/>
            <a:ext cx="10946674"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However, random forest still outperforms simple lag model</a:t>
            </a:r>
            <a:endParaRPr lang="en-US" sz="2400" dirty="0">
              <a:latin typeface="Georgia"/>
              <a:ea typeface="Georgia"/>
              <a:cs typeface="Georgia"/>
              <a:sym typeface="Georgia"/>
            </a:endParaRP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Model Evaluation</a:t>
            </a:r>
          </a:p>
        </p:txBody>
      </p:sp>
      <p:sp>
        <p:nvSpPr>
          <p:cNvPr id="12" name="Shape 263">
            <a:extLst>
              <a:ext uri="{FF2B5EF4-FFF2-40B4-BE49-F238E27FC236}">
                <a16:creationId xmlns:a16="http://schemas.microsoft.com/office/drawing/2014/main" id="{3C3B13D2-28AD-47A4-AFE1-CB52FDF21078}"/>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2. How Predictable is Pollution?</a:t>
            </a:r>
          </a:p>
        </p:txBody>
      </p:sp>
      <p:sp>
        <p:nvSpPr>
          <p:cNvPr id="23" name="TextBox 22">
            <a:extLst>
              <a:ext uri="{FF2B5EF4-FFF2-40B4-BE49-F238E27FC236}">
                <a16:creationId xmlns:a16="http://schemas.microsoft.com/office/drawing/2014/main" id="{5080CCA6-29FD-4A9C-9C4D-7414F4B59550}"/>
              </a:ext>
            </a:extLst>
          </p:cNvPr>
          <p:cNvSpPr txBox="1"/>
          <p:nvPr/>
        </p:nvSpPr>
        <p:spPr>
          <a:xfrm>
            <a:off x="3404173" y="2274062"/>
            <a:ext cx="5392361"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Model Performance over Validation Period</a:t>
            </a:r>
          </a:p>
        </p:txBody>
      </p:sp>
    </p:spTree>
    <p:extLst>
      <p:ext uri="{BB962C8B-B14F-4D97-AF65-F5344CB8AC3E}">
        <p14:creationId xmlns:p14="http://schemas.microsoft.com/office/powerpoint/2010/main" val="388754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6" y="1785348"/>
            <a:ext cx="10938685" cy="811937"/>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Obtain historical atmospheric mixing data from NOAA</a:t>
            </a:r>
          </a:p>
          <a:p>
            <a:pPr marL="660400" lvl="1" indent="-256540" algn="l">
              <a:spcBef>
                <a:spcPts val="0"/>
              </a:spcBef>
              <a:buSzPct val="100000"/>
              <a:buFont typeface="Georgia"/>
              <a:buChar char="‣"/>
            </a:pPr>
            <a:r>
              <a:rPr lang="en-US" sz="1600" dirty="0">
                <a:latin typeface="Georgia"/>
                <a:ea typeface="Georgia"/>
                <a:cs typeface="Georgia"/>
                <a:sym typeface="Georgia"/>
                <a:hlinkClick r:id="rId3"/>
              </a:rPr>
              <a:t>https://www.esrl.noaa.gov/psd/data/gridded/data.ncep.reanalysis.pressure.html</a:t>
            </a:r>
            <a:r>
              <a:rPr lang="en-US" sz="1600" dirty="0">
                <a:latin typeface="Georgia"/>
                <a:ea typeface="Georgia"/>
                <a:cs typeface="Georgia"/>
                <a:sym typeface="Georgia"/>
              </a:rPr>
              <a:t>  - GRIB files located here</a:t>
            </a:r>
          </a:p>
          <a:p>
            <a:pPr marL="660400" lvl="1" indent="-256540" algn="l">
              <a:spcBef>
                <a:spcPts val="0"/>
              </a:spcBef>
              <a:buSzPct val="100000"/>
              <a:buFont typeface="Georgia"/>
              <a:buChar char="‣"/>
            </a:pPr>
            <a:endParaRPr lang="en-US" sz="2400" dirty="0">
              <a:latin typeface="Georgia"/>
              <a:ea typeface="Georgia"/>
              <a:cs typeface="Georgia"/>
              <a:sym typeface="Georgia"/>
            </a:endParaRP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530920" y="1377104"/>
            <a:ext cx="3106816"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1. Weather and Pollution</a:t>
            </a:r>
          </a:p>
        </p:txBody>
      </p:sp>
      <p:sp>
        <p:nvSpPr>
          <p:cNvPr id="12" name="Shape 263">
            <a:extLst>
              <a:ext uri="{FF2B5EF4-FFF2-40B4-BE49-F238E27FC236}">
                <a16:creationId xmlns:a16="http://schemas.microsoft.com/office/drawing/2014/main" id="{3C3B13D2-28AD-47A4-AFE1-CB52FDF21078}"/>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Further Efforts</a:t>
            </a:r>
          </a:p>
        </p:txBody>
      </p:sp>
      <p:sp>
        <p:nvSpPr>
          <p:cNvPr id="14" name="Shape 264">
            <a:extLst>
              <a:ext uri="{FF2B5EF4-FFF2-40B4-BE49-F238E27FC236}">
                <a16:creationId xmlns:a16="http://schemas.microsoft.com/office/drawing/2014/main" id="{400389ED-4737-4255-96F8-4FCFCA6292DF}"/>
              </a:ext>
            </a:extLst>
          </p:cNvPr>
          <p:cNvSpPr txBox="1">
            <a:spLocks/>
          </p:cNvSpPr>
          <p:nvPr/>
        </p:nvSpPr>
        <p:spPr>
          <a:xfrm>
            <a:off x="670562" y="3376799"/>
            <a:ext cx="10938685" cy="2138784"/>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Obtain better historical AQI forecasts from EPA</a:t>
            </a:r>
          </a:p>
          <a:p>
            <a:pPr marL="660400" lvl="1" indent="-256540" algn="l">
              <a:spcBef>
                <a:spcPts val="0"/>
              </a:spcBef>
              <a:buSzPct val="100000"/>
              <a:buFont typeface="Georgia"/>
              <a:buChar char="‣"/>
            </a:pPr>
            <a:r>
              <a:rPr lang="en-US" sz="2400" dirty="0">
                <a:latin typeface="Georgia"/>
                <a:ea typeface="Georgia"/>
                <a:cs typeface="Georgia"/>
                <a:sym typeface="Georgia"/>
              </a:rPr>
              <a:t>Data previously obtained is systemically inaccurate</a:t>
            </a:r>
          </a:p>
          <a:p>
            <a:pPr marL="660400" lvl="1" indent="-256540" algn="l">
              <a:spcBef>
                <a:spcPts val="0"/>
              </a:spcBef>
              <a:buSzPct val="100000"/>
              <a:buFont typeface="Georgia"/>
              <a:buChar char="‣"/>
            </a:pPr>
            <a:endParaRPr lang="en-US" sz="24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Obtain historical 24 hour weather forecasts</a:t>
            </a:r>
            <a:endParaRPr lang="en-US" sz="2400" dirty="0">
              <a:latin typeface="Georgia"/>
              <a:ea typeface="Georgia"/>
              <a:cs typeface="Georgia"/>
              <a:sym typeface="Georgia"/>
            </a:endParaRPr>
          </a:p>
          <a:p>
            <a:pPr marL="660400" lvl="1" indent="-256540" algn="l">
              <a:spcBef>
                <a:spcPts val="0"/>
              </a:spcBef>
              <a:buSzPct val="100000"/>
              <a:buFont typeface="Georgia"/>
              <a:buChar char="‣"/>
            </a:pPr>
            <a:endParaRPr lang="en-US" sz="18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Compare performance to ARIMA model</a:t>
            </a:r>
            <a:endParaRPr lang="en-US" sz="3600" dirty="0">
              <a:latin typeface="Georgia"/>
              <a:ea typeface="Georgia"/>
              <a:cs typeface="Georgia"/>
              <a:sym typeface="Georgia"/>
            </a:endParaRPr>
          </a:p>
          <a:p>
            <a:pPr marL="660400" lvl="1" indent="-256540" algn="l">
              <a:spcBef>
                <a:spcPts val="0"/>
              </a:spcBef>
              <a:buSzPct val="100000"/>
              <a:buFont typeface="Georgia"/>
              <a:buChar char="‣"/>
            </a:pPr>
            <a:r>
              <a:rPr lang="en-US" sz="2400" dirty="0">
                <a:latin typeface="Georgia"/>
                <a:ea typeface="Georgia"/>
                <a:cs typeface="Georgia"/>
                <a:sym typeface="Georgia"/>
              </a:rPr>
              <a:t>Auto-Regressive Integrated Moving Averages (ARIMA) models are built specifically for forecasting </a:t>
            </a:r>
          </a:p>
          <a:p>
            <a:pPr marL="660400" lvl="1" indent="-256540" algn="l">
              <a:spcBef>
                <a:spcPts val="0"/>
              </a:spcBef>
              <a:buSzPct val="100000"/>
              <a:buFont typeface="Georgia"/>
              <a:buChar char="‣"/>
            </a:pPr>
            <a:endParaRPr lang="en-US" sz="1800" dirty="0">
              <a:latin typeface="Georgia"/>
              <a:ea typeface="Georgia"/>
              <a:cs typeface="Georgia"/>
              <a:sym typeface="Georgia"/>
            </a:endParaRPr>
          </a:p>
          <a:p>
            <a:pPr marL="660400" lvl="1" indent="-256540" algn="l">
              <a:spcBef>
                <a:spcPts val="0"/>
              </a:spcBef>
              <a:buSzPct val="100000"/>
              <a:buFont typeface="Georgia"/>
              <a:buChar char="‣"/>
            </a:pPr>
            <a:endParaRPr lang="en-US" sz="2400" dirty="0">
              <a:latin typeface="Georgia"/>
              <a:ea typeface="Georgia"/>
              <a:cs typeface="Georgia"/>
              <a:sym typeface="Georgia"/>
            </a:endParaRPr>
          </a:p>
        </p:txBody>
      </p:sp>
      <p:cxnSp>
        <p:nvCxnSpPr>
          <p:cNvPr id="16" name="Straight Connector 15">
            <a:extLst>
              <a:ext uri="{FF2B5EF4-FFF2-40B4-BE49-F238E27FC236}">
                <a16:creationId xmlns:a16="http://schemas.microsoft.com/office/drawing/2014/main" id="{B8019680-E471-44D6-8596-0F1A9B06B234}"/>
              </a:ext>
            </a:extLst>
          </p:cNvPr>
          <p:cNvCxnSpPr>
            <a:cxnSpLocks/>
          </p:cNvCxnSpPr>
          <p:nvPr/>
        </p:nvCxnSpPr>
        <p:spPr>
          <a:xfrm>
            <a:off x="1562014" y="3192135"/>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41D6A4C-F388-4727-AE12-A8678D5D35A9}"/>
              </a:ext>
            </a:extLst>
          </p:cNvPr>
          <p:cNvSpPr txBox="1"/>
          <p:nvPr/>
        </p:nvSpPr>
        <p:spPr>
          <a:xfrm>
            <a:off x="4566476" y="2968555"/>
            <a:ext cx="3106816"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2. Pollution Forecasting</a:t>
            </a:r>
          </a:p>
        </p:txBody>
      </p:sp>
    </p:spTree>
    <p:extLst>
      <p:ext uri="{BB962C8B-B14F-4D97-AF65-F5344CB8AC3E}">
        <p14:creationId xmlns:p14="http://schemas.microsoft.com/office/powerpoint/2010/main" val="119773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media2.govtech.com/images/940*626/Flickr-Smog-Los-Angeles.jpg">
            <a:extLst>
              <a:ext uri="{FF2B5EF4-FFF2-40B4-BE49-F238E27FC236}">
                <a16:creationId xmlns:a16="http://schemas.microsoft.com/office/drawing/2014/main" id="{94742D0A-1256-4B09-9018-C6D9906DED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244" b="33624"/>
          <a:stretch/>
        </p:blipFill>
        <p:spPr bwMode="auto">
          <a:xfrm>
            <a:off x="0" y="3433503"/>
            <a:ext cx="12192000" cy="342449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91714"/>
            <a:ext cx="10827532"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dirty="0">
                <a:solidFill>
                  <a:srgbClr val="F2F2F2"/>
                </a:solidFill>
                <a:latin typeface="Oswald"/>
                <a:ea typeface="Oswald"/>
                <a:cs typeface="Oswald"/>
                <a:sym typeface="Oswald"/>
              </a:rPr>
              <a:t>Questions or comments?</a:t>
            </a:r>
          </a:p>
        </p:txBody>
      </p:sp>
    </p:spTree>
    <p:extLst>
      <p:ext uri="{BB962C8B-B14F-4D97-AF65-F5344CB8AC3E}">
        <p14:creationId xmlns:p14="http://schemas.microsoft.com/office/powerpoint/2010/main" val="306106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How predicable is air quality? Is it driven by weather?</a:t>
            </a:r>
          </a:p>
        </p:txBody>
      </p:sp>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6" y="1785348"/>
            <a:ext cx="10938685"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Poor air quality is a serious public health issue in Los Angeles </a:t>
            </a:r>
          </a:p>
          <a:p>
            <a:pPr marL="203200" indent="-256540" algn="l">
              <a:spcBef>
                <a:spcPts val="0"/>
              </a:spcBef>
              <a:buSzPct val="100000"/>
              <a:buFont typeface="Georgia"/>
              <a:buChar char="‣"/>
            </a:pPr>
            <a:r>
              <a:rPr lang="en-US" sz="2800" dirty="0">
                <a:latin typeface="Georgia"/>
                <a:ea typeface="Georgia"/>
                <a:cs typeface="Georgia"/>
                <a:sym typeface="Georgia"/>
              </a:rPr>
              <a:t>Key questions</a:t>
            </a:r>
          </a:p>
          <a:p>
            <a:pPr marL="861060" lvl="1" indent="-457200" algn="l">
              <a:spcBef>
                <a:spcPts val="0"/>
              </a:spcBef>
              <a:buSzPct val="100000"/>
              <a:buFont typeface="+mj-lt"/>
              <a:buAutoNum type="arabicPeriod"/>
            </a:pPr>
            <a:r>
              <a:rPr lang="en-US" sz="2400" dirty="0">
                <a:latin typeface="Georgia"/>
                <a:ea typeface="Georgia"/>
                <a:cs typeface="Georgia"/>
                <a:sym typeface="Georgia"/>
              </a:rPr>
              <a:t>How much does pollution (AQI) depend on weather?</a:t>
            </a:r>
            <a:endParaRPr lang="en-US" sz="2800" dirty="0">
              <a:latin typeface="Georgia"/>
              <a:ea typeface="Georgia"/>
              <a:cs typeface="Georgia"/>
              <a:sym typeface="Georgia"/>
            </a:endParaRPr>
          </a:p>
          <a:p>
            <a:pPr marL="861060" lvl="1" indent="-457200" algn="l">
              <a:spcBef>
                <a:spcPts val="0"/>
              </a:spcBef>
              <a:buSzPct val="100000"/>
              <a:buFont typeface="+mj-lt"/>
              <a:buAutoNum type="arabicPeriod"/>
            </a:pPr>
            <a:r>
              <a:rPr lang="en-US" sz="2400" dirty="0">
                <a:latin typeface="Georgia"/>
                <a:ea typeface="Georgia"/>
                <a:cs typeface="Georgia"/>
                <a:sym typeface="Georgia"/>
              </a:rPr>
              <a:t>How predictable is the Air Quality Index (AQI)?</a:t>
            </a: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83473" y="1416017"/>
            <a:ext cx="2233762"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Problem Statement</a:t>
            </a:r>
          </a:p>
        </p:txBody>
      </p:sp>
      <p:pic>
        <p:nvPicPr>
          <p:cNvPr id="22" name="Picture 21">
            <a:extLst>
              <a:ext uri="{FF2B5EF4-FFF2-40B4-BE49-F238E27FC236}">
                <a16:creationId xmlns:a16="http://schemas.microsoft.com/office/drawing/2014/main" id="{E9DA99AF-E382-449E-AFB8-2EDE2DF43C64}"/>
              </a:ext>
            </a:extLst>
          </p:cNvPr>
          <p:cNvPicPr>
            <a:picLocks noChangeAspect="1"/>
          </p:cNvPicPr>
          <p:nvPr/>
        </p:nvPicPr>
        <p:blipFill rotWithShape="1">
          <a:blip r:embed="rId3">
            <a:extLst>
              <a:ext uri="{28A0092B-C50C-407E-A947-70E740481C1C}">
                <a14:useLocalDpi xmlns:a14="http://schemas.microsoft.com/office/drawing/2010/main" val="0"/>
              </a:ext>
            </a:extLst>
          </a:blip>
          <a:srcRect b="25707"/>
          <a:stretch/>
        </p:blipFill>
        <p:spPr>
          <a:xfrm>
            <a:off x="1308250" y="3336896"/>
            <a:ext cx="9602537" cy="3489144"/>
          </a:xfrm>
          <a:prstGeom prst="rect">
            <a:avLst/>
          </a:prstGeom>
          <a:ln>
            <a:solidFill>
              <a:schemeClr val="dk1"/>
            </a:solidFill>
          </a:ln>
        </p:spPr>
      </p:pic>
      <p:pic>
        <p:nvPicPr>
          <p:cNvPr id="19" name="Picture 18">
            <a:extLst>
              <a:ext uri="{FF2B5EF4-FFF2-40B4-BE49-F238E27FC236}">
                <a16:creationId xmlns:a16="http://schemas.microsoft.com/office/drawing/2014/main" id="{C555C41A-0D3F-455B-898A-BF9D49027F17}"/>
              </a:ext>
            </a:extLst>
          </p:cNvPr>
          <p:cNvPicPr>
            <a:picLocks noChangeAspect="1"/>
          </p:cNvPicPr>
          <p:nvPr/>
        </p:nvPicPr>
        <p:blipFill rotWithShape="1">
          <a:blip r:embed="rId3">
            <a:extLst>
              <a:ext uri="{28A0092B-C50C-407E-A947-70E740481C1C}">
                <a14:useLocalDpi xmlns:a14="http://schemas.microsoft.com/office/drawing/2010/main" val="0"/>
              </a:ext>
            </a:extLst>
          </a:blip>
          <a:srcRect l="29394" t="62550" r="30105" b="5485"/>
          <a:stretch/>
        </p:blipFill>
        <p:spPr>
          <a:xfrm>
            <a:off x="9171708" y="2260486"/>
            <a:ext cx="2591012" cy="1000178"/>
          </a:xfrm>
          <a:prstGeom prst="rect">
            <a:avLst/>
          </a:prstGeom>
          <a:ln>
            <a:solidFill>
              <a:schemeClr val="dk1"/>
            </a:solidFill>
          </a:ln>
        </p:spPr>
      </p:pic>
      <p:pic>
        <p:nvPicPr>
          <p:cNvPr id="14" name="Picture 13">
            <a:extLst>
              <a:ext uri="{FF2B5EF4-FFF2-40B4-BE49-F238E27FC236}">
                <a16:creationId xmlns:a16="http://schemas.microsoft.com/office/drawing/2014/main" id="{1861A357-0CE4-4F6B-82F2-CE083B978685}"/>
              </a:ext>
            </a:extLst>
          </p:cNvPr>
          <p:cNvPicPr>
            <a:picLocks noChangeAspect="1"/>
          </p:cNvPicPr>
          <p:nvPr/>
        </p:nvPicPr>
        <p:blipFill rotWithShape="1">
          <a:blip r:embed="rId4"/>
          <a:srcRect l="27715" t="9102" r="27987" b="79007"/>
          <a:stretch/>
        </p:blipFill>
        <p:spPr>
          <a:xfrm>
            <a:off x="3971636" y="6179572"/>
            <a:ext cx="4331855" cy="415191"/>
          </a:xfrm>
          <a:prstGeom prst="rect">
            <a:avLst/>
          </a:prstGeom>
          <a:ln>
            <a:noFill/>
          </a:ln>
        </p:spPr>
      </p:pic>
      <p:pic>
        <p:nvPicPr>
          <p:cNvPr id="4" name="Picture 3">
            <a:extLst>
              <a:ext uri="{FF2B5EF4-FFF2-40B4-BE49-F238E27FC236}">
                <a16:creationId xmlns:a16="http://schemas.microsoft.com/office/drawing/2014/main" id="{B91ACF25-B777-4722-83CB-8D7BBE31091B}"/>
              </a:ext>
            </a:extLst>
          </p:cNvPr>
          <p:cNvPicPr>
            <a:picLocks noChangeAspect="1"/>
          </p:cNvPicPr>
          <p:nvPr/>
        </p:nvPicPr>
        <p:blipFill rotWithShape="1">
          <a:blip r:embed="rId4"/>
          <a:srcRect t="89943"/>
          <a:stretch/>
        </p:blipFill>
        <p:spPr>
          <a:xfrm>
            <a:off x="1340886" y="6483382"/>
            <a:ext cx="9542193" cy="342658"/>
          </a:xfrm>
          <a:prstGeom prst="rect">
            <a:avLst/>
          </a:prstGeom>
          <a:ln>
            <a:noFill/>
          </a:ln>
        </p:spPr>
      </p:pic>
    </p:spTree>
    <p:extLst>
      <p:ext uri="{BB962C8B-B14F-4D97-AF65-F5344CB8AC3E}">
        <p14:creationId xmlns:p14="http://schemas.microsoft.com/office/powerpoint/2010/main" val="4051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6" y="1785348"/>
            <a:ext cx="10938685"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Data used for this analysis came from publicly available government data resources</a:t>
            </a: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5132316" y="1401268"/>
            <a:ext cx="1904024"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Data Acquisition</a:t>
            </a:r>
          </a:p>
        </p:txBody>
      </p:sp>
      <p:pic>
        <p:nvPicPr>
          <p:cNvPr id="11" name="Picture 2" descr="Image result for epa logo">
            <a:extLst>
              <a:ext uri="{FF2B5EF4-FFF2-40B4-BE49-F238E27FC236}">
                <a16:creationId xmlns:a16="http://schemas.microsoft.com/office/drawing/2014/main" id="{0928AEE6-A113-47D1-A9FD-F74646CDE1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055" y="3147061"/>
            <a:ext cx="1181144" cy="11811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Group 3">
            <a:extLst>
              <a:ext uri="{FF2B5EF4-FFF2-40B4-BE49-F238E27FC236}">
                <a16:creationId xmlns:a16="http://schemas.microsoft.com/office/drawing/2014/main" id="{BB1C7D37-D1FF-464A-BFCD-5AD2DD4B3B2A}"/>
              </a:ext>
            </a:extLst>
          </p:cNvPr>
          <p:cNvGraphicFramePr>
            <a:graphicFrameLocks/>
          </p:cNvGraphicFramePr>
          <p:nvPr>
            <p:extLst>
              <p:ext uri="{D42A27DB-BD31-4B8C-83A1-F6EECF244321}">
                <p14:modId xmlns:p14="http://schemas.microsoft.com/office/powerpoint/2010/main" val="1816468159"/>
              </p:ext>
            </p:extLst>
          </p:nvPr>
        </p:nvGraphicFramePr>
        <p:xfrm>
          <a:off x="2737568" y="2603482"/>
          <a:ext cx="6725571" cy="2870889"/>
        </p:xfrm>
        <a:graphic>
          <a:graphicData uri="http://schemas.openxmlformats.org/drawingml/2006/table">
            <a:tbl>
              <a:tblPr>
                <a:tableStyleId>{8799B23B-EC83-4686-B30A-512413B5E67A}</a:tableStyleId>
              </a:tblPr>
              <a:tblGrid>
                <a:gridCol w="2241857">
                  <a:extLst>
                    <a:ext uri="{9D8B030D-6E8A-4147-A177-3AD203B41FA5}">
                      <a16:colId xmlns:a16="http://schemas.microsoft.com/office/drawing/2014/main" val="20001"/>
                    </a:ext>
                  </a:extLst>
                </a:gridCol>
                <a:gridCol w="2241857">
                  <a:extLst>
                    <a:ext uri="{9D8B030D-6E8A-4147-A177-3AD203B41FA5}">
                      <a16:colId xmlns:a16="http://schemas.microsoft.com/office/drawing/2014/main" val="20002"/>
                    </a:ext>
                  </a:extLst>
                </a:gridCol>
                <a:gridCol w="2241857">
                  <a:extLst>
                    <a:ext uri="{9D8B030D-6E8A-4147-A177-3AD203B41FA5}">
                      <a16:colId xmlns:a16="http://schemas.microsoft.com/office/drawing/2014/main" val="3158130778"/>
                    </a:ext>
                  </a:extLst>
                </a:gridCol>
              </a:tblGrid>
              <a:tr h="348596">
                <a:tc>
                  <a:txBody>
                    <a:bodyPr/>
                    <a:lstStyle/>
                    <a:p>
                      <a:pPr marL="0" marR="0" lvl="0" indent="0" algn="ctr"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400" b="1" i="0" u="none" strike="noStrike" cap="none" normalizeH="0" baseline="0" dirty="0">
                          <a:ln>
                            <a:noFill/>
                          </a:ln>
                          <a:solidFill>
                            <a:schemeClr val="bg1"/>
                          </a:solidFill>
                          <a:effectLst/>
                          <a:latin typeface="Georgia" panose="02040502050405020303" pitchFamily="18" charset="0"/>
                        </a:rPr>
                        <a:t>Category</a:t>
                      </a:r>
                    </a:p>
                  </a:txBody>
                  <a:tcPr marL="51395" marR="51395" marT="51395" marB="51395"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400" b="1" i="0" u="none" strike="noStrike" cap="none" normalizeH="0" baseline="0" dirty="0">
                          <a:ln>
                            <a:noFill/>
                          </a:ln>
                          <a:solidFill>
                            <a:schemeClr val="bg1"/>
                          </a:solidFill>
                          <a:effectLst/>
                          <a:latin typeface="Georgia" panose="02040502050405020303" pitchFamily="18" charset="0"/>
                        </a:rPr>
                        <a:t>Fields</a:t>
                      </a:r>
                    </a:p>
                  </a:txBody>
                  <a:tcPr marL="51395" marR="51395" marT="51395" marB="5139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75000"/>
                      </a:schemeClr>
                    </a:solidFill>
                  </a:tcPr>
                </a:tc>
                <a:tc>
                  <a:txBody>
                    <a:bodyPr/>
                    <a:lstStyle/>
                    <a:p>
                      <a:pPr marL="0" marR="0" lvl="0" indent="0" algn="ctr" defTabSz="684213" rtl="0" eaLnBrk="0" fontAlgn="base" latinLnBrk="0" hangingPunct="0">
                        <a:lnSpc>
                          <a:spcPct val="100000"/>
                        </a:lnSpc>
                        <a:spcBef>
                          <a:spcPts val="300"/>
                        </a:spcBef>
                        <a:spcAft>
                          <a:spcPct val="0"/>
                        </a:spcAft>
                        <a:buClrTx/>
                        <a:buSzPct val="25000"/>
                        <a:buFont typeface="Wingdings" pitchFamily="2" charset="2"/>
                        <a:buNone/>
                        <a:tabLst/>
                      </a:pPr>
                      <a:r>
                        <a:rPr kumimoji="0" lang="en-US" sz="1400" b="1" i="0" u="none" strike="noStrike" cap="none" normalizeH="0" baseline="0" dirty="0">
                          <a:ln>
                            <a:noFill/>
                          </a:ln>
                          <a:solidFill>
                            <a:schemeClr val="bg1"/>
                          </a:solidFill>
                          <a:effectLst/>
                          <a:latin typeface="Georgia" panose="02040502050405020303" pitchFamily="18" charset="0"/>
                        </a:rPr>
                        <a:t>Source</a:t>
                      </a:r>
                    </a:p>
                  </a:txBody>
                  <a:tcPr marL="51395" marR="51395" marT="51395" marB="51395"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75000"/>
                      </a:schemeClr>
                    </a:solidFill>
                  </a:tcPr>
                </a:tc>
                <a:extLst>
                  <a:ext uri="{0D108BD9-81ED-4DB2-BD59-A6C34878D82A}">
                    <a16:rowId xmlns:a16="http://schemas.microsoft.com/office/drawing/2014/main" val="10000"/>
                  </a:ext>
                </a:extLst>
              </a:tr>
              <a:tr h="50704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Arial" panose="020B0604020202020204" pitchFamily="34" charset="0"/>
                        </a:rPr>
                        <a:t>Target</a:t>
                      </a:r>
                      <a:endParaRPr lang="en-US" sz="1400" b="1" i="0" dirty="0">
                        <a:solidFill>
                          <a:schemeClr val="tx1"/>
                        </a:solidFill>
                        <a:latin typeface="Georgia" panose="02040502050405020303" pitchFamily="18" charset="0"/>
                      </a:endParaRPr>
                    </a:p>
                  </a:txBody>
                  <a:tcPr marL="102789" marR="102789" marT="51395" marB="51395"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CDCD"/>
                    </a:solidFill>
                  </a:tcPr>
                </a:tc>
                <a:tc>
                  <a: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Arial" panose="020B0604020202020204" pitchFamily="34" charset="0"/>
                        </a:rPr>
                        <a:t>Air Quality Index (AQI)</a:t>
                      </a:r>
                    </a:p>
                  </a:txBody>
                  <a:tcPr marL="102789" marR="102789" marT="51395" marB="5139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CDCD"/>
                    </a:solidFill>
                  </a:tcPr>
                </a:tc>
                <a:tc>
                  <a:txBody>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Arial" panose="020B0604020202020204" pitchFamily="34" charset="0"/>
                        </a:rPr>
                        <a:t>EPA</a:t>
                      </a:r>
                    </a:p>
                  </a:txBody>
                  <a:tcPr marL="102789" marR="102789" marT="51395" marB="5139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CDCD"/>
                    </a:solidFill>
                  </a:tcPr>
                </a:tc>
                <a:extLst>
                  <a:ext uri="{0D108BD9-81ED-4DB2-BD59-A6C34878D82A}">
                    <a16:rowId xmlns:a16="http://schemas.microsoft.com/office/drawing/2014/main" val="10001"/>
                  </a:ext>
                </a:extLst>
              </a:tr>
              <a:tr h="66813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Arial" panose="020B0604020202020204" pitchFamily="34" charset="0"/>
                        </a:rPr>
                        <a:t>Pollution</a:t>
                      </a:r>
                      <a:endParaRPr kumimoji="0" lang="en-US" altLang="en-US" sz="1400" b="1"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endParaRPr>
                    </a:p>
                  </a:txBody>
                  <a:tcPr marL="102789" marR="102789" marT="51395" marB="51395"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base" latinLnBrk="0" hangingPunct="1">
                        <a:lnSpc>
                          <a:spcPct val="100000"/>
                        </a:lnSpc>
                        <a:spcBef>
                          <a:spcPts val="0"/>
                        </a:spcBef>
                        <a:spcAft>
                          <a:spcPct val="0"/>
                        </a:spcAft>
                        <a:buClr>
                          <a:schemeClr val="tx1"/>
                        </a:buClr>
                        <a:buSzTx/>
                        <a:buFont typeface="Arial" panose="020B0604020202020204" pitchFamily="34" charset="0"/>
                        <a:buChar char="•"/>
                        <a:tabLst/>
                        <a:defRPr/>
                      </a:pPr>
                      <a:r>
                        <a:rPr kumimoji="0" lang="en-US" altLang="en-US" sz="1400" b="0"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Arial" panose="020B0604020202020204" pitchFamily="34" charset="0"/>
                        </a:rPr>
                        <a:t>Lagged AQI</a:t>
                      </a:r>
                    </a:p>
                    <a:p>
                      <a:pPr marL="171450" marR="0" lvl="0" indent="-171450" algn="l" defTabSz="914400" rtl="0" eaLnBrk="1" fontAlgn="base" latinLnBrk="0" hangingPunct="1">
                        <a:lnSpc>
                          <a:spcPct val="100000"/>
                        </a:lnSpc>
                        <a:spcBef>
                          <a:spcPts val="0"/>
                        </a:spcBef>
                        <a:spcAft>
                          <a:spcPct val="0"/>
                        </a:spcAft>
                        <a:buClr>
                          <a:schemeClr val="tx1"/>
                        </a:buClr>
                        <a:buSzTx/>
                        <a:buFont typeface="Arial" panose="020B0604020202020204" pitchFamily="34" charset="0"/>
                        <a:buChar char="•"/>
                        <a:tabLst/>
                        <a:defRPr/>
                      </a:pPr>
                      <a:r>
                        <a:rPr kumimoji="0" lang="en-US" altLang="en-US" sz="1400" b="0"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Arial" panose="020B0604020202020204" pitchFamily="34" charset="0"/>
                        </a:rPr>
                        <a:t>Lagged O3, NO2, CO, PM12, PM25</a:t>
                      </a:r>
                    </a:p>
                  </a:txBody>
                  <a:tcPr marL="102789" marR="102789" marT="51395" marB="5139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base" latinLnBrk="0" hangingPunct="1">
                        <a:lnSpc>
                          <a:spcPct val="100000"/>
                        </a:lnSpc>
                        <a:spcBef>
                          <a:spcPts val="0"/>
                        </a:spcBef>
                        <a:spcAft>
                          <a:spcPct val="0"/>
                        </a:spcAft>
                        <a:buClr>
                          <a:schemeClr val="tx1"/>
                        </a:buClr>
                        <a:buSzTx/>
                        <a:buFont typeface="Arial" panose="020B0604020202020204" pitchFamily="34" charset="0"/>
                        <a:buChar char="•"/>
                        <a:tabLst/>
                        <a:defRPr/>
                      </a:pPr>
                      <a:r>
                        <a:rPr kumimoji="0" lang="en-US" altLang="en-US" sz="1400" b="0" i="0" u="none" strike="noStrike" cap="none" normalizeH="0" baseline="0" dirty="0">
                          <a:ln>
                            <a:noFill/>
                          </a:ln>
                          <a:solidFill>
                            <a:schemeClr val="tx1"/>
                          </a:solidFill>
                          <a:effectLst/>
                          <a:latin typeface="Georgia" panose="02040502050405020303" pitchFamily="18" charset="0"/>
                          <a:ea typeface="Times New Roman" panose="02020603050405020304" pitchFamily="18" charset="0"/>
                          <a:cs typeface="Arial" panose="020B0604020202020204" pitchFamily="34" charset="0"/>
                        </a:rPr>
                        <a:t>EPA</a:t>
                      </a:r>
                    </a:p>
                  </a:txBody>
                  <a:tcPr marL="102789" marR="102789" marT="51395" marB="5139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6813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3667" rtl="0" eaLnBrk="1" fontAlgn="auto" latinLnBrk="0" hangingPunct="1">
                        <a:lnSpc>
                          <a:spcPct val="100000"/>
                        </a:lnSpc>
                        <a:spcBef>
                          <a:spcPts val="0"/>
                        </a:spcBef>
                        <a:spcAft>
                          <a:spcPts val="0"/>
                        </a:spcAft>
                        <a:buClrTx/>
                        <a:buSzTx/>
                        <a:buFontTx/>
                        <a:buNone/>
                        <a:tabLst/>
                        <a:defRPr/>
                      </a:pPr>
                      <a:r>
                        <a:rPr lang="en-US" sz="1400" b="1" dirty="0">
                          <a:latin typeface="Georgia" panose="02040502050405020303" pitchFamily="18" charset="0"/>
                        </a:rPr>
                        <a:t>Weather</a:t>
                      </a:r>
                    </a:p>
                  </a:txBody>
                  <a:tcPr marL="102789" marR="102789" marT="51395" marB="51395"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r>
                        <a:rPr lang="en-US" sz="1400" i="0" dirty="0">
                          <a:latin typeface="Georgia" panose="02040502050405020303" pitchFamily="18" charset="0"/>
                        </a:rPr>
                        <a:t>Temperature</a:t>
                      </a:r>
                    </a:p>
                    <a:p>
                      <a:pPr marL="171450" indent="-171450" algn="l">
                        <a:buFont typeface="Arial" panose="020B0604020202020204" pitchFamily="34" charset="0"/>
                        <a:buChar char="•"/>
                      </a:pPr>
                      <a:r>
                        <a:rPr lang="en-US" sz="1400" i="0" dirty="0">
                          <a:latin typeface="Georgia" panose="02040502050405020303" pitchFamily="18" charset="0"/>
                        </a:rPr>
                        <a:t>Precipitation</a:t>
                      </a:r>
                    </a:p>
                    <a:p>
                      <a:pPr marL="171450" indent="-171450" algn="l">
                        <a:buFont typeface="Arial" panose="020B0604020202020204" pitchFamily="34" charset="0"/>
                        <a:buChar char="•"/>
                      </a:pPr>
                      <a:r>
                        <a:rPr lang="en-US" sz="1400" i="0" dirty="0">
                          <a:latin typeface="Georgia" panose="02040502050405020303" pitchFamily="18" charset="0"/>
                        </a:rPr>
                        <a:t>Wind</a:t>
                      </a:r>
                    </a:p>
                  </a:txBody>
                  <a:tcPr marL="102789" marR="102789" marT="51395" marB="5139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latin typeface="Georgia" panose="02040502050405020303" pitchFamily="18" charset="0"/>
                        </a:rPr>
                        <a:t>NOAA</a:t>
                      </a:r>
                    </a:p>
                  </a:txBody>
                  <a:tcPr marL="102789" marR="102789" marT="51395" marB="5139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47968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400" b="1" dirty="0">
                          <a:latin typeface="Georgia" panose="02040502050405020303" pitchFamily="18" charset="0"/>
                        </a:rPr>
                        <a:t>Date</a:t>
                      </a:r>
                    </a:p>
                  </a:txBody>
                  <a:tcPr marL="102789" marR="102789" marT="51395" marB="51395"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r>
                        <a:rPr lang="en-US" sz="1400" i="0" baseline="0" dirty="0">
                          <a:latin typeface="Georgia" panose="02040502050405020303" pitchFamily="18" charset="0"/>
                        </a:rPr>
                        <a:t>Year</a:t>
                      </a:r>
                    </a:p>
                    <a:p>
                      <a:pPr marL="171450" indent="-171450" algn="l">
                        <a:buFont typeface="Arial" panose="020B0604020202020204" pitchFamily="34" charset="0"/>
                        <a:buChar char="•"/>
                      </a:pPr>
                      <a:r>
                        <a:rPr lang="en-US" sz="1400" i="0" baseline="0" dirty="0">
                          <a:latin typeface="Georgia" panose="02040502050405020303" pitchFamily="18" charset="0"/>
                        </a:rPr>
                        <a:t>Day of Week</a:t>
                      </a:r>
                    </a:p>
                  </a:txBody>
                  <a:tcPr marL="102789" marR="102789" marT="51395" marB="5139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latin typeface="Georgia" panose="02040502050405020303" pitchFamily="18" charset="0"/>
                        </a:rPr>
                        <a:t>n/a</a:t>
                      </a:r>
                    </a:p>
                  </a:txBody>
                  <a:tcPr marL="102789" marR="102789" marT="51395" marB="5139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cxnSp>
        <p:nvCxnSpPr>
          <p:cNvPr id="15" name="Straight Connector 14">
            <a:extLst>
              <a:ext uri="{FF2B5EF4-FFF2-40B4-BE49-F238E27FC236}">
                <a16:creationId xmlns:a16="http://schemas.microsoft.com/office/drawing/2014/main" id="{D20FB11D-FDEB-42D3-8185-2989CA31D78B}"/>
              </a:ext>
            </a:extLst>
          </p:cNvPr>
          <p:cNvCxnSpPr>
            <a:cxnSpLocks/>
          </p:cNvCxnSpPr>
          <p:nvPr/>
        </p:nvCxnSpPr>
        <p:spPr>
          <a:xfrm>
            <a:off x="1526458" y="5689918"/>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C605E89-B9C8-49A9-A05F-7764276D79C5}"/>
              </a:ext>
            </a:extLst>
          </p:cNvPr>
          <p:cNvSpPr txBox="1"/>
          <p:nvPr/>
        </p:nvSpPr>
        <p:spPr>
          <a:xfrm>
            <a:off x="5616200" y="5484099"/>
            <a:ext cx="986637"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Sources</a:t>
            </a:r>
          </a:p>
        </p:txBody>
      </p:sp>
      <p:sp>
        <p:nvSpPr>
          <p:cNvPr id="17" name="Shape 264">
            <a:extLst>
              <a:ext uri="{FF2B5EF4-FFF2-40B4-BE49-F238E27FC236}">
                <a16:creationId xmlns:a16="http://schemas.microsoft.com/office/drawing/2014/main" id="{526CE718-C96A-4FED-849A-3F827448CD0C}"/>
              </a:ext>
            </a:extLst>
          </p:cNvPr>
          <p:cNvSpPr txBox="1">
            <a:spLocks/>
          </p:cNvSpPr>
          <p:nvPr/>
        </p:nvSpPr>
        <p:spPr>
          <a:xfrm>
            <a:off x="635006" y="5936034"/>
            <a:ext cx="10938685" cy="671744"/>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1800" dirty="0">
                <a:latin typeface="Georgia"/>
                <a:ea typeface="Georgia"/>
                <a:cs typeface="Georgia"/>
                <a:sym typeface="Georgia"/>
              </a:rPr>
              <a:t>Environmental Protection Agency (EPA</a:t>
            </a:r>
            <a:r>
              <a:rPr lang="en-US" sz="1800" dirty="0">
                <a:latin typeface="Georgia" panose="02040502050405020303" pitchFamily="18" charset="0"/>
                <a:ea typeface="Georgia"/>
                <a:cs typeface="Georgia"/>
                <a:sym typeface="Georgia"/>
              </a:rPr>
              <a:t>): </a:t>
            </a:r>
            <a:r>
              <a:rPr lang="en-US" sz="1800" dirty="0">
                <a:latin typeface="Georgia" panose="02040502050405020303" pitchFamily="18" charset="0"/>
                <a:hlinkClick r:id="rId3"/>
              </a:rPr>
              <a:t>Data Access</a:t>
            </a:r>
            <a:r>
              <a:rPr lang="en-US" sz="1800" dirty="0">
                <a:latin typeface="Georgia" panose="02040502050405020303" pitchFamily="18" charset="0"/>
              </a:rPr>
              <a:t> | </a:t>
            </a:r>
            <a:r>
              <a:rPr lang="en-US" sz="1800" dirty="0">
                <a:latin typeface="Georgia" panose="02040502050405020303" pitchFamily="18" charset="0"/>
                <a:hlinkClick r:id="rId4"/>
              </a:rPr>
              <a:t>Documentation</a:t>
            </a:r>
            <a:endParaRPr lang="en-US" sz="1800" dirty="0">
              <a:latin typeface="Georgia" panose="02040502050405020303" pitchFamily="18" charset="0"/>
              <a:ea typeface="Georgia"/>
              <a:cs typeface="Georgia"/>
              <a:sym typeface="Georgia"/>
            </a:endParaRPr>
          </a:p>
          <a:p>
            <a:pPr marL="203200" indent="-256540" algn="l">
              <a:spcBef>
                <a:spcPts val="0"/>
              </a:spcBef>
              <a:buSzPct val="100000"/>
              <a:buFont typeface="Georgia"/>
              <a:buChar char="‣"/>
            </a:pPr>
            <a:r>
              <a:rPr lang="en-US" sz="1800" dirty="0">
                <a:latin typeface="Georgia"/>
                <a:ea typeface="Georgia"/>
                <a:cs typeface="Georgia"/>
                <a:sym typeface="Georgia"/>
              </a:rPr>
              <a:t>National Oceanic and Atmospheric Administration (NOAA): </a:t>
            </a:r>
            <a:r>
              <a:rPr lang="en-US" sz="1800" dirty="0">
                <a:latin typeface="Georgia" panose="02040502050405020303" pitchFamily="18" charset="0"/>
                <a:hlinkClick r:id="rId5"/>
              </a:rPr>
              <a:t>Data Access</a:t>
            </a:r>
            <a:r>
              <a:rPr lang="en-US" sz="1800" dirty="0">
                <a:latin typeface="Georgia" panose="02040502050405020303" pitchFamily="18" charset="0"/>
              </a:rPr>
              <a:t> | </a:t>
            </a:r>
            <a:r>
              <a:rPr lang="en-US" sz="1800" dirty="0">
                <a:latin typeface="Georgia" panose="02040502050405020303" pitchFamily="18" charset="0"/>
                <a:hlinkClick r:id="rId6"/>
              </a:rPr>
              <a:t>Documentation</a:t>
            </a:r>
            <a:endParaRPr lang="en-US" sz="1800" dirty="0">
              <a:latin typeface="Georgia" panose="02040502050405020303" pitchFamily="18" charset="0"/>
              <a:ea typeface="Georgia"/>
              <a:cs typeface="Georgia"/>
              <a:sym typeface="Georgia"/>
            </a:endParaRPr>
          </a:p>
        </p:txBody>
      </p:sp>
      <p:sp>
        <p:nvSpPr>
          <p:cNvPr id="19" name="Shape 263">
            <a:extLst>
              <a:ext uri="{FF2B5EF4-FFF2-40B4-BE49-F238E27FC236}">
                <a16:creationId xmlns:a16="http://schemas.microsoft.com/office/drawing/2014/main" id="{A6B22A47-A5C8-40C6-A8BA-E95339AD2531}"/>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Collected data from EPA and NOAA</a:t>
            </a:r>
          </a:p>
        </p:txBody>
      </p:sp>
      <p:pic>
        <p:nvPicPr>
          <p:cNvPr id="3" name="Picture 2">
            <a:extLst>
              <a:ext uri="{FF2B5EF4-FFF2-40B4-BE49-F238E27FC236}">
                <a16:creationId xmlns:a16="http://schemas.microsoft.com/office/drawing/2014/main" id="{A6A42D5F-F1AE-4BAF-BB1B-141C2C88BA72}"/>
              </a:ext>
            </a:extLst>
          </p:cNvPr>
          <p:cNvPicPr>
            <a:picLocks noChangeAspect="1"/>
          </p:cNvPicPr>
          <p:nvPr/>
        </p:nvPicPr>
        <p:blipFill>
          <a:blip r:embed="rId7"/>
          <a:stretch>
            <a:fillRect/>
          </a:stretch>
        </p:blipFill>
        <p:spPr>
          <a:xfrm>
            <a:off x="9987488" y="3073163"/>
            <a:ext cx="1410185" cy="1328940"/>
          </a:xfrm>
          <a:prstGeom prst="rect">
            <a:avLst/>
          </a:prstGeom>
        </p:spPr>
      </p:pic>
    </p:spTree>
    <p:extLst>
      <p:ext uri="{BB962C8B-B14F-4D97-AF65-F5344CB8AC3E}">
        <p14:creationId xmlns:p14="http://schemas.microsoft.com/office/powerpoint/2010/main" val="405401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6" y="1785348"/>
            <a:ext cx="10938685"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Time series analyses require a specific type of cross validation</a:t>
            </a:r>
          </a:p>
          <a:p>
            <a:pPr marL="203200" indent="-256540" algn="l">
              <a:spcBef>
                <a:spcPts val="0"/>
              </a:spcBef>
              <a:buSzPct val="100000"/>
              <a:buFont typeface="Georgia"/>
              <a:buChar char="‣"/>
            </a:pPr>
            <a:endParaRPr lang="en-US" sz="2000" dirty="0">
              <a:latin typeface="Georgia"/>
              <a:ea typeface="Georgia"/>
              <a:cs typeface="Georgia"/>
              <a:sym typeface="Georgia"/>
            </a:endParaRPr>
          </a:p>
          <a:p>
            <a:pPr algn="l">
              <a:spcBef>
                <a:spcPts val="0"/>
              </a:spcBef>
              <a:buSzPct val="100000"/>
            </a:pPr>
            <a:r>
              <a:rPr lang="en-US" sz="2000" dirty="0">
                <a:latin typeface="Georgia"/>
                <a:ea typeface="Georgia"/>
                <a:cs typeface="Georgia"/>
                <a:sym typeface="Georgia"/>
              </a:rPr>
              <a:t> </a:t>
            </a:r>
            <a:endParaRPr lang="en-US" sz="28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 Process</a:t>
            </a:r>
          </a:p>
          <a:p>
            <a:pPr marL="861060" lvl="1" indent="-457200" algn="l">
              <a:spcBef>
                <a:spcPts val="0"/>
              </a:spcBef>
              <a:buSzPct val="100000"/>
              <a:buFont typeface="+mj-lt"/>
              <a:buAutoNum type="arabicPeriod"/>
            </a:pPr>
            <a:r>
              <a:rPr lang="en-US" sz="2400" dirty="0">
                <a:latin typeface="Georgia"/>
                <a:ea typeface="Georgia"/>
                <a:cs typeface="Georgia"/>
                <a:sym typeface="Georgia"/>
              </a:rPr>
              <a:t>Split 1: train on 2008, test on 2009…</a:t>
            </a:r>
          </a:p>
          <a:p>
            <a:pPr marL="861060" lvl="1" indent="-457200" algn="l">
              <a:spcBef>
                <a:spcPts val="0"/>
              </a:spcBef>
              <a:buSzPct val="100000"/>
              <a:buFont typeface="+mj-lt"/>
              <a:buAutoNum type="arabicPeriod" startAt="4"/>
            </a:pPr>
            <a:r>
              <a:rPr lang="en-US" sz="2400" dirty="0">
                <a:latin typeface="Georgia"/>
                <a:ea typeface="Georgia"/>
                <a:cs typeface="Georgia"/>
                <a:sym typeface="Georgia"/>
              </a:rPr>
              <a:t>Split 4: train on 2008 to 2011, test on 2012… </a:t>
            </a:r>
            <a:r>
              <a:rPr lang="en-US" sz="2400" i="1" dirty="0">
                <a:latin typeface="Georgia"/>
                <a:ea typeface="Georgia"/>
                <a:cs typeface="Georgia"/>
                <a:sym typeface="Georgia"/>
              </a:rPr>
              <a:t>(seen below)</a:t>
            </a:r>
          </a:p>
          <a:p>
            <a:pPr marL="861060" lvl="1" indent="-457200" algn="l">
              <a:spcBef>
                <a:spcPts val="0"/>
              </a:spcBef>
              <a:buSzPct val="100000"/>
              <a:buFont typeface="+mj-lt"/>
              <a:buAutoNum type="arabicPeriod" startAt="8"/>
            </a:pPr>
            <a:r>
              <a:rPr lang="en-US" sz="2400" dirty="0">
                <a:latin typeface="Georgia"/>
                <a:ea typeface="Georgia"/>
                <a:cs typeface="Georgia"/>
                <a:sym typeface="Georgia"/>
              </a:rPr>
              <a:t>Validate final model on 2016 </a:t>
            </a: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5132316" y="1401268"/>
            <a:ext cx="1904024"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Cross Validation</a:t>
            </a:r>
          </a:p>
        </p:txBody>
      </p:sp>
      <p:sp>
        <p:nvSpPr>
          <p:cNvPr id="19" name="Shape 263">
            <a:extLst>
              <a:ext uri="{FF2B5EF4-FFF2-40B4-BE49-F238E27FC236}">
                <a16:creationId xmlns:a16="http://schemas.microsoft.com/office/drawing/2014/main" id="{A6B22A47-A5C8-40C6-A8BA-E95339AD2531}"/>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Time series considerations</a:t>
            </a:r>
          </a:p>
        </p:txBody>
      </p:sp>
      <p:sp>
        <p:nvSpPr>
          <p:cNvPr id="20" name="Shape 363">
            <a:extLst>
              <a:ext uri="{FF2B5EF4-FFF2-40B4-BE49-F238E27FC236}">
                <a16:creationId xmlns:a16="http://schemas.microsoft.com/office/drawing/2014/main" id="{D407CEFA-C17B-414D-866A-780C8DFEF6F8}"/>
              </a:ext>
            </a:extLst>
          </p:cNvPr>
          <p:cNvSpPr/>
          <p:nvPr/>
        </p:nvSpPr>
        <p:spPr>
          <a:xfrm>
            <a:off x="898945" y="2195535"/>
            <a:ext cx="9250030" cy="518482"/>
          </a:xfrm>
          <a:prstGeom prst="rect">
            <a:avLst/>
          </a:prstGeom>
          <a:noFill/>
          <a:ln>
            <a:noFill/>
          </a:ln>
        </p:spPr>
        <p:txBody>
          <a:bodyPr lIns="47625" tIns="47625" rIns="47625" bIns="47625" anchor="t" anchorCtr="0">
            <a:noAutofit/>
          </a:bodyPr>
          <a:lstStyle/>
          <a:p>
            <a:pPr>
              <a:lnSpc>
                <a:spcPct val="115000"/>
              </a:lnSpc>
            </a:pPr>
            <a:r>
              <a:rPr lang="en-US" sz="2000" dirty="0">
                <a:solidFill>
                  <a:srgbClr val="183691"/>
                </a:solidFill>
                <a:highlight>
                  <a:srgbClr val="F7F7F7"/>
                </a:highlight>
                <a:latin typeface="Consolas"/>
                <a:ea typeface="Consolas"/>
                <a:cs typeface="Consolas"/>
                <a:sym typeface="Consolas"/>
              </a:rPr>
              <a:t>sklearn.model_selection</a:t>
            </a:r>
            <a:r>
              <a:rPr lang="en-US" sz="2000" dirty="0">
                <a:solidFill>
                  <a:srgbClr val="333333"/>
                </a:solidFill>
                <a:highlight>
                  <a:srgbClr val="F7F7F7"/>
                </a:highlight>
                <a:latin typeface="Consolas"/>
                <a:ea typeface="Consolas"/>
                <a:cs typeface="Consolas"/>
                <a:sym typeface="Consolas"/>
              </a:rPr>
              <a:t>.TimeSeriesSplit</a:t>
            </a:r>
          </a:p>
        </p:txBody>
      </p:sp>
      <p:pic>
        <p:nvPicPr>
          <p:cNvPr id="21" name="Picture 20">
            <a:extLst>
              <a:ext uri="{FF2B5EF4-FFF2-40B4-BE49-F238E27FC236}">
                <a16:creationId xmlns:a16="http://schemas.microsoft.com/office/drawing/2014/main" id="{95682FA6-4498-494D-A4BF-DD50FEB9916B}"/>
              </a:ext>
            </a:extLst>
          </p:cNvPr>
          <p:cNvPicPr>
            <a:picLocks noChangeAspect="1"/>
          </p:cNvPicPr>
          <p:nvPr/>
        </p:nvPicPr>
        <p:blipFill rotWithShape="1">
          <a:blip r:embed="rId3">
            <a:extLst>
              <a:ext uri="{28A0092B-C50C-407E-A947-70E740481C1C}">
                <a14:useLocalDpi xmlns:a14="http://schemas.microsoft.com/office/drawing/2010/main" val="0"/>
              </a:ext>
            </a:extLst>
          </a:blip>
          <a:srcRect t="15834" b="45536"/>
          <a:stretch/>
        </p:blipFill>
        <p:spPr>
          <a:xfrm>
            <a:off x="253890" y="4461872"/>
            <a:ext cx="11652765" cy="2201580"/>
          </a:xfrm>
          <a:prstGeom prst="rect">
            <a:avLst/>
          </a:prstGeom>
          <a:ln>
            <a:noFill/>
          </a:ln>
        </p:spPr>
      </p:pic>
      <p:sp>
        <p:nvSpPr>
          <p:cNvPr id="4" name="Rectangle 3">
            <a:extLst>
              <a:ext uri="{FF2B5EF4-FFF2-40B4-BE49-F238E27FC236}">
                <a16:creationId xmlns:a16="http://schemas.microsoft.com/office/drawing/2014/main" id="{775FEE4A-D841-4F44-B1B2-21B839F7FFF2}"/>
              </a:ext>
            </a:extLst>
          </p:cNvPr>
          <p:cNvSpPr/>
          <p:nvPr/>
        </p:nvSpPr>
        <p:spPr>
          <a:xfrm>
            <a:off x="898945" y="6449721"/>
            <a:ext cx="11051896" cy="239858"/>
          </a:xfrm>
          <a:prstGeom prst="rect">
            <a:avLst/>
          </a:prstGeom>
          <a:solidFill>
            <a:srgbClr val="4472C4">
              <a:alpha val="7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B5E36C1-125A-4E1C-B9AD-3122B9AC0697}"/>
              </a:ext>
            </a:extLst>
          </p:cNvPr>
          <p:cNvSpPr/>
          <p:nvPr/>
        </p:nvSpPr>
        <p:spPr>
          <a:xfrm>
            <a:off x="898944" y="4769337"/>
            <a:ext cx="11051897" cy="853628"/>
          </a:xfrm>
          <a:prstGeom prst="rect">
            <a:avLst/>
          </a:prstGeom>
          <a:solidFill>
            <a:schemeClr val="accent6">
              <a:alpha val="7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EC9E57-A5CA-43C9-8A14-3E4A75E08690}"/>
              </a:ext>
            </a:extLst>
          </p:cNvPr>
          <p:cNvSpPr/>
          <p:nvPr/>
        </p:nvSpPr>
        <p:spPr>
          <a:xfrm>
            <a:off x="908670" y="5622965"/>
            <a:ext cx="11042172" cy="235132"/>
          </a:xfrm>
          <a:prstGeom prst="rect">
            <a:avLst/>
          </a:prstGeom>
          <a:solidFill>
            <a:schemeClr val="accent2">
              <a:lumMod val="75000"/>
              <a:alpha val="7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14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64">
            <a:extLst>
              <a:ext uri="{FF2B5EF4-FFF2-40B4-BE49-F238E27FC236}">
                <a16:creationId xmlns:a16="http://schemas.microsoft.com/office/drawing/2014/main" id="{7BF172FB-4C04-4943-9EA9-D57903892126}"/>
              </a:ext>
            </a:extLst>
          </p:cNvPr>
          <p:cNvSpPr txBox="1">
            <a:spLocks/>
          </p:cNvSpPr>
          <p:nvPr/>
        </p:nvSpPr>
        <p:spPr>
          <a:xfrm>
            <a:off x="635006" y="5718734"/>
            <a:ext cx="10938685" cy="460839"/>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Normalize for health impact and select maximum</a:t>
            </a:r>
            <a:endParaRPr lang="en-US" sz="2400" dirty="0">
              <a:latin typeface="Georgia"/>
              <a:ea typeface="Georgia"/>
              <a:cs typeface="Georgia"/>
              <a:sym typeface="Georgia"/>
            </a:endParaRP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7" y="1785348"/>
            <a:ext cx="8907828" cy="310321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61010" indent="-514350" algn="l">
              <a:spcBef>
                <a:spcPts val="0"/>
              </a:spcBef>
              <a:buSzPct val="100000"/>
              <a:buFont typeface="+mj-lt"/>
              <a:buAutoNum type="arabicPeriod"/>
            </a:pPr>
            <a:r>
              <a:rPr lang="en-US" sz="3600" dirty="0">
                <a:latin typeface="Georgia"/>
                <a:ea typeface="Georgia"/>
                <a:cs typeface="Georgia"/>
                <a:sym typeface="Georgia"/>
              </a:rPr>
              <a:t>O</a:t>
            </a:r>
            <a:r>
              <a:rPr lang="en-US" sz="3600" baseline="-25000" dirty="0">
                <a:latin typeface="Georgia"/>
                <a:ea typeface="Georgia"/>
                <a:cs typeface="Georgia"/>
                <a:sym typeface="Georgia"/>
              </a:rPr>
              <a:t>3 </a:t>
            </a:r>
            <a:r>
              <a:rPr lang="en-US" sz="2800" dirty="0">
                <a:latin typeface="Georgia"/>
                <a:ea typeface="Georgia"/>
                <a:cs typeface="Georgia"/>
                <a:sym typeface="Georgia"/>
              </a:rPr>
              <a:t>: </a:t>
            </a:r>
            <a:r>
              <a:rPr lang="en-US" dirty="0">
                <a:latin typeface="Georgia"/>
                <a:ea typeface="Georgia"/>
                <a:cs typeface="Georgia"/>
                <a:sym typeface="Georgia"/>
              </a:rPr>
              <a:t>Ozone is caused by vehicles and factories</a:t>
            </a:r>
          </a:p>
          <a:p>
            <a:pPr marL="461010" indent="-514350" algn="l">
              <a:spcBef>
                <a:spcPts val="0"/>
              </a:spcBef>
              <a:buSzPct val="100000"/>
              <a:buFont typeface="+mj-lt"/>
              <a:buAutoNum type="arabicPeriod"/>
            </a:pPr>
            <a:r>
              <a:rPr lang="en-US" sz="3600" dirty="0">
                <a:latin typeface="Georgia"/>
                <a:ea typeface="Georgia"/>
                <a:cs typeface="Georgia"/>
                <a:sym typeface="Georgia"/>
              </a:rPr>
              <a:t>PM</a:t>
            </a:r>
            <a:r>
              <a:rPr lang="en-US" sz="3600" baseline="-25000" dirty="0">
                <a:latin typeface="Georgia"/>
                <a:ea typeface="Georgia"/>
                <a:cs typeface="Georgia"/>
                <a:sym typeface="Georgia"/>
              </a:rPr>
              <a:t>2.5 </a:t>
            </a:r>
            <a:r>
              <a:rPr lang="en-US" dirty="0">
                <a:latin typeface="Georgia"/>
                <a:ea typeface="Georgia"/>
                <a:cs typeface="Georgia"/>
                <a:sym typeface="Georgia"/>
              </a:rPr>
              <a:t>: Fine particulate matter such as soot</a:t>
            </a:r>
          </a:p>
          <a:p>
            <a:pPr marL="461010" indent="-514350" algn="l">
              <a:spcBef>
                <a:spcPts val="0"/>
              </a:spcBef>
              <a:buSzPct val="100000"/>
              <a:buFont typeface="+mj-lt"/>
              <a:buAutoNum type="arabicPeriod"/>
            </a:pPr>
            <a:r>
              <a:rPr lang="en-US" sz="3600" dirty="0">
                <a:latin typeface="Georgia"/>
                <a:ea typeface="Georgia"/>
                <a:cs typeface="Georgia"/>
                <a:sym typeface="Georgia"/>
              </a:rPr>
              <a:t>PM</a:t>
            </a:r>
            <a:r>
              <a:rPr lang="en-US" sz="3600" baseline="-25000" dirty="0">
                <a:latin typeface="Georgia"/>
                <a:ea typeface="Georgia"/>
                <a:cs typeface="Georgia"/>
                <a:sym typeface="Georgia"/>
              </a:rPr>
              <a:t>10 </a:t>
            </a:r>
            <a:r>
              <a:rPr lang="en-US" dirty="0">
                <a:latin typeface="Georgia"/>
                <a:ea typeface="Georgia"/>
                <a:cs typeface="Georgia"/>
                <a:sym typeface="Georgia"/>
              </a:rPr>
              <a:t>: Large particulate matter such as dust</a:t>
            </a:r>
          </a:p>
          <a:p>
            <a:pPr marL="461010" indent="-514350" algn="l">
              <a:spcBef>
                <a:spcPts val="0"/>
              </a:spcBef>
              <a:buSzPct val="100000"/>
              <a:buFont typeface="+mj-lt"/>
              <a:buAutoNum type="arabicPeriod"/>
            </a:pPr>
            <a:r>
              <a:rPr lang="en-US" sz="3600" dirty="0">
                <a:latin typeface="Georgia"/>
                <a:ea typeface="Georgia"/>
                <a:cs typeface="Georgia"/>
                <a:sym typeface="Georgia"/>
              </a:rPr>
              <a:t>CO </a:t>
            </a:r>
            <a:r>
              <a:rPr lang="en-US" dirty="0">
                <a:latin typeface="Georgia"/>
                <a:ea typeface="Georgia"/>
                <a:cs typeface="Georgia"/>
                <a:sym typeface="Georgia"/>
              </a:rPr>
              <a:t>: Carbon monoxide is caused by vehicles</a:t>
            </a:r>
          </a:p>
          <a:p>
            <a:pPr marL="461010" indent="-514350" algn="l">
              <a:spcBef>
                <a:spcPts val="0"/>
              </a:spcBef>
              <a:buSzPct val="100000"/>
              <a:buFont typeface="+mj-lt"/>
              <a:buAutoNum type="arabicPeriod"/>
            </a:pPr>
            <a:r>
              <a:rPr lang="en-US" sz="3600" dirty="0">
                <a:latin typeface="Georgia"/>
                <a:ea typeface="Georgia"/>
                <a:cs typeface="Georgia"/>
                <a:sym typeface="Georgia"/>
              </a:rPr>
              <a:t>SO</a:t>
            </a:r>
            <a:r>
              <a:rPr lang="en-US" sz="3600" baseline="-25000" dirty="0">
                <a:latin typeface="Georgia"/>
                <a:ea typeface="Georgia"/>
                <a:cs typeface="Georgia"/>
                <a:sym typeface="Georgia"/>
              </a:rPr>
              <a:t>2</a:t>
            </a:r>
            <a:r>
              <a:rPr lang="en-US" sz="4400" baseline="-25000" dirty="0">
                <a:latin typeface="Georgia"/>
                <a:ea typeface="Georgia"/>
                <a:cs typeface="Georgia"/>
                <a:sym typeface="Georgia"/>
              </a:rPr>
              <a:t> </a:t>
            </a:r>
            <a:r>
              <a:rPr lang="en-US" dirty="0">
                <a:latin typeface="Georgia"/>
                <a:ea typeface="Georgia"/>
                <a:cs typeface="Georgia"/>
                <a:sym typeface="Georgia"/>
              </a:rPr>
              <a:t>: Sulfur dioxide is caused by power plants</a:t>
            </a:r>
          </a:p>
          <a:p>
            <a:pPr marL="461010" indent="-514350" algn="l">
              <a:spcBef>
                <a:spcPts val="0"/>
              </a:spcBef>
              <a:buSzPct val="100000"/>
              <a:buFont typeface="+mj-lt"/>
              <a:buAutoNum type="arabicPeriod"/>
            </a:pPr>
            <a:r>
              <a:rPr lang="en-US" sz="3600" dirty="0">
                <a:latin typeface="Georgia"/>
                <a:ea typeface="Georgia"/>
                <a:cs typeface="Georgia"/>
                <a:sym typeface="Georgia"/>
              </a:rPr>
              <a:t>NO</a:t>
            </a:r>
            <a:r>
              <a:rPr lang="en-US" sz="3600" baseline="-25000" dirty="0">
                <a:latin typeface="Georgia"/>
                <a:ea typeface="Georgia"/>
                <a:cs typeface="Georgia"/>
                <a:sym typeface="Georgia"/>
              </a:rPr>
              <a:t>2</a:t>
            </a:r>
            <a:r>
              <a:rPr lang="en-US" sz="5400" baseline="-25000" dirty="0">
                <a:latin typeface="Georgia"/>
                <a:ea typeface="Georgia"/>
                <a:cs typeface="Georgia"/>
                <a:sym typeface="Georgia"/>
              </a:rPr>
              <a:t> </a:t>
            </a:r>
            <a:r>
              <a:rPr lang="en-US" dirty="0">
                <a:latin typeface="Georgia"/>
                <a:ea typeface="Georgia"/>
                <a:cs typeface="Georgia"/>
                <a:sym typeface="Georgia"/>
              </a:rPr>
              <a:t>: Nitrogen dioxide is caused by vehicles</a:t>
            </a:r>
          </a:p>
          <a:p>
            <a:pPr marL="461010" indent="-514350" algn="l">
              <a:spcBef>
                <a:spcPts val="0"/>
              </a:spcBef>
              <a:buSzPct val="100000"/>
              <a:buFont typeface="+mj-lt"/>
              <a:buAutoNum type="arabicPeriod"/>
            </a:pPr>
            <a:endParaRPr lang="en-US" dirty="0">
              <a:latin typeface="Georgia"/>
              <a:ea typeface="Georgia"/>
              <a:cs typeface="Georgia"/>
              <a:sym typeface="Georgia"/>
            </a:endParaRP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5080435" y="1416016"/>
            <a:ext cx="2007786"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AQI Components</a:t>
            </a:r>
          </a:p>
        </p:txBody>
      </p:sp>
      <p:sp>
        <p:nvSpPr>
          <p:cNvPr id="19" name="Shape 263">
            <a:extLst>
              <a:ext uri="{FF2B5EF4-FFF2-40B4-BE49-F238E27FC236}">
                <a16:creationId xmlns:a16="http://schemas.microsoft.com/office/drawing/2014/main" id="{A6B22A47-A5C8-40C6-A8BA-E95339AD2531}"/>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What is the Air Quality Index (AQI) made up of?</a:t>
            </a:r>
          </a:p>
        </p:txBody>
      </p:sp>
      <p:pic>
        <p:nvPicPr>
          <p:cNvPr id="3" name="Picture 2">
            <a:extLst>
              <a:ext uri="{FF2B5EF4-FFF2-40B4-BE49-F238E27FC236}">
                <a16:creationId xmlns:a16="http://schemas.microsoft.com/office/drawing/2014/main" id="{56B1E6F6-DECB-485A-B036-1B86141C4ED4}"/>
              </a:ext>
            </a:extLst>
          </p:cNvPr>
          <p:cNvPicPr>
            <a:picLocks noChangeAspect="1"/>
          </p:cNvPicPr>
          <p:nvPr/>
        </p:nvPicPr>
        <p:blipFill rotWithShape="1">
          <a:blip r:embed="rId3"/>
          <a:srcRect t="23556"/>
          <a:stretch/>
        </p:blipFill>
        <p:spPr>
          <a:xfrm>
            <a:off x="7871558" y="1840426"/>
            <a:ext cx="2821023" cy="1278416"/>
          </a:xfrm>
          <a:prstGeom prst="rect">
            <a:avLst/>
          </a:prstGeom>
        </p:spPr>
      </p:pic>
      <p:graphicFrame>
        <p:nvGraphicFramePr>
          <p:cNvPr id="12" name="Chart 11">
            <a:extLst>
              <a:ext uri="{FF2B5EF4-FFF2-40B4-BE49-F238E27FC236}">
                <a16:creationId xmlns:a16="http://schemas.microsoft.com/office/drawing/2014/main" id="{368E2756-CDAF-43D3-A430-8EFECE7C3500}"/>
              </a:ext>
            </a:extLst>
          </p:cNvPr>
          <p:cNvGraphicFramePr/>
          <p:nvPr>
            <p:extLst>
              <p:ext uri="{D42A27DB-BD31-4B8C-83A1-F6EECF244321}">
                <p14:modId xmlns:p14="http://schemas.microsoft.com/office/powerpoint/2010/main" val="2261689112"/>
              </p:ext>
            </p:extLst>
          </p:nvPr>
        </p:nvGraphicFramePr>
        <p:xfrm>
          <a:off x="8861898" y="3553576"/>
          <a:ext cx="3122579" cy="3131490"/>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74373F99-97B7-4F22-88D4-8C1C7F658B28}"/>
              </a:ext>
            </a:extLst>
          </p:cNvPr>
          <p:cNvSpPr txBox="1"/>
          <p:nvPr/>
        </p:nvSpPr>
        <p:spPr>
          <a:xfrm>
            <a:off x="9124545" y="3360105"/>
            <a:ext cx="2597284"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LA AQI Pollution Drivers</a:t>
            </a:r>
          </a:p>
        </p:txBody>
      </p:sp>
      <p:cxnSp>
        <p:nvCxnSpPr>
          <p:cNvPr id="16" name="Straight Connector 15">
            <a:extLst>
              <a:ext uri="{FF2B5EF4-FFF2-40B4-BE49-F238E27FC236}">
                <a16:creationId xmlns:a16="http://schemas.microsoft.com/office/drawing/2014/main" id="{09493B88-183E-479D-8F34-61E738FC9D7F}"/>
              </a:ext>
            </a:extLst>
          </p:cNvPr>
          <p:cNvCxnSpPr>
            <a:cxnSpLocks/>
          </p:cNvCxnSpPr>
          <p:nvPr/>
        </p:nvCxnSpPr>
        <p:spPr>
          <a:xfrm>
            <a:off x="1562013" y="5534070"/>
            <a:ext cx="7085876"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49C60F1-D06C-4A93-88C4-1DA2285992DC}"/>
              </a:ext>
            </a:extLst>
          </p:cNvPr>
          <p:cNvSpPr txBox="1"/>
          <p:nvPr/>
        </p:nvSpPr>
        <p:spPr>
          <a:xfrm>
            <a:off x="5115990" y="5349402"/>
            <a:ext cx="2007786"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AQI Calculation</a:t>
            </a:r>
          </a:p>
        </p:txBody>
      </p:sp>
    </p:spTree>
    <p:extLst>
      <p:ext uri="{BB962C8B-B14F-4D97-AF65-F5344CB8AC3E}">
        <p14:creationId xmlns:p14="http://schemas.microsoft.com/office/powerpoint/2010/main" val="267064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1. Impact of Weather on Pollution</a:t>
            </a:r>
          </a:p>
        </p:txBody>
      </p:sp>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7" y="1785348"/>
            <a:ext cx="5821212"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Wind</a:t>
            </a:r>
          </a:p>
          <a:p>
            <a:pPr marL="660400" lvl="1" indent="-256540" algn="l">
              <a:spcBef>
                <a:spcPts val="0"/>
              </a:spcBef>
              <a:buSzPct val="100000"/>
              <a:buFont typeface="Georgia"/>
              <a:buChar char="‣"/>
            </a:pPr>
            <a:r>
              <a:rPr lang="en-US" sz="2400" dirty="0">
                <a:latin typeface="Georgia"/>
                <a:ea typeface="Georgia"/>
                <a:cs typeface="Georgia"/>
                <a:sym typeface="Georgia"/>
              </a:rPr>
              <a:t>Westerly sea breeze from the west traps pollution in place between Pacific Ocean and San Gabriel Mnts</a:t>
            </a:r>
          </a:p>
          <a:p>
            <a:pPr marL="403860" lvl="1" algn="l">
              <a:spcBef>
                <a:spcPts val="0"/>
              </a:spcBef>
              <a:buSzPct val="100000"/>
            </a:pPr>
            <a:r>
              <a:rPr lang="en-US" sz="1200" dirty="0">
                <a:latin typeface="Georgia"/>
                <a:ea typeface="Georgia"/>
                <a:cs typeface="Georgia"/>
                <a:sym typeface="Georgia"/>
              </a:rPr>
              <a:t> </a:t>
            </a:r>
            <a:endParaRPr lang="en-US" sz="24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Temperature</a:t>
            </a:r>
          </a:p>
          <a:p>
            <a:pPr marL="660400" lvl="1" indent="-256540" algn="l">
              <a:spcBef>
                <a:spcPts val="0"/>
              </a:spcBef>
              <a:buSzPct val="100000"/>
              <a:buFont typeface="Georgia"/>
              <a:buChar char="‣"/>
            </a:pPr>
            <a:r>
              <a:rPr lang="en-US" sz="2400" dirty="0">
                <a:latin typeface="Georgia"/>
                <a:ea typeface="Georgia"/>
                <a:cs typeface="Georgia"/>
                <a:sym typeface="Georgia"/>
              </a:rPr>
              <a:t>Sub-tropical high pressure system prevents clouds and creates a temperature inversion and smog</a:t>
            </a:r>
          </a:p>
          <a:p>
            <a:pPr marL="403860" lvl="1" algn="l">
              <a:spcBef>
                <a:spcPts val="0"/>
              </a:spcBef>
              <a:buSzPct val="100000"/>
            </a:pPr>
            <a:r>
              <a:rPr lang="en-US" sz="1200" dirty="0">
                <a:latin typeface="Georgia"/>
                <a:ea typeface="Georgia"/>
                <a:cs typeface="Georgia"/>
                <a:sym typeface="Georgia"/>
              </a:rPr>
              <a:t> </a:t>
            </a:r>
            <a:endParaRPr lang="en-US" sz="24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Precipitation</a:t>
            </a:r>
          </a:p>
          <a:p>
            <a:pPr marL="660400" lvl="1" indent="-256540" algn="l">
              <a:spcBef>
                <a:spcPts val="0"/>
              </a:spcBef>
              <a:buSzPct val="100000"/>
              <a:buFont typeface="Georgia"/>
              <a:buChar char="‣"/>
            </a:pPr>
            <a:r>
              <a:rPr lang="en-US" sz="2400" dirty="0">
                <a:latin typeface="Georgia"/>
                <a:ea typeface="Georgia"/>
                <a:cs typeface="Georgia"/>
                <a:sym typeface="Georgia"/>
              </a:rPr>
              <a:t>Rain droplets attract aerosols which improves air quality (and pollutes ground water)</a:t>
            </a: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Literature Review</a:t>
            </a:r>
          </a:p>
        </p:txBody>
      </p:sp>
      <p:pic>
        <p:nvPicPr>
          <p:cNvPr id="25" name="Picture 24">
            <a:extLst>
              <a:ext uri="{FF2B5EF4-FFF2-40B4-BE49-F238E27FC236}">
                <a16:creationId xmlns:a16="http://schemas.microsoft.com/office/drawing/2014/main" id="{C1530C0B-B86E-4F77-B2AC-8D2BC5757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560" y="2358808"/>
            <a:ext cx="5073280" cy="3820765"/>
          </a:xfrm>
          <a:prstGeom prst="rect">
            <a:avLst/>
          </a:prstGeom>
        </p:spPr>
      </p:pic>
    </p:spTree>
    <p:extLst>
      <p:ext uri="{BB962C8B-B14F-4D97-AF65-F5344CB8AC3E}">
        <p14:creationId xmlns:p14="http://schemas.microsoft.com/office/powerpoint/2010/main" val="391851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6" y="1785348"/>
            <a:ext cx="10938685"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High temperatures lead to worse pollution </a:t>
            </a:r>
            <a:r>
              <a:rPr lang="en-US" sz="2800" i="1" dirty="0">
                <a:latin typeface="Georgia"/>
                <a:ea typeface="Georgia"/>
                <a:cs typeface="Georgia"/>
                <a:sym typeface="Georgia"/>
              </a:rPr>
              <a:t>(omitted variable issue!)</a:t>
            </a:r>
          </a:p>
          <a:p>
            <a:pPr marL="203200" indent="-256540" algn="l">
              <a:spcBef>
                <a:spcPts val="0"/>
              </a:spcBef>
              <a:buSzPct val="100000"/>
              <a:buFont typeface="Georgia"/>
              <a:buChar char="‣"/>
            </a:pPr>
            <a:r>
              <a:rPr lang="en-US" sz="2800" dirty="0">
                <a:latin typeface="Georgia"/>
                <a:ea typeface="Georgia"/>
                <a:cs typeface="Georgia"/>
                <a:sym typeface="Georgia"/>
              </a:rPr>
              <a:t>Rain leads to less pollution </a:t>
            </a:r>
            <a:r>
              <a:rPr lang="en-US" sz="2800" i="1" dirty="0">
                <a:latin typeface="Georgia"/>
                <a:ea typeface="Georgia"/>
                <a:cs typeface="Georgia"/>
                <a:sym typeface="Georgia"/>
              </a:rPr>
              <a:t>(in air not ground water)</a:t>
            </a:r>
            <a:r>
              <a:rPr lang="en-US" sz="2800" dirty="0">
                <a:latin typeface="Georgia"/>
                <a:ea typeface="Georgia"/>
                <a:cs typeface="Georgia"/>
                <a:sym typeface="Georgia"/>
              </a:rPr>
              <a:t>  </a:t>
            </a:r>
          </a:p>
        </p:txBody>
      </p:sp>
      <p:pic>
        <p:nvPicPr>
          <p:cNvPr id="27" name="Picture 26">
            <a:extLst>
              <a:ext uri="{FF2B5EF4-FFF2-40B4-BE49-F238E27FC236}">
                <a16:creationId xmlns:a16="http://schemas.microsoft.com/office/drawing/2014/main" id="{CA5FCC8E-50E8-4A34-8BE5-9C7570A6D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60" y="2962554"/>
            <a:ext cx="3817713" cy="3733032"/>
          </a:xfrm>
          <a:prstGeom prst="rect">
            <a:avLst/>
          </a:prstGeom>
        </p:spPr>
      </p:pic>
      <p:pic>
        <p:nvPicPr>
          <p:cNvPr id="29" name="Picture 28">
            <a:extLst>
              <a:ext uri="{FF2B5EF4-FFF2-40B4-BE49-F238E27FC236}">
                <a16:creationId xmlns:a16="http://schemas.microsoft.com/office/drawing/2014/main" id="{4D8C22B2-FE31-4F4D-948C-E99D43F9F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0073" y="3072120"/>
            <a:ext cx="4492038" cy="3189678"/>
          </a:xfrm>
          <a:prstGeom prst="rect">
            <a:avLst/>
          </a:prstGeom>
        </p:spPr>
      </p:pic>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1. Impact of Weather on Pollution</a:t>
            </a: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Feature Selection</a:t>
            </a:r>
          </a:p>
        </p:txBody>
      </p:sp>
      <p:sp>
        <p:nvSpPr>
          <p:cNvPr id="19" name="TextBox 18">
            <a:extLst>
              <a:ext uri="{FF2B5EF4-FFF2-40B4-BE49-F238E27FC236}">
                <a16:creationId xmlns:a16="http://schemas.microsoft.com/office/drawing/2014/main" id="{C59A4592-BB13-4857-B16A-AFF1814ACF20}"/>
              </a:ext>
            </a:extLst>
          </p:cNvPr>
          <p:cNvSpPr txBox="1"/>
          <p:nvPr/>
        </p:nvSpPr>
        <p:spPr>
          <a:xfrm>
            <a:off x="5314254" y="2673144"/>
            <a:ext cx="2623676"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Correlation Heat Map</a:t>
            </a:r>
          </a:p>
        </p:txBody>
      </p:sp>
      <p:sp>
        <p:nvSpPr>
          <p:cNvPr id="20" name="TextBox 19">
            <a:extLst>
              <a:ext uri="{FF2B5EF4-FFF2-40B4-BE49-F238E27FC236}">
                <a16:creationId xmlns:a16="http://schemas.microsoft.com/office/drawing/2014/main" id="{8EB82717-2045-40BE-A0F7-B9E4A12A9C4C}"/>
              </a:ext>
            </a:extLst>
          </p:cNvPr>
          <p:cNvSpPr txBox="1"/>
          <p:nvPr/>
        </p:nvSpPr>
        <p:spPr>
          <a:xfrm>
            <a:off x="472721" y="2696323"/>
            <a:ext cx="1398383"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Temperature</a:t>
            </a:r>
          </a:p>
        </p:txBody>
      </p:sp>
      <p:sp>
        <p:nvSpPr>
          <p:cNvPr id="21" name="TextBox 20">
            <a:extLst>
              <a:ext uri="{FF2B5EF4-FFF2-40B4-BE49-F238E27FC236}">
                <a16:creationId xmlns:a16="http://schemas.microsoft.com/office/drawing/2014/main" id="{BEC7E4E0-7DC3-44D0-B319-BE10827CFA9B}"/>
              </a:ext>
            </a:extLst>
          </p:cNvPr>
          <p:cNvSpPr txBox="1"/>
          <p:nvPr/>
        </p:nvSpPr>
        <p:spPr>
          <a:xfrm>
            <a:off x="448560" y="4027417"/>
            <a:ext cx="1398383" cy="307777"/>
          </a:xfrm>
          <a:prstGeom prst="rect">
            <a:avLst/>
          </a:prstGeom>
          <a:noFill/>
        </p:spPr>
        <p:txBody>
          <a:bodyPr wrap="square" rtlCol="0" anchor="ctr">
            <a:spAutoFit/>
          </a:bodyPr>
          <a:lstStyle/>
          <a:p>
            <a:pPr algn="ctr"/>
            <a:r>
              <a:rPr lang="en-US" sz="1400" dirty="0">
                <a:latin typeface="Georgia"/>
                <a:ea typeface="Georgia"/>
                <a:cs typeface="Georgia"/>
                <a:sym typeface="Georgia"/>
              </a:rPr>
              <a:t>Precipitation</a:t>
            </a:r>
          </a:p>
        </p:txBody>
      </p:sp>
      <p:sp>
        <p:nvSpPr>
          <p:cNvPr id="22" name="TextBox 21">
            <a:extLst>
              <a:ext uri="{FF2B5EF4-FFF2-40B4-BE49-F238E27FC236}">
                <a16:creationId xmlns:a16="http://schemas.microsoft.com/office/drawing/2014/main" id="{C1DC7494-3152-4108-9FDE-4C2472E8D971}"/>
              </a:ext>
            </a:extLst>
          </p:cNvPr>
          <p:cNvSpPr txBox="1"/>
          <p:nvPr/>
        </p:nvSpPr>
        <p:spPr>
          <a:xfrm>
            <a:off x="189084" y="5291127"/>
            <a:ext cx="1398383" cy="307777"/>
          </a:xfrm>
          <a:prstGeom prst="rect">
            <a:avLst/>
          </a:prstGeom>
          <a:noFill/>
        </p:spPr>
        <p:txBody>
          <a:bodyPr wrap="square" rtlCol="0" anchor="ctr">
            <a:spAutoFit/>
          </a:bodyPr>
          <a:lstStyle/>
          <a:p>
            <a:pPr algn="ctr"/>
            <a:r>
              <a:rPr lang="en-US" sz="1400" dirty="0">
                <a:latin typeface="Georgia"/>
                <a:ea typeface="Georgia"/>
                <a:cs typeface="Georgia"/>
                <a:sym typeface="Georgia"/>
              </a:rPr>
              <a:t>Wind</a:t>
            </a:r>
          </a:p>
        </p:txBody>
      </p:sp>
      <p:sp>
        <p:nvSpPr>
          <p:cNvPr id="12" name="Rectangle 11">
            <a:extLst>
              <a:ext uri="{FF2B5EF4-FFF2-40B4-BE49-F238E27FC236}">
                <a16:creationId xmlns:a16="http://schemas.microsoft.com/office/drawing/2014/main" id="{5F774CAC-7562-4112-8414-A2E6441C42BD}"/>
              </a:ext>
            </a:extLst>
          </p:cNvPr>
          <p:cNvSpPr/>
          <p:nvPr/>
        </p:nvSpPr>
        <p:spPr>
          <a:xfrm>
            <a:off x="5216432" y="3102193"/>
            <a:ext cx="358159" cy="240352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E5A334B-97D7-4019-8802-9737725888B0}"/>
              </a:ext>
            </a:extLst>
          </p:cNvPr>
          <p:cNvSpPr txBox="1"/>
          <p:nvPr/>
        </p:nvSpPr>
        <p:spPr>
          <a:xfrm>
            <a:off x="9286471" y="2654777"/>
            <a:ext cx="2623676" cy="307777"/>
          </a:xfrm>
          <a:prstGeom prst="rect">
            <a:avLst/>
          </a:prstGeom>
          <a:solidFill>
            <a:schemeClr val="bg1"/>
          </a:solidFill>
        </p:spPr>
        <p:txBody>
          <a:bodyPr wrap="square" rtlCol="0" anchor="ctr">
            <a:spAutoFit/>
          </a:bodyPr>
          <a:lstStyle/>
          <a:p>
            <a:pPr algn="ctr"/>
            <a:r>
              <a:rPr lang="en-US" sz="1400" dirty="0">
                <a:latin typeface="Georgia"/>
                <a:ea typeface="Georgia"/>
                <a:cs typeface="Georgia"/>
                <a:sym typeface="Georgia"/>
              </a:rPr>
              <a:t>Importance</a:t>
            </a:r>
          </a:p>
        </p:txBody>
      </p:sp>
      <p:graphicFrame>
        <p:nvGraphicFramePr>
          <p:cNvPr id="23" name="Chart 22">
            <a:extLst>
              <a:ext uri="{FF2B5EF4-FFF2-40B4-BE49-F238E27FC236}">
                <a16:creationId xmlns:a16="http://schemas.microsoft.com/office/drawing/2014/main" id="{5579A679-7343-4E70-A5E8-E291285702BF}"/>
              </a:ext>
            </a:extLst>
          </p:cNvPr>
          <p:cNvGraphicFramePr/>
          <p:nvPr>
            <p:extLst>
              <p:ext uri="{D42A27DB-BD31-4B8C-83A1-F6EECF244321}">
                <p14:modId xmlns:p14="http://schemas.microsoft.com/office/powerpoint/2010/main" val="330633858"/>
              </p:ext>
            </p:extLst>
          </p:nvPr>
        </p:nvGraphicFramePr>
        <p:xfrm>
          <a:off x="8902307" y="2910656"/>
          <a:ext cx="3392003" cy="340168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3327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6" y="1785348"/>
            <a:ext cx="10938685"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Optimized models</a:t>
            </a:r>
          </a:p>
          <a:p>
            <a:pPr marL="660400" lvl="1" indent="-256540" algn="l">
              <a:spcBef>
                <a:spcPts val="0"/>
              </a:spcBef>
              <a:buSzPct val="100000"/>
              <a:buFont typeface="Georgia"/>
              <a:buChar char="‣"/>
            </a:pPr>
            <a:r>
              <a:rPr lang="en-US" sz="2400" dirty="0">
                <a:latin typeface="Georgia"/>
                <a:ea typeface="Georgia"/>
                <a:cs typeface="Georgia"/>
                <a:sym typeface="Georgia"/>
              </a:rPr>
              <a:t>Utilized piping, grid / randomized search, and standardization </a:t>
            </a:r>
          </a:p>
          <a:p>
            <a:pPr marL="203200" indent="-256540" algn="l">
              <a:spcBef>
                <a:spcPts val="0"/>
              </a:spcBef>
              <a:buSzPct val="100000"/>
              <a:buFont typeface="Georgia"/>
              <a:buChar char="‣"/>
            </a:pPr>
            <a:r>
              <a:rPr lang="en-US" sz="2800" dirty="0">
                <a:latin typeface="Georgia"/>
                <a:ea typeface="Georgia"/>
                <a:cs typeface="Georgia"/>
                <a:sym typeface="Georgia"/>
              </a:rPr>
              <a:t>Selected decision tree </a:t>
            </a:r>
          </a:p>
          <a:p>
            <a:pPr marL="660400" lvl="1" indent="-256540" algn="l">
              <a:spcBef>
                <a:spcPts val="0"/>
              </a:spcBef>
              <a:buSzPct val="100000"/>
              <a:buFont typeface="Georgia"/>
              <a:buChar char="‣"/>
            </a:pPr>
            <a:r>
              <a:rPr lang="en-US" sz="2400" dirty="0">
                <a:latin typeface="Georgia"/>
                <a:ea typeface="Georgia"/>
                <a:cs typeface="Georgia"/>
                <a:sym typeface="Georgia"/>
              </a:rPr>
              <a:t>W/ max_depth of 17 and min_leaf of 28 </a:t>
            </a:r>
          </a:p>
          <a:p>
            <a:pPr marL="660400" lvl="1" indent="-256540" algn="l">
              <a:spcBef>
                <a:spcPts val="0"/>
              </a:spcBef>
              <a:buSzPct val="100000"/>
              <a:buFont typeface="Georgia"/>
              <a:buChar char="‣"/>
            </a:pPr>
            <a:r>
              <a:rPr lang="en-US" sz="2400" dirty="0">
                <a:latin typeface="Georgia"/>
                <a:ea typeface="Georgia"/>
                <a:cs typeface="Georgia"/>
                <a:sym typeface="Georgia"/>
              </a:rPr>
              <a:t>Due to dynamics of predictability vs explainability tradeoff</a:t>
            </a:r>
          </a:p>
        </p:txBody>
      </p:sp>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1. Impact of Weather on Pollution</a:t>
            </a: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Model Selection</a:t>
            </a:r>
          </a:p>
        </p:txBody>
      </p:sp>
      <p:pic>
        <p:nvPicPr>
          <p:cNvPr id="23" name="Picture 22">
            <a:extLst>
              <a:ext uri="{FF2B5EF4-FFF2-40B4-BE49-F238E27FC236}">
                <a16:creationId xmlns:a16="http://schemas.microsoft.com/office/drawing/2014/main" id="{E27E205F-D6D9-41F9-9678-05E03917C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303" y="3675321"/>
            <a:ext cx="4322717" cy="3021491"/>
          </a:xfrm>
          <a:prstGeom prst="rect">
            <a:avLst/>
          </a:prstGeom>
        </p:spPr>
      </p:pic>
      <p:cxnSp>
        <p:nvCxnSpPr>
          <p:cNvPr id="6" name="Straight Arrow Connector 5">
            <a:extLst>
              <a:ext uri="{FF2B5EF4-FFF2-40B4-BE49-F238E27FC236}">
                <a16:creationId xmlns:a16="http://schemas.microsoft.com/office/drawing/2014/main" id="{911ED058-029D-4037-8304-BBF7D535EB20}"/>
              </a:ext>
            </a:extLst>
          </p:cNvPr>
          <p:cNvCxnSpPr>
            <a:cxnSpLocks/>
          </p:cNvCxnSpPr>
          <p:nvPr/>
        </p:nvCxnSpPr>
        <p:spPr>
          <a:xfrm>
            <a:off x="5808616" y="4328160"/>
            <a:ext cx="0" cy="1027611"/>
          </a:xfrm>
          <a:prstGeom prst="straightConnector1">
            <a:avLst/>
          </a:prstGeom>
          <a:ln w="19050">
            <a:solidFill>
              <a:srgbClr val="53AD8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471AAD6-E277-485B-A3CB-F7FC82675D5D}"/>
              </a:ext>
            </a:extLst>
          </p:cNvPr>
          <p:cNvSpPr txBox="1"/>
          <p:nvPr/>
        </p:nvSpPr>
        <p:spPr>
          <a:xfrm>
            <a:off x="5381897" y="4652053"/>
            <a:ext cx="1331658" cy="369332"/>
          </a:xfrm>
          <a:prstGeom prst="rect">
            <a:avLst/>
          </a:prstGeom>
          <a:noFill/>
        </p:spPr>
        <p:txBody>
          <a:bodyPr wrap="square" rtlCol="0" anchor="ctr">
            <a:spAutoFit/>
          </a:bodyPr>
          <a:lstStyle/>
          <a:p>
            <a:pPr algn="ctr"/>
            <a:r>
              <a:rPr lang="en-US" dirty="0">
                <a:solidFill>
                  <a:srgbClr val="53AD8F"/>
                </a:solidFill>
                <a:latin typeface="Georgia"/>
                <a:ea typeface="Georgia"/>
                <a:cs typeface="Georgia"/>
                <a:sym typeface="Georgia"/>
              </a:rPr>
              <a:t>Lift</a:t>
            </a:r>
          </a:p>
        </p:txBody>
      </p:sp>
      <p:cxnSp>
        <p:nvCxnSpPr>
          <p:cNvPr id="15" name="Straight Connector 14">
            <a:extLst>
              <a:ext uri="{FF2B5EF4-FFF2-40B4-BE49-F238E27FC236}">
                <a16:creationId xmlns:a16="http://schemas.microsoft.com/office/drawing/2014/main" id="{CB0C4C1D-6ACD-4C02-BA3C-CF59F418242E}"/>
              </a:ext>
            </a:extLst>
          </p:cNvPr>
          <p:cNvCxnSpPr/>
          <p:nvPr/>
        </p:nvCxnSpPr>
        <p:spPr>
          <a:xfrm flipH="1">
            <a:off x="3997235" y="4319451"/>
            <a:ext cx="3117669" cy="0"/>
          </a:xfrm>
          <a:prstGeom prst="line">
            <a:avLst/>
          </a:prstGeom>
          <a:ln w="19050">
            <a:solidFill>
              <a:srgbClr val="E78AE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98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C6EFE8E-2DD0-4CB2-99B4-DE7C38BBA11A}"/>
              </a:ext>
            </a:extLst>
          </p:cNvPr>
          <p:cNvCxnSpPr/>
          <p:nvPr/>
        </p:nvCxnSpPr>
        <p:spPr>
          <a:xfrm>
            <a:off x="627017" y="409295"/>
            <a:ext cx="1094667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C853EAE-ADA4-4F46-AB49-5F7779A6FAF4}"/>
              </a:ext>
            </a:extLst>
          </p:cNvPr>
          <p:cNvCxnSpPr/>
          <p:nvPr/>
        </p:nvCxnSpPr>
        <p:spPr>
          <a:xfrm>
            <a:off x="627017" y="1005833"/>
            <a:ext cx="10946674" cy="0"/>
          </a:xfrm>
          <a:prstGeom prst="line">
            <a:avLst/>
          </a:prstGeom>
        </p:spPr>
        <p:style>
          <a:lnRef idx="1">
            <a:schemeClr val="dk1"/>
          </a:lnRef>
          <a:fillRef idx="0">
            <a:schemeClr val="dk1"/>
          </a:fillRef>
          <a:effectRef idx="0">
            <a:schemeClr val="dk1"/>
          </a:effectRef>
          <a:fontRef idx="minor">
            <a:schemeClr val="tx1"/>
          </a:fontRef>
        </p:style>
      </p:cxnSp>
      <p:sp>
        <p:nvSpPr>
          <p:cNvPr id="9" name="Shape 263">
            <a:extLst>
              <a:ext uri="{FF2B5EF4-FFF2-40B4-BE49-F238E27FC236}">
                <a16:creationId xmlns:a16="http://schemas.microsoft.com/office/drawing/2014/main" id="{7797B3AA-E230-4308-997A-73EC32FCBCDB}"/>
              </a:ext>
            </a:extLst>
          </p:cNvPr>
          <p:cNvSpPr/>
          <p:nvPr/>
        </p:nvSpPr>
        <p:spPr>
          <a:xfrm>
            <a:off x="670562" y="454844"/>
            <a:ext cx="10827532" cy="431700"/>
          </a:xfrm>
          <a:prstGeom prst="rect">
            <a:avLst/>
          </a:prstGeom>
          <a:noFill/>
          <a:ln>
            <a:noFill/>
          </a:ln>
        </p:spPr>
        <p:txBody>
          <a:bodyPr lIns="0" tIns="0" rIns="0" bIns="0" anchor="t" anchorCtr="0">
            <a:noAutofit/>
          </a:bodyPr>
          <a:lstStyle/>
          <a:p>
            <a:pPr lvl="0">
              <a:buSzPct val="25000"/>
            </a:pPr>
            <a:r>
              <a:rPr lang="en-US" sz="3200" b="1" dirty="0">
                <a:latin typeface="Oswald"/>
                <a:ea typeface="Oswald"/>
                <a:cs typeface="Oswald"/>
                <a:sym typeface="Oswald"/>
              </a:rPr>
              <a:t>2. How Predictable is Pollution?</a:t>
            </a:r>
          </a:p>
        </p:txBody>
      </p:sp>
      <p:sp>
        <p:nvSpPr>
          <p:cNvPr id="10" name="Shape 264">
            <a:extLst>
              <a:ext uri="{FF2B5EF4-FFF2-40B4-BE49-F238E27FC236}">
                <a16:creationId xmlns:a16="http://schemas.microsoft.com/office/drawing/2014/main" id="{59BFE8A1-0650-4F25-A771-DA56B2C8B9CC}"/>
              </a:ext>
            </a:extLst>
          </p:cNvPr>
          <p:cNvSpPr txBox="1">
            <a:spLocks/>
          </p:cNvSpPr>
          <p:nvPr/>
        </p:nvSpPr>
        <p:spPr>
          <a:xfrm>
            <a:off x="635007" y="1785348"/>
            <a:ext cx="10938684" cy="4394225"/>
          </a:xfrm>
          <a:prstGeom prst="rect">
            <a:avLst/>
          </a:prstGeom>
          <a:noFill/>
          <a:ln>
            <a:noFill/>
          </a:ln>
        </p:spPr>
        <p:txBody>
          <a:bodyPr vert="horz"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03200" indent="-256540" algn="l">
              <a:spcBef>
                <a:spcPts val="0"/>
              </a:spcBef>
              <a:buSzPct val="100000"/>
              <a:buFont typeface="Georgia"/>
              <a:buChar char="‣"/>
            </a:pPr>
            <a:r>
              <a:rPr lang="en-US" sz="2800" dirty="0">
                <a:latin typeface="Georgia"/>
                <a:ea typeface="Georgia"/>
                <a:cs typeface="Georgia"/>
                <a:sym typeface="Georgia"/>
              </a:rPr>
              <a:t>Historical Air Quality Index (AQI)</a:t>
            </a:r>
          </a:p>
          <a:p>
            <a:pPr marL="660400" lvl="1" indent="-256540" algn="l">
              <a:spcBef>
                <a:spcPts val="0"/>
              </a:spcBef>
              <a:buSzPct val="100000"/>
              <a:buFont typeface="Georgia"/>
              <a:buChar char="‣"/>
            </a:pPr>
            <a:r>
              <a:rPr lang="en-US" sz="2400" dirty="0">
                <a:latin typeface="Georgia"/>
                <a:ea typeface="Georgia"/>
                <a:cs typeface="Georgia"/>
                <a:sym typeface="Georgia"/>
              </a:rPr>
              <a:t>Lagging the target variable (AQI)  and its components serve as extremely useful predictors</a:t>
            </a:r>
          </a:p>
          <a:p>
            <a:pPr marL="660400" lvl="1" indent="-256540" algn="l">
              <a:spcBef>
                <a:spcPts val="0"/>
              </a:spcBef>
              <a:buSzPct val="100000"/>
              <a:buFont typeface="Georgia"/>
              <a:buChar char="‣"/>
            </a:pPr>
            <a:r>
              <a:rPr lang="en-US" sz="2400" dirty="0">
                <a:latin typeface="Georgia"/>
                <a:ea typeface="Georgia"/>
                <a:cs typeface="Georgia"/>
                <a:sym typeface="Georgia"/>
              </a:rPr>
              <a:t>Exponentially smoothed versions were not useful</a:t>
            </a:r>
            <a:endParaRPr lang="en-US" sz="2800" dirty="0">
              <a:latin typeface="Georgia"/>
              <a:ea typeface="Georgia"/>
              <a:cs typeface="Georgia"/>
              <a:sym typeface="Georgia"/>
            </a:endParaRPr>
          </a:p>
          <a:p>
            <a:pPr marL="203200" indent="-256540" algn="l">
              <a:spcBef>
                <a:spcPts val="0"/>
              </a:spcBef>
              <a:buSzPct val="100000"/>
              <a:buFont typeface="Georgia"/>
              <a:buChar char="‣"/>
            </a:pPr>
            <a:endParaRPr lang="en-US" sz="1200" dirty="0">
              <a:latin typeface="Georgia"/>
              <a:ea typeface="Georgia"/>
              <a:cs typeface="Georgia"/>
              <a:sym typeface="Georgia"/>
            </a:endParaRPr>
          </a:p>
          <a:p>
            <a:pPr marL="203200" indent="-256540" algn="l">
              <a:spcBef>
                <a:spcPts val="0"/>
              </a:spcBef>
              <a:buSzPct val="100000"/>
              <a:buFont typeface="Georgia"/>
              <a:buChar char="‣"/>
            </a:pPr>
            <a:r>
              <a:rPr lang="en-US" sz="2800" dirty="0">
                <a:latin typeface="Georgia"/>
                <a:ea typeface="Georgia"/>
                <a:cs typeface="Georgia"/>
                <a:sym typeface="Georgia"/>
              </a:rPr>
              <a:t>Historical Weather</a:t>
            </a:r>
          </a:p>
          <a:p>
            <a:pPr marL="660400" lvl="1" indent="-256540" algn="l">
              <a:spcBef>
                <a:spcPts val="0"/>
              </a:spcBef>
              <a:buSzPct val="100000"/>
              <a:buFont typeface="Georgia"/>
              <a:buChar char="‣"/>
            </a:pPr>
            <a:r>
              <a:rPr lang="en-US" sz="2400" dirty="0">
                <a:latin typeface="Georgia"/>
                <a:ea typeface="Georgia"/>
                <a:cs typeface="Georgia"/>
                <a:sym typeface="Georgia"/>
              </a:rPr>
              <a:t>Due to lack of historical weather forecasts I use non-lagged historical weather since 24hr weather forecasts are accurate </a:t>
            </a:r>
            <a:r>
              <a:rPr lang="en-US" sz="2400" i="1" dirty="0">
                <a:latin typeface="Georgia"/>
                <a:ea typeface="Georgia"/>
                <a:cs typeface="Georgia"/>
                <a:sym typeface="Georgia"/>
              </a:rPr>
              <a:t>(not ideal)</a:t>
            </a:r>
          </a:p>
          <a:p>
            <a:pPr marL="403860" lvl="1" algn="l">
              <a:spcBef>
                <a:spcPts val="0"/>
              </a:spcBef>
              <a:buSzPct val="100000"/>
            </a:pPr>
            <a:endParaRPr lang="en-US" sz="1200" i="1" dirty="0">
              <a:latin typeface="Georgia"/>
              <a:ea typeface="Georgia"/>
              <a:cs typeface="Georgia"/>
              <a:sym typeface="Georgia"/>
            </a:endParaRPr>
          </a:p>
          <a:p>
            <a:pPr marL="203200" indent="-256540" algn="l">
              <a:spcBef>
                <a:spcPts val="0"/>
              </a:spcBef>
              <a:buSzPct val="100000"/>
              <a:buFont typeface="Georgia"/>
              <a:buChar char="‣"/>
            </a:pPr>
            <a:r>
              <a:rPr lang="en-US" sz="2600" dirty="0">
                <a:latin typeface="Georgia"/>
                <a:ea typeface="Georgia"/>
                <a:cs typeface="Georgia"/>
                <a:sym typeface="Georgia"/>
              </a:rPr>
              <a:t>Date Features</a:t>
            </a:r>
          </a:p>
          <a:p>
            <a:pPr marL="660400" lvl="1" indent="-256540" algn="l">
              <a:spcBef>
                <a:spcPts val="0"/>
              </a:spcBef>
              <a:buSzPct val="100000"/>
              <a:buFont typeface="Georgia"/>
              <a:buChar char="‣"/>
            </a:pPr>
            <a:r>
              <a:rPr lang="en-US" sz="2200" dirty="0">
                <a:latin typeface="Georgia"/>
                <a:ea typeface="Georgia"/>
                <a:cs typeface="Georgia"/>
                <a:sym typeface="Georgia"/>
              </a:rPr>
              <a:t>Year, Day of Week, Week, Month</a:t>
            </a:r>
          </a:p>
          <a:p>
            <a:pPr marL="403860" lvl="1" algn="l">
              <a:spcBef>
                <a:spcPts val="0"/>
              </a:spcBef>
              <a:buSzPct val="100000"/>
            </a:pPr>
            <a:r>
              <a:rPr lang="en-US" sz="1200" dirty="0">
                <a:latin typeface="Georgia"/>
                <a:ea typeface="Georgia"/>
                <a:cs typeface="Georgia"/>
                <a:sym typeface="Georgia"/>
              </a:rPr>
              <a:t> </a:t>
            </a:r>
          </a:p>
          <a:p>
            <a:pPr marL="203200" indent="-256540" algn="l">
              <a:spcBef>
                <a:spcPts val="0"/>
              </a:spcBef>
              <a:buSzPct val="100000"/>
              <a:buFont typeface="Georgia"/>
              <a:buChar char="‣"/>
            </a:pPr>
            <a:r>
              <a:rPr lang="en-US" sz="2600" dirty="0">
                <a:latin typeface="Georgia"/>
                <a:ea typeface="Georgia"/>
                <a:cs typeface="Georgia"/>
                <a:sym typeface="Georgia"/>
              </a:rPr>
              <a:t>Multicollinearity</a:t>
            </a:r>
          </a:p>
          <a:p>
            <a:pPr marL="660400" lvl="1" indent="-256540" algn="l">
              <a:spcBef>
                <a:spcPts val="0"/>
              </a:spcBef>
              <a:buSzPct val="100000"/>
              <a:buFont typeface="Georgia"/>
              <a:buChar char="‣"/>
            </a:pPr>
            <a:r>
              <a:rPr lang="en-US" sz="2200" dirty="0">
                <a:latin typeface="Georgia"/>
                <a:ea typeface="Georgia"/>
                <a:cs typeface="Georgia"/>
                <a:sym typeface="Georgia"/>
              </a:rPr>
              <a:t>Not a serious issue since we only want predictability not explainability</a:t>
            </a:r>
            <a:endParaRPr lang="en-US" dirty="0">
              <a:latin typeface="Georgia"/>
              <a:ea typeface="Georgia"/>
              <a:cs typeface="Georgia"/>
              <a:sym typeface="Georgia"/>
            </a:endParaRPr>
          </a:p>
        </p:txBody>
      </p:sp>
      <p:cxnSp>
        <p:nvCxnSpPr>
          <p:cNvPr id="13" name="Straight Connector 12">
            <a:extLst>
              <a:ext uri="{FF2B5EF4-FFF2-40B4-BE49-F238E27FC236}">
                <a16:creationId xmlns:a16="http://schemas.microsoft.com/office/drawing/2014/main" id="{861C9A9A-BC09-4BED-82A2-D99A50C76513}"/>
              </a:ext>
            </a:extLst>
          </p:cNvPr>
          <p:cNvCxnSpPr>
            <a:cxnSpLocks/>
          </p:cNvCxnSpPr>
          <p:nvPr/>
        </p:nvCxnSpPr>
        <p:spPr>
          <a:xfrm>
            <a:off x="1526458" y="1600684"/>
            <a:ext cx="9166123"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206544F-C44F-471C-9D48-71B5B6D3A0E3}"/>
              </a:ext>
            </a:extLst>
          </p:cNvPr>
          <p:cNvSpPr txBox="1"/>
          <p:nvPr/>
        </p:nvSpPr>
        <p:spPr>
          <a:xfrm>
            <a:off x="4928231" y="1394626"/>
            <a:ext cx="2312193" cy="369332"/>
          </a:xfrm>
          <a:prstGeom prst="rect">
            <a:avLst/>
          </a:prstGeom>
          <a:solidFill>
            <a:schemeClr val="bg1"/>
          </a:solidFill>
        </p:spPr>
        <p:txBody>
          <a:bodyPr wrap="square" rtlCol="0" anchor="ctr">
            <a:spAutoFit/>
          </a:bodyPr>
          <a:lstStyle/>
          <a:p>
            <a:pPr algn="ctr"/>
            <a:r>
              <a:rPr lang="en-US" dirty="0">
                <a:latin typeface="Georgia"/>
                <a:ea typeface="Georgia"/>
                <a:cs typeface="Georgia"/>
                <a:sym typeface="Georgia"/>
              </a:rPr>
              <a:t>Feature Engineering</a:t>
            </a:r>
          </a:p>
        </p:txBody>
      </p:sp>
    </p:spTree>
    <p:extLst>
      <p:ext uri="{BB962C8B-B14F-4D97-AF65-F5344CB8AC3E}">
        <p14:creationId xmlns:p14="http://schemas.microsoft.com/office/powerpoint/2010/main" val="283412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1253</Words>
  <Application>Microsoft Office PowerPoint</Application>
  <PresentationFormat>Widescreen</PresentationFormat>
  <Paragraphs>195</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Georgia</vt:lpstr>
      <vt:lpstr>Oswald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ROSENFELD</dc:creator>
  <cp:lastModifiedBy>Will ROSENFELD</cp:lastModifiedBy>
  <cp:revision>45</cp:revision>
  <dcterms:created xsi:type="dcterms:W3CDTF">2017-11-14T13:08:52Z</dcterms:created>
  <dcterms:modified xsi:type="dcterms:W3CDTF">2017-11-20T22:59:32Z</dcterms:modified>
</cp:coreProperties>
</file>