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64" r:id="rId3"/>
    <p:sldId id="265" r:id="rId4"/>
    <p:sldId id="259" r:id="rId5"/>
    <p:sldId id="266" r:id="rId6"/>
    <p:sldId id="261" r:id="rId7"/>
    <p:sldId id="262" r:id="rId8"/>
    <p:sldId id="263" r:id="rId9"/>
    <p:sldId id="268" r:id="rId10"/>
    <p:sldId id="257" r:id="rId11"/>
    <p:sldId id="269" r:id="rId12"/>
    <p:sldId id="271" r:id="rId13"/>
    <p:sldId id="272" r:id="rId14"/>
    <p:sldId id="273" r:id="rId15"/>
    <p:sldId id="276" r:id="rId16"/>
    <p:sldId id="274" r:id="rId17"/>
    <p:sldId id="275" r:id="rId18"/>
    <p:sldId id="277" r:id="rId19"/>
    <p:sldId id="278" r:id="rId20"/>
    <p:sldId id="270" r:id="rId21"/>
    <p:sldId id="260" r:id="rId22"/>
    <p:sldId id="25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125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2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852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6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0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4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193751-0401-47B6-9D02-7921139D9BE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4FB725-6BED-41D2-9D12-343EF0CB89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06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3.85.136.39/04112062/teamwork/login.ph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57B14-B26C-401B-A0E0-FF4EA71B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1" y="20574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600" dirty="0" err="1">
                <a:solidFill>
                  <a:srgbClr val="0070C0"/>
                </a:solidFill>
              </a:rPr>
              <a:t>SCUber</a:t>
            </a:r>
            <a:endParaRPr lang="zh-TW" altLang="en-US" sz="56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85FE-1FC2-4A17-9FC6-725C3E42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6" y="4806156"/>
            <a:ext cx="100012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dirty="0"/>
              <a:t>第一組 </a:t>
            </a:r>
            <a:r>
              <a:rPr lang="en-US" altLang="zh-TW" sz="2400" dirty="0"/>
              <a:t>:</a:t>
            </a:r>
          </a:p>
          <a:p>
            <a:pPr marL="0" indent="0" algn="ctr">
              <a:buNone/>
            </a:pPr>
            <a:r>
              <a:rPr lang="en-US" altLang="zh-TW" sz="2400" dirty="0"/>
              <a:t>08170220</a:t>
            </a:r>
            <a:r>
              <a:rPr lang="zh-TW" altLang="en-US" sz="2400" dirty="0"/>
              <a:t>周楷瑄</a:t>
            </a:r>
            <a:r>
              <a:rPr lang="en-US" altLang="zh-TW" sz="2400" dirty="0"/>
              <a:t> /08170239</a:t>
            </a:r>
            <a:r>
              <a:rPr lang="zh-TW" altLang="en-US" sz="2400" dirty="0"/>
              <a:t>陸珮甄</a:t>
            </a:r>
            <a:r>
              <a:rPr lang="en-US" altLang="zh-TW" sz="2400" dirty="0"/>
              <a:t> /04112062</a:t>
            </a:r>
            <a:r>
              <a:rPr lang="zh-TW" altLang="en-US" sz="2400" dirty="0"/>
              <a:t>黃柏崴</a:t>
            </a:r>
            <a:endParaRPr lang="en-US" altLang="zh-TW" sz="2400" dirty="0"/>
          </a:p>
          <a:p>
            <a:pPr marL="0" indent="0" algn="ctr">
              <a:buNone/>
            </a:pPr>
            <a:r>
              <a:rPr lang="en-US" altLang="zh-TW" sz="2400" dirty="0"/>
              <a:t>08170223</a:t>
            </a:r>
            <a:r>
              <a:rPr lang="zh-TW" altLang="en-US" sz="2400" dirty="0"/>
              <a:t>賴威博</a:t>
            </a:r>
            <a:r>
              <a:rPr lang="en-US" altLang="zh-TW" sz="2400" dirty="0"/>
              <a:t>/08170237</a:t>
            </a:r>
            <a:r>
              <a:rPr lang="zh-TW" altLang="en-US" sz="2400" dirty="0"/>
              <a:t>李悅暄</a:t>
            </a:r>
            <a:endParaRPr lang="en-US" altLang="zh-TW" sz="2400" dirty="0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2069BEC6-D4A5-804D-8D88-F4018AF9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192" y="4806156"/>
            <a:ext cx="434915" cy="4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2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62982-1066-4123-87AC-71816F9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ER model 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0871EEC-6D62-0748-AB25-2AE48C03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91" y="947902"/>
            <a:ext cx="5393354" cy="5608658"/>
          </a:xfrm>
        </p:spPr>
      </p:pic>
    </p:spTree>
    <p:extLst>
      <p:ext uri="{BB962C8B-B14F-4D97-AF65-F5344CB8AC3E}">
        <p14:creationId xmlns:p14="http://schemas.microsoft.com/office/powerpoint/2010/main" val="273779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925551" y="4538546"/>
            <a:ext cx="4003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dirty="0"/>
              <a:t> 網站</a:t>
            </a:r>
            <a:r>
              <a:rPr kumimoji="1" lang="en-US" altLang="zh-TW" sz="4400" dirty="0"/>
              <a:t>demo</a:t>
            </a:r>
          </a:p>
          <a:p>
            <a:r>
              <a:rPr kumimoji="1" lang="en-US" altLang="zh-TW" sz="4400" dirty="0"/>
              <a:t> </a:t>
            </a:r>
          </a:p>
          <a:p>
            <a:endParaRPr kumimoji="1" lang="zh-TW" altLang="en-US" sz="4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38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C8A5749B-FA4C-4442-BB3D-77343F59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65" y="899275"/>
            <a:ext cx="9606270" cy="51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60CB87-78DD-4EC9-8609-2056AAE98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10476" r="2963"/>
          <a:stretch/>
        </p:blipFill>
        <p:spPr>
          <a:xfrm>
            <a:off x="866775" y="1314450"/>
            <a:ext cx="6991350" cy="4419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69EE34-F1A2-4829-83A8-0E3AE3E3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9887" r="18126" b="989"/>
          <a:stretch/>
        </p:blipFill>
        <p:spPr>
          <a:xfrm>
            <a:off x="8210550" y="638176"/>
            <a:ext cx="3419475" cy="57846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D3A3B4-E837-4F80-B98A-737FC03E0343}"/>
              </a:ext>
            </a:extLst>
          </p:cNvPr>
          <p:cNvSpPr txBox="1"/>
          <p:nvPr/>
        </p:nvSpPr>
        <p:spPr>
          <a:xfrm>
            <a:off x="1204913" y="443985"/>
            <a:ext cx="555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平板</a:t>
            </a:r>
            <a:r>
              <a:rPr lang="en-US" altLang="zh-TW" sz="3200" dirty="0">
                <a:solidFill>
                  <a:srgbClr val="0070C0"/>
                </a:solidFill>
              </a:rPr>
              <a:t>/</a:t>
            </a:r>
            <a:r>
              <a:rPr lang="zh-TW" altLang="en-US" sz="3200" dirty="0">
                <a:solidFill>
                  <a:srgbClr val="0070C0"/>
                </a:solidFill>
              </a:rPr>
              <a:t>手機</a:t>
            </a:r>
          </a:p>
        </p:txBody>
      </p:sp>
    </p:spTree>
    <p:extLst>
      <p:ext uri="{BB962C8B-B14F-4D97-AF65-F5344CB8AC3E}">
        <p14:creationId xmlns:p14="http://schemas.microsoft.com/office/powerpoint/2010/main" val="17436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E81B71-B0E4-44D7-B1C3-C3AE8AB6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37" y="734911"/>
            <a:ext cx="9858925" cy="53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D61E84-2E55-4686-89DA-138829F7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7" t="10014" r="9302"/>
          <a:stretch/>
        </p:blipFill>
        <p:spPr>
          <a:xfrm>
            <a:off x="7915275" y="563855"/>
            <a:ext cx="3648075" cy="62941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7EF11A-1E2B-443B-B983-DE0D8F230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10316" r="3435" b="247"/>
          <a:stretch/>
        </p:blipFill>
        <p:spPr>
          <a:xfrm>
            <a:off x="977733" y="1466849"/>
            <a:ext cx="6505497" cy="4124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C7050A-6B9E-4AFB-99AC-BBC681FF9402}"/>
              </a:ext>
            </a:extLst>
          </p:cNvPr>
          <p:cNvSpPr txBox="1"/>
          <p:nvPr/>
        </p:nvSpPr>
        <p:spPr>
          <a:xfrm>
            <a:off x="1204913" y="443985"/>
            <a:ext cx="555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平板</a:t>
            </a:r>
            <a:r>
              <a:rPr lang="en-US" altLang="zh-TW" sz="3200" dirty="0">
                <a:solidFill>
                  <a:srgbClr val="0070C0"/>
                </a:solidFill>
              </a:rPr>
              <a:t>/</a:t>
            </a:r>
            <a:r>
              <a:rPr lang="zh-TW" altLang="en-US" sz="3200" dirty="0">
                <a:solidFill>
                  <a:srgbClr val="0070C0"/>
                </a:solidFill>
              </a:rPr>
              <a:t>手機</a:t>
            </a:r>
          </a:p>
        </p:txBody>
      </p:sp>
    </p:spTree>
    <p:extLst>
      <p:ext uri="{BB962C8B-B14F-4D97-AF65-F5344CB8AC3E}">
        <p14:creationId xmlns:p14="http://schemas.microsoft.com/office/powerpoint/2010/main" val="402416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A7C5A7-1ADC-40B0-AA57-E2218C8B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7" y="800199"/>
            <a:ext cx="10176005" cy="52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0640AE-4505-4A3C-A772-38D21A43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10533" r="16458" b="1191"/>
          <a:stretch/>
        </p:blipFill>
        <p:spPr>
          <a:xfrm>
            <a:off x="8401050" y="397868"/>
            <a:ext cx="3496135" cy="60622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507EA1-444A-488A-9910-AA4A05C9B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9318" r="1781" b="943"/>
          <a:stretch/>
        </p:blipFill>
        <p:spPr>
          <a:xfrm>
            <a:off x="1103903" y="1228725"/>
            <a:ext cx="6940063" cy="4400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BD25A2-A68D-416C-8CDE-4F4570AB1580}"/>
              </a:ext>
            </a:extLst>
          </p:cNvPr>
          <p:cNvSpPr txBox="1"/>
          <p:nvPr/>
        </p:nvSpPr>
        <p:spPr>
          <a:xfrm>
            <a:off x="1204913" y="443985"/>
            <a:ext cx="555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平板</a:t>
            </a:r>
            <a:r>
              <a:rPr lang="en-US" altLang="zh-TW" sz="3200" dirty="0">
                <a:solidFill>
                  <a:srgbClr val="0070C0"/>
                </a:solidFill>
              </a:rPr>
              <a:t>/</a:t>
            </a:r>
            <a:r>
              <a:rPr lang="zh-TW" altLang="en-US" sz="3200" dirty="0">
                <a:solidFill>
                  <a:srgbClr val="0070C0"/>
                </a:solidFill>
              </a:rPr>
              <a:t>手機</a:t>
            </a:r>
          </a:p>
        </p:txBody>
      </p:sp>
    </p:spTree>
    <p:extLst>
      <p:ext uri="{BB962C8B-B14F-4D97-AF65-F5344CB8AC3E}">
        <p14:creationId xmlns:p14="http://schemas.microsoft.com/office/powerpoint/2010/main" val="320203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B87D6A-9FC1-42C6-B52A-BCA60A5AE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8" t="607" r="28585" b="1"/>
          <a:stretch/>
        </p:blipFill>
        <p:spPr>
          <a:xfrm>
            <a:off x="1206137" y="1064418"/>
            <a:ext cx="9779725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2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1220825" y="2342138"/>
            <a:ext cx="10790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AWS EC2</a:t>
            </a:r>
            <a:r>
              <a:rPr kumimoji="1" lang="zh-TW" altLang="en-US" sz="4000" dirty="0"/>
              <a:t>雲端展示的網址連結</a:t>
            </a:r>
            <a:r>
              <a:rPr kumimoji="1" lang="en-US" altLang="zh-TW" sz="4000" dirty="0"/>
              <a:t>:</a:t>
            </a:r>
          </a:p>
          <a:p>
            <a:r>
              <a:rPr kumimoji="1" lang="en-US" altLang="zh-TW" sz="4400" dirty="0"/>
              <a:t> </a:t>
            </a:r>
            <a:r>
              <a:rPr lang="en" altLang="zh-TW" sz="3200" dirty="0">
                <a:hlinkClick r:id="rId2"/>
              </a:rPr>
              <a:t>http://3.85.136.39/04112062/teamwork/login.php</a:t>
            </a:r>
            <a:endParaRPr kumimoji="1" lang="en-US" altLang="zh-TW" sz="3200" dirty="0"/>
          </a:p>
          <a:p>
            <a:endParaRPr kumimoji="1" lang="zh-TW" altLang="en-US" sz="3200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1F9BC2-D801-4560-8FEF-E12FC8805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05" y="4473747"/>
            <a:ext cx="1399870" cy="13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C8F3F-6A95-5644-9654-3427CB72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EB16F-D912-FB4B-98F9-F85D98D9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753762"/>
            <a:ext cx="9601200" cy="4572000"/>
          </a:xfrm>
        </p:spPr>
        <p:txBody>
          <a:bodyPr>
            <a:normAutofit fontScale="47500" lnSpcReduction="20000"/>
          </a:bodyPr>
          <a:lstStyle/>
          <a:p>
            <a:r>
              <a:rPr kumimoji="1" lang="zh-TW" altLang="en-US" sz="5100" dirty="0"/>
              <a:t>動機與想解決的問題</a:t>
            </a:r>
            <a:endParaRPr kumimoji="1" lang="en-US" altLang="zh-TW" sz="5100" dirty="0"/>
          </a:p>
          <a:p>
            <a:pPr marL="530352" lvl="1" indent="0">
              <a:buNone/>
            </a:pPr>
            <a:r>
              <a:rPr kumimoji="1" lang="en-US" altLang="zh-TW" sz="5100" dirty="0"/>
              <a:t>		</a:t>
            </a:r>
          </a:p>
          <a:p>
            <a:r>
              <a:rPr kumimoji="1" lang="zh-TW" altLang="en-US" sz="5100" dirty="0"/>
              <a:t>頁面功能設計說明</a:t>
            </a:r>
            <a:endParaRPr kumimoji="1" lang="en-US" altLang="zh-TW" sz="5100" dirty="0"/>
          </a:p>
          <a:p>
            <a:pPr lvl="3"/>
            <a:endParaRPr kumimoji="1" lang="en-US" altLang="zh-TW" sz="4900" dirty="0"/>
          </a:p>
          <a:p>
            <a:r>
              <a:rPr kumimoji="1" lang="en-US" altLang="zh-TW" sz="5100" dirty="0"/>
              <a:t>E-R Model</a:t>
            </a:r>
          </a:p>
          <a:p>
            <a:pPr lvl="2"/>
            <a:endParaRPr kumimoji="1" lang="en-US" altLang="zh-TW" sz="4900" dirty="0"/>
          </a:p>
          <a:p>
            <a:r>
              <a:rPr kumimoji="1" lang="en-US" altLang="zh-TW" sz="5100" dirty="0"/>
              <a:t>AWS EC2</a:t>
            </a:r>
            <a:r>
              <a:rPr kumimoji="1" lang="zh-TW" altLang="en-US" sz="5100" dirty="0"/>
              <a:t>雲端展示的網址連結</a:t>
            </a:r>
            <a:endParaRPr kumimoji="1" lang="en-US" altLang="zh-TW" sz="5100" dirty="0"/>
          </a:p>
          <a:p>
            <a:pPr lvl="2"/>
            <a:endParaRPr kumimoji="1" lang="en-US" altLang="zh-TW" sz="4700" dirty="0"/>
          </a:p>
          <a:p>
            <a:r>
              <a:rPr kumimoji="1" lang="zh-TW" altLang="en-US" sz="5100" dirty="0"/>
              <a:t> 網站</a:t>
            </a:r>
            <a:r>
              <a:rPr kumimoji="1" lang="en-US" altLang="zh-TW" sz="5100" dirty="0"/>
              <a:t>demo</a:t>
            </a:r>
          </a:p>
          <a:p>
            <a:pPr marL="987552" lvl="2" indent="0">
              <a:buNone/>
            </a:pPr>
            <a:endParaRPr kumimoji="1" lang="en-US" altLang="zh-TW" sz="4700" dirty="0"/>
          </a:p>
          <a:p>
            <a:r>
              <a:rPr kumimoji="1" lang="zh-TW" altLang="en-US" sz="5100" dirty="0"/>
              <a:t>分工名單</a:t>
            </a:r>
            <a:endParaRPr kumimoji="1" lang="en-US" altLang="zh-TW" sz="5100" dirty="0"/>
          </a:p>
          <a:p>
            <a:pPr marL="0" indent="0">
              <a:buNone/>
            </a:pPr>
            <a:endParaRPr kumimoji="1" lang="en-US" altLang="zh-TW" sz="5100" dirty="0"/>
          </a:p>
          <a:p>
            <a:endParaRPr kumimoji="1" lang="en-US" altLang="zh-TW" sz="2800" dirty="0"/>
          </a:p>
          <a:p>
            <a:endParaRPr kumimoji="1" lang="en-US" altLang="zh-TW" sz="2800" dirty="0"/>
          </a:p>
          <a:p>
            <a:endParaRPr kumimoji="1" lang="en-US" altLang="zh-TW" sz="2800" dirty="0"/>
          </a:p>
          <a:p>
            <a:endParaRPr kumimoji="1" lang="en-US" altLang="zh-TW" sz="2800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235482-F53F-4916-ACEC-8BF8ACF7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80" y="784687"/>
            <a:ext cx="666445" cy="6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925551" y="4538546"/>
            <a:ext cx="40032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dirty="0"/>
              <a:t>分工名單</a:t>
            </a:r>
            <a:endParaRPr kumimoji="1" lang="en-US" altLang="zh-TW" sz="4400" dirty="0"/>
          </a:p>
          <a:p>
            <a:endParaRPr kumimoji="1" lang="en-US" altLang="zh-TW" sz="4400" dirty="0"/>
          </a:p>
          <a:p>
            <a:r>
              <a:rPr kumimoji="1" lang="en-US" altLang="zh-TW" sz="4400" dirty="0"/>
              <a:t> </a:t>
            </a:r>
          </a:p>
          <a:p>
            <a:endParaRPr kumimoji="1" lang="zh-TW" altLang="en-US" sz="4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55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0EB57-DE57-46AE-91C8-8F99E0F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分工名單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BB9ACF-B917-46E3-8F20-2F51EAA12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41614"/>
              </p:ext>
            </p:extLst>
          </p:nvPr>
        </p:nvGraphicFramePr>
        <p:xfrm>
          <a:off x="933450" y="1962151"/>
          <a:ext cx="10039347" cy="39566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483">
                  <a:extLst>
                    <a:ext uri="{9D8B030D-6E8A-4147-A177-3AD203B41FA5}">
                      <a16:colId xmlns:a16="http://schemas.microsoft.com/office/drawing/2014/main" val="1675191565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3303474547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3230212674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1019745078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3218371395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877470422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4090777436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128204429"/>
                    </a:ext>
                  </a:extLst>
                </a:gridCol>
                <a:gridCol w="1115483">
                  <a:extLst>
                    <a:ext uri="{9D8B030D-6E8A-4147-A177-3AD203B41FA5}">
                      <a16:colId xmlns:a16="http://schemas.microsoft.com/office/drawing/2014/main" val="1676642941"/>
                    </a:ext>
                  </a:extLst>
                </a:gridCol>
              </a:tblGrid>
              <a:tr h="74622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專案管理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需求規劃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頁面設計規劃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頁面製作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頁面內容套版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動態程式開發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整合測試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製作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94115"/>
                  </a:ext>
                </a:extLst>
              </a:tr>
              <a:tr h="625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黃柏崴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0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1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周楷瑄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sym typeface="Wingdings" panose="05000000000000000000" pitchFamily="2" charset="2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06713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陸珮甄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968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賴威博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sym typeface="Wingdings" panose="05000000000000000000" pitchFamily="2" charset="2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sym typeface="Wingdings" panose="05000000000000000000" pitchFamily="2" charset="2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39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李悅暄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sym typeface="Wingdings" panose="05000000000000000000" pitchFamily="2" charset="2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396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449D28-4A12-46A7-9343-C0D743224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63881"/>
              </p:ext>
            </p:extLst>
          </p:nvPr>
        </p:nvGraphicFramePr>
        <p:xfrm>
          <a:off x="10972797" y="1962151"/>
          <a:ext cx="1115483" cy="39623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483">
                  <a:extLst>
                    <a:ext uri="{9D8B030D-6E8A-4147-A177-3AD203B41FA5}">
                      <a16:colId xmlns:a16="http://schemas.microsoft.com/office/drawing/2014/main" val="4166722402"/>
                    </a:ext>
                  </a:extLst>
                </a:gridCol>
              </a:tblGrid>
              <a:tr h="742949">
                <a:tc>
                  <a:txBody>
                    <a:bodyPr/>
                    <a:lstStyle/>
                    <a:p>
                      <a:r>
                        <a:rPr lang="zh-TW" altLang="en-US" dirty="0"/>
                        <a:t>上台報告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074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24109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805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8119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7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25577"/>
                  </a:ext>
                </a:extLst>
              </a:tr>
            </a:tbl>
          </a:graphicData>
        </a:graphic>
      </p:graphicFrame>
      <p:pic>
        <p:nvPicPr>
          <p:cNvPr id="16" name="圖片 8">
            <a:extLst>
              <a:ext uri="{FF2B5EF4-FFF2-40B4-BE49-F238E27FC236}">
                <a16:creationId xmlns:a16="http://schemas.microsoft.com/office/drawing/2014/main" id="{ABBE5382-E4E5-49B4-A020-2437D643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31" y="3381377"/>
            <a:ext cx="472615" cy="482340"/>
          </a:xfrm>
          <a:prstGeom prst="rect">
            <a:avLst/>
          </a:prstGeom>
        </p:spPr>
      </p:pic>
      <p:pic>
        <p:nvPicPr>
          <p:cNvPr id="17" name="圖片 8">
            <a:extLst>
              <a:ext uri="{FF2B5EF4-FFF2-40B4-BE49-F238E27FC236}">
                <a16:creationId xmlns:a16="http://schemas.microsoft.com/office/drawing/2014/main" id="{58FE3AE8-1547-4028-8A87-81C39C6B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4" y="2762641"/>
            <a:ext cx="472615" cy="482340"/>
          </a:xfrm>
          <a:prstGeom prst="rect">
            <a:avLst/>
          </a:prstGeom>
        </p:spPr>
      </p:pic>
      <p:pic>
        <p:nvPicPr>
          <p:cNvPr id="18" name="圖片 8">
            <a:extLst>
              <a:ext uri="{FF2B5EF4-FFF2-40B4-BE49-F238E27FC236}">
                <a16:creationId xmlns:a16="http://schemas.microsoft.com/office/drawing/2014/main" id="{F1DAFE79-53EF-4EB6-AA0A-FC28A3C2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65" y="3387859"/>
            <a:ext cx="472615" cy="482340"/>
          </a:xfrm>
          <a:prstGeom prst="rect">
            <a:avLst/>
          </a:prstGeom>
        </p:spPr>
      </p:pic>
      <p:pic>
        <p:nvPicPr>
          <p:cNvPr id="20" name="圖片 8">
            <a:extLst>
              <a:ext uri="{FF2B5EF4-FFF2-40B4-BE49-F238E27FC236}">
                <a16:creationId xmlns:a16="http://schemas.microsoft.com/office/drawing/2014/main" id="{581C86DF-3B4B-41FE-9E3A-5B134163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69" y="4079747"/>
            <a:ext cx="472615" cy="482340"/>
          </a:xfrm>
          <a:prstGeom prst="rect">
            <a:avLst/>
          </a:prstGeom>
        </p:spPr>
      </p:pic>
      <p:pic>
        <p:nvPicPr>
          <p:cNvPr id="21" name="圖片 8">
            <a:extLst>
              <a:ext uri="{FF2B5EF4-FFF2-40B4-BE49-F238E27FC236}">
                <a16:creationId xmlns:a16="http://schemas.microsoft.com/office/drawing/2014/main" id="{DCEDF0EA-0611-4FB2-BCCF-700892EC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561" y="4079747"/>
            <a:ext cx="472615" cy="482340"/>
          </a:xfrm>
          <a:prstGeom prst="rect">
            <a:avLst/>
          </a:prstGeom>
        </p:spPr>
      </p:pic>
      <p:pic>
        <p:nvPicPr>
          <p:cNvPr id="22" name="圖片 8">
            <a:extLst>
              <a:ext uri="{FF2B5EF4-FFF2-40B4-BE49-F238E27FC236}">
                <a16:creationId xmlns:a16="http://schemas.microsoft.com/office/drawing/2014/main" id="{A0AEE876-DBDD-4604-90AB-939ADC50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52" y="2762641"/>
            <a:ext cx="472615" cy="482340"/>
          </a:xfrm>
          <a:prstGeom prst="rect">
            <a:avLst/>
          </a:prstGeom>
        </p:spPr>
      </p:pic>
      <p:pic>
        <p:nvPicPr>
          <p:cNvPr id="23" name="圖片 8">
            <a:extLst>
              <a:ext uri="{FF2B5EF4-FFF2-40B4-BE49-F238E27FC236}">
                <a16:creationId xmlns:a16="http://schemas.microsoft.com/office/drawing/2014/main" id="{4D2DED36-DBBF-446B-B520-B6FC2953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961" y="2763968"/>
            <a:ext cx="472615" cy="482340"/>
          </a:xfrm>
          <a:prstGeom prst="rect">
            <a:avLst/>
          </a:prstGeom>
        </p:spPr>
      </p:pic>
      <p:pic>
        <p:nvPicPr>
          <p:cNvPr id="24" name="圖片 8">
            <a:extLst>
              <a:ext uri="{FF2B5EF4-FFF2-40B4-BE49-F238E27FC236}">
                <a16:creationId xmlns:a16="http://schemas.microsoft.com/office/drawing/2014/main" id="{19896844-2A5D-4CC5-85FE-BA41D9F0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89" y="3381377"/>
            <a:ext cx="472615" cy="482340"/>
          </a:xfrm>
          <a:prstGeom prst="rect">
            <a:avLst/>
          </a:prstGeom>
        </p:spPr>
      </p:pic>
      <p:pic>
        <p:nvPicPr>
          <p:cNvPr id="25" name="圖片 8">
            <a:extLst>
              <a:ext uri="{FF2B5EF4-FFF2-40B4-BE49-F238E27FC236}">
                <a16:creationId xmlns:a16="http://schemas.microsoft.com/office/drawing/2014/main" id="{C4FDA209-D075-46A9-92F9-14CC7D0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69" y="4758121"/>
            <a:ext cx="472615" cy="482340"/>
          </a:xfrm>
          <a:prstGeom prst="rect">
            <a:avLst/>
          </a:prstGeom>
        </p:spPr>
      </p:pic>
      <p:pic>
        <p:nvPicPr>
          <p:cNvPr id="26" name="圖片 8">
            <a:extLst>
              <a:ext uri="{FF2B5EF4-FFF2-40B4-BE49-F238E27FC236}">
                <a16:creationId xmlns:a16="http://schemas.microsoft.com/office/drawing/2014/main" id="{3C1B9B7C-30C1-4DA1-8ECE-D4E2589E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51" y="4079747"/>
            <a:ext cx="472615" cy="482340"/>
          </a:xfrm>
          <a:prstGeom prst="rect">
            <a:avLst/>
          </a:prstGeom>
        </p:spPr>
      </p:pic>
      <p:pic>
        <p:nvPicPr>
          <p:cNvPr id="27" name="圖片 8">
            <a:extLst>
              <a:ext uri="{FF2B5EF4-FFF2-40B4-BE49-F238E27FC236}">
                <a16:creationId xmlns:a16="http://schemas.microsoft.com/office/drawing/2014/main" id="{54F48231-11FD-464E-A44B-74F43621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46" y="5361048"/>
            <a:ext cx="472615" cy="482340"/>
          </a:xfrm>
          <a:prstGeom prst="rect">
            <a:avLst/>
          </a:prstGeom>
        </p:spPr>
      </p:pic>
      <p:pic>
        <p:nvPicPr>
          <p:cNvPr id="28" name="圖片 8">
            <a:extLst>
              <a:ext uri="{FF2B5EF4-FFF2-40B4-BE49-F238E27FC236}">
                <a16:creationId xmlns:a16="http://schemas.microsoft.com/office/drawing/2014/main" id="{EEDA0B94-37FC-4E6D-94D1-9811A6F0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46" y="4764213"/>
            <a:ext cx="472615" cy="482340"/>
          </a:xfrm>
          <a:prstGeom prst="rect">
            <a:avLst/>
          </a:prstGeom>
        </p:spPr>
      </p:pic>
      <p:pic>
        <p:nvPicPr>
          <p:cNvPr id="29" name="圖片 8">
            <a:extLst>
              <a:ext uri="{FF2B5EF4-FFF2-40B4-BE49-F238E27FC236}">
                <a16:creationId xmlns:a16="http://schemas.microsoft.com/office/drawing/2014/main" id="{78D843B1-6A31-4A93-881C-2DD579AE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52" y="5361048"/>
            <a:ext cx="472615" cy="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99C12CFA-F45D-4A70-B6EC-F350AB809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" altLang="zh-TW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Thanks for your attention</a:t>
            </a:r>
            <a:endParaRPr lang="zh-TW" altLang="en-US" sz="54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6ABABE-A46E-45ED-8C10-02C36FB8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82" y="3797707"/>
            <a:ext cx="1688694" cy="16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925551" y="4538546"/>
            <a:ext cx="526297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/>
              <a:t>動機與想解決的問題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47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0A376-3398-481C-BDA3-001486F2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90575"/>
            <a:ext cx="9601200" cy="14859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動機與想解決的問題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6B7FB-BC40-4952-8E9C-87E29315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62175"/>
            <a:ext cx="9601200" cy="3581400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sz="3600" dirty="0"/>
              <a:t>動機</a:t>
            </a:r>
            <a:r>
              <a:rPr lang="zh-TW" altLang="en-US" sz="2400" dirty="0"/>
              <a:t>：放學</a:t>
            </a:r>
            <a:r>
              <a:rPr lang="en-US" altLang="zh-TW" sz="2400" dirty="0"/>
              <a:t>557</a:t>
            </a:r>
            <a:r>
              <a:rPr lang="zh-TW" altLang="en-US" sz="2400" dirty="0"/>
              <a:t>太多人 或是晚上</a:t>
            </a:r>
            <a:r>
              <a:rPr lang="en-US" altLang="zh-TW" sz="2400" dirty="0"/>
              <a:t>9.</a:t>
            </a:r>
            <a:r>
              <a:rPr lang="zh-TW" altLang="en-US" sz="2400" dirty="0"/>
              <a:t>後車比較少 可以利用</a:t>
            </a:r>
            <a:r>
              <a:rPr lang="en-US" altLang="zh-TW" sz="2400" b="1" dirty="0" err="1"/>
              <a:t>scuber</a:t>
            </a:r>
            <a:r>
              <a:rPr lang="zh-TW" altLang="en-US" sz="2400" dirty="0"/>
              <a:t>更快到達士林捷運站</a:t>
            </a:r>
          </a:p>
          <a:p>
            <a:r>
              <a:rPr lang="zh-TW" altLang="en-US" sz="3600" dirty="0"/>
              <a:t>解決</a:t>
            </a:r>
            <a:r>
              <a:rPr lang="zh-TW" altLang="en-US" sz="2400" dirty="0"/>
              <a:t>：多一種搭車的方式 讓學生減少排隊時間和等待時間</a:t>
            </a:r>
            <a:r>
              <a:rPr lang="en-US" altLang="zh-TW" sz="2400" dirty="0"/>
              <a:t> </a:t>
            </a:r>
            <a:r>
              <a:rPr lang="zh-TW" altLang="en-US" sz="2400" dirty="0"/>
              <a:t>解決</a:t>
            </a:r>
            <a:r>
              <a:rPr lang="en-US" altLang="zh-TW" sz="2400" dirty="0"/>
              <a:t>557</a:t>
            </a:r>
            <a:r>
              <a:rPr lang="zh-TW" altLang="en-US" sz="2400" dirty="0"/>
              <a:t>人太多或車太少的問題</a:t>
            </a: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AEDD885E-1DC8-4B4B-AA15-C913550D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5388" y="4905376"/>
            <a:ext cx="1019174" cy="10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925551" y="4538546"/>
            <a:ext cx="46987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/>
              <a:t>頁面功能設計說明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1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3435F4C-D5A8-4B9C-8FE9-7E6E16BEBC25}"/>
              </a:ext>
            </a:extLst>
          </p:cNvPr>
          <p:cNvSpPr txBox="1">
            <a:spLocks/>
          </p:cNvSpPr>
          <p:nvPr/>
        </p:nvSpPr>
        <p:spPr>
          <a:xfrm>
            <a:off x="1019172" y="622006"/>
            <a:ext cx="7219950" cy="623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solidFill>
                  <a:srgbClr val="0070C0"/>
                </a:solidFill>
                <a:latin typeface="Cambria" panose="02040503050406030204" pitchFamily="18" charset="0"/>
              </a:rPr>
              <a:t>Wireframe-login page</a:t>
            </a:r>
            <a:endParaRPr lang="zh-TW" altLang="en-US" sz="48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191F2-FF6B-48DA-8C11-0486D06445DD}"/>
              </a:ext>
            </a:extLst>
          </p:cNvPr>
          <p:cNvSpPr/>
          <p:nvPr/>
        </p:nvSpPr>
        <p:spPr>
          <a:xfrm>
            <a:off x="2324099" y="1834832"/>
            <a:ext cx="7844471" cy="4270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080A1E-D776-4BAF-9758-315D5DD9FB68}"/>
              </a:ext>
            </a:extLst>
          </p:cNvPr>
          <p:cNvSpPr/>
          <p:nvPr/>
        </p:nvSpPr>
        <p:spPr>
          <a:xfrm>
            <a:off x="4152897" y="2667476"/>
            <a:ext cx="4086225" cy="2390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6994BE-FAB9-409A-AB05-6C6F8B8B8644}"/>
              </a:ext>
            </a:extLst>
          </p:cNvPr>
          <p:cNvSpPr txBox="1"/>
          <p:nvPr/>
        </p:nvSpPr>
        <p:spPr>
          <a:xfrm>
            <a:off x="4591045" y="2002763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SCUber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CE4E50-D414-4659-A6AF-6F5EFC13A201}"/>
              </a:ext>
            </a:extLst>
          </p:cNvPr>
          <p:cNvSpPr txBox="1"/>
          <p:nvPr/>
        </p:nvSpPr>
        <p:spPr>
          <a:xfrm>
            <a:off x="4457696" y="2950951"/>
            <a:ext cx="3638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Name:   ________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F304BF-30A4-45DF-8F4D-BA6DC103EC05}"/>
              </a:ext>
            </a:extLst>
          </p:cNvPr>
          <p:cNvSpPr txBox="1"/>
          <p:nvPr/>
        </p:nvSpPr>
        <p:spPr>
          <a:xfrm>
            <a:off x="4457696" y="3506367"/>
            <a:ext cx="3638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ID:   ________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E0B2A0-E7FA-4566-9182-AB6282CFB55A}"/>
              </a:ext>
            </a:extLst>
          </p:cNvPr>
          <p:cNvSpPr txBox="1"/>
          <p:nvPr/>
        </p:nvSpPr>
        <p:spPr>
          <a:xfrm>
            <a:off x="4457696" y="4024312"/>
            <a:ext cx="3638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Tel:   ________</a:t>
            </a:r>
          </a:p>
          <a:p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3ACB98-9056-44E6-9946-8FA0B52D0BB8}"/>
              </a:ext>
            </a:extLst>
          </p:cNvPr>
          <p:cNvSpPr/>
          <p:nvPr/>
        </p:nvSpPr>
        <p:spPr>
          <a:xfrm>
            <a:off x="5467346" y="5381042"/>
            <a:ext cx="1457325" cy="50985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Sign in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2AD021-6F8E-4B2A-9B06-554430BCE842}"/>
              </a:ext>
            </a:extLst>
          </p:cNvPr>
          <p:cNvCxnSpPr>
            <a:cxnSpLocks/>
          </p:cNvCxnSpPr>
          <p:nvPr/>
        </p:nvCxnSpPr>
        <p:spPr>
          <a:xfrm flipV="1">
            <a:off x="7229475" y="3204510"/>
            <a:ext cx="163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9A4E4DF-0634-49C7-8B2C-255559E54AFE}"/>
              </a:ext>
            </a:extLst>
          </p:cNvPr>
          <p:cNvCxnSpPr>
            <a:cxnSpLocks/>
          </p:cNvCxnSpPr>
          <p:nvPr/>
        </p:nvCxnSpPr>
        <p:spPr>
          <a:xfrm flipV="1">
            <a:off x="7229475" y="3837251"/>
            <a:ext cx="163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E1423B-C110-4E07-855B-7C372527E8A4}"/>
              </a:ext>
            </a:extLst>
          </p:cNvPr>
          <p:cNvCxnSpPr>
            <a:cxnSpLocks/>
          </p:cNvCxnSpPr>
          <p:nvPr/>
        </p:nvCxnSpPr>
        <p:spPr>
          <a:xfrm flipV="1">
            <a:off x="7277096" y="4338559"/>
            <a:ext cx="163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315A13-89A8-482E-895B-686EB4D70304}"/>
              </a:ext>
            </a:extLst>
          </p:cNvPr>
          <p:cNvSpPr txBox="1"/>
          <p:nvPr/>
        </p:nvSpPr>
        <p:spPr>
          <a:xfrm>
            <a:off x="9077325" y="301984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9DFFF6-25E7-4688-900B-952D4B3BC87E}"/>
              </a:ext>
            </a:extLst>
          </p:cNvPr>
          <p:cNvSpPr txBox="1"/>
          <p:nvPr/>
        </p:nvSpPr>
        <p:spPr>
          <a:xfrm>
            <a:off x="9077324" y="3626328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7EB584-351D-475A-9B34-0D78593E0C3A}"/>
              </a:ext>
            </a:extLst>
          </p:cNvPr>
          <p:cNvSpPr txBox="1"/>
          <p:nvPr/>
        </p:nvSpPr>
        <p:spPr>
          <a:xfrm>
            <a:off x="9077324" y="4153893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5B1285-EC00-4B71-B7A3-777175F44511}"/>
              </a:ext>
            </a:extLst>
          </p:cNvPr>
          <p:cNvCxnSpPr>
            <a:cxnSpLocks/>
          </p:cNvCxnSpPr>
          <p:nvPr/>
        </p:nvCxnSpPr>
        <p:spPr>
          <a:xfrm flipV="1">
            <a:off x="6772270" y="5635967"/>
            <a:ext cx="163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B893E1-6C04-40EA-86D5-49BE0C0E9248}"/>
              </a:ext>
            </a:extLst>
          </p:cNvPr>
          <p:cNvSpPr txBox="1"/>
          <p:nvPr/>
        </p:nvSpPr>
        <p:spPr>
          <a:xfrm>
            <a:off x="8472483" y="545130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button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4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3435F4C-D5A8-4B9C-8FE9-7E6E16BEBC25}"/>
              </a:ext>
            </a:extLst>
          </p:cNvPr>
          <p:cNvSpPr txBox="1">
            <a:spLocks/>
          </p:cNvSpPr>
          <p:nvPr/>
        </p:nvSpPr>
        <p:spPr>
          <a:xfrm>
            <a:off x="1019172" y="622006"/>
            <a:ext cx="7219950" cy="623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solidFill>
                  <a:srgbClr val="0070C0"/>
                </a:solidFill>
                <a:latin typeface="Cambria" panose="02040503050406030204" pitchFamily="18" charset="0"/>
              </a:rPr>
              <a:t>Wireframe-booking page</a:t>
            </a:r>
            <a:endParaRPr lang="zh-TW" altLang="en-US" sz="48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191F2-FF6B-48DA-8C11-0486D06445DD}"/>
              </a:ext>
            </a:extLst>
          </p:cNvPr>
          <p:cNvSpPr/>
          <p:nvPr/>
        </p:nvSpPr>
        <p:spPr>
          <a:xfrm>
            <a:off x="2324099" y="1834832"/>
            <a:ext cx="7844471" cy="4270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6994BE-FAB9-409A-AB05-6C6F8B8B8644}"/>
              </a:ext>
            </a:extLst>
          </p:cNvPr>
          <p:cNvSpPr txBox="1"/>
          <p:nvPr/>
        </p:nvSpPr>
        <p:spPr>
          <a:xfrm>
            <a:off x="4591045" y="2002763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Booking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F304BF-30A4-45DF-8F4D-BA6DC103EC05}"/>
              </a:ext>
            </a:extLst>
          </p:cNvPr>
          <p:cNvSpPr txBox="1"/>
          <p:nvPr/>
        </p:nvSpPr>
        <p:spPr>
          <a:xfrm>
            <a:off x="2656038" y="3537322"/>
            <a:ext cx="27523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     性別</a:t>
            </a:r>
            <a:r>
              <a:rPr lang="en-US" altLang="zh-TW" sz="2000" dirty="0"/>
              <a:t>:</a:t>
            </a:r>
            <a:r>
              <a:rPr lang="zh-TW" altLang="en-US" sz="2000" dirty="0"/>
              <a:t>   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男 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女</a:t>
            </a:r>
            <a:endParaRPr lang="en-US" altLang="zh-TW" sz="2000" dirty="0"/>
          </a:p>
          <a:p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E0B2A0-E7FA-4566-9182-AB6282CFB55A}"/>
              </a:ext>
            </a:extLst>
          </p:cNvPr>
          <p:cNvSpPr txBox="1"/>
          <p:nvPr/>
        </p:nvSpPr>
        <p:spPr>
          <a:xfrm>
            <a:off x="2997108" y="4060542"/>
            <a:ext cx="36385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地點</a:t>
            </a:r>
            <a:r>
              <a:rPr lang="en-US" altLang="zh-TW" sz="2000" dirty="0"/>
              <a:t>:</a:t>
            </a:r>
            <a:r>
              <a:rPr lang="zh-TW" altLang="en-US" sz="2000" dirty="0"/>
              <a:t>   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校內 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校外</a:t>
            </a:r>
            <a:endParaRPr lang="en-US" altLang="zh-TW" sz="2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sz="2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人數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endParaRPr lang="en-US" altLang="zh-TW" sz="2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備註</a:t>
            </a:r>
            <a:r>
              <a:rPr lang="en-US" altLang="zh-TW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:___________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3ACB98-9056-44E6-9946-8FA0B52D0BB8}"/>
              </a:ext>
            </a:extLst>
          </p:cNvPr>
          <p:cNvSpPr/>
          <p:nvPr/>
        </p:nvSpPr>
        <p:spPr>
          <a:xfrm>
            <a:off x="7165815" y="5293154"/>
            <a:ext cx="1457325" cy="50985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booking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5B1285-EC00-4B71-B7A3-777175F44511}"/>
              </a:ext>
            </a:extLst>
          </p:cNvPr>
          <p:cNvCxnSpPr>
            <a:cxnSpLocks/>
          </p:cNvCxnSpPr>
          <p:nvPr/>
        </p:nvCxnSpPr>
        <p:spPr>
          <a:xfrm flipV="1">
            <a:off x="8324849" y="5451301"/>
            <a:ext cx="163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B893E1-6C04-40EA-86D5-49BE0C0E9248}"/>
              </a:ext>
            </a:extLst>
          </p:cNvPr>
          <p:cNvSpPr txBox="1"/>
          <p:nvPr/>
        </p:nvSpPr>
        <p:spPr>
          <a:xfrm>
            <a:off x="9955754" y="528250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button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1D50D-21C2-48CE-9F9A-15E2427AF4A6}"/>
              </a:ext>
            </a:extLst>
          </p:cNvPr>
          <p:cNvSpPr/>
          <p:nvPr/>
        </p:nvSpPr>
        <p:spPr>
          <a:xfrm>
            <a:off x="3753853" y="4712392"/>
            <a:ext cx="1001027" cy="38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257886-30EA-4AFA-A652-375F70B78FD6}"/>
              </a:ext>
            </a:extLst>
          </p:cNvPr>
          <p:cNvSpPr txBox="1"/>
          <p:nvPr/>
        </p:nvSpPr>
        <p:spPr>
          <a:xfrm>
            <a:off x="3811453" y="471239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2-4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流程圖: 合併 2">
            <a:extLst>
              <a:ext uri="{FF2B5EF4-FFF2-40B4-BE49-F238E27FC236}">
                <a16:creationId xmlns:a16="http://schemas.microsoft.com/office/drawing/2014/main" id="{3190EA42-30FA-4B2C-B62A-241F6808C6E1}"/>
              </a:ext>
            </a:extLst>
          </p:cNvPr>
          <p:cNvSpPr/>
          <p:nvPr/>
        </p:nvSpPr>
        <p:spPr>
          <a:xfrm>
            <a:off x="4462616" y="4829667"/>
            <a:ext cx="201979" cy="1544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3435F4C-D5A8-4B9C-8FE9-7E6E16BEBC25}"/>
              </a:ext>
            </a:extLst>
          </p:cNvPr>
          <p:cNvSpPr txBox="1">
            <a:spLocks/>
          </p:cNvSpPr>
          <p:nvPr/>
        </p:nvSpPr>
        <p:spPr>
          <a:xfrm>
            <a:off x="1019172" y="622006"/>
            <a:ext cx="9911568" cy="623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solidFill>
                  <a:srgbClr val="0070C0"/>
                </a:solidFill>
                <a:latin typeface="Cambria" panose="02040503050406030204" pitchFamily="18" charset="0"/>
              </a:rPr>
              <a:t>Wireframe-Application page</a:t>
            </a:r>
            <a:endParaRPr lang="zh-TW" altLang="en-US" sz="48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191F2-FF6B-48DA-8C11-0486D06445DD}"/>
              </a:ext>
            </a:extLst>
          </p:cNvPr>
          <p:cNvSpPr/>
          <p:nvPr/>
        </p:nvSpPr>
        <p:spPr>
          <a:xfrm>
            <a:off x="832185" y="1834833"/>
            <a:ext cx="7503294" cy="4171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F304BF-30A4-45DF-8F4D-BA6DC103EC05}"/>
              </a:ext>
            </a:extLst>
          </p:cNvPr>
          <p:cNvSpPr txBox="1"/>
          <p:nvPr/>
        </p:nvSpPr>
        <p:spPr>
          <a:xfrm>
            <a:off x="2870530" y="3146325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姓名           車牌</a:t>
            </a:r>
            <a:endParaRPr lang="en-US" altLang="zh-TW" dirty="0"/>
          </a:p>
          <a:p>
            <a:r>
              <a:rPr lang="zh-TW" altLang="en-US" dirty="0"/>
              <a:t>年紀           車型</a:t>
            </a:r>
            <a:endParaRPr lang="en-US" altLang="zh-TW" dirty="0"/>
          </a:p>
          <a:p>
            <a:r>
              <a:rPr lang="zh-TW" altLang="en-US" dirty="0"/>
              <a:t>性別           電話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E0B2A0-E7FA-4566-9182-AB6282CFB55A}"/>
              </a:ext>
            </a:extLst>
          </p:cNvPr>
          <p:cNvSpPr txBox="1"/>
          <p:nvPr/>
        </p:nvSpPr>
        <p:spPr>
          <a:xfrm>
            <a:off x="1794205" y="4536065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費用  </a:t>
            </a:r>
            <a:r>
              <a:rPr lang="en-US" altLang="zh-TW" sz="2400" dirty="0"/>
              <a:t>$__________</a:t>
            </a:r>
          </a:p>
          <a:p>
            <a:r>
              <a:rPr lang="zh-TW" altLang="en-US" sz="2400" dirty="0"/>
              <a:t>預計抵達時間 </a:t>
            </a:r>
            <a:r>
              <a:rPr lang="en-US" altLang="zh-TW" sz="2400" dirty="0"/>
              <a:t>5mins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E1423B-C110-4E07-855B-7C372527E8A4}"/>
              </a:ext>
            </a:extLst>
          </p:cNvPr>
          <p:cNvCxnSpPr>
            <a:cxnSpLocks/>
          </p:cNvCxnSpPr>
          <p:nvPr/>
        </p:nvCxnSpPr>
        <p:spPr>
          <a:xfrm>
            <a:off x="4831882" y="1834833"/>
            <a:ext cx="0" cy="425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BB3D254-BF13-4CCC-A29B-B515260B5D86}"/>
              </a:ext>
            </a:extLst>
          </p:cNvPr>
          <p:cNvSpPr/>
          <p:nvPr/>
        </p:nvSpPr>
        <p:spPr>
          <a:xfrm>
            <a:off x="1087655" y="2101162"/>
            <a:ext cx="683393" cy="547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EC1AD0D-02CF-40EF-AF99-421ADCD3B867}"/>
              </a:ext>
            </a:extLst>
          </p:cNvPr>
          <p:cNvCxnSpPr>
            <a:cxnSpLocks/>
          </p:cNvCxnSpPr>
          <p:nvPr/>
        </p:nvCxnSpPr>
        <p:spPr>
          <a:xfrm>
            <a:off x="1231351" y="2233060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830CADA-6C0E-4F38-800A-7F956357CF3D}"/>
              </a:ext>
            </a:extLst>
          </p:cNvPr>
          <p:cNvCxnSpPr>
            <a:cxnSpLocks/>
          </p:cNvCxnSpPr>
          <p:nvPr/>
        </p:nvCxnSpPr>
        <p:spPr>
          <a:xfrm>
            <a:off x="1231351" y="2375128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40D8A0F-501E-488B-9B81-D33A19F25FA6}"/>
              </a:ext>
            </a:extLst>
          </p:cNvPr>
          <p:cNvCxnSpPr>
            <a:cxnSpLocks/>
          </p:cNvCxnSpPr>
          <p:nvPr/>
        </p:nvCxnSpPr>
        <p:spPr>
          <a:xfrm>
            <a:off x="1231351" y="249152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85F28607-E2C4-4181-B95F-44C0DACA2BED}"/>
              </a:ext>
            </a:extLst>
          </p:cNvPr>
          <p:cNvSpPr/>
          <p:nvPr/>
        </p:nvSpPr>
        <p:spPr>
          <a:xfrm>
            <a:off x="1429351" y="3019844"/>
            <a:ext cx="1231630" cy="113404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CE4E50-D414-4659-A6AF-6F5EFC13A201}"/>
              </a:ext>
            </a:extLst>
          </p:cNvPr>
          <p:cNvSpPr txBox="1"/>
          <p:nvPr/>
        </p:nvSpPr>
        <p:spPr>
          <a:xfrm>
            <a:off x="1742717" y="3353674"/>
            <a:ext cx="5423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司機頭貼</a:t>
            </a:r>
            <a:endParaRPr lang="en-US" altLang="zh-TW" sz="1400" dirty="0"/>
          </a:p>
          <a:p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AD003C-1AC5-49E6-A64A-3F12BFE53A89}"/>
              </a:ext>
            </a:extLst>
          </p:cNvPr>
          <p:cNvSpPr/>
          <p:nvPr/>
        </p:nvSpPr>
        <p:spPr>
          <a:xfrm>
            <a:off x="8497407" y="2497923"/>
            <a:ext cx="3433756" cy="236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3ACB98-9056-44E6-9946-8FA0B52D0BB8}"/>
              </a:ext>
            </a:extLst>
          </p:cNvPr>
          <p:cNvSpPr/>
          <p:nvPr/>
        </p:nvSpPr>
        <p:spPr>
          <a:xfrm>
            <a:off x="10385750" y="4254366"/>
            <a:ext cx="1443698" cy="5197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確認並返回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A28447D-A0B2-4BE1-BFFA-F17B3CA5BA99}"/>
              </a:ext>
            </a:extLst>
          </p:cNvPr>
          <p:cNvSpPr txBox="1"/>
          <p:nvPr/>
        </p:nvSpPr>
        <p:spPr>
          <a:xfrm>
            <a:off x="9213862" y="3429000"/>
            <a:ext cx="3433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感謝您的搭乘</a:t>
            </a:r>
            <a:endParaRPr lang="en-US" altLang="zh-TW" sz="22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9FFAB34-5ED8-4AFB-80B3-6B7383999904}"/>
              </a:ext>
            </a:extLst>
          </p:cNvPr>
          <p:cNvSpPr txBox="1"/>
          <p:nvPr/>
        </p:nvSpPr>
        <p:spPr>
          <a:xfrm>
            <a:off x="5972627" y="3517498"/>
            <a:ext cx="9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Map</a:t>
            </a:r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9647DD6E-958F-4459-8420-BFF0493C7286}"/>
              </a:ext>
            </a:extLst>
          </p:cNvPr>
          <p:cNvSpPr/>
          <p:nvPr/>
        </p:nvSpPr>
        <p:spPr>
          <a:xfrm rot="21051916">
            <a:off x="7432508" y="4411089"/>
            <a:ext cx="1487033" cy="6025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D6FDA47-A864-43D3-A6A4-36BAC36F406D}"/>
              </a:ext>
            </a:extLst>
          </p:cNvPr>
          <p:cNvSpPr txBox="1"/>
          <p:nvPr/>
        </p:nvSpPr>
        <p:spPr>
          <a:xfrm rot="21115283">
            <a:off x="7475028" y="4476892"/>
            <a:ext cx="207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五分鐘跳出</a:t>
            </a:r>
          </a:p>
        </p:txBody>
      </p:sp>
    </p:spTree>
    <p:extLst>
      <p:ext uri="{BB962C8B-B14F-4D97-AF65-F5344CB8AC3E}">
        <p14:creationId xmlns:p14="http://schemas.microsoft.com/office/powerpoint/2010/main" val="36314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B5F08F-D2CB-5E40-A859-17E362C87799}"/>
              </a:ext>
            </a:extLst>
          </p:cNvPr>
          <p:cNvSpPr txBox="1"/>
          <p:nvPr/>
        </p:nvSpPr>
        <p:spPr>
          <a:xfrm>
            <a:off x="925551" y="4538546"/>
            <a:ext cx="40032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/>
              <a:t>E-R Model </a:t>
            </a:r>
          </a:p>
          <a:p>
            <a:endParaRPr kumimoji="1" lang="zh-TW" altLang="en-US" sz="4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87823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3898</TotalTime>
  <Words>270</Words>
  <Application>Microsoft Macintosh PowerPoint</Application>
  <PresentationFormat>寬螢幕</PresentationFormat>
  <Paragraphs>87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PMingLiU</vt:lpstr>
      <vt:lpstr>Heiti SC Light</vt:lpstr>
      <vt:lpstr>Cambria</vt:lpstr>
      <vt:lpstr>Franklin Gothic Book</vt:lpstr>
      <vt:lpstr>Gill Sans MT</vt:lpstr>
      <vt:lpstr>Wingdings</vt:lpstr>
      <vt:lpstr>裁剪</vt:lpstr>
      <vt:lpstr>SCUber</vt:lpstr>
      <vt:lpstr>Agenda</vt:lpstr>
      <vt:lpstr>PowerPoint 簡報</vt:lpstr>
      <vt:lpstr>動機與想解決的問題</vt:lpstr>
      <vt:lpstr>PowerPoint 簡報</vt:lpstr>
      <vt:lpstr>PowerPoint 簡報</vt:lpstr>
      <vt:lpstr>PowerPoint 簡報</vt:lpstr>
      <vt:lpstr>PowerPoint 簡報</vt:lpstr>
      <vt:lpstr>PowerPoint 簡報</vt:lpstr>
      <vt:lpstr>ER model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分工名單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Will Huang (黃柏崴)</cp:lastModifiedBy>
  <cp:revision>35</cp:revision>
  <dcterms:created xsi:type="dcterms:W3CDTF">2020-06-03T14:23:20Z</dcterms:created>
  <dcterms:modified xsi:type="dcterms:W3CDTF">2020-06-22T06:53:14Z</dcterms:modified>
</cp:coreProperties>
</file>