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89" r:id="rId13"/>
  </p:sldMasterIdLst>
  <p:sldIdLst>
    <p:sldId id="259" r:id="rId15"/>
    <p:sldId id="257" r:id="rId16"/>
    <p:sldId id="256" r:id="rId17"/>
    <p:sldId id="258" r:id="rId18"/>
    <p:sldId id="260" r:id="rId19"/>
    <p:sldId id="265" r:id="rId20"/>
    <p:sldId id="261" r:id="rId21"/>
    <p:sldId id="262" r:id="rId22"/>
    <p:sldId id="264" r:id="rId23"/>
    <p:sldId id="263" r:id="rId24"/>
  </p:sldIdLst>
  <p:sldSz cx="12192000" cy="6858000"/>
  <p:notesSz cx="6858000" cy="9144000"/>
  <p:defaultTextStyle>
    <a:defPPr>
      <a:defRPr lang="ko-KR"/>
    </a:defPPr>
    <a:lvl1pPr marL="0" indent="0" algn="l" defTabSz="914400">
      <a:buNone/>
      <a:defRPr lang="ko-KR" sz="1800" baseline="0" smtClean="0">
        <a:solidFill>
          <a:srgbClr val="000000"/>
        </a:solidFill>
        <a:latin typeface="±¼¸²"/>
        <a:ea typeface="±¼¸²"/>
      </a:defRPr>
    </a:lvl1pPr>
    <a:lvl2pPr marL="457200" lvl="1" indent="0" defTabSz="914400">
      <a:defRPr lang="ko-KR" smtClean="0"/>
    </a:lvl2pPr>
    <a:lvl3pPr marL="914400" lvl="2" indent="0" defTabSz="914400">
      <a:defRPr lang="ko-KR" smtClean="0"/>
    </a:lvl3pPr>
    <a:lvl4pPr marL="1371600" lvl="3" indent="0" defTabSz="914400">
      <a:defRPr lang="ko-KR" smtClean="0"/>
    </a:lvl4pPr>
    <a:lvl5pPr marL="1828800" lvl="4" indent="0" defTabSz="914400">
      <a:defRPr lang="ko-KR" smtClean="0"/>
    </a:lvl5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5620"/>
    <p:restoredTop sz="94660"/>
  </p:normalViewPr>
  <p:slideViewPr>
    <p:cSldViewPr snapToGrid="1" snapToObjects="1">
      <p:cViewPr varScale="1">
        <p:scale>
          <a:sx n="149" d="100"/>
          <a:sy n="149" d="100"/>
        </p:scale>
        <p:origin x="612" y="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slide" Target="slides/slide8.xml"></Relationship><Relationship Id="rId23" Type="http://schemas.openxmlformats.org/officeDocument/2006/relationships/slide" Target="slides/slide9.xml"></Relationship><Relationship Id="rId24" Type="http://schemas.openxmlformats.org/officeDocument/2006/relationships/slide" Target="slides/slide10.xml"></Relationship><Relationship Id="rId25" Type="http://schemas.openxmlformats.org/officeDocument/2006/relationships/viewProps" Target="viewProps.xml"></Relationship><Relationship Id="rId26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ctrTitle"/>
          </p:nvPr>
        </p:nvSpPr>
        <p:spPr>
          <a:xfrm>
            <a:off x="914400" y="2131060"/>
            <a:ext cx="10363835" cy="14719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3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5035" cy="17557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3"/>
          <p:cNvSpPr txBox="1"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2"/>
          <p:cNvSpPr txBox="1">
            <a:spLocks noGrp="1"/>
          </p:cNvSpPr>
          <p:nvPr>
            <p:ph type="title" orient="vert"/>
          </p:nvPr>
        </p:nvSpPr>
        <p:spPr>
          <a:xfrm>
            <a:off x="8839200" y="274320"/>
            <a:ext cx="2743835" cy="5852795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3"/>
          <p:cNvSpPr txBox="1">
            <a:spLocks noGrp="1"/>
          </p:cNvSpPr>
          <p:nvPr>
            <p:ph type="body" orient="vert" idx="1"/>
          </p:nvPr>
        </p:nvSpPr>
        <p:spPr>
          <a:xfrm>
            <a:off x="609600" y="274320"/>
            <a:ext cx="8034655" cy="585279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3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963295" y="2908300"/>
            <a:ext cx="10363200" cy="1499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3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3"/>
          <p:cNvSpPr txBox="1">
            <a:spLocks noGrp="1"/>
          </p:cNvSpPr>
          <p:nvPr>
            <p:ph type="body" idx="1"/>
          </p:nvPr>
        </p:nvSpPr>
        <p:spPr>
          <a:xfrm>
            <a:off x="963295" y="4406900"/>
            <a:ext cx="10363200" cy="136334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7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7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3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5389880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4"/>
          <p:cNvSpPr txBox="1">
            <a:spLocks noGrp="1"/>
          </p:cNvSpPr>
          <p:nvPr>
            <p:ph idx="2"/>
          </p:nvPr>
        </p:nvSpPr>
        <p:spPr>
          <a:xfrm>
            <a:off x="6193155" y="1600200"/>
            <a:ext cx="5389880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6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7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3"/>
          <p:cNvSpPr txBox="1">
            <a:spLocks noGrp="1"/>
          </p:cNvSpPr>
          <p:nvPr>
            <p:ph type="body" idx="1"/>
          </p:nvPr>
        </p:nvSpPr>
        <p:spPr>
          <a:xfrm>
            <a:off x="609600" y="1536700"/>
            <a:ext cx="5389880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4"/>
          <p:cNvSpPr txBox="1">
            <a:spLocks noGrp="1"/>
          </p:cNvSpPr>
          <p:nvPr>
            <p:ph type="body" idx="2"/>
          </p:nvPr>
        </p:nvSpPr>
        <p:spPr>
          <a:xfrm>
            <a:off x="6193155" y="1536700"/>
            <a:ext cx="5389880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내용 개체 틀 5"/>
          <p:cNvSpPr txBox="1">
            <a:spLocks noGrp="1"/>
          </p:cNvSpPr>
          <p:nvPr>
            <p:ph idx="3"/>
          </p:nvPr>
        </p:nvSpPr>
        <p:spPr>
          <a:xfrm>
            <a:off x="609600" y="2176780"/>
            <a:ext cx="5389880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6"/>
          <p:cNvSpPr txBox="1">
            <a:spLocks noGrp="1"/>
          </p:cNvSpPr>
          <p:nvPr>
            <p:ph idx="4"/>
          </p:nvPr>
        </p:nvSpPr>
        <p:spPr>
          <a:xfrm>
            <a:off x="6193155" y="2176780"/>
            <a:ext cx="5389880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7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8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바닥글 개체 틀 9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2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3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4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4011930" cy="11620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7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7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3"/>
          <p:cNvSpPr txBox="1">
            <a:spLocks noGrp="1"/>
          </p:cNvSpPr>
          <p:nvPr>
            <p:ph idx="1"/>
          </p:nvPr>
        </p:nvSpPr>
        <p:spPr>
          <a:xfrm>
            <a:off x="4767580" y="457200"/>
            <a:ext cx="6815455" cy="54870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4"/>
          <p:cNvSpPr txBox="1">
            <a:spLocks noGrp="1"/>
          </p:cNvSpPr>
          <p:nvPr>
            <p:ph type="body" idx="2"/>
          </p:nvPr>
        </p:nvSpPr>
        <p:spPr>
          <a:xfrm>
            <a:off x="609600" y="1435735"/>
            <a:ext cx="4011930" cy="4691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6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7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4011930" cy="11620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7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7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3"/>
          <p:cNvSpPr txBox="1">
            <a:spLocks noGrp="1"/>
          </p:cNvSpPr>
          <p:nvPr>
            <p:ph type="body" idx="1"/>
          </p:nvPr>
        </p:nvSpPr>
        <p:spPr>
          <a:xfrm>
            <a:off x="609600" y="1435735"/>
            <a:ext cx="4011930" cy="4691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그림 개체 틀 4"/>
          <p:cNvSpPr txBox="1">
            <a:spLocks noGrp="1"/>
          </p:cNvSpPr>
          <p:nvPr>
            <p:ph type="pic" idx="2"/>
          </p:nvPr>
        </p:nvSpPr>
        <p:spPr>
          <a:xfrm>
            <a:off x="4767580" y="457200"/>
            <a:ext cx="6815455" cy="54870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6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7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2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3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fImage2734614341.png"></Relationship><Relationship Id="rId3" Type="http://schemas.openxmlformats.org/officeDocument/2006/relationships/slideLayout" Target="../slideLayouts/slideLayout2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1431848467.png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image" Target="../media/fImage150486866334.png"></Relationship><Relationship Id="rId2" Type="http://schemas.openxmlformats.org/officeDocument/2006/relationships/image" Target="../media/fImage273461346500.png"></Relationship><Relationship Id="rId3" Type="http://schemas.openxmlformats.org/officeDocument/2006/relationships/slideLayout" Target="../slideLayouts/slideLayout1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4731216841.png"></Relationship><Relationship Id="rId3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901563658467.png"></Relationship><Relationship Id="rId3" Type="http://schemas.openxmlformats.org/officeDocument/2006/relationships/slideLayout" Target="../slideLayouts/slideLayout2.xml"></Relationship></Relationships>
</file>

<file path=ppt/slides/_rels/slide9.xml.rels><?xml version="1.0" encoding="UTF-8"?>
<Relationships xmlns="http://schemas.openxmlformats.org/package/2006/relationships"><Relationship Id="rId3" Type="http://schemas.openxmlformats.org/officeDocument/2006/relationships/image" Target="../media/fImage901563676334.png"></Relationship><Relationship Id="rId4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9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74155 내부 2개의 decoder중 1개의 진리표입니다.</a:t>
            </a:r>
            <a:endParaRPr lang="ko-KR" altLang="en-US" sz="59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그림 2" descr="C:/Users/will9/AppData/Roaming/PolarisOffice/ETemp/12112_15326520/fImage273461434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3146425" y="2124710"/>
            <a:ext cx="6650990" cy="440690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Discussion</a:t>
            </a:r>
            <a:endParaRPr lang="ko-KR" altLang="en-US" sz="59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609600" y="1600200"/>
            <a:ext cx="10974705" cy="452818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4-to-16 Decoder를 구현하기 위해 A를 MSB로 하고 4개의 INPUT을 받아서, 첫번째 74155 Decoder에서 나머지 2개의 74155Decoder에 순서대로 enable하게 만들 수 있는 값들을 입력하도록 하였습니다.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 이후에 </a:t>
            </a:r>
            <a:r>
              <a:rPr lang="en-US" altLang="ko-KR" sz="2000" cap="none" dirty="0" smtClean="0" b="0">
                <a:latin typeface="Gill Sans MT" charset="0"/>
                <a:ea typeface="Gill Sans MT" charset="0"/>
              </a:rPr>
              <a:t>F(A,B,C,D) = ∑m(0,2,3,8,10,11,12,14,15)에 대하여 진리표를 다시 작성하고  회로에 AND게이트를 이용하여 다시 정리하였습니다.</a:t>
            </a:r>
            <a:endParaRPr lang="ko-KR" altLang="en-US" sz="2000" cap="none" dirty="0" smtClean="0" b="0">
              <a:latin typeface="Gill Sans MT" charset="0"/>
              <a:ea typeface="Gill Sans MT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 결과로 진리표와 동일한 결과가 나왔습니다.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:/Users/will9/AppData/Roaming/PolarisOffice/ETemp/332_22638120/fImage3143184846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080" y="-2540"/>
            <a:ext cx="12773660" cy="654939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-283845" y="-160655"/>
            <a:ext cx="10396220" cy="8648700"/>
          </a:xfrm>
          <a:prstGeom prst="rect"/>
          <a:noFill/>
        </p:spPr>
      </p:pic>
      <p:sp>
        <p:nvSpPr>
          <p:cNvPr id="5" name="텍스트 상자 4"/>
          <p:cNvSpPr txBox="1">
            <a:spLocks/>
          </p:cNvSpPr>
          <p:nvPr/>
        </p:nvSpPr>
        <p:spPr>
          <a:xfrm>
            <a:off x="7162165" y="3186430"/>
            <a:ext cx="285115" cy="1754505"/>
          </a:xfrm>
          <a:prstGeom prst="rect"/>
          <a:solidFill>
            <a:srgbClr val="FFFF00"/>
          </a:solidFill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0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0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0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0">
            <a:off x="6530975" y="3186430"/>
            <a:ext cx="457835" cy="1754505"/>
          </a:xfrm>
          <a:prstGeom prst="rect"/>
          <a:solidFill>
            <a:srgbClr val="FFFF00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B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A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Y0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Y1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Y2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Y3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 rot="0">
            <a:off x="7698105" y="3186430"/>
            <a:ext cx="284480" cy="1754505"/>
          </a:xfrm>
          <a:prstGeom prst="rect"/>
          <a:solidFill>
            <a:srgbClr val="FFFF00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0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0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7"/>
          <p:cNvSpPr txBox="1">
            <a:spLocks/>
          </p:cNvSpPr>
          <p:nvPr/>
        </p:nvSpPr>
        <p:spPr>
          <a:xfrm rot="0">
            <a:off x="8266430" y="3186430"/>
            <a:ext cx="284480" cy="1754505"/>
          </a:xfrm>
          <a:prstGeom prst="rect"/>
          <a:solidFill>
            <a:srgbClr val="FFFF00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0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0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 rot="0">
            <a:off x="8770620" y="3186430"/>
            <a:ext cx="284480" cy="1754505"/>
          </a:xfrm>
          <a:prstGeom prst="rect"/>
          <a:solidFill>
            <a:srgbClr val="FFFF00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0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16915" y="3197225"/>
            <a:ext cx="5593715" cy="371284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Discussion</a:t>
            </a:r>
            <a:endParaRPr lang="ko-KR" altLang="en-US" sz="59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609600" y="1600200"/>
            <a:ext cx="10974705" cy="452818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진리표에 나온 대로 B가 MSB로 나타났습니다.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1Y의 값만 구하기위해 1C와 1G가 1이 되는 값을 넣었습니다.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 결과 진리표에 나온 값과 동일하였습니다.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-2169160" y="1342390"/>
          <a:ext cx="16668751" cy="7427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910"/>
                <a:gridCol w="549910"/>
                <a:gridCol w="551180"/>
                <a:gridCol w="551180"/>
                <a:gridCol w="551180"/>
                <a:gridCol w="551180"/>
                <a:gridCol w="551180"/>
                <a:gridCol w="551180"/>
                <a:gridCol w="551180"/>
                <a:gridCol w="551815"/>
                <a:gridCol w="553085"/>
                <a:gridCol w="553085"/>
                <a:gridCol w="553085"/>
                <a:gridCol w="556260"/>
                <a:gridCol w="556895"/>
                <a:gridCol w="514985"/>
                <a:gridCol w="498475"/>
                <a:gridCol w="576580"/>
                <a:gridCol w="563245"/>
                <a:gridCol w="550545"/>
                <a:gridCol w="462280"/>
                <a:gridCol w="474980"/>
                <a:gridCol w="501015"/>
                <a:gridCol w="488950"/>
                <a:gridCol w="603250"/>
                <a:gridCol w="590550"/>
                <a:gridCol w="603250"/>
                <a:gridCol w="603250"/>
                <a:gridCol w="16510"/>
                <a:gridCol w="590550"/>
                <a:gridCol w="748030"/>
              </a:tblGrid>
              <a:tr h="732155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A</a:t>
                      </a:r>
                      <a:endParaRPr lang="ko-KR" altLang="en-US" sz="1800" kern="12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B</a:t>
                      </a:r>
                      <a:endParaRPr lang="ko-KR" altLang="en-US" sz="1800" kern="12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C</a:t>
                      </a:r>
                      <a:endParaRPr lang="ko-KR" altLang="en-US" sz="1800" kern="12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D</a:t>
                      </a:r>
                      <a:endParaRPr lang="ko-KR" altLang="en-US" sz="1800" kern="12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G1’</a:t>
                      </a:r>
                      <a:endParaRPr lang="ko-KR" altLang="en-US" sz="1800" kern="12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C1</a:t>
                      </a:r>
                      <a:endParaRPr lang="ko-KR" altLang="en-US" sz="1800" kern="12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G3’</a:t>
                      </a:r>
                      <a:endParaRPr lang="ko-KR" altLang="en-US" sz="1800" kern="12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C3</a:t>
                      </a:r>
                      <a:endParaRPr lang="ko-KR" altLang="en-US" sz="1800" kern="12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G4’</a:t>
                      </a:r>
                      <a:endParaRPr lang="ko-KR" altLang="en-US" sz="1800" kern="12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C4’</a:t>
                      </a:r>
                      <a:endParaRPr lang="ko-KR" altLang="en-US" sz="1800" kern="12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G5’</a:t>
                      </a:r>
                      <a:endParaRPr lang="ko-KR" altLang="en-US" sz="1800" kern="12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C5</a:t>
                      </a:r>
                      <a:endParaRPr lang="ko-KR" altLang="en-US" sz="1800" kern="12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G6’</a:t>
                      </a:r>
                      <a:endParaRPr lang="ko-KR" altLang="en-US" sz="1800" kern="12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C6’</a:t>
                      </a:r>
                      <a:endParaRPr lang="ko-KR" altLang="en-US" sz="1800" kern="12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Y0’</a:t>
                      </a:r>
                      <a:endParaRPr lang="ko-KR" altLang="en-US" sz="1800" kern="12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Y1’</a:t>
                      </a:r>
                      <a:endParaRPr lang="ko-KR" altLang="en-US" sz="1800" kern="12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Y2’</a:t>
                      </a:r>
                      <a:endParaRPr lang="ko-KR" altLang="en-US" sz="1800" kern="12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Y3’</a:t>
                      </a:r>
                      <a:endParaRPr lang="ko-KR" altLang="en-US" sz="1800" kern="12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Y4’</a:t>
                      </a:r>
                      <a:endParaRPr lang="ko-KR" altLang="en-US" sz="1800" kern="12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Y5’</a:t>
                      </a:r>
                      <a:endParaRPr lang="ko-KR" altLang="en-US" sz="1800" kern="12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Y6’</a:t>
                      </a:r>
                      <a:endParaRPr lang="ko-KR" altLang="en-US" sz="1800" kern="12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Y7’</a:t>
                      </a:r>
                      <a:endParaRPr lang="ko-KR" altLang="en-US" sz="1800" kern="12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Y8’</a:t>
                      </a:r>
                      <a:endParaRPr lang="ko-KR" altLang="en-US" sz="1800" kern="12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Y9’</a:t>
                      </a:r>
                      <a:endParaRPr lang="ko-KR" altLang="en-US" sz="1800" kern="12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Y10’</a:t>
                      </a:r>
                      <a:endParaRPr lang="ko-KR" altLang="en-US" sz="1800" kern="12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Y11’</a:t>
                      </a:r>
                      <a:endParaRPr lang="ko-KR" altLang="en-US" sz="1800" kern="12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Y12’</a:t>
                      </a:r>
                      <a:endParaRPr lang="ko-KR" altLang="en-US" sz="1800" kern="12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Y13’</a:t>
                      </a:r>
                      <a:endParaRPr lang="ko-KR" altLang="en-US" sz="1800" kern="12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 gridSpan="2"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Y14’</a:t>
                      </a:r>
                      <a:endParaRPr lang="ko-KR" altLang="en-US" sz="1800" kern="12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Y15’</a:t>
                      </a:r>
                      <a:endParaRPr lang="ko-KR" altLang="en-US" sz="1800" kern="12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418465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 gridSpan="2"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418465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 gridSpan="2"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418465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 gridSpan="2"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418465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 gridSpan="2"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418465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 gridSpan="2"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418465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 gridSpan="2"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418465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 gridSpan="2"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418465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 gridSpan="2"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418465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 gridSpan="2"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418465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 gridSpan="2"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418465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 gridSpan="2"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418465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 gridSpan="2"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418465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 gridSpan="2"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418465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 gridSpan="2"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418465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 gridSpan="2"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418465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 gridSpan="2"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3" name="텍스트 상자 2"/>
          <p:cNvSpPr txBox="1">
            <a:spLocks/>
          </p:cNvSpPr>
          <p:nvPr/>
        </p:nvSpPr>
        <p:spPr>
          <a:xfrm rot="0">
            <a:off x="2819400" y="167005"/>
            <a:ext cx="7501890" cy="107759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4-to-16 Decoder의 진리표입니다.</a:t>
            </a:r>
            <a:endParaRPr lang="ko-KR" altLang="en-US" sz="32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A를 MSB로 하였습니다.</a:t>
            </a:r>
            <a:endParaRPr lang="ko-KR" altLang="en-US" sz="32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-786765" y="116840"/>
            <a:ext cx="12920980" cy="114427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457200" indent="-457200" algn="l" fontAlgn="auto" defTabSz="9144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3600" cap="none" dirty="0" smtClean="0" b="0">
                <a:latin typeface="Gill Sans MT" charset="0"/>
                <a:ea typeface="Gill Sans MT" charset="0"/>
              </a:rPr>
              <a:t>F(A,B,C,D) = ∑m(0,2,3,8,10,11,12,14,15)만 정리하였습니다.</a:t>
            </a:r>
            <a:endParaRPr lang="ko-KR" altLang="en-US" sz="3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4070" cy="452755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-909955" y="1066800"/>
          <a:ext cx="13133071" cy="7427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910"/>
                <a:gridCol w="549910"/>
                <a:gridCol w="551180"/>
                <a:gridCol w="551180"/>
                <a:gridCol w="551180"/>
                <a:gridCol w="551180"/>
                <a:gridCol w="551180"/>
                <a:gridCol w="551180"/>
                <a:gridCol w="551180"/>
                <a:gridCol w="551815"/>
                <a:gridCol w="553085"/>
                <a:gridCol w="553085"/>
                <a:gridCol w="553085"/>
                <a:gridCol w="556260"/>
                <a:gridCol w="556895"/>
                <a:gridCol w="498475"/>
                <a:gridCol w="576580"/>
                <a:gridCol w="501015"/>
                <a:gridCol w="603250"/>
                <a:gridCol w="590550"/>
                <a:gridCol w="603250"/>
                <a:gridCol w="729615"/>
                <a:gridCol w="748030"/>
              </a:tblGrid>
              <a:tr h="73215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A</a:t>
                      </a:r>
                      <a:endParaRPr lang="ko-KR" altLang="en-US" sz="1800" kern="12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B</a:t>
                      </a:r>
                      <a:endParaRPr lang="ko-KR" altLang="en-US" sz="1800" kern="12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C</a:t>
                      </a:r>
                      <a:endParaRPr lang="ko-KR" altLang="en-US" sz="1800" kern="12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D</a:t>
                      </a:r>
                      <a:endParaRPr lang="ko-KR" altLang="en-US" sz="1800" kern="12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G1’</a:t>
                      </a:r>
                      <a:endParaRPr lang="ko-KR" altLang="en-US" sz="1800" kern="12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C1</a:t>
                      </a:r>
                      <a:endParaRPr lang="ko-KR" altLang="en-US" sz="1800" kern="12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G3’</a:t>
                      </a:r>
                      <a:endParaRPr lang="ko-KR" altLang="en-US" sz="1800" kern="12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C3</a:t>
                      </a:r>
                      <a:endParaRPr lang="ko-KR" altLang="en-US" sz="1800" kern="12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G4’</a:t>
                      </a:r>
                      <a:endParaRPr lang="ko-KR" altLang="en-US" sz="1800" kern="12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C4’</a:t>
                      </a:r>
                      <a:endParaRPr lang="ko-KR" altLang="en-US" sz="1800" kern="12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G5’</a:t>
                      </a:r>
                      <a:endParaRPr lang="ko-KR" altLang="en-US" sz="1800" kern="12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C5</a:t>
                      </a:r>
                      <a:endParaRPr lang="ko-KR" altLang="en-US" sz="1800" kern="12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G6’</a:t>
                      </a:r>
                      <a:endParaRPr lang="ko-KR" altLang="en-US" sz="1800" kern="12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C6’</a:t>
                      </a:r>
                      <a:endParaRPr lang="ko-KR" altLang="en-US" sz="1800" kern="12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Y0’</a:t>
                      </a:r>
                      <a:endParaRPr lang="ko-KR" altLang="en-US" sz="1800" kern="12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Y2’</a:t>
                      </a:r>
                      <a:endParaRPr lang="ko-KR" altLang="en-US" sz="1800" kern="12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Y3’</a:t>
                      </a:r>
                      <a:endParaRPr lang="ko-KR" altLang="en-US" sz="1800" kern="12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Y8’</a:t>
                      </a:r>
                      <a:endParaRPr lang="ko-KR" altLang="en-US" sz="1800" kern="12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Y10’</a:t>
                      </a:r>
                      <a:endParaRPr lang="ko-KR" altLang="en-US" sz="1800" kern="12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Y11’</a:t>
                      </a:r>
                      <a:endParaRPr lang="ko-KR" altLang="en-US" sz="1800" kern="12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Y12’</a:t>
                      </a:r>
                      <a:endParaRPr lang="ko-KR" altLang="en-US" sz="1800" kern="12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Y14’</a:t>
                      </a:r>
                      <a:endParaRPr lang="ko-KR" altLang="en-US" sz="1800" kern="12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Y15’</a:t>
                      </a:r>
                      <a:endParaRPr lang="ko-KR" altLang="en-US" sz="1800" kern="12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/>
                    </a:solidFill>
                  </a:tcPr>
                </a:tc>
              </a:tr>
              <a:tr h="41846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41846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41846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41846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41846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41846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41846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41846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41846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41846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41846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41846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41846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41846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41846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41846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C:/Users/will9/AppData/Roaming/PolarisOffice/ETemp/4020_21153896/fImage473121684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-904875" y="-355600"/>
            <a:ext cx="14651355" cy="7149465"/>
          </a:xfrm>
          <a:prstGeom prst="rect"/>
          <a:noFill/>
        </p:spPr>
      </p:pic>
      <p:sp>
        <p:nvSpPr>
          <p:cNvPr id="3" name="텍스트 상자 2"/>
          <p:cNvSpPr txBox="1">
            <a:spLocks/>
          </p:cNvSpPr>
          <p:nvPr/>
        </p:nvSpPr>
        <p:spPr>
          <a:xfrm rot="0">
            <a:off x="8170545" y="52705"/>
            <a:ext cx="2557780" cy="7086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7186930" y="996950"/>
            <a:ext cx="1602105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C3,G3’,C4’,G4’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 rot="0">
            <a:off x="6951345" y="3580130"/>
            <a:ext cx="1602105" cy="37084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C5,G5’,C6’,G6’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0">
            <a:off x="9415780" y="407035"/>
            <a:ext cx="263715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진리표에 1C,1GN대신에 표현한 것입니다.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 rot="0">
            <a:off x="2911475" y="-39370"/>
            <a:ext cx="3475990" cy="7702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MSB = A</a:t>
            </a:r>
            <a:endParaRPr lang="ko-KR" altLang="en-US" sz="4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상자 2"/>
          <p:cNvSpPr txBox="1">
            <a:spLocks/>
          </p:cNvSpPr>
          <p:nvPr/>
        </p:nvSpPr>
        <p:spPr>
          <a:xfrm rot="0">
            <a:off x="3344545" y="12700"/>
            <a:ext cx="6688455" cy="5238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Gate Level Simulation 결과입니다.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will9/AppData/Roaming/PolarisOffice/ETemp/4020_21153896/fImage90156365846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-865505" y="681990"/>
            <a:ext cx="13319760" cy="61829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4070" cy="452755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0">
            <a:off x="-2508250" y="0"/>
            <a:ext cx="7160260" cy="7086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진리표와의 비교 입니다.</a:t>
            </a:r>
            <a:endParaRPr lang="ko-KR" altLang="en-US" sz="4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8" name="그림 7" descr="C:/Users/will9/AppData/Roaming/PolarisOffice/ETemp/4020_21153896/fImage90156367633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643120" y="-634365"/>
            <a:ext cx="13319760" cy="6182995"/>
          </a:xfrm>
          <a:prstGeom prst="rect"/>
          <a:noFill/>
        </p:spPr>
      </p:pic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-7615555" y="925830"/>
          <a:ext cx="13133071" cy="7427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910"/>
                <a:gridCol w="549910"/>
                <a:gridCol w="551180"/>
                <a:gridCol w="551180"/>
                <a:gridCol w="551180"/>
                <a:gridCol w="551180"/>
                <a:gridCol w="551180"/>
                <a:gridCol w="551180"/>
                <a:gridCol w="551180"/>
                <a:gridCol w="551815"/>
                <a:gridCol w="553085"/>
                <a:gridCol w="553085"/>
                <a:gridCol w="553085"/>
                <a:gridCol w="556260"/>
                <a:gridCol w="556895"/>
                <a:gridCol w="498475"/>
                <a:gridCol w="576580"/>
                <a:gridCol w="501015"/>
                <a:gridCol w="614680"/>
                <a:gridCol w="619125"/>
                <a:gridCol w="666750"/>
                <a:gridCol w="626110"/>
                <a:gridCol w="748030"/>
              </a:tblGrid>
              <a:tr h="73215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A</a:t>
                      </a:r>
                      <a:endParaRPr lang="ko-KR" altLang="en-US" sz="1800" kern="12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B</a:t>
                      </a:r>
                      <a:endParaRPr lang="ko-KR" altLang="en-US" sz="1800" kern="12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C</a:t>
                      </a:r>
                      <a:endParaRPr lang="ko-KR" altLang="en-US" sz="1800" kern="12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D</a:t>
                      </a:r>
                      <a:endParaRPr lang="ko-KR" altLang="en-US" sz="1800" kern="12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G1’</a:t>
                      </a:r>
                      <a:endParaRPr lang="ko-KR" altLang="en-US" sz="1800" kern="12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C1</a:t>
                      </a:r>
                      <a:endParaRPr lang="ko-KR" altLang="en-US" sz="1800" kern="12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G3’</a:t>
                      </a:r>
                      <a:endParaRPr lang="ko-KR" altLang="en-US" sz="1800" kern="12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C3</a:t>
                      </a:r>
                      <a:endParaRPr lang="ko-KR" altLang="en-US" sz="1800" kern="12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G4’</a:t>
                      </a:r>
                      <a:endParaRPr lang="ko-KR" altLang="en-US" sz="1800" kern="12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C4’</a:t>
                      </a:r>
                      <a:endParaRPr lang="ko-KR" altLang="en-US" sz="1800" kern="12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G5’</a:t>
                      </a:r>
                      <a:endParaRPr lang="ko-KR" altLang="en-US" sz="1800" kern="12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C5</a:t>
                      </a:r>
                      <a:endParaRPr lang="ko-KR" altLang="en-US" sz="1800" kern="12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G6’</a:t>
                      </a:r>
                      <a:endParaRPr lang="ko-KR" altLang="en-US" sz="1800" kern="12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C6’</a:t>
                      </a:r>
                      <a:endParaRPr lang="ko-KR" altLang="en-US" sz="1800" kern="12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Y0’</a:t>
                      </a:r>
                      <a:endParaRPr lang="ko-KR" altLang="en-US" sz="1800" kern="12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Y2’</a:t>
                      </a:r>
                      <a:endParaRPr lang="ko-KR" altLang="en-US" sz="1800" kern="12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Y3’</a:t>
                      </a:r>
                      <a:endParaRPr lang="ko-KR" altLang="en-US" sz="1800" kern="12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Y8’</a:t>
                      </a:r>
                      <a:endParaRPr lang="ko-KR" altLang="en-US" sz="1800" kern="12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Y10’</a:t>
                      </a:r>
                      <a:endParaRPr lang="ko-KR" altLang="en-US" sz="1800" kern="12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Y11’</a:t>
                      </a:r>
                      <a:endParaRPr lang="ko-KR" altLang="en-US" sz="1800" kern="12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Y12’</a:t>
                      </a:r>
                      <a:endParaRPr lang="ko-KR" altLang="en-US" sz="1800" kern="12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Y14’</a:t>
                      </a:r>
                      <a:endParaRPr lang="ko-KR" altLang="en-US" sz="1800" kern="12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Y15’</a:t>
                      </a:r>
                      <a:endParaRPr lang="ko-KR" altLang="en-US" sz="1800" kern="12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/>
                    </a:solidFill>
                  </a:tcPr>
                </a:tc>
              </a:tr>
              <a:tr h="41846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41846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41846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41846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41846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41846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41846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41846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41846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41846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41846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41846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41846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41846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41846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41846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텍스트 상자 8"/>
          <p:cNvSpPr txBox="1">
            <a:spLocks/>
          </p:cNvSpPr>
          <p:nvPr/>
        </p:nvSpPr>
        <p:spPr>
          <a:xfrm rot="0">
            <a:off x="5810250" y="5953125"/>
            <a:ext cx="1131125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진리표와 Gate Level Simulation의 결과가 동일합니다.</a:t>
            </a:r>
            <a:endParaRPr lang="ko-KR" altLang="en-US" sz="3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AppVersion>12.000</AppVersion>
  <Characters>0</Characters>
  <CharactersWithSpaces>0</CharactersWithSpaces>
  <DocSecurity>0</DocSecurity>
  <HyperlinksChanged>false</HyperlinksChanged>
  <Lines>0</Lines>
  <LinksUpToDate>false</LinksUpToDate>
  <Pages>10</Pages>
  <Paragraphs>0</Paragraphs>
  <Words>0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Polaris Office</dc:creator>
  <cp:lastModifiedBy>서우일</cp:lastModifiedBy>
  <dc:title>PowerPoint 프레젠테이션</dc:title>
  <dcterms:modified xsi:type="dcterms:W3CDTF">2016-08-19T04:44:35Z</dcterms:modified>
</cp:coreProperties>
</file>