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80" r:id="rId2"/>
  </p:sldMasterIdLst>
  <p:sldIdLst>
    <p:sldId id="256" r:id="rId3"/>
    <p:sldId id="260" r:id="rId4"/>
    <p:sldId id="257" r:id="rId5"/>
    <p:sldId id="262" r:id="rId6"/>
    <p:sldId id="258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slide" Target="slides/slide4.xml"></Relationship><Relationship Id="rId7" Type="http://schemas.openxmlformats.org/officeDocument/2006/relationships/slide" Target="slides/slide5.xml"></Relationship><Relationship Id="rId8" Type="http://schemas.openxmlformats.org/officeDocument/2006/relationships/slide" Target="slides/slide6.xml"></Relationship><Relationship Id="rId9" Type="http://schemas.openxmlformats.org/officeDocument/2006/relationships/slide" Target="slides/slide7.xml"></Relationship><Relationship Id="rId10" Type="http://schemas.openxmlformats.org/officeDocument/2006/relationships/slide" Target="slides/slide8.xml"></Relationship><Relationship Id="rId11" Type="http://schemas.openxmlformats.org/officeDocument/2006/relationships/slide" Target="slides/slide9.xml"></Relationship><Relationship Id="rId12" Type="http://schemas.openxmlformats.org/officeDocument/2006/relationships/theme" Target="theme/theme1.xml"></Relationship><Relationship Id="rId13" Type="http://schemas.openxmlformats.org/officeDocument/2006/relationships/theme" Target="theme/theme2.xml"></Relationship><Relationship Id="rId14" Type="http://schemas.openxmlformats.org/officeDocument/2006/relationships/presProps" Target="presProps.xml"></Relationship><Relationship Id="rId15" Type="http://schemas.openxmlformats.org/officeDocument/2006/relationships/viewProps" Target="viewProps.xml"></Relationship><Relationship Id="rId1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/>
          </p:cNvSpPr>
          <p:nvPr>
            <p:ph type="ctrTitle"/>
          </p:nvPr>
        </p:nvSpPr>
        <p:spPr>
          <a:xfrm rot="0">
            <a:off x="1625600" y="3886200"/>
            <a:ext cx="9144635" cy="991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9" name="부제목 8"/>
          <p:cNvSpPr txBox="1">
            <a:spLocks/>
          </p:cNvSpPr>
          <p:nvPr>
            <p:ph type="subTitle"/>
          </p:nvPr>
        </p:nvSpPr>
        <p:spPr>
          <a:xfrm rot="0">
            <a:off x="1625600" y="5124450"/>
            <a:ext cx="9144635" cy="534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  <a:endParaRPr lang="ko-KR" altLang="en-US" sz="2000" cap="none" dirty="0" smtClean="0" b="0">
              <a:solidFill>
                <a:schemeClr val="tx2"/>
              </a:solidFill>
              <a:latin typeface="돋움" charset="0"/>
              <a:ea typeface="돋움" charset="0"/>
            </a:endParaRPr>
          </a:p>
        </p:txBody>
      </p:sp>
      <p:sp>
        <p:nvSpPr>
          <p:cNvPr id="28" name="날짜 개체 틀 27"/>
          <p:cNvSpPr txBox="1">
            <a:spLocks/>
          </p:cNvSpPr>
          <p:nvPr>
            <p:ph type="dt"/>
          </p:nvPr>
        </p:nvSpPr>
        <p:spPr>
          <a:xfrm rot="0">
            <a:off x="8534400" y="6355080"/>
            <a:ext cx="30486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/>
          </p:cNvSpPr>
          <p:nvPr>
            <p:ph type="ftr"/>
          </p:nvPr>
        </p:nvSpPr>
        <p:spPr>
          <a:xfrm rot="0">
            <a:off x="3864610" y="6355080"/>
            <a:ext cx="463359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29" name="슬라이드 번호 개체 틀 28"/>
          <p:cNvSpPr txBox="1">
            <a:spLocks/>
          </p:cNvSpPr>
          <p:nvPr>
            <p:ph type="sldNum" idx="12"/>
          </p:nvPr>
        </p:nvSpPr>
        <p:spPr>
          <a:xfrm rot="0">
            <a:off x="1621155" y="6355080"/>
            <a:ext cx="1626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206500" y="3648075"/>
            <a:ext cx="9754235" cy="1280795"/>
          </a:xfrm>
          <a:prstGeom prst="rect"/>
          <a:noFill/>
          <a:ln w="6350" cap="rnd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219200" y="5048250"/>
            <a:ext cx="9754235" cy="686435"/>
          </a:xfrm>
          <a:prstGeom prst="rect"/>
          <a:noFill/>
          <a:ln w="6350" cap="rnd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206500" y="3648075"/>
            <a:ext cx="305435" cy="128079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1219200" y="5048250"/>
            <a:ext cx="305435" cy="68643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8" name="내용 개체 틀 7"/>
          <p:cNvSpPr txBox="1">
            <a:spLocks/>
          </p:cNvSpPr>
          <p:nvPr>
            <p:ph type="obj"/>
          </p:nvPr>
        </p:nvSpPr>
        <p:spPr>
          <a:xfrm rot="0">
            <a:off x="609600" y="1219200"/>
            <a:ext cx="10973435" cy="4938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Ref idx="1001">
        <a:schemeClr val="tx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625600" y="2971800"/>
            <a:ext cx="9144635" cy="1067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1727200" y="4267200"/>
            <a:ext cx="9043035" cy="1143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000" cap="none" dirty="0" smtClean="0" b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534400" y="6355080"/>
            <a:ext cx="30486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4610" y="6355080"/>
            <a:ext cx="463359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1426210" y="6355080"/>
            <a:ext cx="202755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219200" y="2819400"/>
            <a:ext cx="9754235" cy="1280795"/>
          </a:xfrm>
          <a:prstGeom prst="rect"/>
          <a:noFill/>
          <a:ln w="6350" cap="rnd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219200" y="2819400"/>
            <a:ext cx="305435" cy="128079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내용 개체 틀 8"/>
          <p:cNvSpPr txBox="1">
            <a:spLocks/>
          </p:cNvSpPr>
          <p:nvPr>
            <p:ph type="obj"/>
          </p:nvPr>
        </p:nvSpPr>
        <p:spPr>
          <a:xfrm rot="0">
            <a:off x="608965" y="1219200"/>
            <a:ext cx="5389245" cy="4938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내용 개체 틀 10"/>
          <p:cNvSpPr txBox="1">
            <a:spLocks/>
          </p:cNvSpPr>
          <p:nvPr>
            <p:ph type="obj"/>
          </p:nvPr>
        </p:nvSpPr>
        <p:spPr>
          <a:xfrm rot="0">
            <a:off x="6176010" y="1216025"/>
            <a:ext cx="5389245" cy="4938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285875"/>
            <a:ext cx="5387975" cy="686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6965" y="1295400"/>
            <a:ext cx="5389245" cy="686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4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cap="none" dirty="0" smtClean="0" b="1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11" name="내용 개체 틀 10"/>
          <p:cNvSpPr txBox="1">
            <a:spLocks/>
          </p:cNvSpPr>
          <p:nvPr>
            <p:ph type="obj"/>
          </p:nvPr>
        </p:nvSpPr>
        <p:spPr>
          <a:xfrm rot="0">
            <a:off x="609600" y="2133600"/>
            <a:ext cx="5385435" cy="40392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내용 개체 틀 12"/>
          <p:cNvSpPr txBox="1">
            <a:spLocks/>
          </p:cNvSpPr>
          <p:nvPr>
            <p:ph type="obj"/>
          </p:nvPr>
        </p:nvSpPr>
        <p:spPr>
          <a:xfrm rot="0">
            <a:off x="6197600" y="2133600"/>
            <a:ext cx="5385435" cy="40392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28600"/>
            <a:ext cx="10973435" cy="915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도형 5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32800" y="304800"/>
            <a:ext cx="3353435" cy="838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편집</a:t>
            </a:r>
            <a:endParaRPr lang="ko-KR" altLang="en-US" sz="2000" cap="none" dirty="0" smtClean="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32800" y="1219200"/>
            <a:ext cx="3353435" cy="48444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1600" cap="none" dirty="0" smtClean="0" b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5400000">
            <a:off x="4213860" y="3324225"/>
            <a:ext cx="8047354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12" name="내용 개체 틀 11"/>
          <p:cNvSpPr txBox="1">
            <a:spLocks/>
          </p:cNvSpPr>
          <p:nvPr>
            <p:ph type="obj"/>
          </p:nvPr>
        </p:nvSpPr>
        <p:spPr>
          <a:xfrm rot="0">
            <a:off x="406400" y="304800"/>
            <a:ext cx="7620635" cy="5715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Ref idx="1001">
        <a:schemeClr val="tx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501015"/>
            <a:ext cx="10973435" cy="675005"/>
          </a:xfrm>
          <a:prstGeom prst="rect"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square" lIns="274320" tIns="45720" rIns="91440" bIns="45720" vert="horz" anchor="ctr">
            <a:normAutofit fontScale="100000" lnSpcReduction="0"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제목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20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편집</a:t>
            </a:r>
            <a:endParaRPr lang="ko-KR" altLang="en-US" sz="200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609600" y="1905000"/>
            <a:ext cx="10973435" cy="4270375"/>
          </a:xfrm>
          <a:prstGeom prst="rect"/>
          <a:solidFill>
            <a:schemeClr val="tx1">
              <a:shade val="5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219200"/>
            <a:ext cx="10973435" cy="534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4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4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4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09600" y="501015"/>
            <a:ext cx="244475" cy="6864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219200"/>
            <a:ext cx="10973435" cy="49104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5400000">
            <a:off x="4839335" y="3201670"/>
            <a:ext cx="780351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2017-06-19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 txBox="1">
            <a:spLocks/>
          </p:cNvSpPr>
          <p:nvPr>
            <p:ph type="title"/>
          </p:nvPr>
        </p:nvSpPr>
        <p:spPr>
          <a:xfrm rot="0">
            <a:off x="609600" y="152400"/>
            <a:ext cx="109734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돋움" charset="0"/>
                <a:ea typeface="돋움" charset="0"/>
              </a:rPr>
              <a:t>마스터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제목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스타일</a:t>
            </a: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 </a:t>
            </a:r>
            <a:r>
              <a:rPr lang="en-US" altLang="ko-KR" sz="3200" cap="none" dirty="0" smtClean="0" b="0">
                <a:latin typeface="돋움" charset="0"/>
                <a:ea typeface="돋움" charset="0"/>
              </a:rPr>
              <a:t>편집</a:t>
            </a:r>
            <a:endParaRPr lang="ko-KR" altLang="en-US" sz="32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13" name="텍스트 개체 틀 12"/>
          <p:cNvSpPr txBox="1">
            <a:spLocks/>
          </p:cNvSpPr>
          <p:nvPr>
            <p:ph type="body"/>
          </p:nvPr>
        </p:nvSpPr>
        <p:spPr>
          <a:xfrm rot="0">
            <a:off x="609600" y="1219200"/>
            <a:ext cx="10973435" cy="49104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74320" indent="-274320" algn="l" fontAlgn="auto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600" cap="none" dirty="0" smtClean="0" b="0">
                <a:latin typeface="맑은 고딕" charset="0"/>
                <a:ea typeface="맑은 고딕" charset="0"/>
              </a:rPr>
              <a:t>편집합니다</a:t>
            </a:r>
            <a:endParaRPr lang="ko-KR" altLang="en-US" sz="2600" cap="none" dirty="0" smtClean="0" b="0">
              <a:latin typeface="맑은 고딕" charset="0"/>
              <a:ea typeface="맑은 고딕" charset="0"/>
            </a:endParaRPr>
          </a:p>
          <a:p>
            <a:pPr marL="548640" indent="-27432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둘째</a:t>
            </a:r>
            <a:r>
              <a:rPr lang="en-US" altLang="ko-KR" sz="23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3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300" cap="none" dirty="0" smtClean="0" b="0">
              <a:latin typeface="맑은 고딕" charset="0"/>
              <a:ea typeface="맑은 고딕" charset="0"/>
            </a:endParaRPr>
          </a:p>
          <a:p>
            <a:pPr marL="822960" indent="-228600" algn="l" fontAlgn="auto" defTabSz="9144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097280" indent="-228600" algn="l" fontAlgn="auto" defTabSz="91440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1371600" indent="-228600" algn="l" fontAlgn="auto" defTabSz="91440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600" cap="none" dirty="0" smtClean="0" b="0">
                <a:latin typeface="Gill Sans MT" charset="0"/>
                <a:ea typeface="Gill Sans MT" charset="0"/>
              </a:rPr>
              <a:t> </a:t>
            </a: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수준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날짜 개체 틀 13"/>
          <p:cNvSpPr txBox="1">
            <a:spLocks/>
          </p:cNvSpPr>
          <p:nvPr>
            <p:ph type="dt"/>
          </p:nvPr>
        </p:nvSpPr>
        <p:spPr>
          <a:xfrm rot="0">
            <a:off x="8533765" y="6356350"/>
            <a:ext cx="305244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6/19/2017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864610" y="6356350"/>
            <a:ext cx="4674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sp>
        <p:nvSpPr>
          <p:cNvPr id="23" name="슬라이드 번호 개체 틀 22"/>
          <p:cNvSpPr txBox="1">
            <a:spLocks/>
          </p:cNvSpPr>
          <p:nvPr>
            <p:ph type="sldNum" idx="12"/>
          </p:nvPr>
        </p:nvSpPr>
        <p:spPr>
          <a:xfrm rot="0">
            <a:off x="816610" y="6356350"/>
            <a:ext cx="2642235" cy="366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>
                <a:solidFill>
                  <a:schemeClr val="tx2"/>
                </a:solidFill>
                <a:latin typeface="굴림" charset="0"/>
                <a:ea typeface="굴림" charset="0"/>
              </a:rPr>
              <a:t>1</a:t>
            </a:fld>
            <a:endParaRPr lang="ko-KR" altLang="en-US" sz="1400" cap="none" dirty="0" smtClean="0" b="0">
              <a:solidFill>
                <a:schemeClr val="tx2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0">
            <a:off x="609600" y="6353175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>
            <a:off x="609600" y="1143000"/>
            <a:ext cx="10973435" cy="635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 noChangeAspect="1"/>
          </p:cNvSpPr>
          <p:nvPr/>
        </p:nvSpPr>
        <p:spPr>
          <a:xfrm rot="5400000">
            <a:off x="558800" y="6467475"/>
            <a:ext cx="2546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Gill Sans MT" charset="0"/>
              <a:ea typeface="Gill Sans MT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11200" y="6435725"/>
            <a:ext cx="1077023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</a:pPr>
            <a:endParaRPr lang="ko-KR" altLang="en-US" sz="1800" cap="none" dirty="0" smtClean="0" b="1">
              <a:solidFill>
                <a:srgbClr val="006600"/>
              </a:solidFill>
              <a:latin typeface="굴림체" charset="0"/>
              <a:ea typeface="굴림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609600" y="6324600"/>
            <a:ext cx="1097343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accent2"/>
                </a:solidFill>
                <a:latin typeface="HY헤드라인M" charset="0"/>
                <a:ea typeface="HY헤드라인M" charset="0"/>
              </a:rPr>
              <a:t>		 		   </a:t>
            </a:r>
            <a:fld id="{B9320F77-B9A0-41C5-862A-B4B631284C64}" type="slidenum">
              <a:rPr lang="en-US" altLang="ko-KR" sz="1200" cap="none" dirty="0" smtClean="0" b="0">
                <a:solidFill>
                  <a:schemeClr val="accent2"/>
                </a:solidFill>
                <a:latin typeface="HY헤드라인M" charset="0"/>
                <a:ea typeface="HY헤드라인M" charset="0"/>
              </a:rPr>
              <a:t>2</a:t>
            </a:fld>
            <a:r>
              <a:rPr lang="en-US" altLang="ko-KR" sz="500" cap="none" dirty="0" smtClean="0" b="1">
                <a:solidFill>
                  <a:srgbClr val="006600"/>
                </a:solidFill>
                <a:latin typeface="Times New Roman" charset="0"/>
                <a:ea typeface="Times New Roman" charset="0"/>
              </a:rPr>
              <a:t> </a:t>
            </a:r>
            <a:endParaRPr lang="ko-KR" altLang="en-US" sz="500" cap="none" dirty="0" smtClean="0" b="1">
              <a:solidFill>
                <a:srgbClr val="006600"/>
              </a:solidFill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779217641.wmf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03974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410243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801232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124237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8739249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9648255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State machine</a:t>
            </a:r>
            <a:r>
              <a:rPr lang="en-US" altLang="ko-KR" sz="36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을</a:t>
            </a:r>
            <a:r>
              <a:rPr lang="en-US" altLang="ko-KR" sz="36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</a:t>
            </a:r>
            <a:r>
              <a:rPr lang="en-US" altLang="ko-KR" sz="36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이용한</a:t>
            </a:r>
            <a:r>
              <a:rPr lang="en-US" altLang="ko-KR" sz="3600" cap="none" dirty="0" smtClean="0" b="0">
                <a:solidFill>
                  <a:schemeClr val="tx1"/>
                </a:solidFill>
                <a:latin typeface="Bookman Old Style" charset="0"/>
                <a:ea typeface="Bookman Old Style" charset="0"/>
              </a:rPr>
              <a:t> Serial adder </a:t>
            </a:r>
            <a:r>
              <a:rPr lang="en-US" altLang="ko-KR" sz="360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설계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981200" y="152400"/>
            <a:ext cx="8230235" cy="991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Bookman Old Style" charset="0"/>
                <a:ea typeface="Bookman Old Style" charset="0"/>
              </a:rPr>
              <a:t>Mealy-type machine for Serial adder</a:t>
            </a:r>
            <a:endParaRPr lang="ko-KR" altLang="en-US" sz="3200" cap="none" dirty="0" smtClean="0" b="0">
              <a:latin typeface="Bookman Old Style" charset="0"/>
              <a:ea typeface="Bookman Old Style" charset="0"/>
            </a:endParaRPr>
          </a:p>
        </p:txBody>
      </p:sp>
      <p:pic>
        <p:nvPicPr>
          <p:cNvPr id="4" name="그림 3" descr="C:/Users/will9/AppData/Roaming/PolarisOffice/ETemp/676_4890312/fImage779217641.w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65500" y="1196975"/>
            <a:ext cx="5502275" cy="2972435"/>
          </a:xfrm>
          <a:prstGeom prst="rect"/>
          <a:noFill/>
        </p:spPr>
      </p:pic>
      <p:grpSp>
        <p:nvGrpSpPr>
          <p:cNvPr id="3" name="그룹 2"/>
          <p:cNvGrpSpPr/>
          <p:nvPr/>
        </p:nvGrpSpPr>
        <p:grpSpPr>
          <a:xfrm rot="0">
            <a:off x="3071495" y="4437380"/>
            <a:ext cx="6032500" cy="1761490"/>
            <a:chOff x="3071495" y="4437380"/>
            <a:chExt cx="6032500" cy="176149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 rot="0">
              <a:off x="3071495" y="4437380"/>
              <a:ext cx="6015355" cy="1079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071495" y="4448175"/>
              <a:ext cx="1206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4137025" y="44481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119120" y="4656455"/>
              <a:ext cx="10261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Present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6854825" y="44481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4864735" y="4564380"/>
              <a:ext cx="132461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Next state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7491730" y="4564380"/>
              <a:ext cx="79946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Output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9088120" y="44481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4137025" y="4918075"/>
              <a:ext cx="4967605" cy="133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3071495" y="4905375"/>
              <a:ext cx="1206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8575040" y="4580890"/>
              <a:ext cx="2641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i="1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s </a:t>
              </a:r>
              <a:endParaRPr lang="ko-KR" altLang="en-US" sz="2000" cap="none" dirty="0" smtClean="0" i="1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4137025" y="49053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3275330" y="4930775"/>
              <a:ext cx="71120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state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4253865" y="5019675"/>
              <a:ext cx="29718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i="1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ab</a:t>
              </a:r>
              <a:endParaRPr lang="ko-KR" altLang="en-US" sz="2000" cap="none" dirty="0" smtClean="0" i="1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0">
              <a:off x="4521200" y="5021580"/>
              <a:ext cx="5816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=00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0">
              <a:off x="5327650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01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 rot="0">
              <a:off x="5878195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10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 rot="0">
              <a:off x="6854825" y="49053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6433820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11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6988175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00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6" name="도형 25"/>
            <p:cNvSpPr>
              <a:spLocks/>
            </p:cNvSpPr>
            <p:nvPr/>
          </p:nvSpPr>
          <p:spPr>
            <a:xfrm rot="0">
              <a:off x="7540625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01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0">
              <a:off x="8094345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10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 rot="0">
              <a:off x="9088120" y="4905375"/>
              <a:ext cx="13335" cy="4578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29" name="도형 28"/>
            <p:cNvSpPr>
              <a:spLocks/>
            </p:cNvSpPr>
            <p:nvPr/>
          </p:nvSpPr>
          <p:spPr>
            <a:xfrm rot="0">
              <a:off x="3071495" y="5375275"/>
              <a:ext cx="6015355" cy="133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 rot="0">
              <a:off x="3071495" y="5387975"/>
              <a:ext cx="12065" cy="45656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31" name="도형 30"/>
            <p:cNvSpPr>
              <a:spLocks/>
            </p:cNvSpPr>
            <p:nvPr/>
          </p:nvSpPr>
          <p:spPr>
            <a:xfrm rot="0">
              <a:off x="8649970" y="5021580"/>
              <a:ext cx="292735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11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4137025" y="5387975"/>
              <a:ext cx="13335" cy="45656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33" name="도형 32"/>
            <p:cNvSpPr>
              <a:spLocks/>
            </p:cNvSpPr>
            <p:nvPr/>
          </p:nvSpPr>
          <p:spPr>
            <a:xfrm rot="0">
              <a:off x="3472815" y="5488305"/>
              <a:ext cx="32639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G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4" name="도형 33"/>
            <p:cNvSpPr>
              <a:spLocks/>
            </p:cNvSpPr>
            <p:nvPr/>
          </p:nvSpPr>
          <p:spPr>
            <a:xfrm rot="0">
              <a:off x="4749165" y="5488305"/>
              <a:ext cx="32639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G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5" name="도형 34"/>
            <p:cNvSpPr>
              <a:spLocks/>
            </p:cNvSpPr>
            <p:nvPr/>
          </p:nvSpPr>
          <p:spPr>
            <a:xfrm rot="0">
              <a:off x="5339715" y="5488305"/>
              <a:ext cx="32639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G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6" name="도형 35"/>
            <p:cNvSpPr>
              <a:spLocks/>
            </p:cNvSpPr>
            <p:nvPr/>
          </p:nvSpPr>
          <p:spPr>
            <a:xfrm rot="0">
              <a:off x="5896610" y="5488305"/>
              <a:ext cx="32639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G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6854825" y="5387975"/>
              <a:ext cx="13335" cy="45656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38" name="도형 37"/>
            <p:cNvSpPr>
              <a:spLocks/>
            </p:cNvSpPr>
            <p:nvPr/>
          </p:nvSpPr>
          <p:spPr>
            <a:xfrm rot="0">
              <a:off x="6460490" y="5488305"/>
              <a:ext cx="31623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H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9" name="도형 38"/>
            <p:cNvSpPr>
              <a:spLocks/>
            </p:cNvSpPr>
            <p:nvPr/>
          </p:nvSpPr>
          <p:spPr>
            <a:xfrm rot="0">
              <a:off x="7034530" y="548830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0" name="도형 39"/>
            <p:cNvSpPr>
              <a:spLocks/>
            </p:cNvSpPr>
            <p:nvPr/>
          </p:nvSpPr>
          <p:spPr>
            <a:xfrm rot="0">
              <a:off x="7588250" y="548830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1" name="도형 40"/>
            <p:cNvSpPr>
              <a:spLocks/>
            </p:cNvSpPr>
            <p:nvPr/>
          </p:nvSpPr>
          <p:spPr>
            <a:xfrm rot="0">
              <a:off x="8145780" y="548830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 rot="0">
              <a:off x="9088120" y="5387975"/>
              <a:ext cx="13335" cy="45656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43" name="도형 42"/>
            <p:cNvSpPr>
              <a:spLocks/>
            </p:cNvSpPr>
            <p:nvPr/>
          </p:nvSpPr>
          <p:spPr>
            <a:xfrm rot="0">
              <a:off x="3071495" y="5822950"/>
              <a:ext cx="12065" cy="35115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44" name="도형 43"/>
            <p:cNvSpPr>
              <a:spLocks/>
            </p:cNvSpPr>
            <p:nvPr/>
          </p:nvSpPr>
          <p:spPr>
            <a:xfrm rot="0">
              <a:off x="8698230" y="548830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5" name="도형 44"/>
            <p:cNvSpPr>
              <a:spLocks/>
            </p:cNvSpPr>
            <p:nvPr/>
          </p:nvSpPr>
          <p:spPr>
            <a:xfrm rot="0">
              <a:off x="4137025" y="5822950"/>
              <a:ext cx="13335" cy="35115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 rot="0">
              <a:off x="3477895" y="5838825"/>
              <a:ext cx="31623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H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 rot="0">
              <a:off x="4749165" y="5838825"/>
              <a:ext cx="32639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G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 rot="0">
              <a:off x="5344795" y="5838825"/>
              <a:ext cx="31623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H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 rot="0">
              <a:off x="5901690" y="5838825"/>
              <a:ext cx="31623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H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50" name="도형 49"/>
            <p:cNvSpPr>
              <a:spLocks/>
            </p:cNvSpPr>
            <p:nvPr/>
          </p:nvSpPr>
          <p:spPr>
            <a:xfrm rot="0">
              <a:off x="6854825" y="5822950"/>
              <a:ext cx="13335" cy="35115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51" name="도형 50"/>
            <p:cNvSpPr>
              <a:spLocks/>
            </p:cNvSpPr>
            <p:nvPr/>
          </p:nvSpPr>
          <p:spPr>
            <a:xfrm rot="0">
              <a:off x="6460490" y="5838825"/>
              <a:ext cx="31623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H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52" name="도형 51"/>
            <p:cNvSpPr>
              <a:spLocks/>
            </p:cNvSpPr>
            <p:nvPr/>
          </p:nvSpPr>
          <p:spPr>
            <a:xfrm rot="0">
              <a:off x="7034530" y="583882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0">
              <a:off x="7588250" y="583882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 rot="0">
              <a:off x="8145780" y="583882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0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 rot="0">
              <a:off x="9088120" y="5822950"/>
              <a:ext cx="13335" cy="35115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 rot="0">
              <a:off x="3071495" y="6186805"/>
              <a:ext cx="6015355" cy="13335"/>
            </a:xfrm>
            <a:prstGeom prst="rect"/>
            <a:solidFill>
              <a:srgbClr val="FFFFFF"/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굴림" charset="0"/>
                <a:ea typeface="굴림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 rot="0">
              <a:off x="8698230" y="5838825"/>
              <a:ext cx="276860" cy="307975"/>
            </a:xfrm>
            <a:prstGeom prst="rect"/>
            <a:noFill/>
            <a:ln w="0">
              <a:noFill/>
              <a:prstDash/>
            </a:ln>
          </p:spPr>
          <p:txBody>
            <a:bodyPr wrap="none" lIns="0" tIns="0" rIns="0" bIns="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rgbClr val="000000"/>
                  </a:solidFill>
                  <a:latin typeface="굴림" charset="0"/>
                  <a:ea typeface="굴림" charset="0"/>
                </a:rPr>
                <a:t>1 </a:t>
              </a:r>
              <a:endParaRPr lang="ko-KR" altLang="en-US" sz="2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676_4890312/fImage420397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" y="1603375"/>
            <a:ext cx="12192635" cy="525081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776220" y="61595"/>
            <a:ext cx="75742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Serial Adder의 bdf 설계입니다.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Parallel In/Serial Out Shift Registers 2개를 사용하고, Mealy-type State table을 통해 가운데에 Adder FSM을 구현하였습니다.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 이후에 Serial In/Parallel Out Shift Registers를 사용하였습니다.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676_4890312/fImage11410243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7215" y="2317750"/>
            <a:ext cx="7940675" cy="436308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740025" y="1153160"/>
            <a:ext cx="68922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그림상으론 난해하여 Adder부분을 캡쳐했습니다.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 슬라이드에서의 State Table을 이용하여 만들었습니다.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698625" y="111125"/>
            <a:ext cx="8343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Start와 Done을 2개의 AND게이트와 1을입력해주는 전원, 그리고 Start와 각각의 A의 비트값을 이용하여 Start가 1인경우에 각각의 비트값이 들어가도록 만들었습니다.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676_4890312/fImage28801232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30" y="1704340"/>
            <a:ext cx="12146280" cy="5163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676_4890312/fImage2112423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30" y="2653030"/>
            <a:ext cx="12073890" cy="420243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007870" y="1028700"/>
            <a:ext cx="8070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Done은 Start와 같은 원리로 구현하였는데, Done이 1인경우에 각각 내려오는 값을 S의 비트에 저장되도록 만들었습니다.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676_4890312/fImage128739249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95" y="1301750"/>
            <a:ext cx="12112625" cy="55549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94055" y="49530"/>
            <a:ext cx="11206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제가 이해한 바에 의하면, 0000~1111까지의 A와 B가 Start가 1이 되는 순간에 값이 Shift register에 들어가서, Adder를 거쳐서 S에 저장이 되게 됩니다. 그리고 그 때에 Done이 1이라면 S값이 정상적으로 계산되어 출력될 것입니다.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676_4890312/fImage129648255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" y="1276350"/>
            <a:ext cx="12055475" cy="557911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97815" y="0"/>
            <a:ext cx="116649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하지만 이처럼 전혀 값이 변하지 않고 0으로만 고정되어 나왔습니다. Load를 사용하여 값이 그대로 전달되게끔 하여 어떻게든 값이 나와야 할것 같은데, 전혀 변화가 없었습니다.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Discussion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설계상으로 이론적으로 생각해보면, 틀린 회로는 아니라고 생각합니다.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Gate Level Simulation에서 값이 정상적으로 나오지 않는 이유를 생각해보았는데, 제가 Shift와 Load의 작동 방식과 Shift register에서 비트를 움직이는 방식을 잘못 이해하고 있는 것 같습니다.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54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서우일</dc:creator>
  <cp:lastModifiedBy>서우일</cp:lastModifiedBy>
</cp:coreProperties>
</file>