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269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1400" autoAdjust="0"/>
  </p:normalViewPr>
  <p:slideViewPr>
    <p:cSldViewPr>
      <p:cViewPr varScale="1">
        <p:scale>
          <a:sx n="76" d="100"/>
          <a:sy n="76" d="100"/>
        </p:scale>
        <p:origin x="-9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FC45-EB3E-4FDA-BFE1-F55CC425E54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DDC16-0691-4A6B-B414-2C4183D5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DDC16-0691-4A6B-B414-2C4183D5A0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0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3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09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12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0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96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9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5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7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48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0.6</a:t>
            </a:r>
            <a:endParaRPr lang="en-US" altLang="zh-CN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让坦克听从我们的指挥</a:t>
            </a:r>
          </a:p>
          <a:p>
            <a:pPr lvl="2"/>
            <a:r>
              <a:rPr lang="zh-CN" altLang="en-US" smtClean="0"/>
              <a:t>添加键盘监听器类</a:t>
            </a:r>
            <a:r>
              <a:rPr lang="en-US" altLang="zh-CN" smtClean="0"/>
              <a:t>KeyMonitor</a:t>
            </a:r>
          </a:p>
          <a:p>
            <a:pPr lvl="2"/>
            <a:r>
              <a:rPr lang="en-US" altLang="zh-CN" smtClean="0"/>
              <a:t>TankCient</a:t>
            </a:r>
            <a:r>
              <a:rPr lang="zh-CN" altLang="en-US" smtClean="0"/>
              <a:t>添加键盘监听器</a:t>
            </a:r>
          </a:p>
          <a:p>
            <a:pPr lvl="2"/>
            <a:r>
              <a:rPr lang="zh-CN" altLang="en-US" smtClean="0"/>
              <a:t>针对不同的键改变坦克的位置，与重画线程结合产生不同方向运动</a:t>
            </a:r>
          </a:p>
          <a:p>
            <a:r>
              <a:rPr lang="zh-CN" altLang="en-US" smtClean="0"/>
              <a:t>注意：</a:t>
            </a:r>
          </a:p>
          <a:p>
            <a:pPr lvl="2"/>
            <a:r>
              <a:rPr lang="en-US" altLang="zh-CN" smtClean="0"/>
              <a:t>switch case</a:t>
            </a:r>
            <a:r>
              <a:rPr lang="zh-CN" altLang="en-US" smtClean="0"/>
              <a:t>语句中</a:t>
            </a:r>
            <a:r>
              <a:rPr lang="en-US" altLang="zh-CN" smtClean="0"/>
              <a:t>break</a:t>
            </a:r>
            <a:r>
              <a:rPr lang="zh-CN" altLang="en-US" smtClean="0"/>
              <a:t>语句的运用</a:t>
            </a:r>
          </a:p>
          <a:p>
            <a:pPr lvl="2"/>
            <a:r>
              <a:rPr lang="zh-CN" altLang="en-US" smtClean="0"/>
              <a:t>写程序要</a:t>
            </a:r>
            <a:r>
              <a:rPr lang="zh-CN" altLang="en-US" sz="3600" b="1" smtClean="0"/>
              <a:t>循序渐进</a:t>
            </a:r>
          </a:p>
          <a:p>
            <a:pPr lvl="2"/>
            <a:endParaRPr lang="zh-CN" altLang="en-US" sz="2000" b="1" smtClean="0"/>
          </a:p>
        </p:txBody>
      </p:sp>
    </p:spTree>
    <p:extLst>
      <p:ext uri="{BB962C8B-B14F-4D97-AF65-F5344CB8AC3E}">
        <p14:creationId xmlns:p14="http://schemas.microsoft.com/office/powerpoint/2010/main" val="16229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增加</a:t>
            </a:r>
            <a:r>
              <a:rPr lang="en-US" altLang="zh-CN" smtClean="0"/>
              <a:t>100</a:t>
            </a:r>
            <a:r>
              <a:rPr lang="zh-CN" altLang="en-US" smtClean="0"/>
              <a:t>辆坦克到游戏中</a:t>
            </a:r>
          </a:p>
        </p:txBody>
      </p:sp>
    </p:spTree>
    <p:extLst>
      <p:ext uri="{BB962C8B-B14F-4D97-AF65-F5344CB8AC3E}">
        <p14:creationId xmlns:p14="http://schemas.microsoft.com/office/powerpoint/2010/main" val="303061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0.7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重要版本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功能：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将坦克单独包装成类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步骤：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建立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Tank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类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Tank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类添加成员变量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x y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添加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draw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方法，使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Tank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类独立控制自己的画法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添加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Tank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类处理按键的方法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根据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Tank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类修改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TankClient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类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掌握：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面向对象的思考方法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细节隐藏、构建单独的类、首先考虑系统中有哪些类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合适的方法应该出现在合适的类中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如何让坦克向</a:t>
            </a:r>
            <a:r>
              <a:rPr lang="en-US" altLang="zh-CN" smtClean="0"/>
              <a:t>8</a:t>
            </a:r>
            <a:r>
              <a:rPr lang="zh-CN" altLang="en-US" smtClean="0"/>
              <a:t>个方向行走</a:t>
            </a:r>
            <a:r>
              <a:rPr lang="en-US" altLang="zh-CN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25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0.8</a:t>
            </a:r>
            <a:endParaRPr lang="en-US" altLang="zh-CN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让主战坦克向</a:t>
            </a:r>
            <a:r>
              <a:rPr lang="en-US" altLang="zh-CN" smtClean="0"/>
              <a:t>8</a:t>
            </a:r>
            <a:r>
              <a:rPr lang="zh-CN" altLang="en-US" smtClean="0"/>
              <a:t>个方向行走（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步骤</a:t>
            </a:r>
          </a:p>
          <a:p>
            <a:pPr lvl="2"/>
            <a:r>
              <a:rPr lang="zh-CN" altLang="en-US" smtClean="0"/>
              <a:t>添加记录按键状态的布尔量</a:t>
            </a:r>
          </a:p>
          <a:p>
            <a:pPr lvl="2"/>
            <a:r>
              <a:rPr lang="zh-CN" altLang="en-US" smtClean="0"/>
              <a:t>添加代表方向的量（使用枚举）</a:t>
            </a:r>
          </a:p>
          <a:p>
            <a:pPr lvl="2"/>
            <a:r>
              <a:rPr lang="zh-CN" altLang="en-US" smtClean="0"/>
              <a:t>根据按键状态确定</a:t>
            </a:r>
            <a:r>
              <a:rPr lang="en-US" altLang="zh-CN" smtClean="0"/>
              <a:t>Tank</a:t>
            </a:r>
            <a:r>
              <a:rPr lang="zh-CN" altLang="en-US" smtClean="0"/>
              <a:t>方向</a:t>
            </a:r>
          </a:p>
          <a:p>
            <a:pPr lvl="2"/>
            <a:r>
              <a:rPr lang="zh-CN" altLang="en-US" smtClean="0"/>
              <a:t>根据方向进行下一步的移动（</a:t>
            </a:r>
            <a:r>
              <a:rPr lang="en-US" altLang="zh-CN" smtClean="0"/>
              <a:t>move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40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0.9</a:t>
            </a:r>
            <a:endParaRPr lang="en-US" altLang="zh-CN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让主战坦克向</a:t>
            </a:r>
            <a:r>
              <a:rPr lang="en-US" altLang="zh-CN" smtClean="0"/>
              <a:t>8</a:t>
            </a:r>
            <a:r>
              <a:rPr lang="zh-CN" altLang="en-US" smtClean="0"/>
              <a:t>个方向行走（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步骤</a:t>
            </a:r>
          </a:p>
          <a:p>
            <a:pPr lvl="2"/>
            <a:r>
              <a:rPr lang="zh-CN" altLang="en-US" smtClean="0"/>
              <a:t>处理键抬起的消息</a:t>
            </a:r>
          </a:p>
          <a:p>
            <a:pPr lvl="2"/>
            <a:r>
              <a:rPr lang="zh-CN" altLang="en-US" smtClean="0"/>
              <a:t>修改</a:t>
            </a:r>
            <a:r>
              <a:rPr lang="en-US" altLang="zh-CN" smtClean="0"/>
              <a:t>TankClient</a:t>
            </a:r>
            <a:r>
              <a:rPr lang="zh-CN" altLang="en-US" smtClean="0"/>
              <a:t>相关代码</a:t>
            </a:r>
          </a:p>
        </p:txBody>
      </p:sp>
    </p:spTree>
    <p:extLst>
      <p:ext uri="{BB962C8B-B14F-4D97-AF65-F5344CB8AC3E}">
        <p14:creationId xmlns:p14="http://schemas.microsoft.com/office/powerpoint/2010/main" val="8271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1.0</a:t>
            </a:r>
            <a:endParaRPr lang="en-US" altLang="zh-CN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功能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添加子弹类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步骤：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添加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Missile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类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添加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x,y,dir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等属性以及常量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添加构造方法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, draw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方法等必要方法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根据不同方向，进行不同的运动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在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TankClient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中模拟一颗子弹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一颗子弹出来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画出来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注意：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不一定一次写到位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进行多次试验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将步骤分解开来逐一进行调试</a:t>
            </a:r>
            <a:endParaRPr lang="en-US" altLang="zh-CN" sz="1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1.1</a:t>
            </a:r>
            <a:endParaRPr lang="en-US" altLang="zh-CN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根据主战坦克的方向和位置，打出子弹</a:t>
            </a:r>
          </a:p>
          <a:p>
            <a:pPr lvl="1"/>
            <a:r>
              <a:rPr lang="zh-CN" altLang="en-US" smtClean="0"/>
              <a:t>步骤</a:t>
            </a:r>
          </a:p>
          <a:p>
            <a:pPr lvl="2"/>
            <a:r>
              <a:rPr lang="zh-CN" altLang="en-US" smtClean="0"/>
              <a:t>增加对</a:t>
            </a:r>
            <a:r>
              <a:rPr lang="en-US" altLang="zh-CN" smtClean="0"/>
              <a:t>Ctrl</a:t>
            </a:r>
            <a:r>
              <a:rPr lang="zh-CN" altLang="en-US" smtClean="0"/>
              <a:t>键的按键处理</a:t>
            </a:r>
          </a:p>
          <a:p>
            <a:pPr lvl="2"/>
            <a:r>
              <a:rPr lang="zh-CN" altLang="en-US" smtClean="0"/>
              <a:t>根据“坦克打出一发子弹”这句话，来确定</a:t>
            </a:r>
            <a:r>
              <a:rPr lang="en-US" altLang="zh-CN" smtClean="0"/>
              <a:t>Tank</a:t>
            </a:r>
            <a:r>
              <a:rPr lang="zh-CN" altLang="en-US" smtClean="0"/>
              <a:t>中的方法</a:t>
            </a:r>
            <a:r>
              <a:rPr lang="en-US" altLang="zh-CN" smtClean="0"/>
              <a:t>fire</a:t>
            </a:r>
            <a:r>
              <a:rPr lang="zh-CN" altLang="en-US" smtClean="0"/>
              <a:t>，其返回值为</a:t>
            </a:r>
            <a:r>
              <a:rPr lang="en-US" altLang="zh-CN" smtClean="0"/>
              <a:t>Missle</a:t>
            </a:r>
          </a:p>
          <a:p>
            <a:pPr lvl="2"/>
            <a:r>
              <a:rPr lang="zh-CN" altLang="en-US" smtClean="0"/>
              <a:t>根据</a:t>
            </a:r>
            <a:r>
              <a:rPr lang="en-US" altLang="zh-CN" smtClean="0"/>
              <a:t>Tank</a:t>
            </a:r>
            <a:r>
              <a:rPr lang="zh-CN" altLang="en-US" smtClean="0"/>
              <a:t>方向和位置设定子弹的方向和位置并</a:t>
            </a:r>
            <a:r>
              <a:rPr lang="en-US" altLang="zh-CN" smtClean="0"/>
              <a:t>new</a:t>
            </a:r>
            <a:r>
              <a:rPr lang="zh-CN" altLang="en-US" smtClean="0"/>
              <a:t>出来，然后返回（</a:t>
            </a:r>
            <a:r>
              <a:rPr lang="en-US" altLang="zh-CN" smtClean="0"/>
              <a:t>fire</a:t>
            </a:r>
            <a:r>
              <a:rPr lang="zh-CN" altLang="en-US" smtClean="0"/>
              <a:t>方法的实现）</a:t>
            </a:r>
          </a:p>
          <a:p>
            <a:r>
              <a:rPr lang="zh-CN" altLang="en-US" smtClean="0"/>
              <a:t>注意：</a:t>
            </a:r>
          </a:p>
          <a:p>
            <a:pPr lvl="1"/>
            <a:r>
              <a:rPr lang="zh-CN" altLang="en-US" smtClean="0"/>
              <a:t>掌握面向对象的思维方式来确定类应该具有的方法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732589" y="3057525"/>
            <a:ext cx="1944687" cy="14585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732589" y="3057525"/>
            <a:ext cx="1944687" cy="14585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156325" y="2787254"/>
            <a:ext cx="479618" cy="36933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x,y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535863" y="2733675"/>
            <a:ext cx="351378" cy="36933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748713" y="3705225"/>
            <a:ext cx="312906" cy="36933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61151" y="3002757"/>
            <a:ext cx="144463" cy="10834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7451726" y="3598069"/>
            <a:ext cx="504825" cy="37742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7451726" y="3596879"/>
            <a:ext cx="504825" cy="37861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1.2</a:t>
            </a:r>
            <a:endParaRPr lang="zh-CN" alt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</a:t>
            </a:r>
          </a:p>
          <a:p>
            <a:pPr lvl="1"/>
            <a:r>
              <a:rPr lang="zh-CN" altLang="en-US" smtClean="0"/>
              <a:t>为了解决坦克停下也能打出炮弹的问题</a:t>
            </a:r>
            <a:r>
              <a:rPr lang="en-US" altLang="zh-CN" smtClean="0"/>
              <a:t>—</a:t>
            </a:r>
            <a:r>
              <a:rPr lang="zh-CN" altLang="en-US" smtClean="0"/>
              <a:t>画出炮筒</a:t>
            </a:r>
          </a:p>
          <a:p>
            <a:pPr lvl="1"/>
            <a:r>
              <a:rPr lang="zh-CN" altLang="en-US" smtClean="0"/>
              <a:t>步骤</a:t>
            </a:r>
          </a:p>
          <a:p>
            <a:pPr lvl="2"/>
            <a:r>
              <a:rPr lang="en-US" altLang="zh-CN" smtClean="0"/>
              <a:t>Tank</a:t>
            </a:r>
            <a:r>
              <a:rPr lang="zh-CN" altLang="en-US" smtClean="0"/>
              <a:t>类增加新的属性</a:t>
            </a:r>
            <a:r>
              <a:rPr lang="en-US" altLang="zh-CN" smtClean="0"/>
              <a:t>ptDir</a:t>
            </a:r>
          </a:p>
          <a:p>
            <a:pPr lvl="2"/>
            <a:r>
              <a:rPr lang="zh-CN" altLang="en-US" smtClean="0"/>
              <a:t>每次</a:t>
            </a:r>
            <a:r>
              <a:rPr lang="en-US" altLang="zh-CN" smtClean="0"/>
              <a:t>move</a:t>
            </a:r>
            <a:r>
              <a:rPr lang="zh-CN" altLang="en-US" smtClean="0"/>
              <a:t>后根据</a:t>
            </a:r>
            <a:r>
              <a:rPr lang="en-US" altLang="zh-CN" smtClean="0"/>
              <a:t>Tank</a:t>
            </a:r>
            <a:r>
              <a:rPr lang="zh-CN" altLang="en-US" smtClean="0"/>
              <a:t>新的方向确定炮筒的方向</a:t>
            </a:r>
          </a:p>
          <a:p>
            <a:pPr lvl="2"/>
            <a:r>
              <a:rPr lang="zh-CN" altLang="en-US" smtClean="0"/>
              <a:t>将炮筒用直线的形式表现出来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372225" y="3057525"/>
            <a:ext cx="1944688" cy="14585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6372225" y="3057525"/>
            <a:ext cx="1944688" cy="14585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795963" y="2787254"/>
            <a:ext cx="479618" cy="36933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x,y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175500" y="2733675"/>
            <a:ext cx="351378" cy="36933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388350" y="3705225"/>
            <a:ext cx="312906" cy="36933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300788" y="3002757"/>
            <a:ext cx="144462" cy="10834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 flipV="1">
            <a:off x="6372226" y="3112294"/>
            <a:ext cx="9366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7308850" y="3057525"/>
            <a:ext cx="0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V="1">
            <a:off x="7308850" y="3112294"/>
            <a:ext cx="935038" cy="594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6372225" y="3706416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7308851" y="3759994"/>
            <a:ext cx="1008063" cy="756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7308850" y="3759994"/>
            <a:ext cx="0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 flipH="1">
            <a:off x="6372225" y="3759994"/>
            <a:ext cx="863600" cy="756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1.3</a:t>
            </a:r>
            <a:endParaRPr lang="en-US" altLang="zh-CN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</a:t>
            </a:r>
          </a:p>
          <a:p>
            <a:pPr lvl="1"/>
            <a:r>
              <a:rPr lang="zh-CN" altLang="en-US" smtClean="0"/>
              <a:t>打出多发炮弹</a:t>
            </a:r>
          </a:p>
          <a:p>
            <a:pPr lvl="1"/>
            <a:r>
              <a:rPr lang="zh-CN" altLang="en-US" smtClean="0"/>
              <a:t>步骤：</a:t>
            </a:r>
          </a:p>
          <a:p>
            <a:pPr lvl="2"/>
            <a:r>
              <a:rPr lang="zh-CN" altLang="en-US" smtClean="0"/>
              <a:t>使用容器装炮弹</a:t>
            </a:r>
          </a:p>
          <a:p>
            <a:pPr lvl="2"/>
            <a:r>
              <a:rPr lang="zh-CN" altLang="en-US" smtClean="0"/>
              <a:t>每当抬起</a:t>
            </a:r>
            <a:r>
              <a:rPr lang="en-US" altLang="zh-CN" smtClean="0"/>
              <a:t>Ctrl</a:t>
            </a:r>
            <a:r>
              <a:rPr lang="zh-CN" altLang="en-US" smtClean="0"/>
              <a:t>键就往容器中加入新的炮弹</a:t>
            </a:r>
          </a:p>
          <a:p>
            <a:pPr lvl="2"/>
            <a:r>
              <a:rPr lang="zh-CN" altLang="en-US" smtClean="0"/>
              <a:t>逐一画出每一发炮弹</a:t>
            </a:r>
          </a:p>
          <a:p>
            <a:r>
              <a:rPr lang="zh-CN" altLang="en-US" smtClean="0"/>
              <a:t>注意：</a:t>
            </a:r>
          </a:p>
          <a:p>
            <a:pPr lvl="1"/>
            <a:r>
              <a:rPr lang="zh-CN" altLang="en-US" smtClean="0"/>
              <a:t>泛型的使用</a:t>
            </a:r>
          </a:p>
        </p:txBody>
      </p:sp>
    </p:spTree>
    <p:extLst>
      <p:ext uri="{BB962C8B-B14F-4D97-AF65-F5344CB8AC3E}">
        <p14:creationId xmlns:p14="http://schemas.microsoft.com/office/powerpoint/2010/main" val="7296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0502" y="841290"/>
            <a:ext cx="7886700" cy="994172"/>
          </a:xfrm>
        </p:spPr>
        <p:txBody>
          <a:bodyPr/>
          <a:lstStyle/>
          <a:p>
            <a:r>
              <a:rPr lang="zh-CN" altLang="en-US" dirty="0" smtClean="0"/>
              <a:t>项目的需求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62273"/>
            <a:ext cx="2736304" cy="265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Version 1.0</a:t>
            </a:r>
          </a:p>
          <a:p>
            <a:pPr lvl="1">
              <a:buFont typeface="Wingdings 2" pitchFamily="18" charset="2"/>
              <a:buAutoNum type="arabicPeriod"/>
            </a:pPr>
            <a:r>
              <a:rPr lang="zh-CN" altLang="en-US" dirty="0" smtClean="0"/>
              <a:t>能够四处移动</a:t>
            </a:r>
            <a:endParaRPr lang="zh-CN" altLang="en-US" dirty="0" smtClean="0"/>
          </a:p>
          <a:p>
            <a:pPr lvl="1">
              <a:buFont typeface="Wingdings 2" pitchFamily="18" charset="2"/>
              <a:buAutoNum type="arabicPeriod"/>
            </a:pPr>
            <a:r>
              <a:rPr lang="zh-CN" altLang="en-US" dirty="0" smtClean="0"/>
              <a:t>能够打击敌人</a:t>
            </a:r>
          </a:p>
          <a:p>
            <a:pPr lvl="1">
              <a:buFont typeface="Wingdings 2" pitchFamily="18" charset="2"/>
              <a:buAutoNum type="arabicPeriod"/>
            </a:pPr>
            <a:r>
              <a:rPr lang="zh-CN" altLang="en-US" dirty="0" smtClean="0"/>
              <a:t>敌人能够移动</a:t>
            </a:r>
          </a:p>
          <a:p>
            <a:pPr lvl="1">
              <a:buFont typeface="Wingdings 2" pitchFamily="18" charset="2"/>
              <a:buAutoNum type="arabicPeriod"/>
            </a:pPr>
            <a:r>
              <a:rPr lang="zh-CN" altLang="en-US" dirty="0" smtClean="0"/>
              <a:t>能够模拟爆炸</a:t>
            </a:r>
          </a:p>
          <a:p>
            <a:pPr lvl="1">
              <a:buFont typeface="Wingdings 2" pitchFamily="18" charset="2"/>
              <a:buAutoNum type="arabicPeriod"/>
            </a:pPr>
            <a:r>
              <a:rPr lang="zh-CN" altLang="en-US" dirty="0" smtClean="0"/>
              <a:t>能够产生障碍</a:t>
            </a:r>
          </a:p>
          <a:p>
            <a:pPr lvl="1">
              <a:buFont typeface="Wingdings 2" pitchFamily="18" charset="2"/>
              <a:buAutoNum type="arabicPeriod"/>
            </a:pPr>
            <a:r>
              <a:rPr lang="zh-CN" altLang="en-US" dirty="0" smtClean="0"/>
              <a:t>能够增长生命</a:t>
            </a:r>
          </a:p>
        </p:txBody>
      </p:sp>
      <p:sp>
        <p:nvSpPr>
          <p:cNvPr id="2" name="矩形 1"/>
          <p:cNvSpPr/>
          <p:nvPr/>
        </p:nvSpPr>
        <p:spPr>
          <a:xfrm>
            <a:off x="3275856" y="48351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1D6295"/>
                </a:solidFill>
              </a:rPr>
              <a:t>坦克大战</a:t>
            </a:r>
            <a:endParaRPr lang="zh-CN" altLang="en-US" sz="32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00192" y="1889248"/>
            <a:ext cx="2736304" cy="21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 smtClean="0"/>
              <a:t>Version 3.0</a:t>
            </a:r>
          </a:p>
          <a:p>
            <a:pPr lvl="1">
              <a:buFont typeface="Wingdings 2" pitchFamily="18" charset="2"/>
              <a:buAutoNum type="arabicPeriod"/>
            </a:pPr>
            <a:r>
              <a:rPr lang="zh-CN" altLang="en-US" dirty="0" smtClean="0"/>
              <a:t>网络版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63888" y="1851670"/>
            <a:ext cx="2736304" cy="21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 smtClean="0"/>
              <a:t>Version 2.0</a:t>
            </a:r>
          </a:p>
          <a:p>
            <a:pPr lvl="1">
              <a:buFont typeface="Wingdings 2" pitchFamily="18" charset="2"/>
              <a:buAutoNum type="arabicPeriod"/>
            </a:pPr>
            <a:r>
              <a:rPr lang="zh-CN" altLang="en-US" dirty="0" smtClean="0"/>
              <a:t>图片版</a:t>
            </a:r>
          </a:p>
        </p:txBody>
      </p:sp>
    </p:spTree>
    <p:extLst>
      <p:ext uri="{BB962C8B-B14F-4D97-AF65-F5344CB8AC3E}">
        <p14:creationId xmlns:p14="http://schemas.microsoft.com/office/powerpoint/2010/main" val="26103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1.4</a:t>
            </a:r>
            <a:endParaRPr lang="en-US" altLang="zh-CN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功能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解决炮弹不消亡的问题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解决坦克出界的问题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步骤：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加入控制炮弹生死的量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bLive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Missle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）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当炮弹已经死去就不需要对其重画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当炮弹飞出边界就死亡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当炮弹死亡就从容器中去除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注意：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将思维转化为代码</a:t>
            </a:r>
          </a:p>
        </p:txBody>
      </p:sp>
    </p:spTree>
    <p:extLst>
      <p:ext uri="{BB962C8B-B14F-4D97-AF65-F5344CB8AC3E}">
        <p14:creationId xmlns:p14="http://schemas.microsoft.com/office/powerpoint/2010/main" val="24157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Debug</a:t>
            </a:r>
            <a:r>
              <a:rPr lang="zh-CN" altLang="en-US" smtClean="0"/>
              <a:t>的运用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一步一步跟踪代码</a:t>
            </a:r>
          </a:p>
          <a:p>
            <a:r>
              <a:rPr lang="zh-CN" altLang="en-US" smtClean="0"/>
              <a:t>为代码设置断点</a:t>
            </a:r>
          </a:p>
          <a:p>
            <a:r>
              <a:rPr lang="en-US" altLang="zh-CN" smtClean="0"/>
              <a:t>Step into </a:t>
            </a:r>
            <a:r>
              <a:rPr lang="zh-CN" altLang="en-US" smtClean="0"/>
              <a:t>和 </a:t>
            </a:r>
            <a:r>
              <a:rPr lang="en-US" altLang="zh-CN" smtClean="0"/>
              <a:t>step over</a:t>
            </a:r>
            <a:r>
              <a:rPr lang="zh-CN" altLang="en-US" smtClean="0"/>
              <a:t>的概念</a:t>
            </a:r>
          </a:p>
          <a:p>
            <a:r>
              <a:rPr lang="zh-CN" altLang="en-US" smtClean="0"/>
              <a:t>学会在运行过程中观测变量的值</a:t>
            </a:r>
          </a:p>
        </p:txBody>
      </p:sp>
    </p:spTree>
    <p:extLst>
      <p:ext uri="{BB962C8B-B14F-4D97-AF65-F5344CB8AC3E}">
        <p14:creationId xmlns:p14="http://schemas.microsoft.com/office/powerpoint/2010/main" val="2836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1.5</a:t>
            </a:r>
            <a:endParaRPr lang="en-US" altLang="zh-CN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</a:t>
            </a:r>
          </a:p>
          <a:p>
            <a:pPr lvl="1"/>
            <a:r>
              <a:rPr lang="zh-CN" altLang="en-US" smtClean="0"/>
              <a:t>画一辆敌人的坦克</a:t>
            </a:r>
          </a:p>
          <a:p>
            <a:pPr lvl="1"/>
            <a:r>
              <a:rPr lang="zh-CN" altLang="en-US" smtClean="0"/>
              <a:t>步骤：</a:t>
            </a:r>
          </a:p>
          <a:p>
            <a:pPr lvl="2"/>
            <a:r>
              <a:rPr lang="zh-CN" altLang="en-US" smtClean="0"/>
              <a:t>加入区别敌我的量</a:t>
            </a:r>
            <a:r>
              <a:rPr lang="en-US" altLang="zh-CN" smtClean="0"/>
              <a:t>good</a:t>
            </a:r>
          </a:p>
          <a:p>
            <a:pPr lvl="2"/>
            <a:r>
              <a:rPr lang="zh-CN" altLang="en-US" smtClean="0"/>
              <a:t>根据敌我的不同设置不同的颜色</a:t>
            </a:r>
          </a:p>
          <a:p>
            <a:pPr lvl="2"/>
            <a:r>
              <a:rPr lang="zh-CN" altLang="en-US" smtClean="0"/>
              <a:t>更新</a:t>
            </a:r>
            <a:r>
              <a:rPr lang="en-US" altLang="zh-CN" smtClean="0"/>
              <a:t>Tank</a:t>
            </a:r>
            <a:r>
              <a:rPr lang="zh-CN" altLang="en-US" smtClean="0"/>
              <a:t>的构造函数，加入</a:t>
            </a:r>
            <a:r>
              <a:rPr lang="en-US" altLang="zh-CN" smtClean="0"/>
              <a:t>good</a:t>
            </a:r>
          </a:p>
          <a:p>
            <a:pPr lvl="2"/>
            <a:r>
              <a:rPr lang="en-US" altLang="zh-CN" smtClean="0"/>
              <a:t>TankClient</a:t>
            </a:r>
            <a:r>
              <a:rPr lang="zh-CN" altLang="en-US" smtClean="0"/>
              <a:t>中</a:t>
            </a:r>
            <a:r>
              <a:rPr lang="en-US" altLang="zh-CN" smtClean="0"/>
              <a:t>new </a:t>
            </a:r>
            <a:r>
              <a:rPr lang="zh-CN" altLang="en-US" smtClean="0"/>
              <a:t>出敌人的坦克并画出</a:t>
            </a:r>
          </a:p>
        </p:txBody>
      </p:sp>
    </p:spTree>
    <p:extLst>
      <p:ext uri="{BB962C8B-B14F-4D97-AF65-F5344CB8AC3E}">
        <p14:creationId xmlns:p14="http://schemas.microsoft.com/office/powerpoint/2010/main" val="5760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1.6</a:t>
            </a:r>
            <a:endParaRPr lang="en-US" altLang="zh-CN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功能：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将敌人坦克击毙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分析：一颗子弹击中敌人坦克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步骤：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Missle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中加入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hitTank(Tank)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方法，返回布尔类型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碰撞检测的辅助类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Rectangle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Tank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Missle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都加入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getRect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方法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当击中敌人坦克时，坦克被打死，子弹也死去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增加控制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Tank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生死的量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live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如果死去就不画了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注意：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不要照抄代码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沿着思路往里加入代码</a:t>
            </a:r>
          </a:p>
        </p:txBody>
      </p:sp>
    </p:spTree>
    <p:extLst>
      <p:ext uri="{BB962C8B-B14F-4D97-AF65-F5344CB8AC3E}">
        <p14:creationId xmlns:p14="http://schemas.microsoft.com/office/powerpoint/2010/main" val="27470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1.7</a:t>
            </a:r>
            <a:endParaRPr lang="en-US" altLang="zh-CN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功能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加入爆炸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步骤：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添加爆炸类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用不同直径的圆模拟爆炸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加入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live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加入位置属性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加入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draw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方法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爆炸应该存在于集合类中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TankClient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加入集合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将集合中的爆炸逐一画出（如果死去就去除）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击毙一辆坦克后应产生爆炸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hitTank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时应产生爆炸</a:t>
            </a:r>
          </a:p>
        </p:txBody>
      </p:sp>
      <p:sp>
        <p:nvSpPr>
          <p:cNvPr id="36868" name="Freeform 5"/>
          <p:cNvSpPr>
            <a:spLocks/>
          </p:cNvSpPr>
          <p:nvPr/>
        </p:nvSpPr>
        <p:spPr bwMode="auto">
          <a:xfrm>
            <a:off x="2411413" y="1491854"/>
            <a:ext cx="215900" cy="304800"/>
          </a:xfrm>
          <a:custGeom>
            <a:avLst/>
            <a:gdLst>
              <a:gd name="T0" fmla="*/ 45 w 177"/>
              <a:gd name="T1" fmla="*/ 438 h 438"/>
              <a:gd name="T2" fmla="*/ 3 w 177"/>
              <a:gd name="T3" fmla="*/ 355 h 438"/>
              <a:gd name="T4" fmla="*/ 11 w 177"/>
              <a:gd name="T5" fmla="*/ 263 h 438"/>
              <a:gd name="T6" fmla="*/ 36 w 177"/>
              <a:gd name="T7" fmla="*/ 313 h 438"/>
              <a:gd name="T8" fmla="*/ 41 w 177"/>
              <a:gd name="T9" fmla="*/ 181 h 438"/>
              <a:gd name="T10" fmla="*/ 87 w 177"/>
              <a:gd name="T11" fmla="*/ 226 h 438"/>
              <a:gd name="T12" fmla="*/ 132 w 177"/>
              <a:gd name="T13" fmla="*/ 0 h 438"/>
              <a:gd name="T14" fmla="*/ 132 w 177"/>
              <a:gd name="T15" fmla="*/ 226 h 438"/>
              <a:gd name="T16" fmla="*/ 177 w 177"/>
              <a:gd name="T17" fmla="*/ 181 h 438"/>
              <a:gd name="T18" fmla="*/ 132 w 177"/>
              <a:gd name="T19" fmla="*/ 272 h 438"/>
              <a:gd name="T20" fmla="*/ 177 w 177"/>
              <a:gd name="T21" fmla="*/ 317 h 438"/>
              <a:gd name="T22" fmla="*/ 132 w 177"/>
              <a:gd name="T23" fmla="*/ 408 h 438"/>
              <a:gd name="T24" fmla="*/ 45 w 177"/>
              <a:gd name="T25" fmla="*/ 438 h 4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438"/>
              <a:gd name="T41" fmla="*/ 177 w 177"/>
              <a:gd name="T42" fmla="*/ 438 h 4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438">
                <a:moveTo>
                  <a:pt x="45" y="438"/>
                </a:moveTo>
                <a:cubicBezTo>
                  <a:pt x="34" y="407"/>
                  <a:pt x="13" y="386"/>
                  <a:pt x="3" y="355"/>
                </a:cubicBezTo>
                <a:cubicBezTo>
                  <a:pt x="6" y="324"/>
                  <a:pt x="0" y="292"/>
                  <a:pt x="11" y="263"/>
                </a:cubicBezTo>
                <a:cubicBezTo>
                  <a:pt x="18" y="246"/>
                  <a:pt x="36" y="313"/>
                  <a:pt x="36" y="313"/>
                </a:cubicBezTo>
                <a:lnTo>
                  <a:pt x="41" y="181"/>
                </a:lnTo>
                <a:lnTo>
                  <a:pt x="87" y="226"/>
                </a:lnTo>
                <a:lnTo>
                  <a:pt x="132" y="0"/>
                </a:lnTo>
                <a:lnTo>
                  <a:pt x="132" y="226"/>
                </a:lnTo>
                <a:lnTo>
                  <a:pt x="177" y="181"/>
                </a:lnTo>
                <a:lnTo>
                  <a:pt x="132" y="272"/>
                </a:lnTo>
                <a:lnTo>
                  <a:pt x="177" y="317"/>
                </a:lnTo>
                <a:lnTo>
                  <a:pt x="132" y="408"/>
                </a:lnTo>
                <a:lnTo>
                  <a:pt x="45" y="43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9" name="Freeform 6"/>
          <p:cNvSpPr>
            <a:spLocks/>
          </p:cNvSpPr>
          <p:nvPr/>
        </p:nvSpPr>
        <p:spPr bwMode="auto">
          <a:xfrm>
            <a:off x="2771775" y="1275160"/>
            <a:ext cx="280988" cy="521494"/>
          </a:xfrm>
          <a:custGeom>
            <a:avLst/>
            <a:gdLst>
              <a:gd name="T0" fmla="*/ 45 w 177"/>
              <a:gd name="T1" fmla="*/ 438 h 438"/>
              <a:gd name="T2" fmla="*/ 3 w 177"/>
              <a:gd name="T3" fmla="*/ 355 h 438"/>
              <a:gd name="T4" fmla="*/ 11 w 177"/>
              <a:gd name="T5" fmla="*/ 263 h 438"/>
              <a:gd name="T6" fmla="*/ 36 w 177"/>
              <a:gd name="T7" fmla="*/ 313 h 438"/>
              <a:gd name="T8" fmla="*/ 41 w 177"/>
              <a:gd name="T9" fmla="*/ 181 h 438"/>
              <a:gd name="T10" fmla="*/ 87 w 177"/>
              <a:gd name="T11" fmla="*/ 226 h 438"/>
              <a:gd name="T12" fmla="*/ 132 w 177"/>
              <a:gd name="T13" fmla="*/ 0 h 438"/>
              <a:gd name="T14" fmla="*/ 132 w 177"/>
              <a:gd name="T15" fmla="*/ 226 h 438"/>
              <a:gd name="T16" fmla="*/ 177 w 177"/>
              <a:gd name="T17" fmla="*/ 181 h 438"/>
              <a:gd name="T18" fmla="*/ 132 w 177"/>
              <a:gd name="T19" fmla="*/ 272 h 438"/>
              <a:gd name="T20" fmla="*/ 177 w 177"/>
              <a:gd name="T21" fmla="*/ 317 h 438"/>
              <a:gd name="T22" fmla="*/ 132 w 177"/>
              <a:gd name="T23" fmla="*/ 408 h 438"/>
              <a:gd name="T24" fmla="*/ 45 w 177"/>
              <a:gd name="T25" fmla="*/ 438 h 4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438"/>
              <a:gd name="T41" fmla="*/ 177 w 177"/>
              <a:gd name="T42" fmla="*/ 438 h 4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438">
                <a:moveTo>
                  <a:pt x="45" y="438"/>
                </a:moveTo>
                <a:cubicBezTo>
                  <a:pt x="34" y="407"/>
                  <a:pt x="13" y="386"/>
                  <a:pt x="3" y="355"/>
                </a:cubicBezTo>
                <a:cubicBezTo>
                  <a:pt x="6" y="324"/>
                  <a:pt x="0" y="292"/>
                  <a:pt x="11" y="263"/>
                </a:cubicBezTo>
                <a:cubicBezTo>
                  <a:pt x="18" y="246"/>
                  <a:pt x="36" y="313"/>
                  <a:pt x="36" y="313"/>
                </a:cubicBezTo>
                <a:lnTo>
                  <a:pt x="41" y="181"/>
                </a:lnTo>
                <a:lnTo>
                  <a:pt x="87" y="226"/>
                </a:lnTo>
                <a:lnTo>
                  <a:pt x="132" y="0"/>
                </a:lnTo>
                <a:lnTo>
                  <a:pt x="132" y="226"/>
                </a:lnTo>
                <a:lnTo>
                  <a:pt x="177" y="181"/>
                </a:lnTo>
                <a:lnTo>
                  <a:pt x="132" y="272"/>
                </a:lnTo>
                <a:lnTo>
                  <a:pt x="177" y="317"/>
                </a:lnTo>
                <a:lnTo>
                  <a:pt x="132" y="408"/>
                </a:lnTo>
                <a:lnTo>
                  <a:pt x="45" y="43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0" name="Freeform 7"/>
          <p:cNvSpPr>
            <a:spLocks/>
          </p:cNvSpPr>
          <p:nvPr/>
        </p:nvSpPr>
        <p:spPr bwMode="auto">
          <a:xfrm>
            <a:off x="3203576" y="1221582"/>
            <a:ext cx="360363" cy="575072"/>
          </a:xfrm>
          <a:custGeom>
            <a:avLst/>
            <a:gdLst>
              <a:gd name="T0" fmla="*/ 45 w 177"/>
              <a:gd name="T1" fmla="*/ 438 h 438"/>
              <a:gd name="T2" fmla="*/ 3 w 177"/>
              <a:gd name="T3" fmla="*/ 355 h 438"/>
              <a:gd name="T4" fmla="*/ 11 w 177"/>
              <a:gd name="T5" fmla="*/ 263 h 438"/>
              <a:gd name="T6" fmla="*/ 36 w 177"/>
              <a:gd name="T7" fmla="*/ 313 h 438"/>
              <a:gd name="T8" fmla="*/ 41 w 177"/>
              <a:gd name="T9" fmla="*/ 181 h 438"/>
              <a:gd name="T10" fmla="*/ 87 w 177"/>
              <a:gd name="T11" fmla="*/ 226 h 438"/>
              <a:gd name="T12" fmla="*/ 132 w 177"/>
              <a:gd name="T13" fmla="*/ 0 h 438"/>
              <a:gd name="T14" fmla="*/ 132 w 177"/>
              <a:gd name="T15" fmla="*/ 226 h 438"/>
              <a:gd name="T16" fmla="*/ 177 w 177"/>
              <a:gd name="T17" fmla="*/ 181 h 438"/>
              <a:gd name="T18" fmla="*/ 132 w 177"/>
              <a:gd name="T19" fmla="*/ 272 h 438"/>
              <a:gd name="T20" fmla="*/ 177 w 177"/>
              <a:gd name="T21" fmla="*/ 317 h 438"/>
              <a:gd name="T22" fmla="*/ 132 w 177"/>
              <a:gd name="T23" fmla="*/ 408 h 438"/>
              <a:gd name="T24" fmla="*/ 45 w 177"/>
              <a:gd name="T25" fmla="*/ 438 h 4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438"/>
              <a:gd name="T41" fmla="*/ 177 w 177"/>
              <a:gd name="T42" fmla="*/ 438 h 4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438">
                <a:moveTo>
                  <a:pt x="45" y="438"/>
                </a:moveTo>
                <a:cubicBezTo>
                  <a:pt x="34" y="407"/>
                  <a:pt x="13" y="386"/>
                  <a:pt x="3" y="355"/>
                </a:cubicBezTo>
                <a:cubicBezTo>
                  <a:pt x="6" y="324"/>
                  <a:pt x="0" y="292"/>
                  <a:pt x="11" y="263"/>
                </a:cubicBezTo>
                <a:cubicBezTo>
                  <a:pt x="18" y="246"/>
                  <a:pt x="36" y="313"/>
                  <a:pt x="36" y="313"/>
                </a:cubicBezTo>
                <a:lnTo>
                  <a:pt x="41" y="181"/>
                </a:lnTo>
                <a:lnTo>
                  <a:pt x="87" y="226"/>
                </a:lnTo>
                <a:lnTo>
                  <a:pt x="132" y="0"/>
                </a:lnTo>
                <a:lnTo>
                  <a:pt x="132" y="226"/>
                </a:lnTo>
                <a:lnTo>
                  <a:pt x="177" y="181"/>
                </a:lnTo>
                <a:lnTo>
                  <a:pt x="132" y="272"/>
                </a:lnTo>
                <a:lnTo>
                  <a:pt x="177" y="317"/>
                </a:lnTo>
                <a:lnTo>
                  <a:pt x="132" y="408"/>
                </a:lnTo>
                <a:lnTo>
                  <a:pt x="45" y="43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1" name="Freeform 8"/>
          <p:cNvSpPr>
            <a:spLocks/>
          </p:cNvSpPr>
          <p:nvPr/>
        </p:nvSpPr>
        <p:spPr bwMode="auto">
          <a:xfrm>
            <a:off x="3708401" y="1168004"/>
            <a:ext cx="576263" cy="628650"/>
          </a:xfrm>
          <a:custGeom>
            <a:avLst/>
            <a:gdLst>
              <a:gd name="T0" fmla="*/ 45 w 177"/>
              <a:gd name="T1" fmla="*/ 438 h 438"/>
              <a:gd name="T2" fmla="*/ 3 w 177"/>
              <a:gd name="T3" fmla="*/ 355 h 438"/>
              <a:gd name="T4" fmla="*/ 11 w 177"/>
              <a:gd name="T5" fmla="*/ 263 h 438"/>
              <a:gd name="T6" fmla="*/ 36 w 177"/>
              <a:gd name="T7" fmla="*/ 313 h 438"/>
              <a:gd name="T8" fmla="*/ 41 w 177"/>
              <a:gd name="T9" fmla="*/ 181 h 438"/>
              <a:gd name="T10" fmla="*/ 87 w 177"/>
              <a:gd name="T11" fmla="*/ 226 h 438"/>
              <a:gd name="T12" fmla="*/ 132 w 177"/>
              <a:gd name="T13" fmla="*/ 0 h 438"/>
              <a:gd name="T14" fmla="*/ 132 w 177"/>
              <a:gd name="T15" fmla="*/ 226 h 438"/>
              <a:gd name="T16" fmla="*/ 177 w 177"/>
              <a:gd name="T17" fmla="*/ 181 h 438"/>
              <a:gd name="T18" fmla="*/ 132 w 177"/>
              <a:gd name="T19" fmla="*/ 272 h 438"/>
              <a:gd name="T20" fmla="*/ 177 w 177"/>
              <a:gd name="T21" fmla="*/ 317 h 438"/>
              <a:gd name="T22" fmla="*/ 132 w 177"/>
              <a:gd name="T23" fmla="*/ 408 h 438"/>
              <a:gd name="T24" fmla="*/ 45 w 177"/>
              <a:gd name="T25" fmla="*/ 438 h 4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438"/>
              <a:gd name="T41" fmla="*/ 177 w 177"/>
              <a:gd name="T42" fmla="*/ 438 h 4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438">
                <a:moveTo>
                  <a:pt x="45" y="438"/>
                </a:moveTo>
                <a:cubicBezTo>
                  <a:pt x="34" y="407"/>
                  <a:pt x="13" y="386"/>
                  <a:pt x="3" y="355"/>
                </a:cubicBezTo>
                <a:cubicBezTo>
                  <a:pt x="6" y="324"/>
                  <a:pt x="0" y="292"/>
                  <a:pt x="11" y="263"/>
                </a:cubicBezTo>
                <a:cubicBezTo>
                  <a:pt x="18" y="246"/>
                  <a:pt x="36" y="313"/>
                  <a:pt x="36" y="313"/>
                </a:cubicBezTo>
                <a:lnTo>
                  <a:pt x="41" y="181"/>
                </a:lnTo>
                <a:lnTo>
                  <a:pt x="87" y="226"/>
                </a:lnTo>
                <a:lnTo>
                  <a:pt x="132" y="0"/>
                </a:lnTo>
                <a:lnTo>
                  <a:pt x="132" y="226"/>
                </a:lnTo>
                <a:lnTo>
                  <a:pt x="177" y="181"/>
                </a:lnTo>
                <a:lnTo>
                  <a:pt x="132" y="272"/>
                </a:lnTo>
                <a:lnTo>
                  <a:pt x="177" y="317"/>
                </a:lnTo>
                <a:lnTo>
                  <a:pt x="132" y="408"/>
                </a:lnTo>
                <a:lnTo>
                  <a:pt x="45" y="43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2" name="Freeform 9"/>
          <p:cNvSpPr>
            <a:spLocks/>
          </p:cNvSpPr>
          <p:nvPr/>
        </p:nvSpPr>
        <p:spPr bwMode="auto">
          <a:xfrm>
            <a:off x="4356100" y="1275160"/>
            <a:ext cx="280988" cy="521494"/>
          </a:xfrm>
          <a:custGeom>
            <a:avLst/>
            <a:gdLst>
              <a:gd name="T0" fmla="*/ 45 w 177"/>
              <a:gd name="T1" fmla="*/ 438 h 438"/>
              <a:gd name="T2" fmla="*/ 3 w 177"/>
              <a:gd name="T3" fmla="*/ 355 h 438"/>
              <a:gd name="T4" fmla="*/ 11 w 177"/>
              <a:gd name="T5" fmla="*/ 263 h 438"/>
              <a:gd name="T6" fmla="*/ 36 w 177"/>
              <a:gd name="T7" fmla="*/ 313 h 438"/>
              <a:gd name="T8" fmla="*/ 41 w 177"/>
              <a:gd name="T9" fmla="*/ 181 h 438"/>
              <a:gd name="T10" fmla="*/ 87 w 177"/>
              <a:gd name="T11" fmla="*/ 226 h 438"/>
              <a:gd name="T12" fmla="*/ 132 w 177"/>
              <a:gd name="T13" fmla="*/ 0 h 438"/>
              <a:gd name="T14" fmla="*/ 132 w 177"/>
              <a:gd name="T15" fmla="*/ 226 h 438"/>
              <a:gd name="T16" fmla="*/ 177 w 177"/>
              <a:gd name="T17" fmla="*/ 181 h 438"/>
              <a:gd name="T18" fmla="*/ 132 w 177"/>
              <a:gd name="T19" fmla="*/ 272 h 438"/>
              <a:gd name="T20" fmla="*/ 177 w 177"/>
              <a:gd name="T21" fmla="*/ 317 h 438"/>
              <a:gd name="T22" fmla="*/ 132 w 177"/>
              <a:gd name="T23" fmla="*/ 408 h 438"/>
              <a:gd name="T24" fmla="*/ 45 w 177"/>
              <a:gd name="T25" fmla="*/ 438 h 4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438"/>
              <a:gd name="T41" fmla="*/ 177 w 177"/>
              <a:gd name="T42" fmla="*/ 438 h 4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438">
                <a:moveTo>
                  <a:pt x="45" y="438"/>
                </a:moveTo>
                <a:cubicBezTo>
                  <a:pt x="34" y="407"/>
                  <a:pt x="13" y="386"/>
                  <a:pt x="3" y="355"/>
                </a:cubicBezTo>
                <a:cubicBezTo>
                  <a:pt x="6" y="324"/>
                  <a:pt x="0" y="292"/>
                  <a:pt x="11" y="263"/>
                </a:cubicBezTo>
                <a:cubicBezTo>
                  <a:pt x="18" y="246"/>
                  <a:pt x="36" y="313"/>
                  <a:pt x="36" y="313"/>
                </a:cubicBezTo>
                <a:lnTo>
                  <a:pt x="41" y="181"/>
                </a:lnTo>
                <a:lnTo>
                  <a:pt x="87" y="226"/>
                </a:lnTo>
                <a:lnTo>
                  <a:pt x="132" y="0"/>
                </a:lnTo>
                <a:lnTo>
                  <a:pt x="132" y="226"/>
                </a:lnTo>
                <a:lnTo>
                  <a:pt x="177" y="181"/>
                </a:lnTo>
                <a:lnTo>
                  <a:pt x="132" y="272"/>
                </a:lnTo>
                <a:lnTo>
                  <a:pt x="177" y="317"/>
                </a:lnTo>
                <a:lnTo>
                  <a:pt x="132" y="408"/>
                </a:lnTo>
                <a:lnTo>
                  <a:pt x="45" y="43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3" name="Freeform 10"/>
          <p:cNvSpPr>
            <a:spLocks/>
          </p:cNvSpPr>
          <p:nvPr/>
        </p:nvSpPr>
        <p:spPr bwMode="auto">
          <a:xfrm>
            <a:off x="4716464" y="1545432"/>
            <a:ext cx="142875" cy="251222"/>
          </a:xfrm>
          <a:custGeom>
            <a:avLst/>
            <a:gdLst>
              <a:gd name="T0" fmla="*/ 45 w 177"/>
              <a:gd name="T1" fmla="*/ 438 h 438"/>
              <a:gd name="T2" fmla="*/ 3 w 177"/>
              <a:gd name="T3" fmla="*/ 355 h 438"/>
              <a:gd name="T4" fmla="*/ 11 w 177"/>
              <a:gd name="T5" fmla="*/ 263 h 438"/>
              <a:gd name="T6" fmla="*/ 36 w 177"/>
              <a:gd name="T7" fmla="*/ 313 h 438"/>
              <a:gd name="T8" fmla="*/ 41 w 177"/>
              <a:gd name="T9" fmla="*/ 181 h 438"/>
              <a:gd name="T10" fmla="*/ 87 w 177"/>
              <a:gd name="T11" fmla="*/ 226 h 438"/>
              <a:gd name="T12" fmla="*/ 132 w 177"/>
              <a:gd name="T13" fmla="*/ 0 h 438"/>
              <a:gd name="T14" fmla="*/ 132 w 177"/>
              <a:gd name="T15" fmla="*/ 226 h 438"/>
              <a:gd name="T16" fmla="*/ 177 w 177"/>
              <a:gd name="T17" fmla="*/ 181 h 438"/>
              <a:gd name="T18" fmla="*/ 132 w 177"/>
              <a:gd name="T19" fmla="*/ 272 h 438"/>
              <a:gd name="T20" fmla="*/ 177 w 177"/>
              <a:gd name="T21" fmla="*/ 317 h 438"/>
              <a:gd name="T22" fmla="*/ 132 w 177"/>
              <a:gd name="T23" fmla="*/ 408 h 438"/>
              <a:gd name="T24" fmla="*/ 45 w 177"/>
              <a:gd name="T25" fmla="*/ 438 h 4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438"/>
              <a:gd name="T41" fmla="*/ 177 w 177"/>
              <a:gd name="T42" fmla="*/ 438 h 4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438">
                <a:moveTo>
                  <a:pt x="45" y="438"/>
                </a:moveTo>
                <a:cubicBezTo>
                  <a:pt x="34" y="407"/>
                  <a:pt x="13" y="386"/>
                  <a:pt x="3" y="355"/>
                </a:cubicBezTo>
                <a:cubicBezTo>
                  <a:pt x="6" y="324"/>
                  <a:pt x="0" y="292"/>
                  <a:pt x="11" y="263"/>
                </a:cubicBezTo>
                <a:cubicBezTo>
                  <a:pt x="18" y="246"/>
                  <a:pt x="36" y="313"/>
                  <a:pt x="36" y="313"/>
                </a:cubicBezTo>
                <a:lnTo>
                  <a:pt x="41" y="181"/>
                </a:lnTo>
                <a:lnTo>
                  <a:pt x="87" y="226"/>
                </a:lnTo>
                <a:lnTo>
                  <a:pt x="132" y="0"/>
                </a:lnTo>
                <a:lnTo>
                  <a:pt x="132" y="226"/>
                </a:lnTo>
                <a:lnTo>
                  <a:pt x="177" y="181"/>
                </a:lnTo>
                <a:lnTo>
                  <a:pt x="132" y="272"/>
                </a:lnTo>
                <a:lnTo>
                  <a:pt x="177" y="317"/>
                </a:lnTo>
                <a:lnTo>
                  <a:pt x="132" y="408"/>
                </a:lnTo>
                <a:lnTo>
                  <a:pt x="45" y="43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4" name="Oval 12"/>
          <p:cNvSpPr>
            <a:spLocks noChangeArrowheads="1"/>
          </p:cNvSpPr>
          <p:nvPr/>
        </p:nvSpPr>
        <p:spPr bwMode="auto">
          <a:xfrm>
            <a:off x="5508625" y="1869281"/>
            <a:ext cx="215900" cy="161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Oval 13"/>
          <p:cNvSpPr>
            <a:spLocks noChangeArrowheads="1"/>
          </p:cNvSpPr>
          <p:nvPr/>
        </p:nvSpPr>
        <p:spPr bwMode="auto">
          <a:xfrm>
            <a:off x="5867401" y="1653779"/>
            <a:ext cx="576263" cy="485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Oval 14"/>
          <p:cNvSpPr>
            <a:spLocks noChangeArrowheads="1"/>
          </p:cNvSpPr>
          <p:nvPr/>
        </p:nvSpPr>
        <p:spPr bwMode="auto">
          <a:xfrm>
            <a:off x="6732588" y="1491854"/>
            <a:ext cx="863600" cy="70127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1.8</a:t>
            </a:r>
            <a:endParaRPr lang="en-US" altLang="zh-CN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添加多辆坦克</a:t>
            </a:r>
          </a:p>
          <a:p>
            <a:pPr lvl="1"/>
            <a:r>
              <a:rPr lang="zh-CN" altLang="en-US" smtClean="0"/>
              <a:t>步骤：</a:t>
            </a:r>
          </a:p>
          <a:p>
            <a:pPr lvl="2"/>
            <a:r>
              <a:rPr lang="zh-CN" altLang="en-US" smtClean="0"/>
              <a:t>用容器来装敌人的</a:t>
            </a:r>
            <a:r>
              <a:rPr lang="en-US" altLang="zh-CN" smtClean="0"/>
              <a:t>Tank</a:t>
            </a:r>
          </a:p>
          <a:p>
            <a:pPr lvl="2"/>
            <a:r>
              <a:rPr lang="zh-CN" altLang="en-US" smtClean="0"/>
              <a:t>向容器中装入多辆敌人</a:t>
            </a:r>
            <a:r>
              <a:rPr lang="en-US" altLang="zh-CN" smtClean="0"/>
              <a:t>Tank</a:t>
            </a:r>
          </a:p>
          <a:p>
            <a:pPr lvl="2"/>
            <a:r>
              <a:rPr lang="zh-CN" altLang="en-US" smtClean="0"/>
              <a:t>画出来</a:t>
            </a:r>
          </a:p>
          <a:p>
            <a:pPr lvl="2"/>
            <a:r>
              <a:rPr lang="zh-CN" altLang="en-US" smtClean="0"/>
              <a:t>运行，不能打掉</a:t>
            </a:r>
          </a:p>
          <a:p>
            <a:pPr lvl="3"/>
            <a:r>
              <a:rPr lang="zh-CN" altLang="en-US" smtClean="0"/>
              <a:t>添加</a:t>
            </a:r>
            <a:r>
              <a:rPr lang="en-US" altLang="zh-CN" smtClean="0"/>
              <a:t>hitTanks</a:t>
            </a:r>
            <a:r>
              <a:rPr lang="zh-CN" altLang="en-US" smtClean="0"/>
              <a:t>方法，打一系列</a:t>
            </a:r>
            <a:r>
              <a:rPr lang="en-US" altLang="zh-CN" smtClean="0"/>
              <a:t>Tank</a:t>
            </a:r>
          </a:p>
          <a:p>
            <a:pPr lvl="3"/>
            <a:r>
              <a:rPr lang="en-US" altLang="zh-CN" smtClean="0"/>
              <a:t>TankClient</a:t>
            </a:r>
            <a:r>
              <a:rPr lang="zh-CN" altLang="en-US" smtClean="0"/>
              <a:t>里面每发子弹都打</a:t>
            </a:r>
            <a:r>
              <a:rPr lang="en-US" altLang="zh-CN" smtClean="0"/>
              <a:t>tanks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092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</a:t>
            </a:r>
            <a:endParaRPr lang="en-US" altLang="zh-CN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功能：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让敌军坦克更加智能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步骤：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让敌军坦克动起来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构造函数中可以指定方向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敌军坦克的时候指定敌军坦克的方向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让敌军坦克向随机方向移动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(Tank)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静态的，添加随机数产生器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java.util.Random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move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完成后，如果是敌军坦克的，随机产生一个数，来设定坦克下一个方向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Direction.values()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让敌军坦克向随机方向移动随机的步骤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添加变量，记录随机步骤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当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==0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时，改变方向，否则，只是随机步骤递减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让敌军坦克发射炮弹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本军炮弹不打本军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炮弹添加好坏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bGood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，根据好坏画不同颜色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修改炮弹的构造方法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修改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Tank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fire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方法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修改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hitTank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方法，好不能打好，坏不能打坏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敌军炮火不能太猛烈</a:t>
            </a:r>
          </a:p>
        </p:txBody>
      </p:sp>
    </p:spTree>
    <p:extLst>
      <p:ext uri="{BB962C8B-B14F-4D97-AF65-F5344CB8AC3E}">
        <p14:creationId xmlns:p14="http://schemas.microsoft.com/office/powerpoint/2010/main" val="1516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2.0</a:t>
            </a:r>
            <a:endParaRPr lang="en-US" altLang="zh-CN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功能：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添加两堵墙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步骤：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建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Wall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类、建立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Wall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对象、画出来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让每一颗子弹打击每一堵墙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hitWall()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方法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注意：</a:t>
            </a:r>
          </a:p>
          <a:p>
            <a:pPr lvl="4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子弹速度不能太快，否则很容易穿过墙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让坦克不能穿过墙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记录上一次的位置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oldX, oldY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修改构造函数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每次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move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之前纪录上一次位置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添加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stay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方法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记录移动前的位置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当撞到时回到移动前的位置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当碰到墙的时候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stay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092951" y="1545431"/>
            <a:ext cx="142875" cy="22681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6805614" y="2356248"/>
            <a:ext cx="142875" cy="107156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7380289" y="2356248"/>
            <a:ext cx="142875" cy="107156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948488" y="246340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6659564" y="2193131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2.1</a:t>
            </a:r>
            <a:endParaRPr lang="en-US" altLang="zh-CN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坦克不能互相穿越</a:t>
            </a:r>
          </a:p>
          <a:p>
            <a:pPr lvl="1"/>
            <a:r>
              <a:rPr lang="zh-CN" altLang="en-US" smtClean="0"/>
              <a:t>步骤：</a:t>
            </a:r>
          </a:p>
          <a:p>
            <a:pPr lvl="2"/>
            <a:r>
              <a:rPr lang="zh-CN" altLang="en-US" smtClean="0"/>
              <a:t>当坦克撞到</a:t>
            </a:r>
            <a:r>
              <a:rPr lang="en-US" altLang="zh-CN" smtClean="0"/>
              <a:t>Tank</a:t>
            </a:r>
            <a:r>
              <a:rPr lang="zh-CN" altLang="en-US" smtClean="0"/>
              <a:t>时</a:t>
            </a:r>
            <a:r>
              <a:rPr lang="en-US" altLang="zh-CN" smtClean="0"/>
              <a:t>stay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144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2.2</a:t>
            </a:r>
            <a:endParaRPr lang="en-US" altLang="zh-CN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超级炮弹</a:t>
            </a:r>
          </a:p>
          <a:p>
            <a:pPr lvl="1"/>
            <a:r>
              <a:rPr lang="zh-CN" altLang="en-US" smtClean="0"/>
              <a:t>步骤：</a:t>
            </a:r>
          </a:p>
          <a:p>
            <a:pPr lvl="2"/>
            <a:r>
              <a:rPr lang="zh-CN" altLang="en-US" smtClean="0"/>
              <a:t>处理按键</a:t>
            </a:r>
            <a:r>
              <a:rPr lang="en-US" altLang="zh-CN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280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0.1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功能：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产生一个窗口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掌握：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通过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Eclipse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建立新的项目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为新的项目指定不同的源代码和输出目录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指定项目所用的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JDK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版本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通过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Eclipse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建立新的类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注意：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类名和方法名的命名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见名知意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类名首字母大写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方法名、变量名首字母小写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应用驼峰标识</a:t>
            </a:r>
          </a:p>
        </p:txBody>
      </p:sp>
    </p:spTree>
    <p:extLst>
      <p:ext uri="{BB962C8B-B14F-4D97-AF65-F5344CB8AC3E}">
        <p14:creationId xmlns:p14="http://schemas.microsoft.com/office/powerpoint/2010/main" val="404211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2.3</a:t>
            </a:r>
            <a:endParaRPr lang="en-US" altLang="zh-CN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主战坦克的生命值</a:t>
            </a:r>
          </a:p>
          <a:p>
            <a:pPr lvl="1"/>
            <a:r>
              <a:rPr lang="zh-CN" altLang="en-US" smtClean="0"/>
              <a:t>步骤：</a:t>
            </a:r>
          </a:p>
          <a:p>
            <a:pPr lvl="2"/>
            <a:r>
              <a:rPr lang="zh-CN" altLang="en-US" smtClean="0"/>
              <a:t>加入</a:t>
            </a:r>
            <a:r>
              <a:rPr lang="en-US" altLang="zh-CN" smtClean="0"/>
              <a:t>life</a:t>
            </a:r>
            <a:r>
              <a:rPr lang="zh-CN" altLang="en-US" smtClean="0"/>
              <a:t>变量</a:t>
            </a:r>
          </a:p>
          <a:p>
            <a:pPr lvl="2"/>
            <a:r>
              <a:rPr lang="zh-CN" altLang="en-US" smtClean="0"/>
              <a:t>在窗口显示生命值</a:t>
            </a:r>
          </a:p>
        </p:txBody>
      </p:sp>
    </p:spTree>
    <p:extLst>
      <p:ext uri="{BB962C8B-B14F-4D97-AF65-F5344CB8AC3E}">
        <p14:creationId xmlns:p14="http://schemas.microsoft.com/office/powerpoint/2010/main" val="28483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2.4</a:t>
            </a:r>
            <a:endParaRPr lang="en-US" altLang="zh-CN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图形化表示主战坦克的生命值</a:t>
            </a:r>
          </a:p>
          <a:p>
            <a:pPr lvl="1"/>
            <a:r>
              <a:rPr lang="zh-CN" altLang="en-US" smtClean="0"/>
              <a:t>步骤：</a:t>
            </a:r>
          </a:p>
          <a:p>
            <a:pPr lvl="2"/>
            <a:r>
              <a:rPr lang="zh-CN" altLang="en-US" smtClean="0"/>
              <a:t>根据不同的</a:t>
            </a:r>
            <a:r>
              <a:rPr lang="en-US" altLang="zh-CN" smtClean="0"/>
              <a:t>life</a:t>
            </a:r>
            <a:r>
              <a:rPr lang="zh-CN" altLang="en-US" smtClean="0"/>
              <a:t>值进行的不同的显示</a:t>
            </a:r>
            <a:endParaRPr lang="en-US" altLang="zh-CN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64163" y="1869282"/>
            <a:ext cx="2736850" cy="3786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364164" y="1924051"/>
            <a:ext cx="1800225" cy="26908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2.5</a:t>
            </a:r>
            <a:endParaRPr lang="en-US" altLang="zh-CN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添加“血块”</a:t>
            </a:r>
          </a:p>
          <a:p>
            <a:pPr lvl="1"/>
            <a:r>
              <a:rPr lang="zh-CN" altLang="en-US" smtClean="0"/>
              <a:t>步骤：</a:t>
            </a:r>
          </a:p>
          <a:p>
            <a:pPr lvl="2"/>
            <a:r>
              <a:rPr lang="zh-CN" altLang="en-US" smtClean="0"/>
              <a:t>添加</a:t>
            </a:r>
            <a:r>
              <a:rPr lang="en-US" altLang="zh-CN" smtClean="0"/>
              <a:t>blood</a:t>
            </a:r>
            <a:r>
              <a:rPr lang="zh-CN" altLang="en-US" smtClean="0"/>
              <a:t>类</a:t>
            </a:r>
          </a:p>
          <a:p>
            <a:pPr lvl="2"/>
            <a:r>
              <a:rPr lang="zh-CN" altLang="en-US" smtClean="0"/>
              <a:t>添加必要的方法</a:t>
            </a:r>
          </a:p>
          <a:p>
            <a:pPr lvl="2"/>
            <a:r>
              <a:rPr lang="zh-CN" altLang="en-US" smtClean="0"/>
              <a:t>让</a:t>
            </a:r>
            <a:r>
              <a:rPr lang="en-US" altLang="zh-CN" smtClean="0"/>
              <a:t>blood</a:t>
            </a:r>
            <a:r>
              <a:rPr lang="zh-CN" altLang="en-US" smtClean="0"/>
              <a:t>对象固定轨迹运动</a:t>
            </a:r>
            <a:r>
              <a:rPr lang="en-US" altLang="zh-CN" smtClean="0"/>
              <a:t>, </a:t>
            </a:r>
            <a:r>
              <a:rPr lang="zh-CN" altLang="en-US" smtClean="0"/>
              <a:t>并在一定时间后消失</a:t>
            </a:r>
          </a:p>
        </p:txBody>
      </p:sp>
      <p:sp>
        <p:nvSpPr>
          <p:cNvPr id="45060" name="Freeform 5"/>
          <p:cNvSpPr>
            <a:spLocks/>
          </p:cNvSpPr>
          <p:nvPr/>
        </p:nvSpPr>
        <p:spPr bwMode="auto">
          <a:xfrm>
            <a:off x="3708400" y="3219450"/>
            <a:ext cx="1511300" cy="1026319"/>
          </a:xfrm>
          <a:custGeom>
            <a:avLst/>
            <a:gdLst>
              <a:gd name="T0" fmla="*/ 0 w 952"/>
              <a:gd name="T1" fmla="*/ 409 h 862"/>
              <a:gd name="T2" fmla="*/ 499 w 952"/>
              <a:gd name="T3" fmla="*/ 0 h 862"/>
              <a:gd name="T4" fmla="*/ 499 w 952"/>
              <a:gd name="T5" fmla="*/ 227 h 862"/>
              <a:gd name="T6" fmla="*/ 952 w 952"/>
              <a:gd name="T7" fmla="*/ 227 h 862"/>
              <a:gd name="T8" fmla="*/ 771 w 952"/>
              <a:gd name="T9" fmla="*/ 454 h 862"/>
              <a:gd name="T10" fmla="*/ 907 w 952"/>
              <a:gd name="T11" fmla="*/ 862 h 862"/>
              <a:gd name="T12" fmla="*/ 544 w 952"/>
              <a:gd name="T13" fmla="*/ 771 h 8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2"/>
              <a:gd name="T22" fmla="*/ 0 h 862"/>
              <a:gd name="T23" fmla="*/ 952 w 952"/>
              <a:gd name="T24" fmla="*/ 862 h 8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2" h="862">
                <a:moveTo>
                  <a:pt x="0" y="409"/>
                </a:moveTo>
                <a:lnTo>
                  <a:pt x="499" y="0"/>
                </a:lnTo>
                <a:lnTo>
                  <a:pt x="499" y="227"/>
                </a:lnTo>
                <a:lnTo>
                  <a:pt x="952" y="227"/>
                </a:lnTo>
                <a:lnTo>
                  <a:pt x="771" y="454"/>
                </a:lnTo>
                <a:lnTo>
                  <a:pt x="907" y="862"/>
                </a:lnTo>
                <a:lnTo>
                  <a:pt x="544" y="77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 flipH="1" flipV="1">
            <a:off x="3708400" y="3706417"/>
            <a:ext cx="863600" cy="431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2" name="Oval 7"/>
          <p:cNvSpPr>
            <a:spLocks noChangeArrowheads="1"/>
          </p:cNvSpPr>
          <p:nvPr/>
        </p:nvSpPr>
        <p:spPr bwMode="auto">
          <a:xfrm>
            <a:off x="3635376" y="3651647"/>
            <a:ext cx="144463" cy="1083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Oval 9"/>
          <p:cNvSpPr>
            <a:spLocks noChangeArrowheads="1"/>
          </p:cNvSpPr>
          <p:nvPr/>
        </p:nvSpPr>
        <p:spPr bwMode="auto">
          <a:xfrm>
            <a:off x="4427538" y="3165872"/>
            <a:ext cx="144462" cy="1083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Oval 10"/>
          <p:cNvSpPr>
            <a:spLocks noChangeArrowheads="1"/>
          </p:cNvSpPr>
          <p:nvPr/>
        </p:nvSpPr>
        <p:spPr bwMode="auto">
          <a:xfrm>
            <a:off x="4427538" y="3434953"/>
            <a:ext cx="144462" cy="1083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Oval 11"/>
          <p:cNvSpPr>
            <a:spLocks noChangeArrowheads="1"/>
          </p:cNvSpPr>
          <p:nvPr/>
        </p:nvSpPr>
        <p:spPr bwMode="auto">
          <a:xfrm>
            <a:off x="4859338" y="3706416"/>
            <a:ext cx="144462" cy="1083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Oval 12"/>
          <p:cNvSpPr>
            <a:spLocks noChangeArrowheads="1"/>
          </p:cNvSpPr>
          <p:nvPr/>
        </p:nvSpPr>
        <p:spPr bwMode="auto">
          <a:xfrm>
            <a:off x="4498976" y="4083844"/>
            <a:ext cx="144463" cy="1083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Oval 13"/>
          <p:cNvSpPr>
            <a:spLocks noChangeArrowheads="1"/>
          </p:cNvSpPr>
          <p:nvPr/>
        </p:nvSpPr>
        <p:spPr bwMode="auto">
          <a:xfrm>
            <a:off x="5075238" y="4137422"/>
            <a:ext cx="144462" cy="1083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Oval 14"/>
          <p:cNvSpPr>
            <a:spLocks noChangeArrowheads="1"/>
          </p:cNvSpPr>
          <p:nvPr/>
        </p:nvSpPr>
        <p:spPr bwMode="auto">
          <a:xfrm>
            <a:off x="5148263" y="3436144"/>
            <a:ext cx="144462" cy="1083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87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2.6</a:t>
            </a:r>
            <a:endParaRPr lang="en-US" altLang="zh-CN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最后的修正</a:t>
            </a:r>
          </a:p>
          <a:p>
            <a:pPr lvl="2"/>
            <a:r>
              <a:rPr lang="zh-CN" altLang="en-US" smtClean="0"/>
              <a:t>敌人死光了重新加入</a:t>
            </a:r>
          </a:p>
          <a:p>
            <a:pPr lvl="2"/>
            <a:r>
              <a:rPr lang="zh-CN" altLang="en-US" smtClean="0"/>
              <a:t>我军死掉了</a:t>
            </a:r>
            <a:r>
              <a:rPr lang="en-US" altLang="zh-CN" smtClean="0"/>
              <a:t>F2</a:t>
            </a:r>
            <a:r>
              <a:rPr lang="zh-CN" altLang="en-US" smtClean="0"/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2075029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 smtClean="0"/>
              <a:t>1.2.7</a:t>
            </a:r>
            <a:endParaRPr lang="zh-CN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修正上一版本不是很合理的地方</a:t>
            </a:r>
          </a:p>
          <a:p>
            <a:pPr lvl="1">
              <a:buFont typeface="Wingdings 2" pitchFamily="18" charset="2"/>
              <a:buChar char="³"/>
            </a:pPr>
            <a:r>
              <a:rPr lang="zh-CN" altLang="en-US"/>
              <a:t>更改</a:t>
            </a:r>
            <a:r>
              <a:rPr lang="en-US" altLang="zh-CN"/>
              <a:t>enum Direction</a:t>
            </a:r>
            <a:r>
              <a:rPr lang="zh-CN" altLang="en-US"/>
              <a:t>为单独的类</a:t>
            </a:r>
          </a:p>
          <a:p>
            <a:pPr lvl="1">
              <a:buFont typeface="Wingdings 2" pitchFamily="18" charset="2"/>
              <a:buChar char="³"/>
            </a:pPr>
            <a:r>
              <a:rPr lang="zh-CN" altLang="en-US"/>
              <a:t>区分好炮弹坏炮弹的颜色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08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 smtClean="0"/>
              <a:t>2.0.1</a:t>
            </a:r>
            <a:endParaRPr lang="en-US" altLang="zh-CN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加入图片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classpath</a:t>
            </a:r>
            <a:r>
              <a:rPr lang="zh-CN" altLang="en-US"/>
              <a:t>中添加资源</a:t>
            </a:r>
          </a:p>
          <a:p>
            <a:pPr lvl="1"/>
            <a:r>
              <a:rPr lang="zh-CN" altLang="en-US"/>
              <a:t>反射的初步概念</a:t>
            </a:r>
          </a:p>
          <a:p>
            <a:pPr lvl="2"/>
            <a:r>
              <a:rPr lang="zh-CN" altLang="en-US"/>
              <a:t>对于</a:t>
            </a:r>
            <a:r>
              <a:rPr lang="en-US" altLang="zh-CN"/>
              <a:t>classloader, </a:t>
            </a:r>
            <a:r>
              <a:rPr lang="zh-CN" altLang="en-US"/>
              <a:t>每一个</a:t>
            </a:r>
            <a:r>
              <a:rPr lang="en-US" altLang="zh-CN"/>
              <a:t>.class</a:t>
            </a:r>
            <a:r>
              <a:rPr lang="zh-CN" altLang="en-US"/>
              <a:t>实际就是一个</a:t>
            </a:r>
            <a:r>
              <a:rPr lang="en-US" altLang="zh-CN"/>
              <a:t>Class</a:t>
            </a:r>
            <a:r>
              <a:rPr lang="zh-CN" altLang="en-US"/>
              <a:t>对象</a:t>
            </a:r>
          </a:p>
          <a:p>
            <a:pPr lvl="2"/>
            <a:r>
              <a:rPr lang="en-US" altLang="zh-CN"/>
              <a:t>Class</a:t>
            </a:r>
            <a:r>
              <a:rPr lang="zh-CN" altLang="en-US"/>
              <a:t>是对类信息的表述</a:t>
            </a:r>
            <a:r>
              <a:rPr lang="en-US" altLang="zh-CN"/>
              <a:t>, </a:t>
            </a:r>
            <a:r>
              <a:rPr lang="zh-CN" altLang="en-US"/>
              <a:t>是类的</a:t>
            </a:r>
            <a:r>
              <a:rPr lang="en-US" altLang="zh-CN"/>
              <a:t>metainfo / metadata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60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 smtClean="0"/>
              <a:t>2.0.2</a:t>
            </a:r>
            <a:endParaRPr lang="en-US" altLang="zh-CN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配置文件的使用</a:t>
            </a:r>
          </a:p>
          <a:p>
            <a:pPr lvl="1"/>
            <a:r>
              <a:rPr lang="en-US" altLang="zh-CN"/>
              <a:t>Properties</a:t>
            </a:r>
            <a:r>
              <a:rPr lang="zh-CN" altLang="en-US"/>
              <a:t>类</a:t>
            </a:r>
          </a:p>
          <a:p>
            <a:pPr lvl="1"/>
            <a:r>
              <a:rPr lang="en-US" altLang="zh-CN"/>
              <a:t>Singleton</a:t>
            </a:r>
            <a:r>
              <a:rPr lang="zh-CN" altLang="en-US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532094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0.2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功能：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添加关闭窗口的事件处理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不允许窗口的大小改动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掌握：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匿名类的用法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思考：匿名类的应用场合？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类短小、不涉及将来的扩展、不涉及重要的业务逻辑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通过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Eclipse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重写父类的方法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注意：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没掌握匿名类的先照抄，不写也行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不影响最后的运行效果</a:t>
            </a:r>
          </a:p>
        </p:txBody>
      </p:sp>
    </p:spTree>
    <p:extLst>
      <p:ext uri="{BB962C8B-B14F-4D97-AF65-F5344CB8AC3E}">
        <p14:creationId xmlns:p14="http://schemas.microsoft.com/office/powerpoint/2010/main" val="19492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0.3</a:t>
            </a:r>
            <a:endParaRPr lang="en-US" altLang="zh-CN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画出代表坦克的实心圆</a:t>
            </a:r>
          </a:p>
          <a:p>
            <a:r>
              <a:rPr lang="zh-CN" altLang="en-US" smtClean="0"/>
              <a:t>掌握：</a:t>
            </a:r>
          </a:p>
          <a:p>
            <a:pPr lvl="1"/>
            <a:r>
              <a:rPr lang="zh-CN" altLang="en-US" smtClean="0"/>
              <a:t>如何重写</a:t>
            </a:r>
            <a:r>
              <a:rPr lang="en-US" altLang="zh-CN" smtClean="0"/>
              <a:t>paint</a:t>
            </a:r>
            <a:r>
              <a:rPr lang="zh-CN" altLang="en-US" smtClean="0"/>
              <a:t>方法</a:t>
            </a:r>
          </a:p>
          <a:p>
            <a:r>
              <a:rPr lang="zh-CN" altLang="en-US" smtClean="0"/>
              <a:t>注意：</a:t>
            </a:r>
          </a:p>
          <a:p>
            <a:pPr lvl="1"/>
            <a:r>
              <a:rPr lang="zh-CN" altLang="en-US" smtClean="0"/>
              <a:t>不要改变原来的前景色</a:t>
            </a:r>
          </a:p>
          <a:p>
            <a:r>
              <a:rPr lang="zh-CN" altLang="en-US" smtClean="0"/>
              <a:t>回顾：</a:t>
            </a:r>
          </a:p>
          <a:p>
            <a:pPr lvl="1"/>
            <a:r>
              <a:rPr lang="en-US" altLang="zh-CN" smtClean="0"/>
              <a:t>paint(Graphics g)</a:t>
            </a:r>
            <a:r>
              <a:rPr lang="zh-CN" altLang="en-US" smtClean="0"/>
              <a:t>方法，窗口重画时自动调用</a:t>
            </a:r>
          </a:p>
          <a:p>
            <a:pPr lvl="1"/>
            <a:r>
              <a:rPr lang="en-US" altLang="zh-CN" smtClean="0"/>
              <a:t>x</a:t>
            </a:r>
            <a:r>
              <a:rPr lang="zh-CN" altLang="en-US" smtClean="0"/>
              <a:t>轴、</a:t>
            </a:r>
            <a:r>
              <a:rPr lang="en-US" altLang="zh-CN" smtClean="0"/>
              <a:t>y</a:t>
            </a:r>
            <a:r>
              <a:rPr lang="zh-CN" altLang="en-US" smtClean="0"/>
              <a:t>轴的方向</a:t>
            </a:r>
            <a:endParaRPr lang="en-US" altLang="zh-CN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011863" y="1491854"/>
            <a:ext cx="1944687" cy="1458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011863" y="1491854"/>
            <a:ext cx="1944687" cy="145851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435600" y="1221582"/>
            <a:ext cx="479618" cy="36933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x,y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6815138" y="1168004"/>
            <a:ext cx="351378" cy="36933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8027988" y="2139554"/>
            <a:ext cx="312906" cy="36933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5940426" y="1437085"/>
            <a:ext cx="144463" cy="10834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3276601" y="3598069"/>
            <a:ext cx="273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3276600" y="3598069"/>
            <a:ext cx="0" cy="917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6084888" y="3489722"/>
            <a:ext cx="300082" cy="36933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3348038" y="4245769"/>
            <a:ext cx="300082" cy="36933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3203576" y="3543301"/>
            <a:ext cx="144463" cy="10834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AutoShape 16"/>
          <p:cNvSpPr>
            <a:spLocks noChangeArrowheads="1"/>
          </p:cNvSpPr>
          <p:nvPr/>
        </p:nvSpPr>
        <p:spPr bwMode="auto">
          <a:xfrm>
            <a:off x="5219700" y="4083844"/>
            <a:ext cx="2427288" cy="457200"/>
          </a:xfrm>
          <a:prstGeom prst="wedgeRoundRectCallout">
            <a:avLst>
              <a:gd name="adj1" fmla="val -130380"/>
              <a:gd name="adj2" fmla="val -150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400050" indent="-400050" algn="ctr"/>
            <a:r>
              <a:rPr lang="en-US" altLang="zh-CN"/>
              <a:t>Frame</a:t>
            </a:r>
            <a:r>
              <a:rPr lang="zh-CN" altLang="en-US"/>
              <a:t>的左上角</a:t>
            </a:r>
          </a:p>
        </p:txBody>
      </p:sp>
    </p:spTree>
    <p:extLst>
      <p:ext uri="{BB962C8B-B14F-4D97-AF65-F5344CB8AC3E}">
        <p14:creationId xmlns:p14="http://schemas.microsoft.com/office/powerpoint/2010/main" val="28434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0.4</a:t>
            </a:r>
            <a:endParaRPr lang="en-US" altLang="zh-CN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功能：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让坦克运动起来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步骤：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将位置改变为变量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启动线程不断重画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思考：为什么使用线程重画，而不是每按下一个键进行一次重画？</a:t>
            </a:r>
          </a:p>
          <a:p>
            <a:pPr lvl="4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线程重画更均匀，更能控制重画的速度。</a:t>
            </a:r>
          </a:p>
          <a:p>
            <a:pPr lvl="4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按键重画不能解决子弹自动飞行的问题。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每次重画改变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Tank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位置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掌握：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内部类的使用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思考：内部类有哪些好处？什么时候使用内部类？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可以方便的访问包装类的方法。不方便公开的，只为包装类服务的类应当定义为内部类。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注意：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>
                <a:solidFill>
                  <a:schemeClr val="accent1">
                    <a:lumMod val="75000"/>
                  </a:schemeClr>
                </a:solidFill>
              </a:rPr>
              <a:t>x, y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值得含义，指的是小方块的左上角点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 smtClean="0"/>
              <a:t>1.0.4.1</a:t>
            </a:r>
            <a:endParaRPr lang="zh-CN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</a:t>
            </a:r>
          </a:p>
          <a:p>
            <a:pPr lvl="1"/>
            <a:r>
              <a:rPr lang="zh-CN" altLang="en-US" smtClean="0"/>
              <a:t>使用双缓冲消除闪烁现象</a:t>
            </a:r>
          </a:p>
          <a:p>
            <a:r>
              <a:rPr lang="zh-CN" altLang="en-US" smtClean="0"/>
              <a:t>原因</a:t>
            </a:r>
          </a:p>
          <a:p>
            <a:pPr lvl="1"/>
            <a:r>
              <a:rPr lang="zh-CN" altLang="en-US" smtClean="0"/>
              <a:t>刷新重画频率太快</a:t>
            </a:r>
            <a:r>
              <a:rPr lang="en-US" altLang="zh-CN" smtClean="0"/>
              <a:t>,paint</a:t>
            </a:r>
            <a:r>
              <a:rPr lang="zh-CN" altLang="en-US" smtClean="0"/>
              <a:t>方法还没有完成</a:t>
            </a:r>
          </a:p>
          <a:p>
            <a:pPr lvl="1"/>
            <a:r>
              <a:rPr lang="zh-CN" altLang="en-US" smtClean="0"/>
              <a:t>逐条显示</a:t>
            </a:r>
          </a:p>
          <a:p>
            <a:r>
              <a:rPr lang="zh-CN" altLang="en-US" smtClean="0"/>
              <a:t>解决办法</a:t>
            </a:r>
          </a:p>
          <a:p>
            <a:pPr lvl="1"/>
            <a:r>
              <a:rPr lang="zh-CN" altLang="en-US" smtClean="0"/>
              <a:t>将所有东西画在虚拟图片上</a:t>
            </a:r>
            <a:r>
              <a:rPr lang="en-US" altLang="zh-CN" smtClean="0"/>
              <a:t>,</a:t>
            </a:r>
            <a:r>
              <a:rPr lang="zh-CN" altLang="en-US" smtClean="0"/>
              <a:t>一次性显示出来</a:t>
            </a:r>
          </a:p>
          <a:p>
            <a:r>
              <a:rPr lang="zh-CN" altLang="en-US" smtClean="0"/>
              <a:t>注意</a:t>
            </a:r>
            <a:endParaRPr lang="en-US" altLang="zh-CN" smtClean="0"/>
          </a:p>
          <a:p>
            <a:pPr lvl="1"/>
            <a:r>
              <a:rPr lang="zh-CN" altLang="en-US" smtClean="0"/>
              <a:t>如果不能理解透彻就照抄本版本代码，不影响对</a:t>
            </a:r>
            <a:r>
              <a:rPr lang="en-US" altLang="zh-CN" smtClean="0"/>
              <a:t>J2SE</a:t>
            </a:r>
            <a:r>
              <a:rPr lang="zh-CN" altLang="en-US" smtClean="0"/>
              <a:t>的练习功效</a:t>
            </a:r>
          </a:p>
        </p:txBody>
      </p:sp>
    </p:spTree>
    <p:extLst>
      <p:ext uri="{BB962C8B-B14F-4D97-AF65-F5344CB8AC3E}">
        <p14:creationId xmlns:p14="http://schemas.microsoft.com/office/powerpoint/2010/main" val="32554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  <a:endParaRPr lang="en-US" altLang="zh-CN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把游戏窗口的大小改变为</a:t>
            </a:r>
            <a:r>
              <a:rPr lang="en-US" altLang="zh-CN" smtClean="0"/>
              <a:t>640 X 480?</a:t>
            </a:r>
          </a:p>
          <a:p>
            <a:pPr lvl="1"/>
            <a:r>
              <a:rPr lang="zh-CN" altLang="en-US" smtClean="0"/>
              <a:t>定义常量以应付将来的改动</a:t>
            </a:r>
          </a:p>
        </p:txBody>
      </p:sp>
    </p:spTree>
    <p:extLst>
      <p:ext uri="{BB962C8B-B14F-4D97-AF65-F5344CB8AC3E}">
        <p14:creationId xmlns:p14="http://schemas.microsoft.com/office/powerpoint/2010/main" val="41763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0.5</a:t>
            </a:r>
            <a:endParaRPr lang="en-US" altLang="zh-CN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功能：</a:t>
            </a:r>
          </a:p>
          <a:p>
            <a:pPr lvl="1"/>
            <a:r>
              <a:rPr lang="zh-CN" altLang="en-US" smtClean="0"/>
              <a:t>代码重构</a:t>
            </a:r>
          </a:p>
          <a:p>
            <a:pPr lvl="2"/>
            <a:r>
              <a:rPr lang="zh-CN" altLang="en-US" smtClean="0"/>
              <a:t>将以后可能需要多处改变的量定义为常量</a:t>
            </a:r>
          </a:p>
          <a:p>
            <a:pPr lvl="3"/>
            <a:r>
              <a:rPr lang="en-US" altLang="zh-CN" smtClean="0"/>
              <a:t>Frame</a:t>
            </a:r>
            <a:r>
              <a:rPr lang="zh-CN" altLang="en-US" smtClean="0"/>
              <a:t>的宽度和高度</a:t>
            </a:r>
          </a:p>
          <a:p>
            <a:pPr lvl="4"/>
            <a:r>
              <a:rPr lang="zh-CN" altLang="en-US" smtClean="0"/>
              <a:t>常量名一般大写</a:t>
            </a:r>
          </a:p>
          <a:p>
            <a:r>
              <a:rPr lang="zh-CN" altLang="en-US" smtClean="0"/>
              <a:t>注意：</a:t>
            </a:r>
          </a:p>
          <a:p>
            <a:pPr lvl="1"/>
            <a:r>
              <a:rPr lang="zh-CN" altLang="en-US" smtClean="0"/>
              <a:t>常量一般是</a:t>
            </a:r>
            <a:r>
              <a:rPr lang="en-US" altLang="zh-CN" smtClean="0"/>
              <a:t>public static final</a:t>
            </a:r>
            <a:r>
              <a:rPr lang="zh-CN" altLang="en-US" smtClean="0"/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19101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8" id="{79681339-D293-214A-8E23-BDB7BFD9614A}" vid="{4B39BF25-C1F8-874D-895F-BD77DC3AB26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</Template>
  <TotalTime>53</TotalTime>
  <Words>1684</Words>
  <Application>Microsoft Office PowerPoint</Application>
  <PresentationFormat>全屏显示(16:9)</PresentationFormat>
  <Paragraphs>326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模版</vt:lpstr>
      <vt:lpstr>PowerPoint 演示文稿</vt:lpstr>
      <vt:lpstr>项目的需求</vt:lpstr>
      <vt:lpstr>版本1.0.1</vt:lpstr>
      <vt:lpstr>版本1.0.2</vt:lpstr>
      <vt:lpstr>版本1.0.3</vt:lpstr>
      <vt:lpstr>版本1.0.4</vt:lpstr>
      <vt:lpstr>版本1.0.4.1</vt:lpstr>
      <vt:lpstr>思考</vt:lpstr>
      <vt:lpstr>版本1.0.5</vt:lpstr>
      <vt:lpstr>版本1.0.6</vt:lpstr>
      <vt:lpstr>思考</vt:lpstr>
      <vt:lpstr>版本1.0.7—重要版本</vt:lpstr>
      <vt:lpstr>思考</vt:lpstr>
      <vt:lpstr>版本1.0.8</vt:lpstr>
      <vt:lpstr>版本1.0.9</vt:lpstr>
      <vt:lpstr>版本1.1.0</vt:lpstr>
      <vt:lpstr>版本1.1.1</vt:lpstr>
      <vt:lpstr>版本1.1.2</vt:lpstr>
      <vt:lpstr>版本1.1.3</vt:lpstr>
      <vt:lpstr>版本1.1.4</vt:lpstr>
      <vt:lpstr>Debug的运用</vt:lpstr>
      <vt:lpstr>版本1.1.5</vt:lpstr>
      <vt:lpstr>版本1.1.6</vt:lpstr>
      <vt:lpstr>版本1.1.7</vt:lpstr>
      <vt:lpstr>版本1.1.8</vt:lpstr>
      <vt:lpstr>版本1.1.9</vt:lpstr>
      <vt:lpstr>版本1.2.0</vt:lpstr>
      <vt:lpstr>版本1.2.1</vt:lpstr>
      <vt:lpstr>版本1.2.2</vt:lpstr>
      <vt:lpstr>版本1.2.3</vt:lpstr>
      <vt:lpstr>版本1.2.4</vt:lpstr>
      <vt:lpstr>版本1.2.5</vt:lpstr>
      <vt:lpstr>版本1.2.6</vt:lpstr>
      <vt:lpstr>版本1.2.7</vt:lpstr>
      <vt:lpstr>版本2.0.1</vt:lpstr>
      <vt:lpstr>版本2.0.2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Java™技术入门与概述</dc:title>
  <dc:subject>JavaSe</dc:subject>
  <dc:creator>周谦</dc:creator>
  <cp:lastModifiedBy>cp</cp:lastModifiedBy>
  <cp:revision>42</cp:revision>
  <dcterms:created xsi:type="dcterms:W3CDTF">2013-12-04T02:17:54Z</dcterms:created>
  <dcterms:modified xsi:type="dcterms:W3CDTF">2016-05-13T01:40:59Z</dcterms:modified>
</cp:coreProperties>
</file>