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jpg"/>
  <Override PartName="/ppt/media/image18.jpg" ContentType="image/jpg"/>
  <Override PartName="/ppt/media/image5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9" r:id="rId1"/>
  </p:sldMasterIdLst>
  <p:notesMasterIdLst>
    <p:notesMasterId r:id="rId93"/>
  </p:notesMasterIdLst>
  <p:handoutMasterIdLst>
    <p:handoutMasterId r:id="rId94"/>
  </p:handoutMasterIdLst>
  <p:sldIdLst>
    <p:sldId id="257" r:id="rId2"/>
    <p:sldId id="258" r:id="rId3"/>
    <p:sldId id="259" r:id="rId4"/>
    <p:sldId id="260" r:id="rId5"/>
    <p:sldId id="261" r:id="rId6"/>
    <p:sldId id="556" r:id="rId7"/>
    <p:sldId id="338" r:id="rId8"/>
    <p:sldId id="339" r:id="rId9"/>
    <p:sldId id="340" r:id="rId10"/>
    <p:sldId id="341" r:id="rId11"/>
    <p:sldId id="342" r:id="rId12"/>
    <p:sldId id="550" r:id="rId13"/>
    <p:sldId id="551" r:id="rId14"/>
    <p:sldId id="552" r:id="rId15"/>
    <p:sldId id="553" r:id="rId16"/>
    <p:sldId id="554" r:id="rId17"/>
    <p:sldId id="555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1" r:id="rId27"/>
    <p:sldId id="270" r:id="rId28"/>
    <p:sldId id="272" r:id="rId29"/>
    <p:sldId id="273" r:id="rId30"/>
    <p:sldId id="274" r:id="rId31"/>
    <p:sldId id="275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76" r:id="rId40"/>
    <p:sldId id="277" r:id="rId41"/>
    <p:sldId id="278" r:id="rId42"/>
    <p:sldId id="279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6" r:id="rId62"/>
    <p:sldId id="305" r:id="rId63"/>
    <p:sldId id="307" r:id="rId64"/>
    <p:sldId id="309" r:id="rId65"/>
    <p:sldId id="308" r:id="rId66"/>
    <p:sldId id="313" r:id="rId67"/>
    <p:sldId id="312" r:id="rId68"/>
    <p:sldId id="310" r:id="rId69"/>
    <p:sldId id="314" r:id="rId70"/>
    <p:sldId id="315" r:id="rId71"/>
    <p:sldId id="316" r:id="rId72"/>
    <p:sldId id="317" r:id="rId73"/>
    <p:sldId id="318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35" r:id="rId91"/>
    <p:sldId id="336" r:id="rId92"/>
  </p:sldIdLst>
  <p:sldSz cx="9144000" cy="5143500" type="screen16x9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BC78E2-DF3B-4DCE-83BB-1269F2F94E16}">
          <p14:sldIdLst>
            <p14:sldId id="257"/>
            <p14:sldId id="258"/>
            <p14:sldId id="259"/>
            <p14:sldId id="260"/>
            <p14:sldId id="261"/>
            <p14:sldId id="556"/>
            <p14:sldId id="338"/>
            <p14:sldId id="339"/>
            <p14:sldId id="340"/>
            <p14:sldId id="341"/>
            <p14:sldId id="342"/>
            <p14:sldId id="550"/>
            <p14:sldId id="551"/>
            <p14:sldId id="552"/>
            <p14:sldId id="553"/>
            <p14:sldId id="554"/>
            <p14:sldId id="555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0"/>
            <p14:sldId id="272"/>
            <p14:sldId id="273"/>
            <p14:sldId id="274"/>
            <p14:sldId id="275"/>
            <p14:sldId id="280"/>
            <p14:sldId id="281"/>
            <p14:sldId id="282"/>
            <p14:sldId id="283"/>
            <p14:sldId id="284"/>
            <p14:sldId id="285"/>
            <p14:sldId id="286"/>
            <p14:sldId id="276"/>
            <p14:sldId id="277"/>
            <p14:sldId id="278"/>
            <p14:sldId id="279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6"/>
            <p14:sldId id="305"/>
            <p14:sldId id="307"/>
            <p14:sldId id="309"/>
            <p14:sldId id="308"/>
            <p14:sldId id="313"/>
            <p14:sldId id="312"/>
            <p14:sldId id="310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o" initials="s" lastIdx="2" clrIdx="0"/>
  <p:cmAuthor id="1" name="Matteo Cristani" initials="M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640000"/>
    <a:srgbClr val="8C3836"/>
    <a:srgbClr val="FFFF99"/>
    <a:srgbClr val="AA00AA"/>
    <a:srgbClr val="98BDD6"/>
    <a:srgbClr val="287ECB"/>
    <a:srgbClr val="F0BC51"/>
    <a:srgbClr val="D16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8" autoAdjust="0"/>
    <p:restoredTop sz="86467"/>
  </p:normalViewPr>
  <p:slideViewPr>
    <p:cSldViewPr snapToGrid="0">
      <p:cViewPr varScale="1">
        <p:scale>
          <a:sx n="124" d="100"/>
          <a:sy n="124" d="100"/>
        </p:scale>
        <p:origin x="192" y="496"/>
      </p:cViewPr>
      <p:guideLst>
        <p:guide orient="horz" pos="1620"/>
        <p:guide pos="2880"/>
        <p:guide orient="horz" pos="16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928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commentAuthors" Target="commentAuthor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84E245-B5A0-47D5-87CC-147578DADA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E7327-C872-472C-88D2-681BC8B0B8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790A485-6416-43AD-8EA8-9AB4021210E8}" type="datetimeFigureOut">
              <a:rPr lang="en-US" altLang="it-IT"/>
              <a:pPr>
                <a:defRPr/>
              </a:pPr>
              <a:t>5/29/22</a:t>
            </a:fld>
            <a:endParaRPr lang="en-US" alt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62B19-2075-46D4-90D4-88B66BAEC4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0A42C-D4BA-4B57-8810-2714EF7E80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04743EB-F053-4EB0-B667-D66F0FE415E3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524469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71CFC63-76EE-4C9F-A897-82314CDCE8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9A7D3CE-DD5A-4884-90F5-F968DA0A728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4804E0D8-8B5E-4615-B9C4-D99DA5FC313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3926CD4B-EA52-4A35-ACD1-53E31ED8E8E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C34C6D3B-D2DB-4D5F-B47B-BAC5A6830E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A0687926-11A6-4219-AC1F-0E059A65D5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15E51E3-9A27-4F9D-92A0-CC2B6D7DC9D8}" type="slidenum">
              <a:rPr lang="nl-NL" altLang="it-IT"/>
              <a:pPr>
                <a:defRPr/>
              </a:pPr>
              <a:t>‹N›</a:t>
            </a:fld>
            <a:endParaRPr lang="nl-NL" altLang="it-IT"/>
          </a:p>
        </p:txBody>
      </p:sp>
    </p:spTree>
    <p:extLst>
      <p:ext uri="{BB962C8B-B14F-4D97-AF65-F5344CB8AC3E}">
        <p14:creationId xmlns:p14="http://schemas.microsoft.com/office/powerpoint/2010/main" val="3938765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7C57EF8F-8361-448B-B33D-B27F754A8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DD545CD-AACE-464A-8873-AFDA579DE3B8}" type="slidenum">
              <a:rPr lang="nl-NL" altLang="it-IT">
                <a:latin typeface="Arial" panose="020B0604020202020204" pitchFamily="34" charset="0"/>
              </a:rPr>
              <a:pPr/>
              <a:t>1</a:t>
            </a:fld>
            <a:endParaRPr lang="nl-NL" altLang="it-IT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461A36A-26A4-442B-A193-C48F58FB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03263"/>
            <a:ext cx="6046788" cy="3402012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93DB840-CA14-4E5B-BB44-138D926D3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0225"/>
            <a:ext cx="5026025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047" tIns="38524" rIns="77047" bIns="38524"/>
          <a:lstStyle/>
          <a:p>
            <a:pPr eaLnBrk="1" hangingPunct="1"/>
            <a:endParaRPr lang="en-US" altLang="it-IT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8F5CD9-6EAF-4B8B-9A4D-446D9D82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  <a:endParaRPr lang="it-IT" alt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F5EC06-D9EF-421D-B636-55F4AACA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ED50A0-78C5-42A3-8B38-E1A9DBE8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E87F2A-AB2C-4D87-BCA6-9B3A24192F3A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7103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6C99A-F6EA-44E5-B86D-8086FD21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3AB2F-0E00-4C92-A508-186E6FD6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/>
              <a:t>NMR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268B54-0662-4EE2-B3E9-264D1DF0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F91C6E6-09D2-40BD-91F2-E474F31023E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5572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144EC7-064D-4629-A13E-BC17C0C7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eaLnBrk="1" hangingPunct="1"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BA2179-2FC3-4FAD-8BB0-1E9D316A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/>
              <a:t>NMR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A0186A-B7F0-4F3A-A07F-0F1394DB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eaLnBrk="1" hangingPunct="1">
              <a:defRPr smtClean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87B9D4D-E2B4-4C02-A143-BFB59491808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9109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EF3F9C-540B-468D-B525-7A1FFFBD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  <a:endParaRPr lang="it-IT" alt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AC2101-7C3D-43D9-B409-B7ABFD75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01E8D0-7250-4243-89B8-07E48DFA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CD341D-7438-4FA4-973F-6F9EECBD14B9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8585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small" baseline="0"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FC1CC5-72B4-4175-96AC-0AAB76C5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D2EC85-D444-4CAE-8A7C-2318EECB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/>
              <a:t>NMR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7C0FDD-1C9E-4F9B-802B-D0D0B256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FA0980B-2DE9-40AD-8A4E-40673DB95E9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6898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DFE60E-FCA5-4468-A238-A20DBCFC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eaLnBrk="1" hangingPunct="1">
              <a:defRPr smtClean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C1C83E-6933-48CB-81DB-2D6C24A0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/>
              <a:t>NMR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580F37-86A5-4A66-88A3-29B44267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eaLnBrk="1" hangingPunct="1">
              <a:defRPr smtClean="0">
                <a:solidFill>
                  <a:srgbClr val="8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754FAF7-AB3B-4F7E-9E4D-EFD1BDE13684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4396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C22FEF5-9EB2-453F-A5FE-EAB3C53E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8A33CE7-8F18-4DB0-B6A3-7B697BF4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/>
              <a:t>NMR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F4923DE-6083-4153-995D-8F0374F8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D30E12C-3274-4FAB-BA9C-E68E77B0C14D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1857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501FED8-2700-48C7-87EB-F70A6817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9426F0B-8BC6-4ADE-A8A8-5385F517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/>
              <a:t>NMR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7582239-C1BB-485A-9FEE-F41A21AB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F7909B-0F24-4DCB-B54E-6ED0CFB1C016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3182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1FE9452-6A85-432A-9499-56CE62AA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eaLnBrk="1" hangingPunct="1">
              <a:defRPr smtClean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40F88F0-4AAD-4067-8504-06A96A4C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/>
              <a:t>NMR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0A01D4-5A85-4F93-84CF-2B84CC80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eaLnBrk="1" hangingPunct="1">
              <a:defRPr smtClean="0">
                <a:solidFill>
                  <a:srgbClr val="8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2D64222-F0E5-4BFA-B141-DC6F71D62566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666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6507EE9-0CDC-4148-8A28-DB77BBCD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22D2B5-089D-434E-80AE-5C832BCC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/>
              <a:t>NMR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2FBC73-D206-45C1-96E4-53614CD9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8476B2D-B94D-4307-9644-89F667858B3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1996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  <a:endParaRPr lang="en-US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0E7B81-0415-45FD-AB81-D333AF2D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E77243-2F71-42BE-B622-2FC4DE67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/>
              <a:t>NMR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16188A-68ED-4AC6-B692-6ABAE89F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6B338B3-9BD9-4219-AABA-FCF7A675F8C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81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3E4D53D9-0413-4E98-B30A-0911779B1C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136525"/>
            <a:ext cx="7924800" cy="0"/>
          </a:xfrm>
          <a:prstGeom prst="line">
            <a:avLst/>
          </a:prstGeom>
          <a:noFill/>
          <a:ln w="25400">
            <a:solidFill>
              <a:srgbClr val="953735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" name="Segnaposto titolo 1">
            <a:extLst>
              <a:ext uri="{FF2B5EF4-FFF2-40B4-BE49-F238E27FC236}">
                <a16:creationId xmlns:a16="http://schemas.microsoft.com/office/drawing/2014/main" id="{AA9ADE31-466F-4A6E-B2C5-67CEBCE01D3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952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  <a:endParaRPr lang="en-US" altLang="it-IT"/>
          </a:p>
        </p:txBody>
      </p:sp>
      <p:sp>
        <p:nvSpPr>
          <p:cNvPr id="2052" name="Segnaposto testo 2">
            <a:extLst>
              <a:ext uri="{FF2B5EF4-FFF2-40B4-BE49-F238E27FC236}">
                <a16:creationId xmlns:a16="http://schemas.microsoft.com/office/drawing/2014/main" id="{11430D93-9A39-4E38-B62A-1CFA666B51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866775"/>
            <a:ext cx="8229600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  <a:endParaRPr lang="en-US" alt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9039C1-3D31-4618-812B-62486E9A9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  <a:endParaRPr lang="en-US" alt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C481AF-DC48-4A15-B780-A6FE13CE1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15BA29-28F1-45BD-95D4-7D70F8E1C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7703C53-5324-49A8-8F9E-1D23D9472D20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943039F-1152-7640-A8B6-3592FA14B47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035975" y="18703"/>
            <a:ext cx="1108025" cy="3920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800000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6.png"/><Relationship Id="rId3" Type="http://schemas.openxmlformats.org/officeDocument/2006/relationships/image" Target="../media/image13.png"/><Relationship Id="rId21" Type="http://schemas.openxmlformats.org/officeDocument/2006/relationships/image" Target="../media/image49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27.png"/><Relationship Id="rId2" Type="http://schemas.openxmlformats.org/officeDocument/2006/relationships/image" Target="../media/image32.png"/><Relationship Id="rId16" Type="http://schemas.openxmlformats.org/officeDocument/2006/relationships/image" Target="../media/image45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1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26.png"/><Relationship Id="rId10" Type="http://schemas.openxmlformats.org/officeDocument/2006/relationships/image" Target="../media/image39.png"/><Relationship Id="rId19" Type="http://schemas.openxmlformats.org/officeDocument/2006/relationships/image" Target="../media/image47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5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29.png"/><Relationship Id="rId18" Type="http://schemas.openxmlformats.org/officeDocument/2006/relationships/image" Target="../media/image69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4.png"/><Relationship Id="rId17" Type="http://schemas.openxmlformats.org/officeDocument/2006/relationships/image" Target="../media/image68.png"/><Relationship Id="rId2" Type="http://schemas.openxmlformats.org/officeDocument/2006/relationships/image" Target="../media/image21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3.png"/><Relationship Id="rId5" Type="http://schemas.openxmlformats.org/officeDocument/2006/relationships/image" Target="../media/image58.png"/><Relationship Id="rId15" Type="http://schemas.openxmlformats.org/officeDocument/2006/relationships/image" Target="../media/image66.png"/><Relationship Id="rId10" Type="http://schemas.openxmlformats.org/officeDocument/2006/relationships/image" Target="../media/image62.png"/><Relationship Id="rId19" Type="http://schemas.openxmlformats.org/officeDocument/2006/relationships/image" Target="../media/image70.png"/><Relationship Id="rId4" Type="http://schemas.openxmlformats.org/officeDocument/2006/relationships/image" Target="../media/image57.png"/><Relationship Id="rId9" Type="http://schemas.openxmlformats.org/officeDocument/2006/relationships/image" Target="../media/image27.png"/><Relationship Id="rId1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12.png"/><Relationship Id="rId7" Type="http://schemas.openxmlformats.org/officeDocument/2006/relationships/image" Target="../media/image7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78.png"/><Relationship Id="rId5" Type="http://schemas.openxmlformats.org/officeDocument/2006/relationships/image" Target="../media/image73.png"/><Relationship Id="rId10" Type="http://schemas.openxmlformats.org/officeDocument/2006/relationships/image" Target="../media/image77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.png"/><Relationship Id="rId7" Type="http://schemas.openxmlformats.org/officeDocument/2006/relationships/image" Target="../media/image82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5.png"/><Relationship Id="rId9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ypotenu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95ECE64-F2A7-4B42-9294-67E7C0311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128" y="4092351"/>
            <a:ext cx="3348038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1800" dirty="0">
                <a:latin typeface="Tahoma" panose="020B0604030504040204" pitchFamily="34" charset="0"/>
              </a:rPr>
              <a:t>Computer Science Department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1800" dirty="0">
                <a:latin typeface="Tahoma" panose="020B0604030504040204" pitchFamily="34" charset="0"/>
              </a:rPr>
              <a:t>University of Verona - Italy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34E587E-09E1-4E74-AE2B-B98A4906150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93216" y="843558"/>
            <a:ext cx="7772400" cy="2088232"/>
          </a:xfrm>
          <a:effectLst>
            <a:outerShdw blurRad="63500" dist="81320" dir="2319588" algn="ctr" rotWithShape="0">
              <a:schemeClr val="bg2">
                <a:alpha val="74997"/>
              </a:schemeClr>
            </a:outerShdw>
          </a:effectLst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ea typeface="+mj-ea"/>
                <a:cs typeface="+mj-cs"/>
              </a:rPr>
              <a:t>INTRODUCTION TO NON MONOTONIC REASONING</a:t>
            </a:r>
            <a:br>
              <a:rPr lang="en-US" sz="3600" b="1" dirty="0">
                <a:ea typeface="+mj-ea"/>
                <a:cs typeface="+mj-cs"/>
              </a:rPr>
            </a:br>
            <a:br>
              <a:rPr lang="en-US" sz="3600" b="1" dirty="0">
                <a:ea typeface="+mj-ea"/>
                <a:cs typeface="+mj-cs"/>
              </a:rPr>
            </a:br>
            <a:r>
              <a:rPr lang="en-US" sz="3100" b="1" dirty="0">
                <a:solidFill>
                  <a:schemeClr val="tx1"/>
                </a:solidFill>
                <a:ea typeface="+mj-ea"/>
                <a:cs typeface="+mj-cs"/>
              </a:rPr>
              <a:t>LECTURE 1:	 BASIC ISSUES AND SOLUTIONS</a:t>
            </a:r>
            <a:endParaRPr lang="en-US" sz="36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28677" name="Immagine 25" descr="univr-color.gif">
            <a:extLst>
              <a:ext uri="{FF2B5EF4-FFF2-40B4-BE49-F238E27FC236}">
                <a16:creationId xmlns:a16="http://schemas.microsoft.com/office/drawing/2014/main" id="{0F2A3EAB-47C4-4463-9952-A31D235A5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141" y="3805014"/>
            <a:ext cx="1098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CasellaDiTesto 1">
            <a:extLst>
              <a:ext uri="{FF2B5EF4-FFF2-40B4-BE49-F238E27FC236}">
                <a16:creationId xmlns:a16="http://schemas.microsoft.com/office/drawing/2014/main" id="{7FE76117-C115-45E9-82F7-562E82BF0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4213" y="20081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it-IT" sz="18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82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875">
              <a:spcBef>
                <a:spcPts val="201"/>
              </a:spcBef>
            </a:pPr>
            <a:r>
              <a:rPr lang="it-IT" sz="3200" spc="30" dirty="0" err="1">
                <a:solidFill>
                  <a:srgbClr val="800000"/>
                </a:solidFill>
                <a:latin typeface="+mj-lt"/>
              </a:rPr>
              <a:t>Numbers</a:t>
            </a:r>
            <a:r>
              <a:rPr lang="it-IT" sz="3200" spc="30" dirty="0">
                <a:solidFill>
                  <a:srgbClr val="800000"/>
                </a:solidFill>
                <a:latin typeface="+mj-lt"/>
              </a:rPr>
              <a:t> of a global </a:t>
            </a:r>
            <a:r>
              <a:rPr lang="it-IT" sz="3200" spc="30" dirty="0" err="1">
                <a:solidFill>
                  <a:srgbClr val="800000"/>
                </a:solidFill>
                <a:latin typeface="+mj-lt"/>
              </a:rPr>
              <a:t>issue</a:t>
            </a:r>
            <a:r>
              <a:rPr lang="it-IT" sz="3200" spc="30" dirty="0">
                <a:solidFill>
                  <a:srgbClr val="800000"/>
                </a:solidFill>
                <a:latin typeface="+mj-lt"/>
              </a:rPr>
              <a:t> (2)</a:t>
            </a:r>
            <a:endParaRPr sz="3200" spc="30" dirty="0">
              <a:solidFill>
                <a:srgbClr val="800000"/>
              </a:solidFill>
              <a:latin typeface="+mj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763" y="827772"/>
            <a:ext cx="8296976" cy="1750574"/>
          </a:xfrm>
          <a:prstGeom prst="rect">
            <a:avLst/>
          </a:prstGeom>
        </p:spPr>
        <p:txBody>
          <a:bodyPr vert="horz" wrap="square" lIns="0" tIns="10381" rIns="0" bIns="0" rtlCol="0">
            <a:spAutoFit/>
          </a:bodyPr>
          <a:lstStyle/>
          <a:p>
            <a:pPr marL="304625" marR="7550" indent="-285750">
              <a:lnSpc>
                <a:spcPct val="102699"/>
              </a:lnSpc>
              <a:spcBef>
                <a:spcPts val="82"/>
              </a:spcBef>
              <a:buFont typeface="Arial" panose="020B0604020202020204" pitchFamily="34" charset="0"/>
              <a:buChar char="•"/>
            </a:pPr>
            <a:r>
              <a:rPr spc="-7" dirty="0">
                <a:latin typeface="Calibri" panose="020F0502020204030204" pitchFamily="34" charset="0"/>
                <a:cs typeface="Calibri" panose="020F0502020204030204" pitchFamily="34" charset="0"/>
              </a:rPr>
              <a:t>Decision </a:t>
            </a:r>
            <a:r>
              <a:rPr spc="-15" dirty="0">
                <a:latin typeface="Calibri" panose="020F0502020204030204" pitchFamily="34" charset="0"/>
                <a:cs typeface="Calibri" panose="020F0502020204030204" pitchFamily="34" charset="0"/>
              </a:rPr>
              <a:t>Support </a:t>
            </a:r>
            <a:r>
              <a:rPr spc="-7" dirty="0">
                <a:latin typeface="Calibri" panose="020F0502020204030204" pitchFamily="34" charset="0"/>
                <a:cs typeface="Calibri" panose="020F0502020204030204" pitchFamily="34" charset="0"/>
              </a:rPr>
              <a:t>Systems reduce costs of compliance of </a:t>
            </a:r>
            <a:r>
              <a:rPr spc="-15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spc="-7" dirty="0">
                <a:latin typeface="Calibri" panose="020F0502020204030204" pitchFamily="34" charset="0"/>
                <a:cs typeface="Calibri" panose="020F0502020204030204" pitchFamily="34" charset="0"/>
              </a:rPr>
              <a:t>average  </a:t>
            </a:r>
            <a:r>
              <a:rPr spc="-15" dirty="0">
                <a:latin typeface="Calibri" panose="020F0502020204030204" pitchFamily="34" charset="0"/>
                <a:cs typeface="Calibri" panose="020F0502020204030204" pitchFamily="34" charset="0"/>
              </a:rPr>
              <a:t>15% </a:t>
            </a:r>
            <a:r>
              <a:rPr spc="-7" dirty="0">
                <a:latin typeface="Calibri" panose="020F0502020204030204" pitchFamily="34" charset="0"/>
                <a:cs typeface="Calibri" panose="020F0502020204030204" pitchFamily="34" charset="0"/>
              </a:rPr>
              <a:t>(Data61 - </a:t>
            </a:r>
            <a:r>
              <a:rPr spc="-22" dirty="0">
                <a:latin typeface="Calibri" panose="020F0502020204030204" pitchFamily="34" charset="0"/>
                <a:cs typeface="Calibri" panose="020F0502020204030204" pitchFamily="34" charset="0"/>
              </a:rPr>
              <a:t>CSIRO)</a:t>
            </a:r>
            <a:r>
              <a:rPr lang="it-IT" spc="-22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18875" marR="7550">
              <a:lnSpc>
                <a:spcPct val="102699"/>
              </a:lnSpc>
              <a:spcBef>
                <a:spcPts val="82"/>
              </a:spcBef>
            </a:pPr>
            <a:endParaRPr lang="it-IT" spc="-2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625" marR="7550" indent="-285750">
              <a:lnSpc>
                <a:spcPct val="102699"/>
              </a:lnSpc>
              <a:spcBef>
                <a:spcPts val="82"/>
              </a:spcBef>
              <a:buFont typeface="Arial" panose="020B0604020202020204" pitchFamily="34" charset="0"/>
              <a:buChar char="•"/>
            </a:pPr>
            <a:r>
              <a:rPr lang="it-IT" spc="-7" dirty="0">
                <a:latin typeface="Calibri" panose="020F0502020204030204" pitchFamily="34" charset="0"/>
                <a:cs typeface="Calibri" panose="020F0502020204030204" pitchFamily="34" charset="0"/>
              </a:rPr>
              <a:t>2020 </a:t>
            </a:r>
            <a:r>
              <a:rPr lang="it-IT" spc="-15" dirty="0">
                <a:latin typeface="Calibri" panose="020F0502020204030204" pitchFamily="34" charset="0"/>
                <a:cs typeface="Calibri" panose="020F0502020204030204" pitchFamily="34" charset="0"/>
              </a:rPr>
              <a:t>Global GDP </a:t>
            </a:r>
            <a:r>
              <a:rPr lang="it-IT" spc="-7" dirty="0" err="1"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it-IT" spc="-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been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pc="-7" dirty="0">
                <a:latin typeface="Calibri" panose="020F0502020204030204" pitchFamily="34" charset="0"/>
                <a:cs typeface="Calibri" panose="020F0502020204030204" pitchFamily="34" charset="0"/>
              </a:rPr>
              <a:t>84 </a:t>
            </a:r>
            <a:r>
              <a:rPr lang="it-IT" spc="-7" dirty="0" err="1">
                <a:latin typeface="Calibri" panose="020F0502020204030204" pitchFamily="34" charset="0"/>
                <a:cs typeface="Calibri" panose="020F0502020204030204" pitchFamily="34" charset="0"/>
              </a:rPr>
              <a:t>trillion</a:t>
            </a:r>
            <a:r>
              <a:rPr lang="it-IT" spc="-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pc="-15" dirty="0" err="1">
                <a:latin typeface="Calibri" panose="020F0502020204030204" pitchFamily="34" charset="0"/>
                <a:cs typeface="Calibri" panose="020F0502020204030204" pitchFamily="34" charset="0"/>
              </a:rPr>
              <a:t>dollars</a:t>
            </a:r>
            <a:r>
              <a:rPr lang="it-IT" spc="-15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spc="-37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it-IT" spc="-3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pc="-15" dirty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it-IT" spc="-7" dirty="0" err="1">
                <a:latin typeface="Calibri" panose="020F0502020204030204" pitchFamily="34" charset="0"/>
                <a:cs typeface="Calibri" panose="020F0502020204030204" pitchFamily="34" charset="0"/>
              </a:rPr>
              <a:t>save</a:t>
            </a:r>
            <a:r>
              <a:rPr lang="it-IT" spc="-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pc="-15" dirty="0">
                <a:latin typeface="Calibri" panose="020F0502020204030204" pitchFamily="34" charset="0"/>
                <a:cs typeface="Calibri" panose="020F0502020204030204" pitchFamily="34" charset="0"/>
              </a:rPr>
              <a:t>US$152  </a:t>
            </a:r>
            <a:r>
              <a:rPr lang="it-IT" spc="-7" dirty="0" err="1">
                <a:latin typeface="Calibri" panose="020F0502020204030204" pitchFamily="34" charset="0"/>
                <a:cs typeface="Calibri" panose="020F0502020204030204" pitchFamily="34" charset="0"/>
              </a:rPr>
              <a:t>billion</a:t>
            </a:r>
            <a:r>
              <a:rPr lang="it-IT" spc="-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pc="-15" dirty="0" err="1">
                <a:latin typeface="Calibri" panose="020F0502020204030204" pitchFamily="34" charset="0"/>
                <a:cs typeface="Calibri" panose="020F0502020204030204" pitchFamily="34" charset="0"/>
              </a:rPr>
              <a:t>dollars</a:t>
            </a:r>
            <a:r>
              <a:rPr lang="it-IT" spc="-15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pc="-7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it-IT" spc="-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pc="-7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spc="-7" dirty="0">
                <a:latin typeface="Calibri" panose="020F0502020204030204" pitchFamily="34" charset="0"/>
                <a:cs typeface="Calibri" panose="020F0502020204030204" pitchFamily="34" charset="0"/>
              </a:rPr>
              <a:t> in turn </a:t>
            </a:r>
            <a:r>
              <a:rPr lang="it-IT" spc="-15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it-IT" spc="-30" dirty="0">
                <a:latin typeface="Calibri" panose="020F0502020204030204" pitchFamily="34" charset="0"/>
                <a:cs typeface="Calibri" panose="020F0502020204030204" pitchFamily="34" charset="0"/>
              </a:rPr>
              <a:t>market </a:t>
            </a:r>
            <a:r>
              <a:rPr lang="it-IT" spc="-7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it-IT" spc="-15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it-IT" spc="-7" dirty="0" err="1"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lang="it-IT" spc="-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pc="-22" dirty="0" err="1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it-IT" spc="-2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pc="-15" dirty="0">
                <a:latin typeface="Calibri" panose="020F0502020204030204" pitchFamily="34" charset="0"/>
                <a:cs typeface="Calibri" panose="020F0502020204030204" pitchFamily="34" charset="0"/>
              </a:rPr>
              <a:t>50% and  60% </a:t>
            </a:r>
            <a:r>
              <a:rPr lang="it-IT" spc="-7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it-IT" spc="-7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it-IT" spc="-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pc="-7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it-IT" spc="-7" dirty="0">
                <a:latin typeface="Calibri" panose="020F0502020204030204" pitchFamily="34" charset="0"/>
                <a:cs typeface="Calibri" panose="020F0502020204030204" pitchFamily="34" charset="0"/>
              </a:rPr>
              <a:t>. Australia</a:t>
            </a:r>
            <a:r>
              <a:rPr lang="it-IT" spc="16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pc="-15" dirty="0">
                <a:latin typeface="Calibri" panose="020F0502020204030204" pitchFamily="34" charset="0"/>
                <a:cs typeface="Calibri" panose="020F0502020204030204" pitchFamily="34" charset="0"/>
              </a:rPr>
              <a:t>data).</a:t>
            </a:r>
          </a:p>
          <a:p>
            <a:pPr marL="304625" marR="7550" indent="-285750">
              <a:lnSpc>
                <a:spcPct val="102699"/>
              </a:lnSpc>
              <a:spcBef>
                <a:spcPts val="82"/>
              </a:spcBef>
              <a:buFont typeface="Arial" panose="020B0604020202020204" pitchFamily="34" charset="0"/>
              <a:buChar char="•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object 6">
            <a:extLst>
              <a:ext uri="{FF2B5EF4-FFF2-40B4-BE49-F238E27FC236}">
                <a16:creationId xmlns:a16="http://schemas.microsoft.com/office/drawing/2014/main" id="{B16F7334-3702-7E43-A40F-17E51597E494}"/>
              </a:ext>
            </a:extLst>
          </p:cNvPr>
          <p:cNvGrpSpPr/>
          <p:nvPr/>
        </p:nvGrpSpPr>
        <p:grpSpPr>
          <a:xfrm>
            <a:off x="1240050" y="3131724"/>
            <a:ext cx="6663900" cy="644589"/>
            <a:chOff x="87743" y="2178646"/>
            <a:chExt cx="4483735" cy="433705"/>
          </a:xfrm>
        </p:grpSpPr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782DCD2A-9CC3-CF4D-9663-E028D4BA4C24}"/>
                </a:ext>
              </a:extLst>
            </p:cNvPr>
            <p:cNvSpPr/>
            <p:nvPr/>
          </p:nvSpPr>
          <p:spPr>
            <a:xfrm>
              <a:off x="87743" y="2178646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F7D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0836A8C3-F3FB-1C49-826E-F493BFAEAE44}"/>
                </a:ext>
              </a:extLst>
            </p:cNvPr>
            <p:cNvSpPr/>
            <p:nvPr/>
          </p:nvSpPr>
          <p:spPr>
            <a:xfrm>
              <a:off x="138544" y="2510294"/>
              <a:ext cx="101600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80AE76F3-3EBA-7942-8EC0-86FC48DA558E}"/>
                </a:ext>
              </a:extLst>
            </p:cNvPr>
            <p:cNvSpPr/>
            <p:nvPr/>
          </p:nvSpPr>
          <p:spPr>
            <a:xfrm>
              <a:off x="189344" y="2497594"/>
              <a:ext cx="4381715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8AE99662-16AC-CF47-A9D6-0470C5494D0A}"/>
                </a:ext>
              </a:extLst>
            </p:cNvPr>
            <p:cNvSpPr/>
            <p:nvPr/>
          </p:nvSpPr>
          <p:spPr>
            <a:xfrm>
              <a:off x="4520311" y="2229205"/>
              <a:ext cx="50749" cy="2810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ABD51AA0-DE17-7F4E-ACED-E7356291B502}"/>
                </a:ext>
              </a:extLst>
            </p:cNvPr>
            <p:cNvSpPr/>
            <p:nvPr/>
          </p:nvSpPr>
          <p:spPr>
            <a:xfrm>
              <a:off x="87743" y="2223072"/>
              <a:ext cx="4432935" cy="338455"/>
            </a:xfrm>
            <a:custGeom>
              <a:avLst/>
              <a:gdLst/>
              <a:ahLst/>
              <a:cxnLst/>
              <a:rect l="l" t="t" r="r" b="b"/>
              <a:pathLst>
                <a:path w="4432935" h="338455">
                  <a:moveTo>
                    <a:pt x="4432567" y="0"/>
                  </a:moveTo>
                  <a:lnTo>
                    <a:pt x="0" y="0"/>
                  </a:lnTo>
                  <a:lnTo>
                    <a:pt x="0" y="287221"/>
                  </a:lnTo>
                  <a:lnTo>
                    <a:pt x="4008" y="306946"/>
                  </a:lnTo>
                  <a:lnTo>
                    <a:pt x="14922" y="323099"/>
                  </a:lnTo>
                  <a:lnTo>
                    <a:pt x="31075" y="334013"/>
                  </a:lnTo>
                  <a:lnTo>
                    <a:pt x="50800" y="338022"/>
                  </a:lnTo>
                  <a:lnTo>
                    <a:pt x="4381767" y="338022"/>
                  </a:lnTo>
                  <a:lnTo>
                    <a:pt x="4401492" y="334013"/>
                  </a:lnTo>
                  <a:lnTo>
                    <a:pt x="4417644" y="323099"/>
                  </a:lnTo>
                  <a:lnTo>
                    <a:pt x="4428558" y="306946"/>
                  </a:lnTo>
                  <a:lnTo>
                    <a:pt x="4432567" y="287221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F7DAE9"/>
            </a:solidFill>
          </p:spPr>
          <p:txBody>
            <a:bodyPr wrap="square" lIns="0" tIns="0" rIns="0" bIns="0" rtlCol="0"/>
            <a:lstStyle/>
            <a:p>
              <a:pPr marL="18875" marR="7550">
                <a:lnSpc>
                  <a:spcPct val="102600"/>
                </a:lnSpc>
              </a:pPr>
              <a:r>
                <a:rPr lang="it-IT" sz="1600" spc="-15" dirty="0">
                  <a:latin typeface="Calibri" panose="020F0502020204030204" pitchFamily="34" charset="0"/>
                  <a:cs typeface="Calibri" panose="020F0502020204030204" pitchFamily="34" charset="0"/>
                </a:rPr>
                <a:t>The </a:t>
              </a:r>
              <a:r>
                <a:rPr lang="it-IT" sz="1600" spc="-7" dirty="0">
                  <a:latin typeface="Calibri" panose="020F0502020204030204" pitchFamily="34" charset="0"/>
                  <a:cs typeface="Calibri" panose="020F0502020204030204" pitchFamily="34" charset="0"/>
                </a:rPr>
                <a:t>global </a:t>
              </a:r>
              <a:r>
                <a:rPr lang="it-IT" sz="1600" spc="-30" dirty="0">
                  <a:latin typeface="Calibri" panose="020F0502020204030204" pitchFamily="34" charset="0"/>
                  <a:cs typeface="Calibri" panose="020F0502020204030204" pitchFamily="34" charset="0"/>
                </a:rPr>
                <a:t>market </a:t>
              </a:r>
              <a:r>
                <a:rPr lang="it-IT" sz="1600" spc="-7" dirty="0">
                  <a:latin typeface="Calibri" panose="020F0502020204030204" pitchFamily="34" charset="0"/>
                  <a:cs typeface="Calibri" panose="020F0502020204030204" pitchFamily="34" charset="0"/>
                </a:rPr>
                <a:t>of </a:t>
              </a:r>
              <a:r>
                <a:rPr lang="it-IT" sz="1600" spc="-7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compliance</a:t>
              </a:r>
              <a:r>
                <a:rPr lang="it-IT" sz="1600" spc="-7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600" spc="-7" dirty="0" err="1">
                  <a:latin typeface="Calibri" panose="020F0502020204030204" pitchFamily="34" charset="0"/>
                  <a:cs typeface="Calibri" panose="020F0502020204030204" pitchFamily="34" charset="0"/>
                </a:rPr>
                <a:t>automation</a:t>
              </a:r>
              <a:r>
                <a:rPr lang="it-IT" sz="1600" spc="-7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600" spc="-7" dirty="0" err="1">
                  <a:latin typeface="Calibri" panose="020F0502020204030204" pitchFamily="34" charset="0"/>
                  <a:cs typeface="Calibri" panose="020F0502020204030204" pitchFamily="34" charset="0"/>
                </a:rPr>
                <a:t>is</a:t>
              </a:r>
              <a:r>
                <a:rPr lang="it-IT" sz="1600" spc="-7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600" spc="-15" dirty="0" err="1">
                  <a:latin typeface="Calibri" panose="020F0502020204030204" pitchFamily="34" charset="0"/>
                  <a:cs typeface="Calibri" panose="020F0502020204030204" pitchFamily="34" charset="0"/>
                </a:rPr>
                <a:t>between</a:t>
              </a:r>
              <a:r>
                <a:rPr lang="it-IT" sz="1600" spc="-15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600" spc="-7" dirty="0">
                  <a:latin typeface="Calibri" panose="020F0502020204030204" pitchFamily="34" charset="0"/>
                  <a:cs typeface="Calibri" panose="020F0502020204030204" pitchFamily="34" charset="0"/>
                </a:rPr>
                <a:t>76 </a:t>
              </a:r>
              <a:r>
                <a:rPr lang="it-IT" sz="1600" spc="-15" dirty="0">
                  <a:latin typeface="Calibri" panose="020F0502020204030204" pitchFamily="34" charset="0"/>
                  <a:cs typeface="Calibri" panose="020F0502020204030204" pitchFamily="34" charset="0"/>
                </a:rPr>
                <a:t>and </a:t>
              </a:r>
              <a:r>
                <a:rPr lang="it-IT" sz="1600" spc="-7" dirty="0">
                  <a:latin typeface="Calibri" panose="020F0502020204030204" pitchFamily="34" charset="0"/>
                  <a:cs typeface="Calibri" panose="020F0502020204030204" pitchFamily="34" charset="0"/>
                </a:rPr>
                <a:t>91 </a:t>
              </a:r>
              <a:r>
                <a:rPr lang="it-IT" sz="1600" spc="-7" dirty="0" err="1">
                  <a:latin typeface="Calibri" panose="020F0502020204030204" pitchFamily="34" charset="0"/>
                  <a:cs typeface="Calibri" panose="020F0502020204030204" pitchFamily="34" charset="0"/>
                </a:rPr>
                <a:t>billion</a:t>
              </a:r>
              <a:r>
                <a:rPr lang="it-IT" sz="1600" spc="-7" dirty="0">
                  <a:latin typeface="Calibri" panose="020F0502020204030204" pitchFamily="34" charset="0"/>
                  <a:cs typeface="Calibri" panose="020F0502020204030204" pitchFamily="34" charset="0"/>
                </a:rPr>
                <a:t>  </a:t>
              </a:r>
              <a:r>
                <a:rPr lang="it-IT" sz="1600" spc="-15" dirty="0" err="1">
                  <a:latin typeface="Calibri" panose="020F0502020204030204" pitchFamily="34" charset="0"/>
                  <a:cs typeface="Calibri" panose="020F0502020204030204" pitchFamily="34" charset="0"/>
                </a:rPr>
                <a:t>dollars</a:t>
              </a:r>
              <a:r>
                <a:rPr lang="it-IT" sz="1600" spc="-15" dirty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it-IT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object 12">
              <a:extLst>
                <a:ext uri="{FF2B5EF4-FFF2-40B4-BE49-F238E27FC236}">
                  <a16:creationId xmlns:a16="http://schemas.microsoft.com/office/drawing/2014/main" id="{AA5CAA80-8BF2-9B40-AFF5-39F2A874A338}"/>
                </a:ext>
              </a:extLst>
            </p:cNvPr>
            <p:cNvSpPr/>
            <p:nvPr/>
          </p:nvSpPr>
          <p:spPr>
            <a:xfrm>
              <a:off x="4520311" y="2267309"/>
              <a:ext cx="0" cy="262255"/>
            </a:xfrm>
            <a:custGeom>
              <a:avLst/>
              <a:gdLst/>
              <a:ahLst/>
              <a:cxnLst/>
              <a:rect l="l" t="t" r="r" b="b"/>
              <a:pathLst>
                <a:path h="262255">
                  <a:moveTo>
                    <a:pt x="0" y="26203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ADD99BFD-02BC-EC41-AEA9-E008CCC25B17}"/>
                </a:ext>
              </a:extLst>
            </p:cNvPr>
            <p:cNvSpPr/>
            <p:nvPr/>
          </p:nvSpPr>
          <p:spPr>
            <a:xfrm>
              <a:off x="4520311" y="22546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7DA822A6-8420-EA4A-86FF-82241F23B349}"/>
                </a:ext>
              </a:extLst>
            </p:cNvPr>
            <p:cNvSpPr/>
            <p:nvPr/>
          </p:nvSpPr>
          <p:spPr>
            <a:xfrm>
              <a:off x="4520311" y="22419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8928D846-DF8B-5144-A9F5-DF0971BF2E8C}"/>
                </a:ext>
              </a:extLst>
            </p:cNvPr>
            <p:cNvSpPr/>
            <p:nvPr/>
          </p:nvSpPr>
          <p:spPr>
            <a:xfrm>
              <a:off x="4520311" y="22292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CCECAB4E-89CA-CC4C-9A02-42909681540A}"/>
              </a:ext>
            </a:extLst>
          </p:cNvPr>
          <p:cNvSpPr txBox="1">
            <a:spLocks/>
          </p:cNvSpPr>
          <p:nvPr/>
        </p:nvSpPr>
        <p:spPr>
          <a:xfrm>
            <a:off x="486575" y="3351784"/>
            <a:ext cx="61658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t-IT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600" b="0" i="0" kern="1200">
                <a:solidFill>
                  <a:srgbClr val="F2F2F2"/>
                </a:solidFill>
                <a:latin typeface="LM Sans 8"/>
                <a:ea typeface="+mn-ea"/>
                <a:cs typeface="LM Sans 8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75">
              <a:lnSpc>
                <a:spcPts val="1003"/>
              </a:lnSpc>
            </a:pPr>
            <a:r>
              <a:rPr lang="it-IT" spc="-5"/>
              <a:t>(Matteo</a:t>
            </a:r>
            <a:r>
              <a:rPr lang="it-IT" spc="-30"/>
              <a:t> </a:t>
            </a:r>
            <a:r>
              <a:rPr lang="it-IT" spc="-10"/>
              <a:t>Cristani)</a:t>
            </a:r>
            <a:endParaRPr lang="it-IT" spc="-15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7361" y="300427"/>
            <a:ext cx="6332639" cy="345947"/>
          </a:xfrm>
          <a:prstGeom prst="rect">
            <a:avLst/>
          </a:prstGeom>
        </p:spPr>
        <p:txBody>
          <a:bodyPr vert="horz" wrap="square" lIns="0" tIns="25482" rIns="0" bIns="0" rtlCol="0">
            <a:spAutoFit/>
          </a:bodyPr>
          <a:lstStyle/>
          <a:p>
            <a:pPr marL="18875">
              <a:spcBef>
                <a:spcPts val="201"/>
              </a:spcBef>
            </a:pPr>
            <a:r>
              <a:rPr sz="2081" spc="22" dirty="0">
                <a:solidFill>
                  <a:srgbClr val="CC0000"/>
                </a:solidFill>
                <a:latin typeface="LM Sans 12"/>
                <a:cs typeface="LM Sans 12"/>
              </a:rPr>
              <a:t>The </a:t>
            </a:r>
            <a:r>
              <a:rPr sz="2081" spc="15" dirty="0">
                <a:solidFill>
                  <a:srgbClr val="CC0000"/>
                </a:solidFill>
                <a:latin typeface="LM Sans 12"/>
                <a:cs typeface="LM Sans 12"/>
              </a:rPr>
              <a:t>future of a challenge: </a:t>
            </a:r>
            <a:r>
              <a:rPr sz="2081" dirty="0">
                <a:solidFill>
                  <a:srgbClr val="CC0000"/>
                </a:solidFill>
                <a:latin typeface="LM Sans 12"/>
                <a:cs typeface="LM Sans 12"/>
              </a:rPr>
              <a:t>RegTech </a:t>
            </a:r>
            <a:r>
              <a:rPr sz="2081" spc="7" dirty="0">
                <a:solidFill>
                  <a:srgbClr val="CC0000"/>
                </a:solidFill>
                <a:latin typeface="LM Sans 12"/>
                <a:cs typeface="LM Sans 12"/>
              </a:rPr>
              <a:t>architectural</a:t>
            </a:r>
            <a:r>
              <a:rPr sz="2081" spc="-372" dirty="0">
                <a:solidFill>
                  <a:srgbClr val="CC0000"/>
                </a:solidFill>
                <a:latin typeface="LM Sans 12"/>
                <a:cs typeface="LM Sans 12"/>
              </a:rPr>
              <a:t> </a:t>
            </a:r>
            <a:r>
              <a:rPr lang="it-IT" sz="2081" spc="-372" dirty="0">
                <a:solidFill>
                  <a:srgbClr val="CC0000"/>
                </a:solidFill>
                <a:latin typeface="LM Sans 12"/>
                <a:cs typeface="LM Sans 12"/>
              </a:rPr>
              <a:t> </a:t>
            </a:r>
            <a:r>
              <a:rPr sz="2081" spc="22" dirty="0">
                <a:solidFill>
                  <a:srgbClr val="CC0000"/>
                </a:solidFill>
                <a:latin typeface="LM Sans 12"/>
                <a:cs typeface="LM Sans 12"/>
              </a:rPr>
              <a:t>schema</a:t>
            </a:r>
            <a:endParaRPr sz="2081" dirty="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85805" y="1006335"/>
            <a:ext cx="5965244" cy="2695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147" y="0"/>
            <a:ext cx="6848877" cy="520956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7784" y="11581"/>
            <a:ext cx="6195701" cy="518173"/>
          </a:xfrm>
          <a:prstGeom prst="rect">
            <a:avLst/>
          </a:prstGeom>
        </p:spPr>
        <p:txBody>
          <a:bodyPr vert="horz" wrap="square" lIns="0" tIns="25482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875">
              <a:spcBef>
                <a:spcPts val="201"/>
              </a:spcBef>
            </a:pPr>
            <a:r>
              <a:rPr spc="7" dirty="0"/>
              <a:t>How </a:t>
            </a:r>
            <a:r>
              <a:rPr spc="15" dirty="0"/>
              <a:t>to </a:t>
            </a:r>
            <a:r>
              <a:rPr spc="7" dirty="0"/>
              <a:t>formalize </a:t>
            </a:r>
            <a:r>
              <a:rPr spc="15" dirty="0"/>
              <a:t>the</a:t>
            </a:r>
            <a:r>
              <a:rPr spc="-15" dirty="0"/>
              <a:t> </a:t>
            </a:r>
            <a:r>
              <a:rPr spc="7" dirty="0"/>
              <a:t>Law?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76554" y="1594220"/>
            <a:ext cx="6663900" cy="684227"/>
            <a:chOff x="87743" y="1072654"/>
            <a:chExt cx="4483735" cy="460375"/>
          </a:xfrm>
        </p:grpSpPr>
        <p:sp>
          <p:nvSpPr>
            <p:cNvPr id="5" name="object 5"/>
            <p:cNvSpPr/>
            <p:nvPr/>
          </p:nvSpPr>
          <p:spPr>
            <a:xfrm>
              <a:off x="87743" y="1072654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44" y="1431226"/>
              <a:ext cx="101600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344" y="1418526"/>
              <a:ext cx="4381715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1" y="1123213"/>
              <a:ext cx="50749" cy="3080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43" y="1117065"/>
              <a:ext cx="4432935" cy="365125"/>
            </a:xfrm>
            <a:custGeom>
              <a:avLst/>
              <a:gdLst/>
              <a:ahLst/>
              <a:cxnLst/>
              <a:rect l="l" t="t" r="r" b="b"/>
              <a:pathLst>
                <a:path w="4432935" h="365125">
                  <a:moveTo>
                    <a:pt x="4432567" y="0"/>
                  </a:moveTo>
                  <a:lnTo>
                    <a:pt x="0" y="0"/>
                  </a:lnTo>
                  <a:lnTo>
                    <a:pt x="0" y="314161"/>
                  </a:lnTo>
                  <a:lnTo>
                    <a:pt x="4008" y="333885"/>
                  </a:lnTo>
                  <a:lnTo>
                    <a:pt x="14922" y="350038"/>
                  </a:lnTo>
                  <a:lnTo>
                    <a:pt x="31075" y="360953"/>
                  </a:lnTo>
                  <a:lnTo>
                    <a:pt x="50800" y="364961"/>
                  </a:lnTo>
                  <a:lnTo>
                    <a:pt x="4381767" y="364961"/>
                  </a:lnTo>
                  <a:lnTo>
                    <a:pt x="4401492" y="360953"/>
                  </a:lnTo>
                  <a:lnTo>
                    <a:pt x="4417644" y="350038"/>
                  </a:lnTo>
                  <a:lnTo>
                    <a:pt x="4428558" y="333885"/>
                  </a:lnTo>
                  <a:lnTo>
                    <a:pt x="4432567" y="314161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1" y="1161302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h="289559">
                  <a:moveTo>
                    <a:pt x="0" y="2889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1" y="11486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1" y="11359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1" y="11232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333181" y="1616058"/>
            <a:ext cx="6390209" cy="519404"/>
          </a:xfrm>
          <a:prstGeom prst="rect">
            <a:avLst/>
          </a:prstGeom>
        </p:spPr>
        <p:txBody>
          <a:bodyPr vert="horz" wrap="square" lIns="0" tIns="10381" rIns="0" bIns="0" rtlCol="0">
            <a:spAutoFit/>
          </a:bodyPr>
          <a:lstStyle/>
          <a:p>
            <a:pPr marL="18875" marR="7550">
              <a:lnSpc>
                <a:spcPct val="102600"/>
              </a:lnSpc>
              <a:spcBef>
                <a:spcPts val="82"/>
              </a:spcBef>
            </a:pPr>
            <a:r>
              <a:rPr sz="1635" spc="-15" dirty="0">
                <a:latin typeface="LM Sans 10"/>
                <a:cs typeface="LM Sans 10"/>
              </a:rPr>
              <a:t>The </a:t>
            </a:r>
            <a:r>
              <a:rPr sz="1635" spc="-30" dirty="0">
                <a:latin typeface="LM Sans 10"/>
                <a:cs typeface="LM Sans 10"/>
              </a:rPr>
              <a:t>Law </a:t>
            </a:r>
            <a:r>
              <a:rPr sz="1635" spc="-15" dirty="0">
                <a:latin typeface="LM Sans 10"/>
                <a:cs typeface="LM Sans 10"/>
              </a:rPr>
              <a:t>can </a:t>
            </a:r>
            <a:r>
              <a:rPr sz="1635" spc="15" dirty="0">
                <a:latin typeface="LM Sans 10"/>
                <a:cs typeface="LM Sans 10"/>
              </a:rPr>
              <a:t>be </a:t>
            </a:r>
            <a:r>
              <a:rPr sz="1635" spc="-15" dirty="0">
                <a:latin typeface="LM Sans 10"/>
                <a:cs typeface="LM Sans 10"/>
              </a:rPr>
              <a:t>viewed </a:t>
            </a:r>
            <a:r>
              <a:rPr sz="1635" spc="-7" dirty="0">
                <a:latin typeface="LM Sans 10"/>
                <a:cs typeface="LM Sans 10"/>
              </a:rPr>
              <a:t>as </a:t>
            </a:r>
            <a:r>
              <a:rPr sz="1635" spc="-15" dirty="0">
                <a:latin typeface="LM Sans 10"/>
                <a:cs typeface="LM Sans 10"/>
              </a:rPr>
              <a:t>a Logical Theory </a:t>
            </a:r>
            <a:r>
              <a:rPr sz="1635" spc="-7" dirty="0">
                <a:latin typeface="LM Sans 10"/>
                <a:cs typeface="LM Sans 10"/>
              </a:rPr>
              <a:t>in which </a:t>
            </a:r>
            <a:r>
              <a:rPr sz="1635" spc="-37" dirty="0">
                <a:latin typeface="LM Sans 10"/>
                <a:cs typeface="LM Sans 10"/>
              </a:rPr>
              <a:t>we </a:t>
            </a:r>
            <a:r>
              <a:rPr sz="1635" spc="-15" dirty="0">
                <a:latin typeface="LM Sans 10"/>
                <a:cs typeface="LM Sans 10"/>
              </a:rPr>
              <a:t>map </a:t>
            </a:r>
            <a:r>
              <a:rPr sz="1635" i="1" spc="-7" dirty="0">
                <a:latin typeface="LM Sans 10"/>
                <a:cs typeface="LM Sans 10"/>
              </a:rPr>
              <a:t>obligations</a:t>
            </a:r>
            <a:r>
              <a:rPr sz="1635" spc="-7" dirty="0">
                <a:latin typeface="LM Sans 10"/>
                <a:cs typeface="LM Sans 10"/>
              </a:rPr>
              <a:t>,  </a:t>
            </a:r>
            <a:r>
              <a:rPr sz="1635" i="1" spc="-15" dirty="0">
                <a:latin typeface="LM Sans 10"/>
                <a:cs typeface="LM Sans 10"/>
              </a:rPr>
              <a:t>prohibitions </a:t>
            </a:r>
            <a:r>
              <a:rPr sz="1635" spc="-15" dirty="0">
                <a:latin typeface="LM Sans 10"/>
                <a:cs typeface="LM Sans 10"/>
              </a:rPr>
              <a:t>and</a:t>
            </a:r>
            <a:r>
              <a:rPr sz="1635" spc="-7" dirty="0">
                <a:latin typeface="LM Sans 10"/>
                <a:cs typeface="LM Sans 10"/>
              </a:rPr>
              <a:t> </a:t>
            </a:r>
            <a:r>
              <a:rPr sz="1635" i="1" spc="-7" dirty="0">
                <a:latin typeface="LM Sans 10"/>
                <a:cs typeface="LM Sans 10"/>
              </a:rPr>
              <a:t>permissions</a:t>
            </a:r>
            <a:r>
              <a:rPr sz="1635" spc="-7" dirty="0">
                <a:latin typeface="LM Sans 10"/>
                <a:cs typeface="LM Sans 10"/>
              </a:rPr>
              <a:t>.</a:t>
            </a:r>
            <a:endParaRPr sz="1635">
              <a:latin typeface="LM Sans 10"/>
              <a:cs typeface="LM Sans 1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34501" y="2447248"/>
            <a:ext cx="2158382" cy="1200465"/>
            <a:chOff x="126732" y="1646605"/>
            <a:chExt cx="1452245" cy="807720"/>
          </a:xfrm>
        </p:grpSpPr>
        <p:sp>
          <p:nvSpPr>
            <p:cNvPr id="16" name="object 16"/>
            <p:cNvSpPr/>
            <p:nvPr/>
          </p:nvSpPr>
          <p:spPr>
            <a:xfrm>
              <a:off x="126732" y="1646605"/>
              <a:ext cx="1401445" cy="187960"/>
            </a:xfrm>
            <a:custGeom>
              <a:avLst/>
              <a:gdLst/>
              <a:ahLst/>
              <a:cxnLst/>
              <a:rect l="l" t="t" r="r" b="b"/>
              <a:pathLst>
                <a:path w="1401445" h="187960">
                  <a:moveTo>
                    <a:pt x="135009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4"/>
                  </a:lnTo>
                  <a:lnTo>
                    <a:pt x="1400899" y="187824"/>
                  </a:lnTo>
                  <a:lnTo>
                    <a:pt x="1400899" y="50800"/>
                  </a:lnTo>
                  <a:lnTo>
                    <a:pt x="1396891" y="31075"/>
                  </a:lnTo>
                  <a:lnTo>
                    <a:pt x="1385977" y="14922"/>
                  </a:lnTo>
                  <a:lnTo>
                    <a:pt x="1369824" y="4008"/>
                  </a:lnTo>
                  <a:lnTo>
                    <a:pt x="1350099" y="0"/>
                  </a:lnTo>
                  <a:close/>
                </a:path>
              </a:pathLst>
            </a:custGeom>
            <a:solidFill>
              <a:srgbClr val="8D13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6733" y="1821776"/>
              <a:ext cx="1400898" cy="506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7533" y="2352294"/>
              <a:ext cx="101600" cy="101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8333" y="2339593"/>
              <a:ext cx="1350085" cy="114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27632" y="1690839"/>
              <a:ext cx="50787" cy="66145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6732" y="1866055"/>
              <a:ext cx="1401445" cy="537210"/>
            </a:xfrm>
            <a:custGeom>
              <a:avLst/>
              <a:gdLst/>
              <a:ahLst/>
              <a:cxnLst/>
              <a:rect l="l" t="t" r="r" b="b"/>
              <a:pathLst>
                <a:path w="1401445" h="537210">
                  <a:moveTo>
                    <a:pt x="1400899" y="0"/>
                  </a:moveTo>
                  <a:lnTo>
                    <a:pt x="0" y="0"/>
                  </a:lnTo>
                  <a:lnTo>
                    <a:pt x="0" y="486238"/>
                  </a:lnTo>
                  <a:lnTo>
                    <a:pt x="4008" y="505963"/>
                  </a:lnTo>
                  <a:lnTo>
                    <a:pt x="14922" y="522116"/>
                  </a:lnTo>
                  <a:lnTo>
                    <a:pt x="31075" y="533030"/>
                  </a:lnTo>
                  <a:lnTo>
                    <a:pt x="50800" y="537038"/>
                  </a:lnTo>
                  <a:lnTo>
                    <a:pt x="1350099" y="537038"/>
                  </a:lnTo>
                  <a:lnTo>
                    <a:pt x="1369824" y="533030"/>
                  </a:lnTo>
                  <a:lnTo>
                    <a:pt x="1385977" y="522116"/>
                  </a:lnTo>
                  <a:lnTo>
                    <a:pt x="1396891" y="505963"/>
                  </a:lnTo>
                  <a:lnTo>
                    <a:pt x="1400899" y="486238"/>
                  </a:lnTo>
                  <a:lnTo>
                    <a:pt x="1400899" y="0"/>
                  </a:lnTo>
                  <a:close/>
                </a:path>
              </a:pathLst>
            </a:custGeom>
            <a:solidFill>
              <a:srgbClr val="F3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27632" y="1728937"/>
              <a:ext cx="0" cy="642620"/>
            </a:xfrm>
            <a:custGeom>
              <a:avLst/>
              <a:gdLst/>
              <a:ahLst/>
              <a:cxnLst/>
              <a:rect l="l" t="t" r="r" b="b"/>
              <a:pathLst>
                <a:path h="642619">
                  <a:moveTo>
                    <a:pt x="0" y="6424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27632" y="17162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27632" y="17035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27632" y="16908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391128" y="2984965"/>
            <a:ext cx="1965855" cy="519404"/>
          </a:xfrm>
          <a:prstGeom prst="rect">
            <a:avLst/>
          </a:prstGeom>
        </p:spPr>
        <p:txBody>
          <a:bodyPr vert="horz" wrap="square" lIns="0" tIns="10381" rIns="0" bIns="0" rtlCol="0">
            <a:spAutoFit/>
          </a:bodyPr>
          <a:lstStyle/>
          <a:p>
            <a:pPr marL="18875" marR="7550">
              <a:lnSpc>
                <a:spcPct val="102699"/>
              </a:lnSpc>
              <a:spcBef>
                <a:spcPts val="82"/>
              </a:spcBef>
            </a:pPr>
            <a:r>
              <a:rPr sz="1635" spc="-7" dirty="0">
                <a:latin typeface="LM Sans 10"/>
                <a:cs typeface="LM Sans 10"/>
              </a:rPr>
              <a:t>exceed </a:t>
            </a:r>
            <a:r>
              <a:rPr sz="1635" dirty="0">
                <a:latin typeface="LM Sans 10"/>
                <a:cs typeface="LM Sans 10"/>
              </a:rPr>
              <a:t>speed </a:t>
            </a:r>
            <a:r>
              <a:rPr sz="1635" spc="-7" dirty="0">
                <a:latin typeface="LM Sans 10"/>
                <a:cs typeface="LM Sans 10"/>
              </a:rPr>
              <a:t>limits</a:t>
            </a:r>
            <a:r>
              <a:rPr sz="1635" spc="-134" dirty="0">
                <a:latin typeface="LM Sans 10"/>
                <a:cs typeface="LM Sans 10"/>
              </a:rPr>
              <a:t> </a:t>
            </a:r>
            <a:r>
              <a:rPr sz="1635" spc="-15" dirty="0">
                <a:latin typeface="LM Sans 10"/>
                <a:cs typeface="LM Sans 10"/>
              </a:rPr>
              <a:t>on  a </a:t>
            </a:r>
            <a:r>
              <a:rPr sz="1635" spc="-7" dirty="0">
                <a:latin typeface="LM Sans 10"/>
                <a:cs typeface="LM Sans 10"/>
              </a:rPr>
              <a:t>public</a:t>
            </a:r>
            <a:r>
              <a:rPr sz="1635" spc="-22" dirty="0">
                <a:latin typeface="LM Sans 10"/>
                <a:cs typeface="LM Sans 10"/>
              </a:rPr>
              <a:t> </a:t>
            </a:r>
            <a:r>
              <a:rPr sz="1635" spc="-15" dirty="0">
                <a:latin typeface="LM Sans 10"/>
                <a:cs typeface="LM Sans 10"/>
              </a:rPr>
              <a:t>road.</a:t>
            </a:r>
            <a:endParaRPr sz="1635">
              <a:latin typeface="LM Sans 10"/>
              <a:cs typeface="LM Sans 1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29407" y="2459442"/>
            <a:ext cx="2082882" cy="295397"/>
          </a:xfrm>
          <a:custGeom>
            <a:avLst/>
            <a:gdLst/>
            <a:ahLst/>
            <a:cxnLst/>
            <a:rect l="l" t="t" r="r" b="b"/>
            <a:pathLst>
              <a:path w="1401445" h="198755">
                <a:moveTo>
                  <a:pt x="135009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8"/>
                </a:lnTo>
                <a:lnTo>
                  <a:pt x="1400899" y="198368"/>
                </a:lnTo>
                <a:lnTo>
                  <a:pt x="1400899" y="50800"/>
                </a:lnTo>
                <a:lnTo>
                  <a:pt x="1396891" y="31075"/>
                </a:lnTo>
                <a:lnTo>
                  <a:pt x="1385977" y="14922"/>
                </a:lnTo>
                <a:lnTo>
                  <a:pt x="1369824" y="4008"/>
                </a:lnTo>
                <a:lnTo>
                  <a:pt x="1350099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391127" y="2395144"/>
            <a:ext cx="3131401" cy="603150"/>
          </a:xfrm>
          <a:prstGeom prst="rect">
            <a:avLst/>
          </a:prstGeom>
        </p:spPr>
        <p:txBody>
          <a:bodyPr vert="horz" wrap="square" lIns="0" tIns="50963" rIns="0" bIns="0" rtlCol="0">
            <a:spAutoFit/>
          </a:bodyPr>
          <a:lstStyle/>
          <a:p>
            <a:pPr marL="18875">
              <a:spcBef>
                <a:spcPts val="401"/>
              </a:spcBef>
              <a:tabLst>
                <a:tab pos="2213063" algn="l"/>
              </a:tabLst>
            </a:pPr>
            <a:r>
              <a:rPr sz="2675" spc="-10" baseline="2314" dirty="0">
                <a:solidFill>
                  <a:srgbClr val="FFFFFF"/>
                </a:solidFill>
                <a:latin typeface="LM Sans 12"/>
                <a:cs typeface="LM Sans 12"/>
              </a:rPr>
              <a:t>Prohibition	</a:t>
            </a:r>
            <a:r>
              <a:rPr sz="1783" spc="-7" dirty="0">
                <a:solidFill>
                  <a:srgbClr val="FFFFFF"/>
                </a:solidFill>
                <a:latin typeface="LM Sans 12"/>
                <a:cs typeface="LM Sans 12"/>
              </a:rPr>
              <a:t>Exception</a:t>
            </a:r>
            <a:endParaRPr sz="1783">
              <a:latin typeface="LM Sans 12"/>
              <a:cs typeface="LM Sans 12"/>
            </a:endParaRPr>
          </a:p>
          <a:p>
            <a:pPr marL="18875">
              <a:spcBef>
                <a:spcPts val="223"/>
              </a:spcBef>
            </a:pPr>
            <a:r>
              <a:rPr sz="1635" spc="-7" dirty="0">
                <a:latin typeface="LM Sans 10"/>
                <a:cs typeface="LM Sans 10"/>
              </a:rPr>
              <a:t>It is </a:t>
            </a:r>
            <a:r>
              <a:rPr sz="1635" spc="-15" dirty="0">
                <a:latin typeface="LM Sans 10"/>
                <a:cs typeface="LM Sans 10"/>
              </a:rPr>
              <a:t>forbidden</a:t>
            </a:r>
            <a:r>
              <a:rPr sz="1635" spc="-22" dirty="0">
                <a:latin typeface="LM Sans 10"/>
                <a:cs typeface="LM Sans 10"/>
              </a:rPr>
              <a:t> </a:t>
            </a:r>
            <a:r>
              <a:rPr sz="1635" spc="-7" dirty="0">
                <a:latin typeface="LM Sans 10"/>
                <a:cs typeface="LM Sans 10"/>
              </a:rPr>
              <a:t>to</a:t>
            </a:r>
            <a:endParaRPr sz="1635">
              <a:latin typeface="LM Sans 10"/>
              <a:cs typeface="LM Sans 10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529408" y="2525180"/>
            <a:ext cx="2158382" cy="1109863"/>
            <a:chOff x="1603552" y="1699041"/>
            <a:chExt cx="1452245" cy="746760"/>
          </a:xfrm>
        </p:grpSpPr>
        <p:sp>
          <p:nvSpPr>
            <p:cNvPr id="30" name="object 30"/>
            <p:cNvSpPr/>
            <p:nvPr/>
          </p:nvSpPr>
          <p:spPr>
            <a:xfrm>
              <a:off x="1603552" y="1840522"/>
              <a:ext cx="1400898" cy="5060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54352" y="2344102"/>
              <a:ext cx="101600" cy="101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05153" y="2331402"/>
              <a:ext cx="1350085" cy="114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04451" y="1699044"/>
              <a:ext cx="50787" cy="64505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03552" y="1884803"/>
              <a:ext cx="1401445" cy="510540"/>
            </a:xfrm>
            <a:custGeom>
              <a:avLst/>
              <a:gdLst/>
              <a:ahLst/>
              <a:cxnLst/>
              <a:rect l="l" t="t" r="r" b="b"/>
              <a:pathLst>
                <a:path w="1401445" h="510539">
                  <a:moveTo>
                    <a:pt x="1400899" y="0"/>
                  </a:moveTo>
                  <a:lnTo>
                    <a:pt x="0" y="0"/>
                  </a:lnTo>
                  <a:lnTo>
                    <a:pt x="0" y="459299"/>
                  </a:lnTo>
                  <a:lnTo>
                    <a:pt x="4008" y="479024"/>
                  </a:lnTo>
                  <a:lnTo>
                    <a:pt x="14922" y="495177"/>
                  </a:lnTo>
                  <a:lnTo>
                    <a:pt x="31075" y="506091"/>
                  </a:lnTo>
                  <a:lnTo>
                    <a:pt x="50800" y="510099"/>
                  </a:lnTo>
                  <a:lnTo>
                    <a:pt x="1350099" y="510099"/>
                  </a:lnTo>
                  <a:lnTo>
                    <a:pt x="1369824" y="506091"/>
                  </a:lnTo>
                  <a:lnTo>
                    <a:pt x="1385977" y="495177"/>
                  </a:lnTo>
                  <a:lnTo>
                    <a:pt x="1396891" y="479024"/>
                  </a:lnTo>
                  <a:lnTo>
                    <a:pt x="1400899" y="459299"/>
                  </a:lnTo>
                  <a:lnTo>
                    <a:pt x="140089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04451" y="1737141"/>
              <a:ext cx="0" cy="626110"/>
            </a:xfrm>
            <a:custGeom>
              <a:avLst/>
              <a:gdLst/>
              <a:ahLst/>
              <a:cxnLst/>
              <a:rect l="l" t="t" r="r" b="b"/>
              <a:pathLst>
                <a:path h="626110">
                  <a:moveTo>
                    <a:pt x="0" y="62601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04451" y="17244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04451" y="17117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04451" y="16990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586032" y="2757084"/>
            <a:ext cx="1896961" cy="778578"/>
          </a:xfrm>
          <a:prstGeom prst="rect">
            <a:avLst/>
          </a:prstGeom>
        </p:spPr>
        <p:txBody>
          <a:bodyPr vert="horz" wrap="square" lIns="0" tIns="10381" rIns="0" bIns="0" rtlCol="0">
            <a:spAutoFit/>
          </a:bodyPr>
          <a:lstStyle/>
          <a:p>
            <a:pPr marL="18875" marR="7550" algn="just">
              <a:lnSpc>
                <a:spcPct val="102600"/>
              </a:lnSpc>
              <a:spcBef>
                <a:spcPts val="82"/>
              </a:spcBef>
            </a:pPr>
            <a:r>
              <a:rPr sz="1635" spc="-15" dirty="0">
                <a:latin typeface="LM Sans 10"/>
                <a:cs typeface="LM Sans 10"/>
              </a:rPr>
              <a:t>An </a:t>
            </a:r>
            <a:r>
              <a:rPr sz="1635" spc="-7" dirty="0">
                <a:latin typeface="LM Sans 10"/>
                <a:cs typeface="LM Sans 10"/>
              </a:rPr>
              <a:t>emergency</a:t>
            </a:r>
            <a:r>
              <a:rPr sz="1635" spc="-126" dirty="0">
                <a:latin typeface="LM Sans 10"/>
                <a:cs typeface="LM Sans 10"/>
              </a:rPr>
              <a:t> </a:t>
            </a:r>
            <a:r>
              <a:rPr sz="1635" spc="-7" dirty="0">
                <a:latin typeface="LM Sans 10"/>
                <a:cs typeface="LM Sans 10"/>
              </a:rPr>
              <a:t>vehicle  </a:t>
            </a:r>
            <a:r>
              <a:rPr sz="1635" spc="-15" dirty="0">
                <a:latin typeface="LM Sans 10"/>
                <a:cs typeface="LM Sans 10"/>
              </a:rPr>
              <a:t>can </a:t>
            </a:r>
            <a:r>
              <a:rPr sz="1635" spc="-7" dirty="0">
                <a:latin typeface="LM Sans 10"/>
                <a:cs typeface="LM Sans 10"/>
              </a:rPr>
              <a:t>exceed the </a:t>
            </a:r>
            <a:r>
              <a:rPr sz="1635" dirty="0">
                <a:latin typeface="LM Sans 10"/>
                <a:cs typeface="LM Sans 10"/>
              </a:rPr>
              <a:t>speed  </a:t>
            </a:r>
            <a:r>
              <a:rPr sz="1635" spc="-7" dirty="0">
                <a:latin typeface="LM Sans 10"/>
                <a:cs typeface="LM Sans 10"/>
              </a:rPr>
              <a:t>limits.</a:t>
            </a:r>
            <a:endParaRPr sz="1635">
              <a:latin typeface="LM Sans 10"/>
              <a:cs typeface="LM Sans 10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724313" y="2447248"/>
            <a:ext cx="2158382" cy="1200465"/>
            <a:chOff x="3080371" y="1646605"/>
            <a:chExt cx="1452245" cy="807720"/>
          </a:xfrm>
        </p:grpSpPr>
        <p:sp>
          <p:nvSpPr>
            <p:cNvPr id="41" name="object 41"/>
            <p:cNvSpPr/>
            <p:nvPr/>
          </p:nvSpPr>
          <p:spPr>
            <a:xfrm>
              <a:off x="3080371" y="1646605"/>
              <a:ext cx="1401445" cy="187960"/>
            </a:xfrm>
            <a:custGeom>
              <a:avLst/>
              <a:gdLst/>
              <a:ahLst/>
              <a:cxnLst/>
              <a:rect l="l" t="t" r="r" b="b"/>
              <a:pathLst>
                <a:path w="1401445" h="187960">
                  <a:moveTo>
                    <a:pt x="135009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4"/>
                  </a:lnTo>
                  <a:lnTo>
                    <a:pt x="1400899" y="187824"/>
                  </a:lnTo>
                  <a:lnTo>
                    <a:pt x="1400899" y="50800"/>
                  </a:lnTo>
                  <a:lnTo>
                    <a:pt x="1396891" y="31075"/>
                  </a:lnTo>
                  <a:lnTo>
                    <a:pt x="1385977" y="14922"/>
                  </a:lnTo>
                  <a:lnTo>
                    <a:pt x="1369824" y="4008"/>
                  </a:lnTo>
                  <a:lnTo>
                    <a:pt x="1350099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80372" y="1821776"/>
              <a:ext cx="1400898" cy="5060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131172" y="2352294"/>
              <a:ext cx="101600" cy="1016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81972" y="2339593"/>
              <a:ext cx="1350085" cy="114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81271" y="1690839"/>
              <a:ext cx="50787" cy="66145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80371" y="1866055"/>
              <a:ext cx="1401445" cy="537210"/>
            </a:xfrm>
            <a:custGeom>
              <a:avLst/>
              <a:gdLst/>
              <a:ahLst/>
              <a:cxnLst/>
              <a:rect l="l" t="t" r="r" b="b"/>
              <a:pathLst>
                <a:path w="1401445" h="537210">
                  <a:moveTo>
                    <a:pt x="1400899" y="0"/>
                  </a:moveTo>
                  <a:lnTo>
                    <a:pt x="0" y="0"/>
                  </a:lnTo>
                  <a:lnTo>
                    <a:pt x="0" y="486238"/>
                  </a:lnTo>
                  <a:lnTo>
                    <a:pt x="4008" y="505963"/>
                  </a:lnTo>
                  <a:lnTo>
                    <a:pt x="14922" y="522116"/>
                  </a:lnTo>
                  <a:lnTo>
                    <a:pt x="31075" y="533030"/>
                  </a:lnTo>
                  <a:lnTo>
                    <a:pt x="50800" y="537038"/>
                  </a:lnTo>
                  <a:lnTo>
                    <a:pt x="1350099" y="537038"/>
                  </a:lnTo>
                  <a:lnTo>
                    <a:pt x="1369824" y="533030"/>
                  </a:lnTo>
                  <a:lnTo>
                    <a:pt x="1385977" y="522116"/>
                  </a:lnTo>
                  <a:lnTo>
                    <a:pt x="1396891" y="505963"/>
                  </a:lnTo>
                  <a:lnTo>
                    <a:pt x="1400899" y="486238"/>
                  </a:lnTo>
                  <a:lnTo>
                    <a:pt x="1400899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81271" y="1728937"/>
              <a:ext cx="0" cy="642620"/>
            </a:xfrm>
            <a:custGeom>
              <a:avLst/>
              <a:gdLst/>
              <a:ahLst/>
              <a:cxnLst/>
              <a:rect l="l" t="t" r="r" b="b"/>
              <a:pathLst>
                <a:path h="642619">
                  <a:moveTo>
                    <a:pt x="0" y="6424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81271" y="17162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81271" y="17035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81271" y="16908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780939" y="2369628"/>
            <a:ext cx="1702546" cy="629253"/>
          </a:xfrm>
          <a:prstGeom prst="rect">
            <a:avLst/>
          </a:prstGeom>
        </p:spPr>
        <p:txBody>
          <a:bodyPr vert="horz" wrap="square" lIns="0" tIns="64176" rIns="0" bIns="0" rtlCol="0">
            <a:spAutoFit/>
          </a:bodyPr>
          <a:lstStyle/>
          <a:p>
            <a:pPr marL="18875">
              <a:spcBef>
                <a:spcPts val="505"/>
              </a:spcBef>
            </a:pPr>
            <a:r>
              <a:rPr sz="1783" spc="-7" dirty="0">
                <a:solidFill>
                  <a:srgbClr val="FFFFFF"/>
                </a:solidFill>
                <a:latin typeface="LM Sans 12"/>
                <a:cs typeface="LM Sans 12"/>
              </a:rPr>
              <a:t>A</a:t>
            </a:r>
            <a:r>
              <a:rPr sz="1783" spc="-22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783" spc="-7" dirty="0">
                <a:solidFill>
                  <a:srgbClr val="FFFFFF"/>
                </a:solidFill>
                <a:latin typeface="LM Sans 12"/>
                <a:cs typeface="LM Sans 12"/>
              </a:rPr>
              <a:t>case</a:t>
            </a:r>
            <a:endParaRPr sz="1783">
              <a:latin typeface="LM Sans 12"/>
              <a:cs typeface="LM Sans 12"/>
            </a:endParaRPr>
          </a:p>
          <a:p>
            <a:pPr marL="18875">
              <a:spcBef>
                <a:spcPts val="320"/>
              </a:spcBef>
            </a:pPr>
            <a:r>
              <a:rPr sz="1635" spc="-15" dirty="0">
                <a:latin typeface="LM Sans 10"/>
                <a:cs typeface="LM Sans 10"/>
              </a:rPr>
              <a:t>An ambulance</a:t>
            </a:r>
            <a:r>
              <a:rPr sz="1635" spc="-67" dirty="0">
                <a:latin typeface="LM Sans 10"/>
                <a:cs typeface="LM Sans 10"/>
              </a:rPr>
              <a:t> </a:t>
            </a:r>
            <a:r>
              <a:rPr sz="1635" spc="-7" dirty="0">
                <a:latin typeface="LM Sans 10"/>
                <a:cs typeface="LM Sans 10"/>
              </a:rPr>
              <a:t>with</a:t>
            </a:r>
            <a:endParaRPr sz="1635">
              <a:latin typeface="LM Sans 10"/>
              <a:cs typeface="LM Sans 10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780940" y="2984984"/>
            <a:ext cx="1733690" cy="519404"/>
          </a:xfrm>
          <a:prstGeom prst="rect">
            <a:avLst/>
          </a:prstGeom>
        </p:spPr>
        <p:txBody>
          <a:bodyPr vert="horz" wrap="square" lIns="0" tIns="10381" rIns="0" bIns="0" rtlCol="0">
            <a:spAutoFit/>
          </a:bodyPr>
          <a:lstStyle/>
          <a:p>
            <a:pPr marL="18875" marR="7550">
              <a:lnSpc>
                <a:spcPct val="102600"/>
              </a:lnSpc>
              <a:spcBef>
                <a:spcPts val="82"/>
              </a:spcBef>
            </a:pPr>
            <a:r>
              <a:rPr sz="1635" spc="-7" dirty="0">
                <a:latin typeface="LM Sans 10"/>
                <a:cs typeface="LM Sans 10"/>
              </a:rPr>
              <a:t>the blue lights is</a:t>
            </a:r>
            <a:r>
              <a:rPr sz="1635" spc="-126" dirty="0">
                <a:latin typeface="LM Sans 10"/>
                <a:cs typeface="LM Sans 10"/>
              </a:rPr>
              <a:t> </a:t>
            </a:r>
            <a:r>
              <a:rPr sz="1635" spc="-15" dirty="0">
                <a:latin typeface="LM Sans 10"/>
                <a:cs typeface="LM Sans 10"/>
              </a:rPr>
              <a:t>an  </a:t>
            </a:r>
            <a:r>
              <a:rPr sz="1635" spc="-7" dirty="0">
                <a:latin typeface="LM Sans 10"/>
                <a:cs typeface="LM Sans 10"/>
              </a:rPr>
              <a:t>ermegency</a:t>
            </a:r>
            <a:r>
              <a:rPr sz="1635" spc="-52" dirty="0">
                <a:latin typeface="LM Sans 10"/>
                <a:cs typeface="LM Sans 10"/>
              </a:rPr>
              <a:t> </a:t>
            </a:r>
            <a:r>
              <a:rPr sz="1635" spc="-7" dirty="0">
                <a:latin typeface="LM Sans 10"/>
                <a:cs typeface="LM Sans 10"/>
              </a:rPr>
              <a:t>vehicle</a:t>
            </a:r>
            <a:endParaRPr sz="1635">
              <a:latin typeface="LM Sans 10"/>
              <a:cs typeface="LM Sans 10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xfrm>
            <a:off x="486575" y="3351784"/>
            <a:ext cx="61658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600" b="0" i="0" kern="1200">
                <a:solidFill>
                  <a:srgbClr val="F2F2F2"/>
                </a:solidFill>
                <a:latin typeface="LM Sans 8"/>
                <a:ea typeface="+mn-ea"/>
                <a:cs typeface="LM Sans 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75">
              <a:lnSpc>
                <a:spcPts val="1003"/>
              </a:lnSpc>
            </a:pPr>
            <a:r>
              <a:rPr lang="it-IT" spc="-5"/>
              <a:t>(Matteo</a:t>
            </a:r>
            <a:r>
              <a:rPr lang="it-IT" spc="-30"/>
              <a:t> </a:t>
            </a:r>
            <a:r>
              <a:rPr lang="it-IT" spc="-10"/>
              <a:t>Cristani)</a:t>
            </a:r>
            <a:endParaRPr spc="-15" dirty="0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147" y="0"/>
            <a:ext cx="6848877" cy="520956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7784" y="11581"/>
            <a:ext cx="5683308" cy="518173"/>
          </a:xfrm>
          <a:prstGeom prst="rect">
            <a:avLst/>
          </a:prstGeom>
        </p:spPr>
        <p:txBody>
          <a:bodyPr vert="horz" wrap="square" lIns="0" tIns="25482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875">
              <a:spcBef>
                <a:spcPts val="201"/>
              </a:spcBef>
            </a:pPr>
            <a:r>
              <a:rPr spc="22" dirty="0"/>
              <a:t>What </a:t>
            </a:r>
            <a:r>
              <a:rPr spc="15" dirty="0"/>
              <a:t>is</a:t>
            </a:r>
            <a:r>
              <a:rPr spc="-89" dirty="0"/>
              <a:t> </a:t>
            </a:r>
            <a:r>
              <a:rPr dirty="0"/>
              <a:t>RegTech?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76554" y="978869"/>
            <a:ext cx="6663900" cy="684227"/>
            <a:chOff x="87743" y="658621"/>
            <a:chExt cx="4483735" cy="460375"/>
          </a:xfrm>
        </p:grpSpPr>
        <p:sp>
          <p:nvSpPr>
            <p:cNvPr id="5" name="object 5"/>
            <p:cNvSpPr/>
            <p:nvPr/>
          </p:nvSpPr>
          <p:spPr>
            <a:xfrm>
              <a:off x="87743" y="658621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44" y="1017206"/>
              <a:ext cx="101600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344" y="1004506"/>
              <a:ext cx="4381715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1" y="709180"/>
              <a:ext cx="50749" cy="308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43" y="703045"/>
              <a:ext cx="4432935" cy="365125"/>
            </a:xfrm>
            <a:custGeom>
              <a:avLst/>
              <a:gdLst/>
              <a:ahLst/>
              <a:cxnLst/>
              <a:rect l="l" t="t" r="r" b="b"/>
              <a:pathLst>
                <a:path w="4432935" h="365125">
                  <a:moveTo>
                    <a:pt x="4432567" y="0"/>
                  </a:moveTo>
                  <a:lnTo>
                    <a:pt x="0" y="0"/>
                  </a:lnTo>
                  <a:lnTo>
                    <a:pt x="0" y="314161"/>
                  </a:lnTo>
                  <a:lnTo>
                    <a:pt x="4008" y="333885"/>
                  </a:lnTo>
                  <a:lnTo>
                    <a:pt x="14922" y="350038"/>
                  </a:lnTo>
                  <a:lnTo>
                    <a:pt x="31075" y="360953"/>
                  </a:lnTo>
                  <a:lnTo>
                    <a:pt x="50800" y="364961"/>
                  </a:lnTo>
                  <a:lnTo>
                    <a:pt x="4381767" y="364961"/>
                  </a:lnTo>
                  <a:lnTo>
                    <a:pt x="4401492" y="360953"/>
                  </a:lnTo>
                  <a:lnTo>
                    <a:pt x="4417644" y="350038"/>
                  </a:lnTo>
                  <a:lnTo>
                    <a:pt x="4428558" y="333885"/>
                  </a:lnTo>
                  <a:lnTo>
                    <a:pt x="4432567" y="314161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1" y="747282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h="289559">
                  <a:moveTo>
                    <a:pt x="0" y="2889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1" y="7345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1" y="7218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1" y="7091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333180" y="1000725"/>
            <a:ext cx="6202400" cy="519404"/>
          </a:xfrm>
          <a:prstGeom prst="rect">
            <a:avLst/>
          </a:prstGeom>
        </p:spPr>
        <p:txBody>
          <a:bodyPr vert="horz" wrap="square" lIns="0" tIns="10381" rIns="0" bIns="0" rtlCol="0">
            <a:spAutoFit/>
          </a:bodyPr>
          <a:lstStyle/>
          <a:p>
            <a:pPr marL="18875" marR="7550">
              <a:lnSpc>
                <a:spcPct val="102600"/>
              </a:lnSpc>
              <a:spcBef>
                <a:spcPts val="82"/>
              </a:spcBef>
            </a:pPr>
            <a:r>
              <a:rPr sz="1635" spc="-30" dirty="0">
                <a:latin typeface="LM Sans 10"/>
                <a:cs typeface="LM Sans 10"/>
              </a:rPr>
              <a:t>RegTech </a:t>
            </a:r>
            <a:r>
              <a:rPr sz="1635" spc="-7" dirty="0">
                <a:latin typeface="LM Sans 10"/>
                <a:cs typeface="LM Sans 10"/>
              </a:rPr>
              <a:t>aims at automating some of the processes involving the </a:t>
            </a:r>
            <a:r>
              <a:rPr sz="1635" dirty="0">
                <a:latin typeface="LM Sans 10"/>
                <a:cs typeface="LM Sans 10"/>
              </a:rPr>
              <a:t>above  </a:t>
            </a:r>
            <a:r>
              <a:rPr sz="1635" spc="-7" dirty="0">
                <a:latin typeface="LM Sans 10"/>
                <a:cs typeface="LM Sans 10"/>
              </a:rPr>
              <a:t>purposes.</a:t>
            </a:r>
            <a:endParaRPr sz="1635">
              <a:latin typeface="LM Sans 10"/>
              <a:cs typeface="LM Sans 1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34501" y="1831915"/>
            <a:ext cx="2158382" cy="1200465"/>
            <a:chOff x="126732" y="1232585"/>
            <a:chExt cx="1452245" cy="807720"/>
          </a:xfrm>
        </p:grpSpPr>
        <p:sp>
          <p:nvSpPr>
            <p:cNvPr id="16" name="object 16"/>
            <p:cNvSpPr/>
            <p:nvPr/>
          </p:nvSpPr>
          <p:spPr>
            <a:xfrm>
              <a:off x="126732" y="1232585"/>
              <a:ext cx="1401445" cy="187960"/>
            </a:xfrm>
            <a:custGeom>
              <a:avLst/>
              <a:gdLst/>
              <a:ahLst/>
              <a:cxnLst/>
              <a:rect l="l" t="t" r="r" b="b"/>
              <a:pathLst>
                <a:path w="1401445" h="187959">
                  <a:moveTo>
                    <a:pt x="135009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4"/>
                  </a:lnTo>
                  <a:lnTo>
                    <a:pt x="1400899" y="187824"/>
                  </a:lnTo>
                  <a:lnTo>
                    <a:pt x="1400899" y="50800"/>
                  </a:lnTo>
                  <a:lnTo>
                    <a:pt x="1396891" y="31075"/>
                  </a:lnTo>
                  <a:lnTo>
                    <a:pt x="1385977" y="14922"/>
                  </a:lnTo>
                  <a:lnTo>
                    <a:pt x="1369824" y="4008"/>
                  </a:lnTo>
                  <a:lnTo>
                    <a:pt x="1350099" y="0"/>
                  </a:lnTo>
                  <a:close/>
                </a:path>
              </a:pathLst>
            </a:custGeom>
            <a:solidFill>
              <a:srgbClr val="8D13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6733" y="1407757"/>
              <a:ext cx="1400898" cy="506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7533" y="1938274"/>
              <a:ext cx="101600" cy="101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8333" y="1925573"/>
              <a:ext cx="1350085" cy="114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27632" y="1276820"/>
              <a:ext cx="50787" cy="66145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6732" y="1452035"/>
              <a:ext cx="1401445" cy="537210"/>
            </a:xfrm>
            <a:custGeom>
              <a:avLst/>
              <a:gdLst/>
              <a:ahLst/>
              <a:cxnLst/>
              <a:rect l="l" t="t" r="r" b="b"/>
              <a:pathLst>
                <a:path w="1401445" h="537210">
                  <a:moveTo>
                    <a:pt x="1400899" y="0"/>
                  </a:moveTo>
                  <a:lnTo>
                    <a:pt x="0" y="0"/>
                  </a:lnTo>
                  <a:lnTo>
                    <a:pt x="0" y="486238"/>
                  </a:lnTo>
                  <a:lnTo>
                    <a:pt x="4008" y="505963"/>
                  </a:lnTo>
                  <a:lnTo>
                    <a:pt x="14922" y="522116"/>
                  </a:lnTo>
                  <a:lnTo>
                    <a:pt x="31075" y="533030"/>
                  </a:lnTo>
                  <a:lnTo>
                    <a:pt x="50800" y="537038"/>
                  </a:lnTo>
                  <a:lnTo>
                    <a:pt x="1350099" y="537038"/>
                  </a:lnTo>
                  <a:lnTo>
                    <a:pt x="1369824" y="533030"/>
                  </a:lnTo>
                  <a:lnTo>
                    <a:pt x="1385977" y="522116"/>
                  </a:lnTo>
                  <a:lnTo>
                    <a:pt x="1396891" y="505963"/>
                  </a:lnTo>
                  <a:lnTo>
                    <a:pt x="1400899" y="486238"/>
                  </a:lnTo>
                  <a:lnTo>
                    <a:pt x="1400899" y="0"/>
                  </a:lnTo>
                  <a:close/>
                </a:path>
              </a:pathLst>
            </a:custGeom>
            <a:solidFill>
              <a:srgbClr val="F3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27632" y="1314917"/>
              <a:ext cx="0" cy="642620"/>
            </a:xfrm>
            <a:custGeom>
              <a:avLst/>
              <a:gdLst/>
              <a:ahLst/>
              <a:cxnLst/>
              <a:rect l="l" t="t" r="r" b="b"/>
              <a:pathLst>
                <a:path h="642619">
                  <a:moveTo>
                    <a:pt x="0" y="6424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27632" y="13022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27632" y="12895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27632" y="12768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391128" y="2369633"/>
            <a:ext cx="1965855" cy="519404"/>
          </a:xfrm>
          <a:prstGeom prst="rect">
            <a:avLst/>
          </a:prstGeom>
        </p:spPr>
        <p:txBody>
          <a:bodyPr vert="horz" wrap="square" lIns="0" tIns="10381" rIns="0" bIns="0" rtlCol="0">
            <a:spAutoFit/>
          </a:bodyPr>
          <a:lstStyle/>
          <a:p>
            <a:pPr marL="18875" marR="7550">
              <a:lnSpc>
                <a:spcPct val="102699"/>
              </a:lnSpc>
              <a:spcBef>
                <a:spcPts val="82"/>
              </a:spcBef>
            </a:pPr>
            <a:r>
              <a:rPr sz="1635" spc="-7" dirty="0">
                <a:latin typeface="LM Sans 10"/>
                <a:cs typeface="LM Sans 10"/>
              </a:rPr>
              <a:t>exceed </a:t>
            </a:r>
            <a:r>
              <a:rPr sz="1635" dirty="0">
                <a:latin typeface="LM Sans 10"/>
                <a:cs typeface="LM Sans 10"/>
              </a:rPr>
              <a:t>speed </a:t>
            </a:r>
            <a:r>
              <a:rPr sz="1635" spc="-7" dirty="0">
                <a:latin typeface="LM Sans 10"/>
                <a:cs typeface="LM Sans 10"/>
              </a:rPr>
              <a:t>limits</a:t>
            </a:r>
            <a:r>
              <a:rPr sz="1635" spc="-134" dirty="0">
                <a:latin typeface="LM Sans 10"/>
                <a:cs typeface="LM Sans 10"/>
              </a:rPr>
              <a:t> </a:t>
            </a:r>
            <a:r>
              <a:rPr sz="1635" spc="-15" dirty="0">
                <a:latin typeface="LM Sans 10"/>
                <a:cs typeface="LM Sans 10"/>
              </a:rPr>
              <a:t>on  a </a:t>
            </a:r>
            <a:r>
              <a:rPr sz="1635" spc="-7" dirty="0">
                <a:latin typeface="LM Sans 10"/>
                <a:cs typeface="LM Sans 10"/>
              </a:rPr>
              <a:t>public</a:t>
            </a:r>
            <a:r>
              <a:rPr sz="1635" spc="-22" dirty="0">
                <a:latin typeface="LM Sans 10"/>
                <a:cs typeface="LM Sans 10"/>
              </a:rPr>
              <a:t> </a:t>
            </a:r>
            <a:r>
              <a:rPr sz="1635" spc="-15" dirty="0">
                <a:latin typeface="LM Sans 10"/>
                <a:cs typeface="LM Sans 10"/>
              </a:rPr>
              <a:t>road.</a:t>
            </a:r>
            <a:endParaRPr sz="1635">
              <a:latin typeface="LM Sans 10"/>
              <a:cs typeface="LM Sans 1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69800" y="3219566"/>
            <a:ext cx="411480" cy="268028"/>
          </a:xfrm>
          <a:custGeom>
            <a:avLst/>
            <a:gdLst/>
            <a:ahLst/>
            <a:cxnLst/>
            <a:rect l="l" t="t" r="r" b="b"/>
            <a:pathLst>
              <a:path w="276859" h="180339">
                <a:moveTo>
                  <a:pt x="168840" y="0"/>
                </a:moveTo>
                <a:lnTo>
                  <a:pt x="108002" y="0"/>
                </a:lnTo>
                <a:lnTo>
                  <a:pt x="108002" y="77576"/>
                </a:lnTo>
                <a:lnTo>
                  <a:pt x="0" y="41574"/>
                </a:lnTo>
                <a:lnTo>
                  <a:pt x="138421" y="180001"/>
                </a:lnTo>
                <a:lnTo>
                  <a:pt x="276842" y="41574"/>
                </a:lnTo>
                <a:lnTo>
                  <a:pt x="168840" y="77576"/>
                </a:lnTo>
                <a:lnTo>
                  <a:pt x="168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1334501" y="3863268"/>
            <a:ext cx="2158382" cy="706877"/>
            <a:chOff x="126732" y="2599359"/>
            <a:chExt cx="1452245" cy="475615"/>
          </a:xfrm>
        </p:grpSpPr>
        <p:sp>
          <p:nvSpPr>
            <p:cNvPr id="29" name="object 29"/>
            <p:cNvSpPr/>
            <p:nvPr/>
          </p:nvSpPr>
          <p:spPr>
            <a:xfrm>
              <a:off x="126732" y="2599359"/>
              <a:ext cx="1401445" cy="82550"/>
            </a:xfrm>
            <a:custGeom>
              <a:avLst/>
              <a:gdLst/>
              <a:ahLst/>
              <a:cxnLst/>
              <a:rect l="l" t="t" r="r" b="b"/>
              <a:pathLst>
                <a:path w="1401445" h="82550">
                  <a:moveTo>
                    <a:pt x="135009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1400899" y="82384"/>
                  </a:lnTo>
                  <a:lnTo>
                    <a:pt x="1400899" y="50800"/>
                  </a:lnTo>
                  <a:lnTo>
                    <a:pt x="1396891" y="31075"/>
                  </a:lnTo>
                  <a:lnTo>
                    <a:pt x="1385977" y="14922"/>
                  </a:lnTo>
                  <a:lnTo>
                    <a:pt x="1369824" y="4008"/>
                  </a:lnTo>
                  <a:lnTo>
                    <a:pt x="1350099" y="0"/>
                  </a:lnTo>
                  <a:close/>
                </a:path>
              </a:pathLst>
            </a:custGeom>
            <a:solidFill>
              <a:srgbClr val="FFF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7533" y="2973336"/>
              <a:ext cx="101600" cy="101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8333" y="2960636"/>
              <a:ext cx="1350085" cy="1143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27632" y="2649918"/>
              <a:ext cx="50787" cy="32341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6732" y="2643780"/>
              <a:ext cx="1401445" cy="380365"/>
            </a:xfrm>
            <a:custGeom>
              <a:avLst/>
              <a:gdLst/>
              <a:ahLst/>
              <a:cxnLst/>
              <a:rect l="l" t="t" r="r" b="b"/>
              <a:pathLst>
                <a:path w="1401445" h="380364">
                  <a:moveTo>
                    <a:pt x="1400899" y="0"/>
                  </a:moveTo>
                  <a:lnTo>
                    <a:pt x="0" y="0"/>
                  </a:lnTo>
                  <a:lnTo>
                    <a:pt x="0" y="329556"/>
                  </a:lnTo>
                  <a:lnTo>
                    <a:pt x="4008" y="349280"/>
                  </a:lnTo>
                  <a:lnTo>
                    <a:pt x="14922" y="365433"/>
                  </a:lnTo>
                  <a:lnTo>
                    <a:pt x="31075" y="376347"/>
                  </a:lnTo>
                  <a:lnTo>
                    <a:pt x="50800" y="380356"/>
                  </a:lnTo>
                  <a:lnTo>
                    <a:pt x="1350099" y="380356"/>
                  </a:lnTo>
                  <a:lnTo>
                    <a:pt x="1369824" y="376347"/>
                  </a:lnTo>
                  <a:lnTo>
                    <a:pt x="1385977" y="365433"/>
                  </a:lnTo>
                  <a:lnTo>
                    <a:pt x="1396891" y="349280"/>
                  </a:lnTo>
                  <a:lnTo>
                    <a:pt x="1400899" y="329556"/>
                  </a:lnTo>
                  <a:lnTo>
                    <a:pt x="1400899" y="0"/>
                  </a:lnTo>
                  <a:close/>
                </a:path>
              </a:pathLst>
            </a:custGeom>
            <a:solidFill>
              <a:srgbClr val="FFF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27632" y="2688018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30436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27632" y="26753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27632" y="26626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27632" y="26499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391127" y="3896544"/>
            <a:ext cx="1570419" cy="533193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i="1" spc="-15" dirty="0">
                <a:latin typeface="LM Sans 10"/>
                <a:cs typeface="LM Sans 10"/>
              </a:rPr>
              <a:t>d</a:t>
            </a:r>
            <a:r>
              <a:rPr sz="1635" i="1" spc="-401" dirty="0">
                <a:latin typeface="LM Sans 10"/>
                <a:cs typeface="LM Sans 10"/>
              </a:rPr>
              <a:t> </a:t>
            </a:r>
            <a:r>
              <a:rPr sz="1635" spc="37" dirty="0">
                <a:latin typeface="LM Sans 10"/>
                <a:cs typeface="LM Sans 10"/>
              </a:rPr>
              <a:t>(</a:t>
            </a:r>
            <a:r>
              <a:rPr sz="1635" i="1" spc="37" dirty="0">
                <a:latin typeface="LM Sans 10"/>
                <a:cs typeface="LM Sans 10"/>
              </a:rPr>
              <a:t>x</a:t>
            </a:r>
            <a:r>
              <a:rPr sz="1635" i="1" spc="37" dirty="0">
                <a:latin typeface="Arial"/>
                <a:cs typeface="Arial"/>
              </a:rPr>
              <a:t>,</a:t>
            </a:r>
            <a:r>
              <a:rPr sz="1635" i="1" spc="-201" dirty="0">
                <a:latin typeface="Arial"/>
                <a:cs typeface="Arial"/>
              </a:rPr>
              <a:t> </a:t>
            </a:r>
            <a:r>
              <a:rPr sz="1635" i="1" spc="-7" dirty="0">
                <a:latin typeface="LM Sans 10"/>
                <a:cs typeface="LM Sans 10"/>
              </a:rPr>
              <a:t>y</a:t>
            </a:r>
            <a:r>
              <a:rPr sz="1635" i="1" spc="-377" dirty="0">
                <a:latin typeface="LM Sans 10"/>
                <a:cs typeface="LM Sans 10"/>
              </a:rPr>
              <a:t> </a:t>
            </a:r>
            <a:r>
              <a:rPr sz="1635" spc="-7" dirty="0">
                <a:latin typeface="LM Sans 10"/>
                <a:cs typeface="LM Sans 10"/>
              </a:rPr>
              <a:t>)</a:t>
            </a:r>
            <a:r>
              <a:rPr sz="1635" i="1" spc="-7" dirty="0">
                <a:latin typeface="Arial"/>
                <a:cs typeface="Arial"/>
              </a:rPr>
              <a:t>,</a:t>
            </a:r>
            <a:r>
              <a:rPr sz="1635" i="1" spc="-201" dirty="0">
                <a:latin typeface="Arial"/>
                <a:cs typeface="Arial"/>
              </a:rPr>
              <a:t> </a:t>
            </a:r>
            <a:r>
              <a:rPr sz="1635" i="1" spc="-7" dirty="0">
                <a:latin typeface="LM Sans 10"/>
                <a:cs typeface="LM Sans 10"/>
              </a:rPr>
              <a:t>r</a:t>
            </a:r>
            <a:r>
              <a:rPr sz="1635" i="1" spc="-377" dirty="0">
                <a:latin typeface="LM Sans 10"/>
                <a:cs typeface="LM Sans 10"/>
              </a:rPr>
              <a:t> </a:t>
            </a:r>
            <a:r>
              <a:rPr sz="1635" spc="45" dirty="0">
                <a:latin typeface="LM Sans 10"/>
                <a:cs typeface="LM Sans 10"/>
              </a:rPr>
              <a:t>(</a:t>
            </a:r>
            <a:r>
              <a:rPr sz="1635" i="1" spc="45" dirty="0">
                <a:latin typeface="LM Sans 10"/>
                <a:cs typeface="LM Sans 10"/>
              </a:rPr>
              <a:t>y</a:t>
            </a:r>
            <a:r>
              <a:rPr sz="1635" i="1" spc="45" dirty="0">
                <a:latin typeface="Arial"/>
                <a:cs typeface="Arial"/>
              </a:rPr>
              <a:t>,</a:t>
            </a:r>
            <a:r>
              <a:rPr sz="1635" i="1" spc="-193" dirty="0">
                <a:latin typeface="Arial"/>
                <a:cs typeface="Arial"/>
              </a:rPr>
              <a:t> </a:t>
            </a:r>
            <a:r>
              <a:rPr sz="1635" i="1" spc="-7" dirty="0">
                <a:latin typeface="LM Sans 10"/>
                <a:cs typeface="LM Sans 10"/>
              </a:rPr>
              <a:t>z</a:t>
            </a:r>
            <a:r>
              <a:rPr sz="1635" i="1" spc="-409" dirty="0">
                <a:latin typeface="LM Sans 10"/>
                <a:cs typeface="LM Sans 10"/>
              </a:rPr>
              <a:t> </a:t>
            </a:r>
            <a:r>
              <a:rPr sz="1635" spc="-7" dirty="0">
                <a:latin typeface="LM Sans 10"/>
                <a:cs typeface="LM Sans 10"/>
              </a:rPr>
              <a:t>)</a:t>
            </a:r>
            <a:r>
              <a:rPr sz="1635" spc="-119" dirty="0">
                <a:latin typeface="LM Sans 10"/>
                <a:cs typeface="LM Sans 10"/>
              </a:rPr>
              <a:t> </a:t>
            </a:r>
            <a:r>
              <a:rPr sz="1635" i="1" spc="245" dirty="0">
                <a:latin typeface="DejaVu Sans"/>
                <a:cs typeface="DejaVu Sans"/>
              </a:rPr>
              <a:t>⇒</a:t>
            </a:r>
            <a:endParaRPr sz="1635">
              <a:latin typeface="DejaVu Sans"/>
              <a:cs typeface="DejaVu Sans"/>
            </a:endParaRPr>
          </a:p>
          <a:p>
            <a:pPr marL="18875">
              <a:spcBef>
                <a:spcPts val="52"/>
              </a:spcBef>
            </a:pPr>
            <a:r>
              <a:rPr sz="1635" spc="-15" dirty="0">
                <a:latin typeface="Latin Modern Math"/>
                <a:cs typeface="Latin Modern Math"/>
              </a:rPr>
              <a:t>O</a:t>
            </a:r>
            <a:r>
              <a:rPr sz="1635" spc="-15" dirty="0">
                <a:latin typeface="LM Sans 10"/>
                <a:cs typeface="LM Sans 10"/>
              </a:rPr>
              <a:t>[</a:t>
            </a:r>
            <a:r>
              <a:rPr sz="1635" i="1" spc="-15" dirty="0">
                <a:latin typeface="LM Sans 10"/>
                <a:cs typeface="LM Sans 10"/>
              </a:rPr>
              <a:t>S</a:t>
            </a:r>
            <a:r>
              <a:rPr sz="1635" i="1" spc="-409" dirty="0">
                <a:latin typeface="LM Sans 10"/>
                <a:cs typeface="LM Sans 10"/>
              </a:rPr>
              <a:t> </a:t>
            </a:r>
            <a:r>
              <a:rPr sz="1635" spc="-7" dirty="0">
                <a:latin typeface="LM Sans 10"/>
                <a:cs typeface="LM Sans 10"/>
              </a:rPr>
              <a:t>(</a:t>
            </a:r>
            <a:r>
              <a:rPr sz="1635" i="1" spc="-7" dirty="0">
                <a:latin typeface="LM Sans 10"/>
                <a:cs typeface="LM Sans 10"/>
              </a:rPr>
              <a:t>y</a:t>
            </a:r>
            <a:r>
              <a:rPr sz="1635" i="1" spc="-377" dirty="0">
                <a:latin typeface="LM Sans 10"/>
                <a:cs typeface="LM Sans 10"/>
              </a:rPr>
              <a:t> </a:t>
            </a:r>
            <a:r>
              <a:rPr sz="1635" spc="-7" dirty="0">
                <a:latin typeface="LM Sans 10"/>
                <a:cs typeface="LM Sans 10"/>
              </a:rPr>
              <a:t>)</a:t>
            </a:r>
            <a:r>
              <a:rPr sz="1635" spc="-111" dirty="0">
                <a:latin typeface="LM Sans 10"/>
                <a:cs typeface="LM Sans 10"/>
              </a:rPr>
              <a:t> </a:t>
            </a:r>
            <a:r>
              <a:rPr sz="1635" i="1" spc="-111" dirty="0">
                <a:latin typeface="DejaVu Sans"/>
                <a:cs typeface="DejaVu Sans"/>
              </a:rPr>
              <a:t>≤</a:t>
            </a:r>
            <a:r>
              <a:rPr sz="1635" i="1" spc="-89" dirty="0">
                <a:latin typeface="DejaVu Sans"/>
                <a:cs typeface="DejaVu Sans"/>
              </a:rPr>
              <a:t> </a:t>
            </a:r>
            <a:r>
              <a:rPr sz="1635" i="1" spc="-15" dirty="0">
                <a:latin typeface="LM Sans 10"/>
                <a:cs typeface="LM Sans 10"/>
              </a:rPr>
              <a:t>L</a:t>
            </a:r>
            <a:r>
              <a:rPr sz="1635" spc="-15" dirty="0">
                <a:latin typeface="LM Sans 10"/>
                <a:cs typeface="LM Sans 10"/>
              </a:rPr>
              <a:t>(</a:t>
            </a:r>
            <a:r>
              <a:rPr sz="1635" i="1" spc="-15" dirty="0">
                <a:latin typeface="LM Sans 10"/>
                <a:cs typeface="LM Sans 10"/>
              </a:rPr>
              <a:t>z</a:t>
            </a:r>
            <a:r>
              <a:rPr sz="1635" i="1" spc="-409" dirty="0">
                <a:latin typeface="LM Sans 10"/>
                <a:cs typeface="LM Sans 10"/>
              </a:rPr>
              <a:t> </a:t>
            </a:r>
            <a:r>
              <a:rPr sz="1635" spc="-7" dirty="0">
                <a:latin typeface="LM Sans 10"/>
                <a:cs typeface="LM Sans 10"/>
              </a:rPr>
              <a:t>)]</a:t>
            </a:r>
            <a:endParaRPr sz="1635">
              <a:latin typeface="LM Sans 10"/>
              <a:cs typeface="LM Sans 1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29407" y="1844109"/>
            <a:ext cx="2082882" cy="295397"/>
          </a:xfrm>
          <a:custGeom>
            <a:avLst/>
            <a:gdLst/>
            <a:ahLst/>
            <a:cxnLst/>
            <a:rect l="l" t="t" r="r" b="b"/>
            <a:pathLst>
              <a:path w="1401445" h="198755">
                <a:moveTo>
                  <a:pt x="135009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8"/>
                </a:lnTo>
                <a:lnTo>
                  <a:pt x="1400899" y="198368"/>
                </a:lnTo>
                <a:lnTo>
                  <a:pt x="1400899" y="50800"/>
                </a:lnTo>
                <a:lnTo>
                  <a:pt x="1396891" y="31075"/>
                </a:lnTo>
                <a:lnTo>
                  <a:pt x="1385977" y="14922"/>
                </a:lnTo>
                <a:lnTo>
                  <a:pt x="1369824" y="4008"/>
                </a:lnTo>
                <a:lnTo>
                  <a:pt x="1350099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91127" y="1779813"/>
            <a:ext cx="3131401" cy="603150"/>
          </a:xfrm>
          <a:prstGeom prst="rect">
            <a:avLst/>
          </a:prstGeom>
        </p:spPr>
        <p:txBody>
          <a:bodyPr vert="horz" wrap="square" lIns="0" tIns="50963" rIns="0" bIns="0" rtlCol="0">
            <a:spAutoFit/>
          </a:bodyPr>
          <a:lstStyle/>
          <a:p>
            <a:pPr marL="18875">
              <a:spcBef>
                <a:spcPts val="401"/>
              </a:spcBef>
              <a:tabLst>
                <a:tab pos="2213063" algn="l"/>
              </a:tabLst>
            </a:pPr>
            <a:r>
              <a:rPr sz="2675" spc="-10" baseline="2314" dirty="0">
                <a:solidFill>
                  <a:srgbClr val="FFFFFF"/>
                </a:solidFill>
                <a:latin typeface="LM Sans 12"/>
                <a:cs typeface="LM Sans 12"/>
              </a:rPr>
              <a:t>Prohibition	</a:t>
            </a:r>
            <a:r>
              <a:rPr sz="1783" spc="-7" dirty="0">
                <a:solidFill>
                  <a:srgbClr val="FFFFFF"/>
                </a:solidFill>
                <a:latin typeface="LM Sans 12"/>
                <a:cs typeface="LM Sans 12"/>
              </a:rPr>
              <a:t>Exception</a:t>
            </a:r>
            <a:endParaRPr sz="1783">
              <a:latin typeface="LM Sans 12"/>
              <a:cs typeface="LM Sans 12"/>
            </a:endParaRPr>
          </a:p>
          <a:p>
            <a:pPr marL="18875">
              <a:spcBef>
                <a:spcPts val="223"/>
              </a:spcBef>
            </a:pPr>
            <a:r>
              <a:rPr sz="1635" spc="-7" dirty="0">
                <a:latin typeface="LM Sans 10"/>
                <a:cs typeface="LM Sans 10"/>
              </a:rPr>
              <a:t>It is </a:t>
            </a:r>
            <a:r>
              <a:rPr sz="1635" spc="-15" dirty="0">
                <a:latin typeface="LM Sans 10"/>
                <a:cs typeface="LM Sans 10"/>
              </a:rPr>
              <a:t>forbidden</a:t>
            </a:r>
            <a:r>
              <a:rPr sz="1635" spc="-22" dirty="0">
                <a:latin typeface="LM Sans 10"/>
                <a:cs typeface="LM Sans 10"/>
              </a:rPr>
              <a:t> </a:t>
            </a:r>
            <a:r>
              <a:rPr sz="1635" spc="-7" dirty="0">
                <a:latin typeface="LM Sans 10"/>
                <a:cs typeface="LM Sans 10"/>
              </a:rPr>
              <a:t>to</a:t>
            </a:r>
            <a:endParaRPr sz="1635">
              <a:latin typeface="LM Sans 10"/>
              <a:cs typeface="LM Sans 10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529408" y="1909848"/>
            <a:ext cx="2158382" cy="1109863"/>
            <a:chOff x="1603552" y="1285021"/>
            <a:chExt cx="1452245" cy="746760"/>
          </a:xfrm>
        </p:grpSpPr>
        <p:sp>
          <p:nvSpPr>
            <p:cNvPr id="42" name="object 42"/>
            <p:cNvSpPr/>
            <p:nvPr/>
          </p:nvSpPr>
          <p:spPr>
            <a:xfrm>
              <a:off x="1603552" y="1426502"/>
              <a:ext cx="1400898" cy="5060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54352" y="1930082"/>
              <a:ext cx="101600" cy="1016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05153" y="1917382"/>
              <a:ext cx="1350085" cy="114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04451" y="1285024"/>
              <a:ext cx="50787" cy="64505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03552" y="1470783"/>
              <a:ext cx="1401445" cy="510540"/>
            </a:xfrm>
            <a:custGeom>
              <a:avLst/>
              <a:gdLst/>
              <a:ahLst/>
              <a:cxnLst/>
              <a:rect l="l" t="t" r="r" b="b"/>
              <a:pathLst>
                <a:path w="1401445" h="510539">
                  <a:moveTo>
                    <a:pt x="1400899" y="0"/>
                  </a:moveTo>
                  <a:lnTo>
                    <a:pt x="0" y="0"/>
                  </a:lnTo>
                  <a:lnTo>
                    <a:pt x="0" y="459299"/>
                  </a:lnTo>
                  <a:lnTo>
                    <a:pt x="4008" y="479024"/>
                  </a:lnTo>
                  <a:lnTo>
                    <a:pt x="14922" y="495177"/>
                  </a:lnTo>
                  <a:lnTo>
                    <a:pt x="31075" y="506091"/>
                  </a:lnTo>
                  <a:lnTo>
                    <a:pt x="50800" y="510099"/>
                  </a:lnTo>
                  <a:lnTo>
                    <a:pt x="1350099" y="510099"/>
                  </a:lnTo>
                  <a:lnTo>
                    <a:pt x="1369824" y="506091"/>
                  </a:lnTo>
                  <a:lnTo>
                    <a:pt x="1385977" y="495177"/>
                  </a:lnTo>
                  <a:lnTo>
                    <a:pt x="1396891" y="479024"/>
                  </a:lnTo>
                  <a:lnTo>
                    <a:pt x="1400899" y="459299"/>
                  </a:lnTo>
                  <a:lnTo>
                    <a:pt x="140089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04451" y="1323121"/>
              <a:ext cx="0" cy="626110"/>
            </a:xfrm>
            <a:custGeom>
              <a:avLst/>
              <a:gdLst/>
              <a:ahLst/>
              <a:cxnLst/>
              <a:rect l="l" t="t" r="r" b="b"/>
              <a:pathLst>
                <a:path h="626110">
                  <a:moveTo>
                    <a:pt x="0" y="62601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04451" y="13104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04451" y="12977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04451" y="12850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586032" y="2141752"/>
            <a:ext cx="1896961" cy="778578"/>
          </a:xfrm>
          <a:prstGeom prst="rect">
            <a:avLst/>
          </a:prstGeom>
        </p:spPr>
        <p:txBody>
          <a:bodyPr vert="horz" wrap="square" lIns="0" tIns="10381" rIns="0" bIns="0" rtlCol="0">
            <a:spAutoFit/>
          </a:bodyPr>
          <a:lstStyle/>
          <a:p>
            <a:pPr marL="18875" marR="7550" algn="just">
              <a:lnSpc>
                <a:spcPct val="102600"/>
              </a:lnSpc>
              <a:spcBef>
                <a:spcPts val="82"/>
              </a:spcBef>
            </a:pPr>
            <a:r>
              <a:rPr sz="1635" spc="-15" dirty="0">
                <a:latin typeface="LM Sans 10"/>
                <a:cs typeface="LM Sans 10"/>
              </a:rPr>
              <a:t>An </a:t>
            </a:r>
            <a:r>
              <a:rPr sz="1635" spc="-7" dirty="0">
                <a:latin typeface="LM Sans 10"/>
                <a:cs typeface="LM Sans 10"/>
              </a:rPr>
              <a:t>emergency</a:t>
            </a:r>
            <a:r>
              <a:rPr sz="1635" spc="-126" dirty="0">
                <a:latin typeface="LM Sans 10"/>
                <a:cs typeface="LM Sans 10"/>
              </a:rPr>
              <a:t> </a:t>
            </a:r>
            <a:r>
              <a:rPr sz="1635" spc="-7" dirty="0">
                <a:latin typeface="LM Sans 10"/>
                <a:cs typeface="LM Sans 10"/>
              </a:rPr>
              <a:t>vehicle  </a:t>
            </a:r>
            <a:r>
              <a:rPr sz="1635" spc="-15" dirty="0">
                <a:latin typeface="LM Sans 10"/>
                <a:cs typeface="LM Sans 10"/>
              </a:rPr>
              <a:t>can </a:t>
            </a:r>
            <a:r>
              <a:rPr sz="1635" spc="-7" dirty="0">
                <a:latin typeface="LM Sans 10"/>
                <a:cs typeface="LM Sans 10"/>
              </a:rPr>
              <a:t>exceed the </a:t>
            </a:r>
            <a:r>
              <a:rPr sz="1635" dirty="0">
                <a:latin typeface="LM Sans 10"/>
                <a:cs typeface="LM Sans 10"/>
              </a:rPr>
              <a:t>speed  </a:t>
            </a:r>
            <a:r>
              <a:rPr sz="1635" spc="-7" dirty="0">
                <a:latin typeface="LM Sans 10"/>
                <a:cs typeface="LM Sans 10"/>
              </a:rPr>
              <a:t>limits.</a:t>
            </a:r>
            <a:endParaRPr sz="1635">
              <a:latin typeface="LM Sans 10"/>
              <a:cs typeface="LM Sans 1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364705" y="3207391"/>
            <a:ext cx="411480" cy="268028"/>
          </a:xfrm>
          <a:custGeom>
            <a:avLst/>
            <a:gdLst/>
            <a:ahLst/>
            <a:cxnLst/>
            <a:rect l="l" t="t" r="r" b="b"/>
            <a:pathLst>
              <a:path w="276860" h="180339">
                <a:moveTo>
                  <a:pt x="168840" y="0"/>
                </a:moveTo>
                <a:lnTo>
                  <a:pt x="108002" y="0"/>
                </a:lnTo>
                <a:lnTo>
                  <a:pt x="108002" y="77576"/>
                </a:lnTo>
                <a:lnTo>
                  <a:pt x="0" y="41574"/>
                </a:lnTo>
                <a:lnTo>
                  <a:pt x="138421" y="180001"/>
                </a:lnTo>
                <a:lnTo>
                  <a:pt x="276842" y="41574"/>
                </a:lnTo>
                <a:lnTo>
                  <a:pt x="168840" y="77576"/>
                </a:lnTo>
                <a:lnTo>
                  <a:pt x="168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3529408" y="3851075"/>
            <a:ext cx="2158382" cy="706877"/>
            <a:chOff x="1603552" y="2591155"/>
            <a:chExt cx="1452245" cy="475615"/>
          </a:xfrm>
        </p:grpSpPr>
        <p:sp>
          <p:nvSpPr>
            <p:cNvPr id="54" name="object 54"/>
            <p:cNvSpPr/>
            <p:nvPr/>
          </p:nvSpPr>
          <p:spPr>
            <a:xfrm>
              <a:off x="1603552" y="2591155"/>
              <a:ext cx="1401445" cy="82550"/>
            </a:xfrm>
            <a:custGeom>
              <a:avLst/>
              <a:gdLst/>
              <a:ahLst/>
              <a:cxnLst/>
              <a:rect l="l" t="t" r="r" b="b"/>
              <a:pathLst>
                <a:path w="1401445" h="82550">
                  <a:moveTo>
                    <a:pt x="135009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1400899" y="82384"/>
                  </a:lnTo>
                  <a:lnTo>
                    <a:pt x="1400899" y="50800"/>
                  </a:lnTo>
                  <a:lnTo>
                    <a:pt x="1396891" y="31075"/>
                  </a:lnTo>
                  <a:lnTo>
                    <a:pt x="1385977" y="14922"/>
                  </a:lnTo>
                  <a:lnTo>
                    <a:pt x="1369824" y="4008"/>
                  </a:lnTo>
                  <a:lnTo>
                    <a:pt x="1350099" y="0"/>
                  </a:lnTo>
                  <a:close/>
                </a:path>
              </a:pathLst>
            </a:custGeom>
            <a:solidFill>
              <a:srgbClr val="FFF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654352" y="2965132"/>
              <a:ext cx="101600" cy="1016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705153" y="2952432"/>
              <a:ext cx="1350085" cy="1143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04451" y="2641727"/>
              <a:ext cx="50787" cy="32340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603552" y="2635576"/>
              <a:ext cx="1401445" cy="380365"/>
            </a:xfrm>
            <a:custGeom>
              <a:avLst/>
              <a:gdLst/>
              <a:ahLst/>
              <a:cxnLst/>
              <a:rect l="l" t="t" r="r" b="b"/>
              <a:pathLst>
                <a:path w="1401445" h="380364">
                  <a:moveTo>
                    <a:pt x="1400899" y="0"/>
                  </a:moveTo>
                  <a:lnTo>
                    <a:pt x="0" y="0"/>
                  </a:lnTo>
                  <a:lnTo>
                    <a:pt x="0" y="329556"/>
                  </a:lnTo>
                  <a:lnTo>
                    <a:pt x="4008" y="349280"/>
                  </a:lnTo>
                  <a:lnTo>
                    <a:pt x="14922" y="365433"/>
                  </a:lnTo>
                  <a:lnTo>
                    <a:pt x="31075" y="376347"/>
                  </a:lnTo>
                  <a:lnTo>
                    <a:pt x="50800" y="380356"/>
                  </a:lnTo>
                  <a:lnTo>
                    <a:pt x="1350099" y="380356"/>
                  </a:lnTo>
                  <a:lnTo>
                    <a:pt x="1369824" y="376347"/>
                  </a:lnTo>
                  <a:lnTo>
                    <a:pt x="1385977" y="365433"/>
                  </a:lnTo>
                  <a:lnTo>
                    <a:pt x="1396891" y="349280"/>
                  </a:lnTo>
                  <a:lnTo>
                    <a:pt x="1400899" y="329556"/>
                  </a:lnTo>
                  <a:lnTo>
                    <a:pt x="1400899" y="0"/>
                  </a:lnTo>
                  <a:close/>
                </a:path>
              </a:pathLst>
            </a:custGeom>
            <a:solidFill>
              <a:srgbClr val="FFF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04451" y="2679814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30436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04451" y="26671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004451" y="26544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004451" y="26417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586032" y="3884369"/>
            <a:ext cx="1866760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i="1" spc="-15" dirty="0">
                <a:latin typeface="LM Sans 10"/>
                <a:cs typeface="LM Sans 10"/>
              </a:rPr>
              <a:t>d</a:t>
            </a:r>
            <a:r>
              <a:rPr sz="1635" i="1" spc="-401" dirty="0">
                <a:latin typeface="LM Sans 10"/>
                <a:cs typeface="LM Sans 10"/>
              </a:rPr>
              <a:t> </a:t>
            </a:r>
            <a:r>
              <a:rPr sz="1635" spc="37" dirty="0">
                <a:latin typeface="LM Sans 10"/>
                <a:cs typeface="LM Sans 10"/>
              </a:rPr>
              <a:t>(</a:t>
            </a:r>
            <a:r>
              <a:rPr sz="1635" i="1" spc="37" dirty="0">
                <a:latin typeface="LM Sans 10"/>
                <a:cs typeface="LM Sans 10"/>
              </a:rPr>
              <a:t>x</a:t>
            </a:r>
            <a:r>
              <a:rPr sz="1635" i="1" spc="37" dirty="0">
                <a:latin typeface="Arial"/>
                <a:cs typeface="Arial"/>
              </a:rPr>
              <a:t>,</a:t>
            </a:r>
            <a:r>
              <a:rPr sz="1635" i="1" spc="-201" dirty="0">
                <a:latin typeface="Arial"/>
                <a:cs typeface="Arial"/>
              </a:rPr>
              <a:t> </a:t>
            </a:r>
            <a:r>
              <a:rPr sz="1635" i="1" spc="-7" dirty="0">
                <a:latin typeface="LM Sans 10"/>
                <a:cs typeface="LM Sans 10"/>
              </a:rPr>
              <a:t>y</a:t>
            </a:r>
            <a:r>
              <a:rPr sz="1635" i="1" spc="-377" dirty="0">
                <a:latin typeface="LM Sans 10"/>
                <a:cs typeface="LM Sans 10"/>
              </a:rPr>
              <a:t> </a:t>
            </a:r>
            <a:r>
              <a:rPr sz="1635" spc="-7" dirty="0">
                <a:latin typeface="LM Sans 10"/>
                <a:cs typeface="LM Sans 10"/>
              </a:rPr>
              <a:t>)</a:t>
            </a:r>
            <a:r>
              <a:rPr sz="1635" i="1" spc="-7" dirty="0">
                <a:latin typeface="Arial"/>
                <a:cs typeface="Arial"/>
              </a:rPr>
              <a:t>,</a:t>
            </a:r>
            <a:r>
              <a:rPr sz="1635" i="1" spc="-193" dirty="0">
                <a:latin typeface="Arial"/>
                <a:cs typeface="Arial"/>
              </a:rPr>
              <a:t> </a:t>
            </a:r>
            <a:r>
              <a:rPr sz="1635" i="1" spc="22" dirty="0">
                <a:latin typeface="LM Sans 10"/>
                <a:cs typeface="LM Sans 10"/>
              </a:rPr>
              <a:t>e</a:t>
            </a:r>
            <a:r>
              <a:rPr sz="1635" spc="22" dirty="0">
                <a:latin typeface="LM Sans 10"/>
                <a:cs typeface="LM Sans 10"/>
              </a:rPr>
              <a:t>(</a:t>
            </a:r>
            <a:r>
              <a:rPr sz="1635" i="1" spc="22" dirty="0">
                <a:latin typeface="LM Sans 10"/>
                <a:cs typeface="LM Sans 10"/>
              </a:rPr>
              <a:t>x</a:t>
            </a:r>
            <a:r>
              <a:rPr sz="1635" i="1" spc="-409" dirty="0">
                <a:latin typeface="LM Sans 10"/>
                <a:cs typeface="LM Sans 10"/>
              </a:rPr>
              <a:t> </a:t>
            </a:r>
            <a:r>
              <a:rPr sz="1635" spc="-7" dirty="0">
                <a:latin typeface="LM Sans 10"/>
                <a:cs typeface="LM Sans 10"/>
              </a:rPr>
              <a:t>)</a:t>
            </a:r>
            <a:r>
              <a:rPr sz="1635" i="1" spc="-7" dirty="0">
                <a:latin typeface="Arial"/>
                <a:cs typeface="Arial"/>
              </a:rPr>
              <a:t>,</a:t>
            </a:r>
            <a:r>
              <a:rPr sz="1635" i="1" spc="-193" dirty="0">
                <a:latin typeface="Arial"/>
                <a:cs typeface="Arial"/>
              </a:rPr>
              <a:t> </a:t>
            </a:r>
            <a:r>
              <a:rPr sz="1635" i="1" spc="-7" dirty="0">
                <a:latin typeface="LM Sans 10"/>
                <a:cs typeface="LM Sans 10"/>
              </a:rPr>
              <a:t>v</a:t>
            </a:r>
            <a:r>
              <a:rPr sz="1635" i="1" spc="-377" dirty="0">
                <a:latin typeface="LM Sans 10"/>
                <a:cs typeface="LM Sans 10"/>
              </a:rPr>
              <a:t> </a:t>
            </a:r>
            <a:r>
              <a:rPr sz="1635" spc="-7" dirty="0">
                <a:latin typeface="LM Sans 10"/>
                <a:cs typeface="LM Sans 10"/>
              </a:rPr>
              <a:t>(</a:t>
            </a:r>
            <a:r>
              <a:rPr sz="1635" i="1" spc="-7" dirty="0">
                <a:latin typeface="LM Sans 10"/>
                <a:cs typeface="LM Sans 10"/>
              </a:rPr>
              <a:t>y</a:t>
            </a:r>
            <a:r>
              <a:rPr sz="1635" i="1" spc="-377" dirty="0">
                <a:latin typeface="LM Sans 10"/>
                <a:cs typeface="LM Sans 10"/>
              </a:rPr>
              <a:t> </a:t>
            </a:r>
            <a:r>
              <a:rPr sz="1635" spc="-7" dirty="0">
                <a:latin typeface="LM Sans 10"/>
                <a:cs typeface="LM Sans 10"/>
              </a:rPr>
              <a:t>)</a:t>
            </a:r>
            <a:r>
              <a:rPr sz="1635" spc="-111" dirty="0">
                <a:latin typeface="LM Sans 10"/>
                <a:cs typeface="LM Sans 10"/>
              </a:rPr>
              <a:t> </a:t>
            </a:r>
            <a:r>
              <a:rPr sz="1635" i="1" spc="245" dirty="0">
                <a:latin typeface="DejaVu Sans"/>
                <a:cs typeface="DejaVu Sans"/>
              </a:rPr>
              <a:t>⇒</a:t>
            </a:r>
            <a:endParaRPr sz="1635">
              <a:latin typeface="DejaVu Sans"/>
              <a:cs typeface="DejaVu San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586033" y="4140109"/>
            <a:ext cx="1178758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15" dirty="0">
                <a:latin typeface="Latin Modern Math"/>
                <a:cs typeface="Latin Modern Math"/>
              </a:rPr>
              <a:t>P</a:t>
            </a:r>
            <a:r>
              <a:rPr sz="1635" spc="-15" dirty="0">
                <a:latin typeface="LM Sans 10"/>
                <a:cs typeface="LM Sans 10"/>
              </a:rPr>
              <a:t>[</a:t>
            </a:r>
            <a:r>
              <a:rPr sz="1635" i="1" spc="-15" dirty="0">
                <a:latin typeface="LM Sans 10"/>
                <a:cs typeface="LM Sans 10"/>
              </a:rPr>
              <a:t>S</a:t>
            </a:r>
            <a:r>
              <a:rPr sz="1635" i="1" spc="-424" dirty="0">
                <a:latin typeface="LM Sans 10"/>
                <a:cs typeface="LM Sans 10"/>
              </a:rPr>
              <a:t> </a:t>
            </a:r>
            <a:r>
              <a:rPr sz="1635" spc="-7" dirty="0">
                <a:latin typeface="LM Sans 10"/>
                <a:cs typeface="LM Sans 10"/>
              </a:rPr>
              <a:t>(</a:t>
            </a:r>
            <a:r>
              <a:rPr sz="1635" i="1" spc="-7" dirty="0">
                <a:latin typeface="LM Sans 10"/>
                <a:cs typeface="LM Sans 10"/>
              </a:rPr>
              <a:t>y</a:t>
            </a:r>
            <a:r>
              <a:rPr sz="1635" i="1" spc="-386" dirty="0">
                <a:latin typeface="LM Sans 10"/>
                <a:cs typeface="LM Sans 10"/>
              </a:rPr>
              <a:t> </a:t>
            </a:r>
            <a:r>
              <a:rPr sz="1635" spc="-7" dirty="0">
                <a:latin typeface="LM Sans 10"/>
                <a:cs typeface="LM Sans 10"/>
              </a:rPr>
              <a:t>)</a:t>
            </a:r>
            <a:r>
              <a:rPr sz="1635" i="1" spc="-7" dirty="0">
                <a:latin typeface="Arial"/>
                <a:cs typeface="Arial"/>
              </a:rPr>
              <a:t>,</a:t>
            </a:r>
            <a:r>
              <a:rPr sz="1635" i="1" spc="-215" dirty="0">
                <a:latin typeface="Arial"/>
                <a:cs typeface="Arial"/>
              </a:rPr>
              <a:t> </a:t>
            </a:r>
            <a:r>
              <a:rPr sz="1635" i="1" spc="-15" dirty="0">
                <a:latin typeface="LM Sans 10"/>
                <a:cs typeface="LM Sans 10"/>
              </a:rPr>
              <a:t>L</a:t>
            </a:r>
            <a:r>
              <a:rPr sz="1635" spc="-15" dirty="0">
                <a:latin typeface="LM Sans 10"/>
                <a:cs typeface="LM Sans 10"/>
              </a:rPr>
              <a:t>(</a:t>
            </a:r>
            <a:r>
              <a:rPr sz="1635" i="1" spc="-15" dirty="0">
                <a:latin typeface="LM Sans 10"/>
                <a:cs typeface="LM Sans 10"/>
              </a:rPr>
              <a:t>z</a:t>
            </a:r>
            <a:r>
              <a:rPr sz="1635" i="1" spc="-424" dirty="0">
                <a:latin typeface="LM Sans 10"/>
                <a:cs typeface="LM Sans 10"/>
              </a:rPr>
              <a:t> </a:t>
            </a:r>
            <a:r>
              <a:rPr sz="1635" spc="-7" dirty="0">
                <a:latin typeface="LM Sans 10"/>
                <a:cs typeface="LM Sans 10"/>
              </a:rPr>
              <a:t>)]</a:t>
            </a:r>
            <a:endParaRPr sz="1635">
              <a:latin typeface="LM Sans 10"/>
              <a:cs typeface="LM Sans 10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724313" y="1831915"/>
            <a:ext cx="2158382" cy="1200465"/>
            <a:chOff x="3080371" y="1232585"/>
            <a:chExt cx="1452245" cy="807720"/>
          </a:xfrm>
        </p:grpSpPr>
        <p:sp>
          <p:nvSpPr>
            <p:cNvPr id="66" name="object 66"/>
            <p:cNvSpPr/>
            <p:nvPr/>
          </p:nvSpPr>
          <p:spPr>
            <a:xfrm>
              <a:off x="3080371" y="1232585"/>
              <a:ext cx="1401445" cy="187960"/>
            </a:xfrm>
            <a:custGeom>
              <a:avLst/>
              <a:gdLst/>
              <a:ahLst/>
              <a:cxnLst/>
              <a:rect l="l" t="t" r="r" b="b"/>
              <a:pathLst>
                <a:path w="1401445" h="187959">
                  <a:moveTo>
                    <a:pt x="135009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4"/>
                  </a:lnTo>
                  <a:lnTo>
                    <a:pt x="1400899" y="187824"/>
                  </a:lnTo>
                  <a:lnTo>
                    <a:pt x="1400899" y="50800"/>
                  </a:lnTo>
                  <a:lnTo>
                    <a:pt x="1396891" y="31075"/>
                  </a:lnTo>
                  <a:lnTo>
                    <a:pt x="1385977" y="14922"/>
                  </a:lnTo>
                  <a:lnTo>
                    <a:pt x="1369824" y="4008"/>
                  </a:lnTo>
                  <a:lnTo>
                    <a:pt x="1350099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080372" y="1407757"/>
              <a:ext cx="1400898" cy="5060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131172" y="1938274"/>
              <a:ext cx="101600" cy="1016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181972" y="1925573"/>
              <a:ext cx="1350085" cy="1143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481271" y="1276820"/>
              <a:ext cx="50787" cy="66145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080371" y="1452035"/>
              <a:ext cx="1401445" cy="537210"/>
            </a:xfrm>
            <a:custGeom>
              <a:avLst/>
              <a:gdLst/>
              <a:ahLst/>
              <a:cxnLst/>
              <a:rect l="l" t="t" r="r" b="b"/>
              <a:pathLst>
                <a:path w="1401445" h="537210">
                  <a:moveTo>
                    <a:pt x="1400899" y="0"/>
                  </a:moveTo>
                  <a:lnTo>
                    <a:pt x="0" y="0"/>
                  </a:lnTo>
                  <a:lnTo>
                    <a:pt x="0" y="486238"/>
                  </a:lnTo>
                  <a:lnTo>
                    <a:pt x="4008" y="505963"/>
                  </a:lnTo>
                  <a:lnTo>
                    <a:pt x="14922" y="522116"/>
                  </a:lnTo>
                  <a:lnTo>
                    <a:pt x="31075" y="533030"/>
                  </a:lnTo>
                  <a:lnTo>
                    <a:pt x="50800" y="537038"/>
                  </a:lnTo>
                  <a:lnTo>
                    <a:pt x="1350099" y="537038"/>
                  </a:lnTo>
                  <a:lnTo>
                    <a:pt x="1369824" y="533030"/>
                  </a:lnTo>
                  <a:lnTo>
                    <a:pt x="1385977" y="522116"/>
                  </a:lnTo>
                  <a:lnTo>
                    <a:pt x="1396891" y="505963"/>
                  </a:lnTo>
                  <a:lnTo>
                    <a:pt x="1400899" y="486238"/>
                  </a:lnTo>
                  <a:lnTo>
                    <a:pt x="1400899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481271" y="1314917"/>
              <a:ext cx="0" cy="642620"/>
            </a:xfrm>
            <a:custGeom>
              <a:avLst/>
              <a:gdLst/>
              <a:ahLst/>
              <a:cxnLst/>
              <a:rect l="l" t="t" r="r" b="b"/>
              <a:pathLst>
                <a:path h="642619">
                  <a:moveTo>
                    <a:pt x="0" y="6424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81271" y="13022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81271" y="12895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481271" y="12768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5780939" y="1754255"/>
            <a:ext cx="1702546" cy="629253"/>
          </a:xfrm>
          <a:prstGeom prst="rect">
            <a:avLst/>
          </a:prstGeom>
        </p:spPr>
        <p:txBody>
          <a:bodyPr vert="horz" wrap="square" lIns="0" tIns="64176" rIns="0" bIns="0" rtlCol="0">
            <a:spAutoFit/>
          </a:bodyPr>
          <a:lstStyle/>
          <a:p>
            <a:pPr marL="18875">
              <a:spcBef>
                <a:spcPts val="505"/>
              </a:spcBef>
            </a:pPr>
            <a:r>
              <a:rPr sz="1783" spc="-7" dirty="0">
                <a:solidFill>
                  <a:srgbClr val="FFFFFF"/>
                </a:solidFill>
                <a:latin typeface="LM Sans 12"/>
                <a:cs typeface="LM Sans 12"/>
              </a:rPr>
              <a:t>A</a:t>
            </a:r>
            <a:r>
              <a:rPr sz="1783" spc="-22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783" spc="-7" dirty="0">
                <a:solidFill>
                  <a:srgbClr val="FFFFFF"/>
                </a:solidFill>
                <a:latin typeface="LM Sans 12"/>
                <a:cs typeface="LM Sans 12"/>
              </a:rPr>
              <a:t>case</a:t>
            </a:r>
            <a:endParaRPr sz="1783">
              <a:latin typeface="LM Sans 12"/>
              <a:cs typeface="LM Sans 12"/>
            </a:endParaRPr>
          </a:p>
          <a:p>
            <a:pPr marL="18875">
              <a:spcBef>
                <a:spcPts val="320"/>
              </a:spcBef>
            </a:pPr>
            <a:r>
              <a:rPr sz="1635" spc="-15" dirty="0">
                <a:latin typeface="LM Sans 10"/>
                <a:cs typeface="LM Sans 10"/>
              </a:rPr>
              <a:t>An ambulance</a:t>
            </a:r>
            <a:r>
              <a:rPr sz="1635" spc="-67" dirty="0">
                <a:latin typeface="LM Sans 10"/>
                <a:cs typeface="LM Sans 10"/>
              </a:rPr>
              <a:t> </a:t>
            </a:r>
            <a:r>
              <a:rPr sz="1635" spc="-7" dirty="0">
                <a:latin typeface="LM Sans 10"/>
                <a:cs typeface="LM Sans 10"/>
              </a:rPr>
              <a:t>with</a:t>
            </a:r>
            <a:endParaRPr sz="1635">
              <a:latin typeface="LM Sans 10"/>
              <a:cs typeface="LM Sans 10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780939" y="2369632"/>
            <a:ext cx="1670458" cy="519404"/>
          </a:xfrm>
          <a:prstGeom prst="rect">
            <a:avLst/>
          </a:prstGeom>
        </p:spPr>
        <p:txBody>
          <a:bodyPr vert="horz" wrap="square" lIns="0" tIns="10381" rIns="0" bIns="0" rtlCol="0">
            <a:spAutoFit/>
          </a:bodyPr>
          <a:lstStyle/>
          <a:p>
            <a:pPr marL="18875" marR="7550">
              <a:lnSpc>
                <a:spcPct val="102699"/>
              </a:lnSpc>
              <a:spcBef>
                <a:spcPts val="82"/>
              </a:spcBef>
            </a:pPr>
            <a:r>
              <a:rPr sz="1635" spc="-7" dirty="0">
                <a:latin typeface="LM Sans 10"/>
                <a:cs typeface="LM Sans 10"/>
              </a:rPr>
              <a:t>blue lights </a:t>
            </a:r>
            <a:r>
              <a:rPr sz="1635" spc="-15" dirty="0">
                <a:latin typeface="LM Sans 10"/>
                <a:cs typeface="LM Sans 10"/>
              </a:rPr>
              <a:t>on </a:t>
            </a:r>
            <a:r>
              <a:rPr sz="1635" spc="-7" dirty="0">
                <a:latin typeface="LM Sans 10"/>
                <a:cs typeface="LM Sans 10"/>
              </a:rPr>
              <a:t>is</a:t>
            </a:r>
            <a:r>
              <a:rPr sz="1635" spc="-104" dirty="0">
                <a:latin typeface="LM Sans 10"/>
                <a:cs typeface="LM Sans 10"/>
              </a:rPr>
              <a:t> </a:t>
            </a:r>
            <a:r>
              <a:rPr sz="1635" spc="-15" dirty="0">
                <a:latin typeface="LM Sans 10"/>
                <a:cs typeface="LM Sans 10"/>
              </a:rPr>
              <a:t>an  </a:t>
            </a:r>
            <a:r>
              <a:rPr sz="1635" spc="-7" dirty="0">
                <a:latin typeface="LM Sans 10"/>
                <a:cs typeface="LM Sans 10"/>
              </a:rPr>
              <a:t>ermegency</a:t>
            </a:r>
            <a:r>
              <a:rPr sz="1635" spc="-104" dirty="0">
                <a:latin typeface="LM Sans 10"/>
                <a:cs typeface="LM Sans 10"/>
              </a:rPr>
              <a:t> </a:t>
            </a:r>
            <a:r>
              <a:rPr sz="1635" spc="-7" dirty="0">
                <a:latin typeface="LM Sans 10"/>
                <a:cs typeface="LM Sans 10"/>
              </a:rPr>
              <a:t>vehicle.</a:t>
            </a:r>
            <a:endParaRPr sz="1635">
              <a:latin typeface="LM Sans 10"/>
              <a:cs typeface="LM Sans 10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559612" y="3219566"/>
            <a:ext cx="411480" cy="268028"/>
          </a:xfrm>
          <a:custGeom>
            <a:avLst/>
            <a:gdLst/>
            <a:ahLst/>
            <a:cxnLst/>
            <a:rect l="l" t="t" r="r" b="b"/>
            <a:pathLst>
              <a:path w="276860" h="180339">
                <a:moveTo>
                  <a:pt x="168840" y="0"/>
                </a:moveTo>
                <a:lnTo>
                  <a:pt x="108002" y="0"/>
                </a:lnTo>
                <a:lnTo>
                  <a:pt x="108002" y="77576"/>
                </a:lnTo>
                <a:lnTo>
                  <a:pt x="0" y="41574"/>
                </a:lnTo>
                <a:lnTo>
                  <a:pt x="138421" y="180001"/>
                </a:lnTo>
                <a:lnTo>
                  <a:pt x="276842" y="41574"/>
                </a:lnTo>
                <a:lnTo>
                  <a:pt x="168840" y="77576"/>
                </a:lnTo>
                <a:lnTo>
                  <a:pt x="168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9" name="object 79"/>
          <p:cNvGrpSpPr/>
          <p:nvPr/>
        </p:nvGrpSpPr>
        <p:grpSpPr>
          <a:xfrm>
            <a:off x="5724313" y="3863268"/>
            <a:ext cx="2158382" cy="706877"/>
            <a:chOff x="3080371" y="2599359"/>
            <a:chExt cx="1452245" cy="475615"/>
          </a:xfrm>
        </p:grpSpPr>
        <p:sp>
          <p:nvSpPr>
            <p:cNvPr id="80" name="object 80"/>
            <p:cNvSpPr/>
            <p:nvPr/>
          </p:nvSpPr>
          <p:spPr>
            <a:xfrm>
              <a:off x="3080371" y="2599359"/>
              <a:ext cx="1401445" cy="82550"/>
            </a:xfrm>
            <a:custGeom>
              <a:avLst/>
              <a:gdLst/>
              <a:ahLst/>
              <a:cxnLst/>
              <a:rect l="l" t="t" r="r" b="b"/>
              <a:pathLst>
                <a:path w="1401445" h="82550">
                  <a:moveTo>
                    <a:pt x="135009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1400899" y="82384"/>
                  </a:lnTo>
                  <a:lnTo>
                    <a:pt x="1400899" y="50800"/>
                  </a:lnTo>
                  <a:lnTo>
                    <a:pt x="1396891" y="31075"/>
                  </a:lnTo>
                  <a:lnTo>
                    <a:pt x="1385977" y="14922"/>
                  </a:lnTo>
                  <a:lnTo>
                    <a:pt x="1369824" y="4008"/>
                  </a:lnTo>
                  <a:lnTo>
                    <a:pt x="1350099" y="0"/>
                  </a:lnTo>
                  <a:close/>
                </a:path>
              </a:pathLst>
            </a:custGeom>
            <a:solidFill>
              <a:srgbClr val="FFF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131172" y="2973336"/>
              <a:ext cx="101600" cy="1016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181972" y="2960636"/>
              <a:ext cx="1350085" cy="1143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481271" y="2649918"/>
              <a:ext cx="50787" cy="32341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080371" y="2643780"/>
              <a:ext cx="1401445" cy="380365"/>
            </a:xfrm>
            <a:custGeom>
              <a:avLst/>
              <a:gdLst/>
              <a:ahLst/>
              <a:cxnLst/>
              <a:rect l="l" t="t" r="r" b="b"/>
              <a:pathLst>
                <a:path w="1401445" h="380364">
                  <a:moveTo>
                    <a:pt x="1400899" y="0"/>
                  </a:moveTo>
                  <a:lnTo>
                    <a:pt x="0" y="0"/>
                  </a:lnTo>
                  <a:lnTo>
                    <a:pt x="0" y="329556"/>
                  </a:lnTo>
                  <a:lnTo>
                    <a:pt x="4008" y="349280"/>
                  </a:lnTo>
                  <a:lnTo>
                    <a:pt x="14922" y="365433"/>
                  </a:lnTo>
                  <a:lnTo>
                    <a:pt x="31075" y="376347"/>
                  </a:lnTo>
                  <a:lnTo>
                    <a:pt x="50800" y="380356"/>
                  </a:lnTo>
                  <a:lnTo>
                    <a:pt x="1350099" y="380356"/>
                  </a:lnTo>
                  <a:lnTo>
                    <a:pt x="1369824" y="376347"/>
                  </a:lnTo>
                  <a:lnTo>
                    <a:pt x="1385977" y="365433"/>
                  </a:lnTo>
                  <a:lnTo>
                    <a:pt x="1396891" y="349280"/>
                  </a:lnTo>
                  <a:lnTo>
                    <a:pt x="1400899" y="329556"/>
                  </a:lnTo>
                  <a:lnTo>
                    <a:pt x="1400899" y="0"/>
                  </a:lnTo>
                  <a:close/>
                </a:path>
              </a:pathLst>
            </a:custGeom>
            <a:solidFill>
              <a:srgbClr val="FFF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481271" y="2688018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30436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481271" y="26753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481271" y="26626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481271" y="26499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5780940" y="3896543"/>
            <a:ext cx="1154220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i="1" spc="-7" dirty="0">
                <a:latin typeface="LM Sans 10"/>
                <a:cs typeface="LM Sans 10"/>
              </a:rPr>
              <a:t>a</a:t>
            </a:r>
            <a:r>
              <a:rPr sz="1635" spc="-7" dirty="0">
                <a:latin typeface="LM Sans 10"/>
                <a:cs typeface="LM Sans 10"/>
              </a:rPr>
              <a:t>(</a:t>
            </a:r>
            <a:r>
              <a:rPr sz="1635" i="1" spc="-7" dirty="0">
                <a:latin typeface="LM Sans 10"/>
                <a:cs typeface="LM Sans 10"/>
              </a:rPr>
              <a:t>x</a:t>
            </a:r>
            <a:r>
              <a:rPr sz="1635" i="1" spc="-416" dirty="0">
                <a:latin typeface="LM Sans 10"/>
                <a:cs typeface="LM Sans 10"/>
              </a:rPr>
              <a:t> </a:t>
            </a:r>
            <a:r>
              <a:rPr sz="1635" spc="-7" dirty="0">
                <a:latin typeface="LM Sans 10"/>
                <a:cs typeface="LM Sans 10"/>
              </a:rPr>
              <a:t>)</a:t>
            </a:r>
            <a:r>
              <a:rPr sz="1635" i="1" spc="-7" dirty="0">
                <a:latin typeface="Arial"/>
                <a:cs typeface="Arial"/>
              </a:rPr>
              <a:t>,</a:t>
            </a:r>
            <a:r>
              <a:rPr sz="1635" i="1" spc="-215" dirty="0">
                <a:latin typeface="Arial"/>
                <a:cs typeface="Arial"/>
              </a:rPr>
              <a:t> </a:t>
            </a:r>
            <a:r>
              <a:rPr sz="1635" i="1" spc="7" dirty="0">
                <a:latin typeface="LM Sans 10"/>
                <a:cs typeface="LM Sans 10"/>
              </a:rPr>
              <a:t>b</a:t>
            </a:r>
            <a:r>
              <a:rPr sz="1635" spc="7" dirty="0">
                <a:latin typeface="LM Sans 10"/>
                <a:cs typeface="LM Sans 10"/>
              </a:rPr>
              <a:t>(</a:t>
            </a:r>
            <a:r>
              <a:rPr sz="1635" i="1" spc="7" dirty="0">
                <a:latin typeface="LM Sans 10"/>
                <a:cs typeface="LM Sans 10"/>
              </a:rPr>
              <a:t>x</a:t>
            </a:r>
            <a:r>
              <a:rPr sz="1635" i="1" spc="-416" dirty="0">
                <a:latin typeface="LM Sans 10"/>
                <a:cs typeface="LM Sans 10"/>
              </a:rPr>
              <a:t> </a:t>
            </a:r>
            <a:r>
              <a:rPr sz="1635" spc="-7" dirty="0">
                <a:latin typeface="LM Sans 10"/>
                <a:cs typeface="LM Sans 10"/>
              </a:rPr>
              <a:t>)</a:t>
            </a:r>
            <a:r>
              <a:rPr sz="1635" spc="-141" dirty="0">
                <a:latin typeface="LM Sans 10"/>
                <a:cs typeface="LM Sans 10"/>
              </a:rPr>
              <a:t> </a:t>
            </a:r>
            <a:r>
              <a:rPr sz="1635" i="1" spc="245" dirty="0">
                <a:latin typeface="DejaVu Sans"/>
                <a:cs typeface="DejaVu Sans"/>
              </a:rPr>
              <a:t>→</a:t>
            </a:r>
            <a:endParaRPr sz="1635">
              <a:latin typeface="DejaVu Sans"/>
              <a:cs typeface="DejaVu Sans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780939" y="4152283"/>
            <a:ext cx="417143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i="1" spc="22" dirty="0">
                <a:latin typeface="LM Sans 10"/>
                <a:cs typeface="LM Sans 10"/>
              </a:rPr>
              <a:t>e</a:t>
            </a:r>
            <a:r>
              <a:rPr sz="1635" spc="22" dirty="0">
                <a:latin typeface="LM Sans 10"/>
                <a:cs typeface="LM Sans 10"/>
              </a:rPr>
              <a:t>(</a:t>
            </a:r>
            <a:r>
              <a:rPr sz="1635" i="1" spc="22" dirty="0">
                <a:latin typeface="LM Sans 10"/>
                <a:cs typeface="LM Sans 10"/>
              </a:rPr>
              <a:t>x</a:t>
            </a:r>
            <a:r>
              <a:rPr sz="1635" i="1" spc="-468" dirty="0">
                <a:latin typeface="LM Sans 10"/>
                <a:cs typeface="LM Sans 10"/>
              </a:rPr>
              <a:t> </a:t>
            </a:r>
            <a:r>
              <a:rPr sz="1635" spc="-7" dirty="0">
                <a:latin typeface="LM Sans 10"/>
                <a:cs typeface="LM Sans 10"/>
              </a:rPr>
              <a:t>)</a:t>
            </a:r>
            <a:endParaRPr sz="1635">
              <a:latin typeface="LM Sans 10"/>
              <a:cs typeface="LM Sans 10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ftr" sz="quarter" idx="5"/>
          </p:nvPr>
        </p:nvSpPr>
        <p:spPr>
          <a:xfrm>
            <a:off x="486575" y="3351784"/>
            <a:ext cx="61658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600" b="0" i="0" kern="1200">
                <a:solidFill>
                  <a:srgbClr val="F2F2F2"/>
                </a:solidFill>
                <a:latin typeface="LM Sans 8"/>
                <a:ea typeface="+mn-ea"/>
                <a:cs typeface="LM Sans 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75">
              <a:lnSpc>
                <a:spcPts val="1003"/>
              </a:lnSpc>
            </a:pPr>
            <a:r>
              <a:rPr lang="it-IT" spc="-5"/>
              <a:t>(Matteo</a:t>
            </a:r>
            <a:r>
              <a:rPr lang="it-IT" spc="-30"/>
              <a:t> </a:t>
            </a:r>
            <a:r>
              <a:rPr lang="it-IT" spc="-10"/>
              <a:t>Cristani)</a:t>
            </a:r>
            <a:endParaRPr spc="-15" dirty="0"/>
          </a:p>
        </p:txBody>
      </p:sp>
      <p:sp>
        <p:nvSpPr>
          <p:cNvPr id="97" name="object 97"/>
          <p:cNvSpPr txBox="1">
            <a:spLocks noGrp="1"/>
          </p:cNvSpPr>
          <p:nvPr>
            <p:ph type="sldNum" sz="quarter" idx="7"/>
          </p:nvPr>
        </p:nvSpPr>
        <p:spPr>
          <a:xfrm>
            <a:off x="4246918" y="3351784"/>
            <a:ext cx="30670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600" b="0" i="0" kern="1200">
                <a:solidFill>
                  <a:srgbClr val="7A0000"/>
                </a:solidFill>
                <a:latin typeface="LM Sans 8"/>
                <a:ea typeface="+mn-ea"/>
                <a:cs typeface="LM Sans 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lang="it-IT" spc="-5" smtClean="0"/>
              <a:pPr marL="38100">
                <a:lnSpc>
                  <a:spcPts val="675"/>
                </a:lnSpc>
              </a:pPr>
              <a:t>13</a:t>
            </a:fld>
            <a:r>
              <a:rPr lang="it-IT" spc="-5"/>
              <a:t> /</a:t>
            </a:r>
            <a:r>
              <a:rPr lang="it-IT" spc="-70"/>
              <a:t> </a:t>
            </a:r>
            <a:r>
              <a:rPr lang="it-IT" spc="-5"/>
              <a:t>19</a:t>
            </a:r>
            <a:endParaRPr spc="-7" dirty="0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147" y="0"/>
            <a:ext cx="6848877" cy="520956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7785" y="73136"/>
            <a:ext cx="6706974" cy="395063"/>
          </a:xfrm>
          <a:prstGeom prst="rect">
            <a:avLst/>
          </a:prstGeom>
        </p:spPr>
        <p:txBody>
          <a:bodyPr vert="horz" wrap="square" lIns="0" tIns="25482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875">
              <a:spcBef>
                <a:spcPts val="201"/>
              </a:spcBef>
            </a:pPr>
            <a:r>
              <a:rPr sz="2400" spc="22" dirty="0"/>
              <a:t>The </a:t>
            </a:r>
            <a:r>
              <a:rPr sz="2400" spc="15" dirty="0"/>
              <a:t>Business </a:t>
            </a:r>
            <a:r>
              <a:rPr sz="2400" spc="22" dirty="0"/>
              <a:t>Process </a:t>
            </a:r>
            <a:r>
              <a:rPr sz="2400" spc="15" dirty="0"/>
              <a:t>Compliance</a:t>
            </a:r>
            <a:r>
              <a:rPr sz="2400" spc="-15" dirty="0"/>
              <a:t> </a:t>
            </a:r>
            <a:r>
              <a:rPr sz="2400" spc="15" dirty="0"/>
              <a:t>problem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76554" y="784171"/>
            <a:ext cx="6663900" cy="684227"/>
            <a:chOff x="87743" y="527621"/>
            <a:chExt cx="4483735" cy="460375"/>
          </a:xfrm>
        </p:grpSpPr>
        <p:sp>
          <p:nvSpPr>
            <p:cNvPr id="5" name="object 5"/>
            <p:cNvSpPr/>
            <p:nvPr/>
          </p:nvSpPr>
          <p:spPr>
            <a:xfrm>
              <a:off x="87743" y="527621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F7D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44" y="886205"/>
              <a:ext cx="101600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344" y="873505"/>
              <a:ext cx="4381715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1" y="578180"/>
              <a:ext cx="50749" cy="308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43" y="572044"/>
              <a:ext cx="4432935" cy="365125"/>
            </a:xfrm>
            <a:custGeom>
              <a:avLst/>
              <a:gdLst/>
              <a:ahLst/>
              <a:cxnLst/>
              <a:rect l="l" t="t" r="r" b="b"/>
              <a:pathLst>
                <a:path w="4432935" h="365125">
                  <a:moveTo>
                    <a:pt x="4432567" y="0"/>
                  </a:moveTo>
                  <a:lnTo>
                    <a:pt x="0" y="0"/>
                  </a:lnTo>
                  <a:lnTo>
                    <a:pt x="0" y="314161"/>
                  </a:lnTo>
                  <a:lnTo>
                    <a:pt x="4008" y="333885"/>
                  </a:lnTo>
                  <a:lnTo>
                    <a:pt x="14922" y="350038"/>
                  </a:lnTo>
                  <a:lnTo>
                    <a:pt x="31075" y="360953"/>
                  </a:lnTo>
                  <a:lnTo>
                    <a:pt x="50800" y="364961"/>
                  </a:lnTo>
                  <a:lnTo>
                    <a:pt x="4381767" y="364961"/>
                  </a:lnTo>
                  <a:lnTo>
                    <a:pt x="4401492" y="360953"/>
                  </a:lnTo>
                  <a:lnTo>
                    <a:pt x="4417644" y="350038"/>
                  </a:lnTo>
                  <a:lnTo>
                    <a:pt x="4428558" y="333885"/>
                  </a:lnTo>
                  <a:lnTo>
                    <a:pt x="4432567" y="314161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F7D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1" y="616281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h="289559">
                  <a:moveTo>
                    <a:pt x="0" y="2889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1" y="6035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1" y="5908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1" y="5781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276554" y="1589542"/>
            <a:ext cx="6663900" cy="972074"/>
            <a:chOff x="87743" y="1088935"/>
            <a:chExt cx="4483735" cy="654050"/>
          </a:xfrm>
        </p:grpSpPr>
        <p:sp>
          <p:nvSpPr>
            <p:cNvPr id="15" name="object 15"/>
            <p:cNvSpPr/>
            <p:nvPr/>
          </p:nvSpPr>
          <p:spPr>
            <a:xfrm>
              <a:off x="87743" y="1088935"/>
              <a:ext cx="4432935" cy="198755"/>
            </a:xfrm>
            <a:custGeom>
              <a:avLst/>
              <a:gdLst/>
              <a:ahLst/>
              <a:cxnLst/>
              <a:rect l="l" t="t" r="r" b="b"/>
              <a:pathLst>
                <a:path w="4432935" h="198755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8368"/>
                  </a:lnTo>
                  <a:lnTo>
                    <a:pt x="4432567" y="198368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744" y="1274648"/>
              <a:ext cx="4432566" cy="506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8544" y="1640776"/>
              <a:ext cx="101600" cy="101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9344" y="1628076"/>
              <a:ext cx="4381715" cy="114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0311" y="1133170"/>
              <a:ext cx="50749" cy="50760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743" y="1318917"/>
              <a:ext cx="4432935" cy="372745"/>
            </a:xfrm>
            <a:custGeom>
              <a:avLst/>
              <a:gdLst/>
              <a:ahLst/>
              <a:cxnLst/>
              <a:rect l="l" t="t" r="r" b="b"/>
              <a:pathLst>
                <a:path w="4432935" h="372744">
                  <a:moveTo>
                    <a:pt x="4432567" y="0"/>
                  </a:moveTo>
                  <a:lnTo>
                    <a:pt x="0" y="0"/>
                  </a:lnTo>
                  <a:lnTo>
                    <a:pt x="0" y="321858"/>
                  </a:lnTo>
                  <a:lnTo>
                    <a:pt x="4008" y="341583"/>
                  </a:lnTo>
                  <a:lnTo>
                    <a:pt x="14922" y="357736"/>
                  </a:lnTo>
                  <a:lnTo>
                    <a:pt x="31075" y="368650"/>
                  </a:lnTo>
                  <a:lnTo>
                    <a:pt x="50800" y="372659"/>
                  </a:lnTo>
                  <a:lnTo>
                    <a:pt x="4381767" y="372659"/>
                  </a:lnTo>
                  <a:lnTo>
                    <a:pt x="4401492" y="368650"/>
                  </a:lnTo>
                  <a:lnTo>
                    <a:pt x="4417644" y="357736"/>
                  </a:lnTo>
                  <a:lnTo>
                    <a:pt x="4428558" y="341583"/>
                  </a:lnTo>
                  <a:lnTo>
                    <a:pt x="4432567" y="321858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F7D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11" y="1171256"/>
              <a:ext cx="0" cy="488950"/>
            </a:xfrm>
            <a:custGeom>
              <a:avLst/>
              <a:gdLst/>
              <a:ahLst/>
              <a:cxnLst/>
              <a:rect l="l" t="t" r="r" b="b"/>
              <a:pathLst>
                <a:path h="488950">
                  <a:moveTo>
                    <a:pt x="0" y="48857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11" y="11585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11" y="11458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11" y="11331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33180" y="806009"/>
            <a:ext cx="6343965" cy="1592069"/>
          </a:xfrm>
          <a:prstGeom prst="rect">
            <a:avLst/>
          </a:prstGeom>
        </p:spPr>
        <p:txBody>
          <a:bodyPr vert="horz" wrap="square" lIns="0" tIns="10381" rIns="0" bIns="0" rtlCol="0">
            <a:spAutoFit/>
          </a:bodyPr>
          <a:lstStyle/>
          <a:p>
            <a:pPr marL="18875" marR="7550">
              <a:lnSpc>
                <a:spcPct val="102699"/>
              </a:lnSpc>
              <a:spcBef>
                <a:spcPts val="82"/>
              </a:spcBef>
            </a:pPr>
            <a:r>
              <a:rPr sz="1635" spc="-15" dirty="0">
                <a:latin typeface="LM Sans 10"/>
                <a:cs typeface="LM Sans 10"/>
              </a:rPr>
              <a:t>Given a </a:t>
            </a:r>
            <a:r>
              <a:rPr sz="1635" spc="-30" dirty="0">
                <a:latin typeface="LM Sans 10"/>
                <a:cs typeface="LM Sans 10"/>
              </a:rPr>
              <a:t>Workflow </a:t>
            </a:r>
            <a:r>
              <a:rPr sz="1635" spc="-15" dirty="0">
                <a:latin typeface="LM Sans 10"/>
                <a:cs typeface="LM Sans 10"/>
              </a:rPr>
              <a:t>representing </a:t>
            </a:r>
            <a:r>
              <a:rPr sz="1635" spc="-7" dirty="0">
                <a:latin typeface="LM Sans 10"/>
                <a:cs typeface="LM Sans 10"/>
              </a:rPr>
              <a:t>the business process of </a:t>
            </a:r>
            <a:r>
              <a:rPr sz="1635" spc="-15" dirty="0">
                <a:latin typeface="LM Sans 10"/>
                <a:cs typeface="LM Sans 10"/>
              </a:rPr>
              <a:t>a </a:t>
            </a:r>
            <a:r>
              <a:rPr sz="1635" spc="-30" dirty="0">
                <a:latin typeface="LM Sans 10"/>
                <a:cs typeface="LM Sans 10"/>
              </a:rPr>
              <a:t>company,  </a:t>
            </a:r>
            <a:r>
              <a:rPr sz="1635" spc="-7" dirty="0">
                <a:latin typeface="LM Sans 10"/>
                <a:cs typeface="LM Sans 10"/>
              </a:rPr>
              <a:t>determine whether this is </a:t>
            </a:r>
            <a:r>
              <a:rPr sz="1635" spc="-15" dirty="0">
                <a:latin typeface="LM Sans 10"/>
                <a:cs typeface="LM Sans 10"/>
              </a:rPr>
              <a:t>compliant </a:t>
            </a:r>
            <a:r>
              <a:rPr sz="1635" spc="-7" dirty="0">
                <a:latin typeface="LM Sans 10"/>
                <a:cs typeface="LM Sans 10"/>
              </a:rPr>
              <a:t>against </a:t>
            </a:r>
            <a:r>
              <a:rPr sz="1635" spc="-15" dirty="0">
                <a:latin typeface="LM Sans 10"/>
                <a:cs typeface="LM Sans 10"/>
              </a:rPr>
              <a:t>a </a:t>
            </a:r>
            <a:r>
              <a:rPr sz="1635" spc="-7" dirty="0">
                <a:latin typeface="LM Sans 10"/>
                <a:cs typeface="LM Sans 10"/>
              </a:rPr>
              <a:t>legislation in </a:t>
            </a:r>
            <a:r>
              <a:rPr sz="1635" spc="-15" dirty="0">
                <a:latin typeface="LM Sans 10"/>
                <a:cs typeface="LM Sans 10"/>
              </a:rPr>
              <a:t>a</a:t>
            </a:r>
            <a:r>
              <a:rPr sz="1635" spc="-7" dirty="0">
                <a:latin typeface="LM Sans 10"/>
                <a:cs typeface="LM Sans 10"/>
              </a:rPr>
              <a:t> jurisdiction.</a:t>
            </a:r>
            <a:endParaRPr sz="1635" dirty="0">
              <a:latin typeface="LM Sans 10"/>
              <a:cs typeface="LM Sans 10"/>
            </a:endParaRPr>
          </a:p>
          <a:p>
            <a:pPr>
              <a:spcBef>
                <a:spcPts val="7"/>
              </a:spcBef>
            </a:pPr>
            <a:endParaRPr sz="1486" dirty="0">
              <a:latin typeface="LM Sans 10"/>
              <a:cs typeface="LM Sans 10"/>
            </a:endParaRPr>
          </a:p>
          <a:p>
            <a:pPr marL="18875"/>
            <a:r>
              <a:rPr sz="1783" spc="-7" dirty="0">
                <a:solidFill>
                  <a:srgbClr val="FFFFFF"/>
                </a:solidFill>
                <a:latin typeface="LM Sans 12"/>
                <a:cs typeface="LM Sans 12"/>
              </a:rPr>
              <a:t>The </a:t>
            </a:r>
            <a:r>
              <a:rPr sz="1783" spc="-15" dirty="0">
                <a:solidFill>
                  <a:srgbClr val="FFFFFF"/>
                </a:solidFill>
                <a:latin typeface="LM Sans 12"/>
                <a:cs typeface="LM Sans 12"/>
              </a:rPr>
              <a:t>Declarative</a:t>
            </a:r>
            <a:r>
              <a:rPr sz="1783" spc="-7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783" spc="-15" dirty="0">
                <a:solidFill>
                  <a:srgbClr val="FFFFFF"/>
                </a:solidFill>
                <a:latin typeface="LM Sans 12"/>
                <a:cs typeface="LM Sans 12"/>
              </a:rPr>
              <a:t>approach</a:t>
            </a:r>
            <a:endParaRPr sz="1783" dirty="0">
              <a:latin typeface="LM Sans 12"/>
              <a:cs typeface="LM Sans 12"/>
            </a:endParaRPr>
          </a:p>
          <a:p>
            <a:pPr marL="18875" marR="23593">
              <a:lnSpc>
                <a:spcPct val="102600"/>
              </a:lnSpc>
              <a:spcBef>
                <a:spcPts val="386"/>
              </a:spcBef>
            </a:pPr>
            <a:r>
              <a:rPr sz="1635" spc="-30" dirty="0">
                <a:latin typeface="LM Sans 10"/>
                <a:cs typeface="LM Sans 10"/>
              </a:rPr>
              <a:t>Transform </a:t>
            </a:r>
            <a:r>
              <a:rPr sz="1635" spc="-7" dirty="0">
                <a:latin typeface="LM Sans 10"/>
                <a:cs typeface="LM Sans 10"/>
              </a:rPr>
              <a:t>the business process into </a:t>
            </a:r>
            <a:r>
              <a:rPr sz="1635" spc="-15" dirty="0">
                <a:latin typeface="LM Sans 10"/>
                <a:cs typeface="LM Sans 10"/>
              </a:rPr>
              <a:t>a declarative formalism and compare  </a:t>
            </a:r>
            <a:r>
              <a:rPr sz="1635" spc="-7" dirty="0">
                <a:latin typeface="LM Sans 10"/>
                <a:cs typeface="LM Sans 10"/>
              </a:rPr>
              <a:t>it against the </a:t>
            </a:r>
            <a:r>
              <a:rPr sz="1635" spc="-15" dirty="0">
                <a:latin typeface="LM Sans 10"/>
                <a:cs typeface="LM Sans 10"/>
              </a:rPr>
              <a:t>(formalised) </a:t>
            </a:r>
            <a:r>
              <a:rPr sz="1635" spc="-7" dirty="0">
                <a:latin typeface="LM Sans 10"/>
                <a:cs typeface="LM Sans 10"/>
              </a:rPr>
              <a:t>legal</a:t>
            </a:r>
            <a:r>
              <a:rPr sz="1635" spc="-15" dirty="0">
                <a:latin typeface="LM Sans 10"/>
                <a:cs typeface="LM Sans 10"/>
              </a:rPr>
              <a:t> </a:t>
            </a:r>
            <a:r>
              <a:rPr sz="1635" spc="-7" dirty="0">
                <a:latin typeface="LM Sans 10"/>
                <a:cs typeface="LM Sans 10"/>
              </a:rPr>
              <a:t>background.</a:t>
            </a:r>
            <a:endParaRPr sz="1635" dirty="0">
              <a:latin typeface="LM Sans 10"/>
              <a:cs typeface="LM Sans 1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77637" y="2808713"/>
            <a:ext cx="5151951" cy="16699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xfrm>
            <a:off x="486575" y="3351784"/>
            <a:ext cx="61658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600" b="0" i="0" kern="1200">
                <a:solidFill>
                  <a:srgbClr val="F2F2F2"/>
                </a:solidFill>
                <a:latin typeface="LM Sans 8"/>
                <a:ea typeface="+mn-ea"/>
                <a:cs typeface="LM Sans 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75">
              <a:lnSpc>
                <a:spcPts val="1003"/>
              </a:lnSpc>
            </a:pPr>
            <a:r>
              <a:rPr lang="it-IT" spc="-5"/>
              <a:t>(Matteo</a:t>
            </a:r>
            <a:r>
              <a:rPr lang="it-IT" spc="-30"/>
              <a:t> </a:t>
            </a:r>
            <a:r>
              <a:rPr lang="it-IT" spc="-10"/>
              <a:t>Cristani)</a:t>
            </a:r>
            <a:endParaRPr spc="-15" dirty="0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147" y="0"/>
            <a:ext cx="6848877" cy="520956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7784" y="73136"/>
            <a:ext cx="6275907" cy="395063"/>
          </a:xfrm>
          <a:prstGeom prst="rect">
            <a:avLst/>
          </a:prstGeom>
        </p:spPr>
        <p:txBody>
          <a:bodyPr vert="horz" wrap="square" lIns="0" tIns="25482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875">
              <a:spcBef>
                <a:spcPts val="201"/>
              </a:spcBef>
            </a:pPr>
            <a:r>
              <a:rPr sz="2400" spc="15" dirty="0"/>
              <a:t>Regulatory compliance: </a:t>
            </a:r>
            <a:r>
              <a:rPr sz="2400" spc="7" dirty="0"/>
              <a:t>declarative</a:t>
            </a:r>
            <a:r>
              <a:rPr lang="it-IT" sz="2400" spc="7" dirty="0"/>
              <a:t> </a:t>
            </a:r>
            <a:r>
              <a:rPr sz="2400" spc="-431" dirty="0"/>
              <a:t> </a:t>
            </a:r>
            <a:r>
              <a:rPr sz="2400" spc="7" dirty="0"/>
              <a:t>frameworks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34501" y="1234552"/>
            <a:ext cx="2158382" cy="1641201"/>
            <a:chOff x="126732" y="830655"/>
            <a:chExt cx="1452245" cy="1104265"/>
          </a:xfrm>
        </p:grpSpPr>
        <p:sp>
          <p:nvSpPr>
            <p:cNvPr id="5" name="object 5"/>
            <p:cNvSpPr/>
            <p:nvPr/>
          </p:nvSpPr>
          <p:spPr>
            <a:xfrm>
              <a:off x="126732" y="830655"/>
              <a:ext cx="1401445" cy="187960"/>
            </a:xfrm>
            <a:custGeom>
              <a:avLst/>
              <a:gdLst/>
              <a:ahLst/>
              <a:cxnLst/>
              <a:rect l="l" t="t" r="r" b="b"/>
              <a:pathLst>
                <a:path w="1401445" h="187959">
                  <a:moveTo>
                    <a:pt x="135009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4"/>
                  </a:lnTo>
                  <a:lnTo>
                    <a:pt x="1400899" y="187824"/>
                  </a:lnTo>
                  <a:lnTo>
                    <a:pt x="1400899" y="50800"/>
                  </a:lnTo>
                  <a:lnTo>
                    <a:pt x="1396891" y="31075"/>
                  </a:lnTo>
                  <a:lnTo>
                    <a:pt x="1385977" y="14922"/>
                  </a:lnTo>
                  <a:lnTo>
                    <a:pt x="1369824" y="4008"/>
                  </a:lnTo>
                  <a:lnTo>
                    <a:pt x="1350099" y="0"/>
                  </a:lnTo>
                  <a:close/>
                </a:path>
              </a:pathLst>
            </a:custGeom>
            <a:solidFill>
              <a:srgbClr val="8D13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733" y="1005827"/>
              <a:ext cx="1400898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533" y="1833308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333" y="1820608"/>
              <a:ext cx="135008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7632" y="874902"/>
              <a:ext cx="50787" cy="95840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6732" y="1050099"/>
              <a:ext cx="1401445" cy="834390"/>
            </a:xfrm>
            <a:custGeom>
              <a:avLst/>
              <a:gdLst/>
              <a:ahLst/>
              <a:cxnLst/>
              <a:rect l="l" t="t" r="r" b="b"/>
              <a:pathLst>
                <a:path w="1401445" h="834389">
                  <a:moveTo>
                    <a:pt x="1400899" y="0"/>
                  </a:moveTo>
                  <a:lnTo>
                    <a:pt x="0" y="0"/>
                  </a:lnTo>
                  <a:lnTo>
                    <a:pt x="0" y="783208"/>
                  </a:lnTo>
                  <a:lnTo>
                    <a:pt x="4008" y="802933"/>
                  </a:lnTo>
                  <a:lnTo>
                    <a:pt x="14922" y="819086"/>
                  </a:lnTo>
                  <a:lnTo>
                    <a:pt x="31075" y="830000"/>
                  </a:lnTo>
                  <a:lnTo>
                    <a:pt x="50800" y="834009"/>
                  </a:lnTo>
                  <a:lnTo>
                    <a:pt x="1350099" y="834009"/>
                  </a:lnTo>
                  <a:lnTo>
                    <a:pt x="1369824" y="830000"/>
                  </a:lnTo>
                  <a:lnTo>
                    <a:pt x="1385977" y="819086"/>
                  </a:lnTo>
                  <a:lnTo>
                    <a:pt x="1396891" y="802933"/>
                  </a:lnTo>
                  <a:lnTo>
                    <a:pt x="1400899" y="783208"/>
                  </a:lnTo>
                  <a:lnTo>
                    <a:pt x="1400899" y="0"/>
                  </a:lnTo>
                  <a:close/>
                </a:path>
              </a:pathLst>
            </a:custGeom>
            <a:solidFill>
              <a:srgbClr val="F3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7632" y="912981"/>
              <a:ext cx="0" cy="939800"/>
            </a:xfrm>
            <a:custGeom>
              <a:avLst/>
              <a:gdLst/>
              <a:ahLst/>
              <a:cxnLst/>
              <a:rect l="l" t="t" r="r" b="b"/>
              <a:pathLst>
                <a:path h="939800">
                  <a:moveTo>
                    <a:pt x="0" y="93937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7632" y="9002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7632" y="8875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27632" y="8748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91128" y="1156932"/>
            <a:ext cx="1694052" cy="629253"/>
          </a:xfrm>
          <a:prstGeom prst="rect">
            <a:avLst/>
          </a:prstGeom>
        </p:spPr>
        <p:txBody>
          <a:bodyPr vert="horz" wrap="square" lIns="0" tIns="64176" rIns="0" bIns="0" rtlCol="0">
            <a:spAutoFit/>
          </a:bodyPr>
          <a:lstStyle/>
          <a:p>
            <a:pPr marL="18875">
              <a:spcBef>
                <a:spcPts val="505"/>
              </a:spcBef>
            </a:pPr>
            <a:r>
              <a:rPr sz="1783" spc="-7" dirty="0">
                <a:solidFill>
                  <a:srgbClr val="FFFFFF"/>
                </a:solidFill>
                <a:latin typeface="LM Sans 12"/>
                <a:cs typeface="LM Sans 12"/>
              </a:rPr>
              <a:t>Deontic</a:t>
            </a:r>
            <a:endParaRPr sz="1783">
              <a:latin typeface="LM Sans 12"/>
              <a:cs typeface="LM Sans 12"/>
            </a:endParaRPr>
          </a:p>
          <a:p>
            <a:pPr marL="18875">
              <a:spcBef>
                <a:spcPts val="320"/>
              </a:spcBef>
            </a:pPr>
            <a:r>
              <a:rPr sz="1635" spc="-37" dirty="0">
                <a:latin typeface="LM Sans 10"/>
                <a:cs typeface="LM Sans 10"/>
              </a:rPr>
              <a:t>We </a:t>
            </a:r>
            <a:r>
              <a:rPr sz="1635" spc="-7" dirty="0">
                <a:latin typeface="LM Sans 10"/>
                <a:cs typeface="LM Sans 10"/>
              </a:rPr>
              <a:t>need to</a:t>
            </a:r>
            <a:r>
              <a:rPr sz="1635" spc="-104" dirty="0">
                <a:latin typeface="LM Sans 10"/>
                <a:cs typeface="LM Sans 10"/>
              </a:rPr>
              <a:t> </a:t>
            </a:r>
            <a:r>
              <a:rPr sz="1635" dirty="0">
                <a:latin typeface="LM Sans 10"/>
                <a:cs typeface="LM Sans 10"/>
              </a:rPr>
              <a:t>encode</a:t>
            </a:r>
            <a:endParaRPr sz="1635">
              <a:latin typeface="LM Sans 10"/>
              <a:cs typeface="LM Sans 1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621858" y="1270963"/>
            <a:ext cx="3990223" cy="1459998"/>
            <a:chOff x="320078" y="855154"/>
            <a:chExt cx="2684780" cy="982344"/>
          </a:xfrm>
        </p:grpSpPr>
        <p:sp>
          <p:nvSpPr>
            <p:cNvPr id="17" name="object 17"/>
            <p:cNvSpPr/>
            <p:nvPr/>
          </p:nvSpPr>
          <p:spPr>
            <a:xfrm>
              <a:off x="320078" y="1351826"/>
              <a:ext cx="65265" cy="6526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0078" y="1561858"/>
              <a:ext cx="65265" cy="6526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0078" y="1771891"/>
              <a:ext cx="65265" cy="6526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03552" y="855154"/>
              <a:ext cx="1401445" cy="187960"/>
            </a:xfrm>
            <a:custGeom>
              <a:avLst/>
              <a:gdLst/>
              <a:ahLst/>
              <a:cxnLst/>
              <a:rect l="l" t="t" r="r" b="b"/>
              <a:pathLst>
                <a:path w="1401445" h="187959">
                  <a:moveTo>
                    <a:pt x="135009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4"/>
                  </a:lnTo>
                  <a:lnTo>
                    <a:pt x="1400899" y="187824"/>
                  </a:lnTo>
                  <a:lnTo>
                    <a:pt x="1400899" y="50800"/>
                  </a:lnTo>
                  <a:lnTo>
                    <a:pt x="1396891" y="31075"/>
                  </a:lnTo>
                  <a:lnTo>
                    <a:pt x="1385977" y="14922"/>
                  </a:lnTo>
                  <a:lnTo>
                    <a:pt x="1369824" y="4008"/>
                  </a:lnTo>
                  <a:lnTo>
                    <a:pt x="1350099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02947" y="1820040"/>
            <a:ext cx="1446786" cy="939311"/>
          </a:xfrm>
          <a:prstGeom prst="rect">
            <a:avLst/>
          </a:prstGeom>
        </p:spPr>
        <p:txBody>
          <a:bodyPr vert="horz" wrap="square" lIns="0" tIns="18875" rIns="0" bIns="0" rtlCol="0">
            <a:spAutoFit/>
          </a:bodyPr>
          <a:lstStyle/>
          <a:p>
            <a:pPr marL="18875" marR="7550">
              <a:lnSpc>
                <a:spcPct val="125299"/>
              </a:lnSpc>
              <a:spcBef>
                <a:spcPts val="149"/>
              </a:spcBef>
            </a:pPr>
            <a:r>
              <a:rPr sz="1635" i="1" spc="-7" dirty="0">
                <a:latin typeface="LM Sans 10"/>
                <a:cs typeface="LM Sans 10"/>
              </a:rPr>
              <a:t>Obligations</a:t>
            </a:r>
            <a:r>
              <a:rPr sz="1635" spc="-7" dirty="0">
                <a:latin typeface="LM Sans 10"/>
                <a:cs typeface="LM Sans 10"/>
              </a:rPr>
              <a:t>,  </a:t>
            </a:r>
            <a:r>
              <a:rPr sz="1635" i="1" spc="-7" dirty="0">
                <a:latin typeface="LM Sans 10"/>
                <a:cs typeface="LM Sans 10"/>
              </a:rPr>
              <a:t>Prohibitions</a:t>
            </a:r>
            <a:r>
              <a:rPr sz="1635" i="1" spc="-126" dirty="0">
                <a:latin typeface="LM Sans 10"/>
                <a:cs typeface="LM Sans 10"/>
              </a:rPr>
              <a:t> </a:t>
            </a:r>
            <a:r>
              <a:rPr sz="1635" spc="-15" dirty="0">
                <a:latin typeface="LM Sans 10"/>
                <a:cs typeface="LM Sans 10"/>
              </a:rPr>
              <a:t>and  </a:t>
            </a:r>
            <a:r>
              <a:rPr sz="1635" i="1" spc="-15" dirty="0">
                <a:latin typeface="LM Sans 10"/>
                <a:cs typeface="LM Sans 10"/>
              </a:rPr>
              <a:t>Permissions</a:t>
            </a:r>
            <a:r>
              <a:rPr sz="1635" spc="-15" dirty="0">
                <a:latin typeface="LM Sans 10"/>
                <a:cs typeface="LM Sans 10"/>
              </a:rPr>
              <a:t>.</a:t>
            </a:r>
            <a:endParaRPr sz="1635">
              <a:latin typeface="LM Sans 10"/>
              <a:cs typeface="LM Sans 1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86033" y="1239759"/>
            <a:ext cx="967356" cy="566846"/>
          </a:xfrm>
          <a:prstGeom prst="rect">
            <a:avLst/>
          </a:prstGeom>
        </p:spPr>
        <p:txBody>
          <a:bodyPr vert="horz" wrap="square" lIns="0" tIns="17931" rIns="0" bIns="0" rtlCol="0">
            <a:spAutoFit/>
          </a:bodyPr>
          <a:lstStyle/>
          <a:p>
            <a:pPr marL="18875">
              <a:spcBef>
                <a:spcPts val="141"/>
              </a:spcBef>
            </a:pPr>
            <a:r>
              <a:rPr sz="1783" spc="-7" dirty="0">
                <a:solidFill>
                  <a:srgbClr val="FFFFFF"/>
                </a:solidFill>
                <a:latin typeface="LM Sans 12"/>
                <a:cs typeface="LM Sans 12"/>
              </a:rPr>
              <a:t>Defeasible</a:t>
            </a:r>
            <a:endParaRPr sz="1783">
              <a:latin typeface="LM Sans 12"/>
              <a:cs typeface="LM Sans 12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529408" y="1336684"/>
            <a:ext cx="2158382" cy="1503412"/>
            <a:chOff x="1603552" y="899373"/>
            <a:chExt cx="1452245" cy="1011555"/>
          </a:xfrm>
        </p:grpSpPr>
        <p:sp>
          <p:nvSpPr>
            <p:cNvPr id="24" name="object 24"/>
            <p:cNvSpPr/>
            <p:nvPr/>
          </p:nvSpPr>
          <p:spPr>
            <a:xfrm>
              <a:off x="1603552" y="1030313"/>
              <a:ext cx="1400898" cy="5060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54352" y="1808823"/>
              <a:ext cx="101600" cy="101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05153" y="1796122"/>
              <a:ext cx="1350085" cy="1143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04451" y="899388"/>
              <a:ext cx="50787" cy="90943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03552" y="1074591"/>
              <a:ext cx="1401445" cy="785495"/>
            </a:xfrm>
            <a:custGeom>
              <a:avLst/>
              <a:gdLst/>
              <a:ahLst/>
              <a:cxnLst/>
              <a:rect l="l" t="t" r="r" b="b"/>
              <a:pathLst>
                <a:path w="1401445" h="785494">
                  <a:moveTo>
                    <a:pt x="1400899" y="0"/>
                  </a:moveTo>
                  <a:lnTo>
                    <a:pt x="0" y="0"/>
                  </a:lnTo>
                  <a:lnTo>
                    <a:pt x="0" y="734231"/>
                  </a:lnTo>
                  <a:lnTo>
                    <a:pt x="4008" y="753956"/>
                  </a:lnTo>
                  <a:lnTo>
                    <a:pt x="14922" y="770109"/>
                  </a:lnTo>
                  <a:lnTo>
                    <a:pt x="31075" y="781023"/>
                  </a:lnTo>
                  <a:lnTo>
                    <a:pt x="50800" y="785031"/>
                  </a:lnTo>
                  <a:lnTo>
                    <a:pt x="1350099" y="785031"/>
                  </a:lnTo>
                  <a:lnTo>
                    <a:pt x="1369824" y="781023"/>
                  </a:lnTo>
                  <a:lnTo>
                    <a:pt x="1385977" y="770109"/>
                  </a:lnTo>
                  <a:lnTo>
                    <a:pt x="1396891" y="753956"/>
                  </a:lnTo>
                  <a:lnTo>
                    <a:pt x="1400899" y="734231"/>
                  </a:lnTo>
                  <a:lnTo>
                    <a:pt x="140089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04451" y="937473"/>
              <a:ext cx="0" cy="890905"/>
            </a:xfrm>
            <a:custGeom>
              <a:avLst/>
              <a:gdLst/>
              <a:ahLst/>
              <a:cxnLst/>
              <a:rect l="l" t="t" r="r" b="b"/>
              <a:pathLst>
                <a:path h="890905">
                  <a:moveTo>
                    <a:pt x="0" y="8903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04451" y="9247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04451" y="9120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04451" y="8993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6910" y="1338351"/>
              <a:ext cx="65265" cy="6526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96910" y="1720456"/>
              <a:ext cx="65265" cy="6526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586033" y="1487874"/>
            <a:ext cx="1760115" cy="1219886"/>
          </a:xfrm>
          <a:prstGeom prst="rect">
            <a:avLst/>
          </a:prstGeom>
        </p:spPr>
        <p:txBody>
          <a:bodyPr vert="horz" wrap="square" lIns="0" tIns="82106" rIns="0" bIns="0" rtlCol="0">
            <a:spAutoFit/>
          </a:bodyPr>
          <a:lstStyle/>
          <a:p>
            <a:pPr marL="18875">
              <a:spcBef>
                <a:spcPts val="645"/>
              </a:spcBef>
            </a:pPr>
            <a:r>
              <a:rPr sz="1635" spc="-37" dirty="0">
                <a:latin typeface="LM Sans 10"/>
                <a:cs typeface="LM Sans 10"/>
              </a:rPr>
              <a:t>We </a:t>
            </a:r>
            <a:r>
              <a:rPr sz="1635" spc="-7" dirty="0">
                <a:latin typeface="LM Sans 10"/>
                <a:cs typeface="LM Sans 10"/>
              </a:rPr>
              <a:t>need to</a:t>
            </a:r>
            <a:r>
              <a:rPr sz="1635" spc="-74" dirty="0">
                <a:latin typeface="LM Sans 10"/>
                <a:cs typeface="LM Sans 10"/>
              </a:rPr>
              <a:t> </a:t>
            </a:r>
            <a:r>
              <a:rPr sz="1635" spc="-15" dirty="0">
                <a:latin typeface="LM Sans 10"/>
                <a:cs typeface="LM Sans 10"/>
              </a:rPr>
              <a:t>manage</a:t>
            </a:r>
            <a:endParaRPr sz="1635">
              <a:latin typeface="LM Sans 10"/>
              <a:cs typeface="LM Sans 10"/>
            </a:endParaRPr>
          </a:p>
          <a:p>
            <a:pPr marL="430344" marR="295390">
              <a:lnSpc>
                <a:spcPct val="102600"/>
              </a:lnSpc>
              <a:spcBef>
                <a:spcPts val="446"/>
              </a:spcBef>
            </a:pPr>
            <a:r>
              <a:rPr sz="1635" i="1" spc="-30" dirty="0">
                <a:latin typeface="LM Sans 10"/>
                <a:cs typeface="LM Sans 10"/>
              </a:rPr>
              <a:t>Typical  </a:t>
            </a:r>
            <a:r>
              <a:rPr sz="1635" i="1" spc="-7" dirty="0">
                <a:latin typeface="LM Sans 10"/>
                <a:cs typeface="LM Sans 10"/>
              </a:rPr>
              <a:t>conclusions</a:t>
            </a:r>
            <a:r>
              <a:rPr sz="1635" spc="-7" dirty="0">
                <a:latin typeface="LM Sans 10"/>
                <a:cs typeface="LM Sans 10"/>
              </a:rPr>
              <a:t>;</a:t>
            </a:r>
            <a:endParaRPr sz="1635">
              <a:latin typeface="LM Sans 10"/>
              <a:cs typeface="LM Sans 10"/>
            </a:endParaRPr>
          </a:p>
          <a:p>
            <a:pPr marL="430344">
              <a:spcBef>
                <a:spcPts val="490"/>
              </a:spcBef>
            </a:pPr>
            <a:r>
              <a:rPr sz="1635" i="1" spc="-7" dirty="0">
                <a:latin typeface="LM Sans 10"/>
                <a:cs typeface="LM Sans 10"/>
              </a:rPr>
              <a:t>Exceptions</a:t>
            </a:r>
            <a:r>
              <a:rPr sz="1635" spc="-7" dirty="0">
                <a:latin typeface="LM Sans 10"/>
                <a:cs typeface="LM Sans 10"/>
              </a:rPr>
              <a:t>.</a:t>
            </a:r>
            <a:endParaRPr sz="1635">
              <a:latin typeface="LM Sans 10"/>
              <a:cs typeface="LM Sans 1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724312" y="1262771"/>
            <a:ext cx="2082882" cy="279353"/>
          </a:xfrm>
          <a:custGeom>
            <a:avLst/>
            <a:gdLst/>
            <a:ahLst/>
            <a:cxnLst/>
            <a:rect l="l" t="t" r="r" b="b"/>
            <a:pathLst>
              <a:path w="1401445" h="187959">
                <a:moveTo>
                  <a:pt x="135009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1400899" y="187824"/>
                </a:lnTo>
                <a:lnTo>
                  <a:pt x="1400899" y="50800"/>
                </a:lnTo>
                <a:lnTo>
                  <a:pt x="1396891" y="31075"/>
                </a:lnTo>
                <a:lnTo>
                  <a:pt x="1385977" y="14922"/>
                </a:lnTo>
                <a:lnTo>
                  <a:pt x="1369824" y="4008"/>
                </a:lnTo>
                <a:lnTo>
                  <a:pt x="1350099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780939" y="1231568"/>
            <a:ext cx="596457" cy="292477"/>
          </a:xfrm>
          <a:prstGeom prst="rect">
            <a:avLst/>
          </a:prstGeom>
        </p:spPr>
        <p:txBody>
          <a:bodyPr vert="horz" wrap="square" lIns="0" tIns="17931" rIns="0" bIns="0" rtlCol="0">
            <a:spAutoFit/>
          </a:bodyPr>
          <a:lstStyle/>
          <a:p>
            <a:pPr marL="18875">
              <a:spcBef>
                <a:spcPts val="141"/>
              </a:spcBef>
            </a:pPr>
            <a:r>
              <a:rPr sz="1783" spc="-7" dirty="0">
                <a:solidFill>
                  <a:srgbClr val="FFFFFF"/>
                </a:solidFill>
                <a:latin typeface="LM Sans 12"/>
                <a:cs typeface="LM Sans 12"/>
              </a:rPr>
              <a:t>Line</a:t>
            </a:r>
            <a:r>
              <a:rPr sz="1783" spc="-59" dirty="0">
                <a:solidFill>
                  <a:srgbClr val="FFFFFF"/>
                </a:solidFill>
                <a:latin typeface="LM Sans 12"/>
                <a:cs typeface="LM Sans 12"/>
              </a:rPr>
              <a:t>a</a:t>
            </a:r>
            <a:r>
              <a:rPr sz="1783" spc="-7" dirty="0">
                <a:solidFill>
                  <a:srgbClr val="FFFFFF"/>
                </a:solidFill>
                <a:latin typeface="LM Sans 12"/>
                <a:cs typeface="LM Sans 12"/>
              </a:rPr>
              <a:t>r</a:t>
            </a:r>
            <a:endParaRPr sz="1783">
              <a:latin typeface="LM Sans 12"/>
              <a:cs typeface="LM Sans 12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724313" y="1328498"/>
            <a:ext cx="2158382" cy="1519456"/>
            <a:chOff x="3080371" y="893866"/>
            <a:chExt cx="1452245" cy="1022350"/>
          </a:xfrm>
        </p:grpSpPr>
        <p:sp>
          <p:nvSpPr>
            <p:cNvPr id="39" name="object 39"/>
            <p:cNvSpPr/>
            <p:nvPr/>
          </p:nvSpPr>
          <p:spPr>
            <a:xfrm>
              <a:off x="3080372" y="1024813"/>
              <a:ext cx="1400898" cy="5060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31172" y="1814334"/>
              <a:ext cx="101600" cy="1016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81972" y="1801634"/>
              <a:ext cx="1350085" cy="1143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81271" y="893876"/>
              <a:ext cx="50787" cy="92045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80371" y="1069084"/>
              <a:ext cx="1401445" cy="796290"/>
            </a:xfrm>
            <a:custGeom>
              <a:avLst/>
              <a:gdLst/>
              <a:ahLst/>
              <a:cxnLst/>
              <a:rect l="l" t="t" r="r" b="b"/>
              <a:pathLst>
                <a:path w="1401445" h="796289">
                  <a:moveTo>
                    <a:pt x="1400899" y="0"/>
                  </a:moveTo>
                  <a:lnTo>
                    <a:pt x="0" y="0"/>
                  </a:lnTo>
                  <a:lnTo>
                    <a:pt x="0" y="745249"/>
                  </a:lnTo>
                  <a:lnTo>
                    <a:pt x="4008" y="764974"/>
                  </a:lnTo>
                  <a:lnTo>
                    <a:pt x="14922" y="781127"/>
                  </a:lnTo>
                  <a:lnTo>
                    <a:pt x="31075" y="792041"/>
                  </a:lnTo>
                  <a:lnTo>
                    <a:pt x="50800" y="796050"/>
                  </a:lnTo>
                  <a:lnTo>
                    <a:pt x="1350099" y="796050"/>
                  </a:lnTo>
                  <a:lnTo>
                    <a:pt x="1369824" y="792041"/>
                  </a:lnTo>
                  <a:lnTo>
                    <a:pt x="1385977" y="781127"/>
                  </a:lnTo>
                  <a:lnTo>
                    <a:pt x="1396891" y="764974"/>
                  </a:lnTo>
                  <a:lnTo>
                    <a:pt x="1400899" y="745249"/>
                  </a:lnTo>
                  <a:lnTo>
                    <a:pt x="1400899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81271" y="931966"/>
              <a:ext cx="0" cy="901700"/>
            </a:xfrm>
            <a:custGeom>
              <a:avLst/>
              <a:gdLst/>
              <a:ahLst/>
              <a:cxnLst/>
              <a:rect l="l" t="t" r="r" b="b"/>
              <a:pathLst>
                <a:path h="901700">
                  <a:moveTo>
                    <a:pt x="0" y="90141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81271" y="91926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81271" y="90656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81271" y="89386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73729" y="1542885"/>
              <a:ext cx="65265" cy="6526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273729" y="1752917"/>
              <a:ext cx="65265" cy="6526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780940" y="1544746"/>
            <a:ext cx="1782765" cy="1185869"/>
          </a:xfrm>
          <a:prstGeom prst="rect">
            <a:avLst/>
          </a:prstGeom>
        </p:spPr>
        <p:txBody>
          <a:bodyPr vert="horz" wrap="square" lIns="0" tIns="10381" rIns="0" bIns="0" rtlCol="0">
            <a:spAutoFit/>
          </a:bodyPr>
          <a:lstStyle/>
          <a:p>
            <a:pPr marL="18875" marR="760651">
              <a:lnSpc>
                <a:spcPct val="102600"/>
              </a:lnSpc>
              <a:spcBef>
                <a:spcPts val="82"/>
              </a:spcBef>
            </a:pPr>
            <a:r>
              <a:rPr sz="1635" spc="-37" dirty="0">
                <a:latin typeface="LM Sans 10"/>
                <a:cs typeface="LM Sans 10"/>
              </a:rPr>
              <a:t>We </a:t>
            </a:r>
            <a:r>
              <a:rPr sz="1635" spc="-7" dirty="0">
                <a:latin typeface="LM Sans 10"/>
                <a:cs typeface="LM Sans 10"/>
              </a:rPr>
              <a:t>need</a:t>
            </a:r>
            <a:r>
              <a:rPr sz="1635" spc="-119" dirty="0">
                <a:latin typeface="LM Sans 10"/>
                <a:cs typeface="LM Sans 10"/>
              </a:rPr>
              <a:t> </a:t>
            </a:r>
            <a:r>
              <a:rPr sz="1635" spc="-7" dirty="0">
                <a:latin typeface="LM Sans 10"/>
                <a:cs typeface="LM Sans 10"/>
              </a:rPr>
              <a:t>to  </a:t>
            </a:r>
            <a:r>
              <a:rPr sz="1635" spc="-15" dirty="0">
                <a:latin typeface="LM Sans 10"/>
                <a:cs typeface="LM Sans 10"/>
              </a:rPr>
              <a:t>incorporate</a:t>
            </a:r>
            <a:endParaRPr sz="1635">
              <a:latin typeface="LM Sans 10"/>
              <a:cs typeface="LM Sans 10"/>
            </a:endParaRPr>
          </a:p>
          <a:p>
            <a:pPr marL="430344" marR="7550">
              <a:lnSpc>
                <a:spcPct val="125299"/>
              </a:lnSpc>
              <a:spcBef>
                <a:spcPts val="446"/>
              </a:spcBef>
            </a:pPr>
            <a:r>
              <a:rPr sz="1635" i="1" spc="-15" dirty="0">
                <a:latin typeface="LM Sans 10"/>
                <a:cs typeface="LM Sans 10"/>
              </a:rPr>
              <a:t>Consumable</a:t>
            </a:r>
            <a:r>
              <a:rPr sz="1635" spc="-15" dirty="0">
                <a:latin typeface="LM Sans 10"/>
                <a:cs typeface="LM Sans 10"/>
              </a:rPr>
              <a:t>;  </a:t>
            </a:r>
            <a:r>
              <a:rPr sz="1635" i="1" spc="-15" dirty="0">
                <a:latin typeface="LM Sans 10"/>
                <a:cs typeface="LM Sans 10"/>
              </a:rPr>
              <a:t>General</a:t>
            </a:r>
            <a:r>
              <a:rPr sz="1635" i="1" spc="-119" dirty="0">
                <a:latin typeface="LM Sans 10"/>
                <a:cs typeface="LM Sans 10"/>
              </a:rPr>
              <a:t> </a:t>
            </a:r>
            <a:r>
              <a:rPr sz="1635" i="1" spc="-7" dirty="0">
                <a:latin typeface="LM Sans 10"/>
                <a:cs typeface="LM Sans 10"/>
              </a:rPr>
              <a:t>literals</a:t>
            </a:r>
            <a:r>
              <a:rPr sz="1635" spc="-7" dirty="0">
                <a:latin typeface="LM Sans 10"/>
                <a:cs typeface="LM Sans 10"/>
              </a:rPr>
              <a:t>.</a:t>
            </a:r>
            <a:endParaRPr sz="1635">
              <a:latin typeface="LM Sans 10"/>
              <a:cs typeface="LM Sans 10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364705" y="3063581"/>
            <a:ext cx="411480" cy="268028"/>
          </a:xfrm>
          <a:custGeom>
            <a:avLst/>
            <a:gdLst/>
            <a:ahLst/>
            <a:cxnLst/>
            <a:rect l="l" t="t" r="r" b="b"/>
            <a:pathLst>
              <a:path w="276860" h="180339">
                <a:moveTo>
                  <a:pt x="168840" y="0"/>
                </a:moveTo>
                <a:lnTo>
                  <a:pt x="108002" y="0"/>
                </a:lnTo>
                <a:lnTo>
                  <a:pt x="108002" y="77576"/>
                </a:lnTo>
                <a:lnTo>
                  <a:pt x="0" y="41574"/>
                </a:lnTo>
                <a:lnTo>
                  <a:pt x="138421" y="180001"/>
                </a:lnTo>
                <a:lnTo>
                  <a:pt x="276842" y="41574"/>
                </a:lnTo>
                <a:lnTo>
                  <a:pt x="168840" y="77576"/>
                </a:lnTo>
                <a:lnTo>
                  <a:pt x="168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object 52"/>
          <p:cNvGrpSpPr/>
          <p:nvPr/>
        </p:nvGrpSpPr>
        <p:grpSpPr>
          <a:xfrm>
            <a:off x="1276554" y="3707264"/>
            <a:ext cx="6663900" cy="451118"/>
            <a:chOff x="87743" y="2494394"/>
            <a:chExt cx="4483735" cy="303530"/>
          </a:xfrm>
        </p:grpSpPr>
        <p:sp>
          <p:nvSpPr>
            <p:cNvPr id="53" name="object 53"/>
            <p:cNvSpPr/>
            <p:nvPr/>
          </p:nvSpPr>
          <p:spPr>
            <a:xfrm>
              <a:off x="87743" y="2494394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F7D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38544" y="2696299"/>
              <a:ext cx="101600" cy="1016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89344" y="2683598"/>
              <a:ext cx="4381702" cy="1143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20311" y="2544953"/>
              <a:ext cx="50736" cy="15134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7743" y="2538820"/>
              <a:ext cx="4432935" cy="208279"/>
            </a:xfrm>
            <a:custGeom>
              <a:avLst/>
              <a:gdLst/>
              <a:ahLst/>
              <a:cxnLst/>
              <a:rect l="l" t="t" r="r" b="b"/>
              <a:pathLst>
                <a:path w="4432935" h="208280">
                  <a:moveTo>
                    <a:pt x="4432567" y="0"/>
                  </a:moveTo>
                  <a:lnTo>
                    <a:pt x="0" y="0"/>
                  </a:lnTo>
                  <a:lnTo>
                    <a:pt x="0" y="157478"/>
                  </a:lnTo>
                  <a:lnTo>
                    <a:pt x="4008" y="177203"/>
                  </a:lnTo>
                  <a:lnTo>
                    <a:pt x="14922" y="193356"/>
                  </a:lnTo>
                  <a:lnTo>
                    <a:pt x="31075" y="204270"/>
                  </a:lnTo>
                  <a:lnTo>
                    <a:pt x="50800" y="208279"/>
                  </a:lnTo>
                  <a:lnTo>
                    <a:pt x="4381767" y="208279"/>
                  </a:lnTo>
                  <a:lnTo>
                    <a:pt x="4401492" y="204270"/>
                  </a:lnTo>
                  <a:lnTo>
                    <a:pt x="4417644" y="193356"/>
                  </a:lnTo>
                  <a:lnTo>
                    <a:pt x="4428558" y="177203"/>
                  </a:lnTo>
                  <a:lnTo>
                    <a:pt x="4432567" y="157478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F7D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20311" y="2583057"/>
              <a:ext cx="0" cy="132715"/>
            </a:xfrm>
            <a:custGeom>
              <a:avLst/>
              <a:gdLst/>
              <a:ahLst/>
              <a:cxnLst/>
              <a:rect l="l" t="t" r="r" b="b"/>
              <a:pathLst>
                <a:path h="132714">
                  <a:moveTo>
                    <a:pt x="0" y="1322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20311" y="25703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520311" y="25576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520311" y="25449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333181" y="3740558"/>
            <a:ext cx="4168594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b="1" spc="-30" dirty="0">
                <a:latin typeface="LM Sans 10"/>
                <a:cs typeface="LM Sans 10"/>
              </a:rPr>
              <a:t>(Temporal) </a:t>
            </a:r>
            <a:r>
              <a:rPr sz="1635" b="1" spc="-7" dirty="0">
                <a:latin typeface="LM Sans 10"/>
                <a:cs typeface="LM Sans 10"/>
              </a:rPr>
              <a:t>Defeasible Deontic </a:t>
            </a:r>
            <a:r>
              <a:rPr sz="1635" b="1" spc="-22" dirty="0">
                <a:latin typeface="LM Sans 10"/>
                <a:cs typeface="LM Sans 10"/>
              </a:rPr>
              <a:t>Linear</a:t>
            </a:r>
            <a:r>
              <a:rPr sz="1635" b="1" spc="7" dirty="0">
                <a:latin typeface="LM Sans 10"/>
                <a:cs typeface="LM Sans 10"/>
              </a:rPr>
              <a:t> </a:t>
            </a:r>
            <a:r>
              <a:rPr sz="1635" b="1" spc="-15" dirty="0">
                <a:latin typeface="LM Sans 10"/>
                <a:cs typeface="LM Sans 10"/>
              </a:rPr>
              <a:t>Logic</a:t>
            </a:r>
            <a:endParaRPr sz="1635">
              <a:latin typeface="LM Sans 10"/>
              <a:cs typeface="LM Sans 10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xfrm>
            <a:off x="486575" y="3351784"/>
            <a:ext cx="61658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600" b="0" i="0" kern="1200">
                <a:solidFill>
                  <a:srgbClr val="F2F2F2"/>
                </a:solidFill>
                <a:latin typeface="LM Sans 8"/>
                <a:ea typeface="+mn-ea"/>
                <a:cs typeface="LM Sans 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75">
              <a:lnSpc>
                <a:spcPts val="1003"/>
              </a:lnSpc>
            </a:pPr>
            <a:r>
              <a:rPr lang="it-IT" spc="-5"/>
              <a:t>(Matteo</a:t>
            </a:r>
            <a:r>
              <a:rPr lang="it-IT" spc="-30"/>
              <a:t> </a:t>
            </a:r>
            <a:r>
              <a:rPr lang="it-IT" spc="-10"/>
              <a:t>Cristani)</a:t>
            </a:r>
            <a:endParaRPr spc="-15" dirty="0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147" y="1"/>
            <a:ext cx="6848877" cy="859767"/>
          </a:xfrm>
          <a:custGeom>
            <a:avLst/>
            <a:gdLst/>
            <a:ahLst/>
            <a:cxnLst/>
            <a:rect l="l" t="t" r="r" b="b"/>
            <a:pathLst>
              <a:path w="4608195" h="578485">
                <a:moveTo>
                  <a:pt x="4608004" y="0"/>
                </a:moveTo>
                <a:lnTo>
                  <a:pt x="0" y="0"/>
                </a:lnTo>
                <a:lnTo>
                  <a:pt x="0" y="577862"/>
                </a:lnTo>
                <a:lnTo>
                  <a:pt x="4608004" y="577862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5284" y="134698"/>
            <a:ext cx="5510336" cy="647834"/>
          </a:xfrm>
          <a:prstGeom prst="rect">
            <a:avLst/>
          </a:prstGeom>
        </p:spPr>
        <p:txBody>
          <a:bodyPr vert="horz" wrap="square" lIns="0" tIns="377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875" marR="7550" algn="l">
              <a:lnSpc>
                <a:spcPct val="106700"/>
              </a:lnSpc>
              <a:spcBef>
                <a:spcPts val="30"/>
              </a:spcBef>
            </a:pPr>
            <a:r>
              <a:rPr sz="2000" spc="15" dirty="0"/>
              <a:t>Evolving the </a:t>
            </a:r>
            <a:r>
              <a:rPr sz="2000" spc="22" dirty="0"/>
              <a:t>Montague Semantics </a:t>
            </a:r>
            <a:r>
              <a:rPr sz="2000" spc="15" dirty="0"/>
              <a:t>in </a:t>
            </a:r>
            <a:r>
              <a:rPr sz="2000" dirty="0"/>
              <a:t>Temporal </a:t>
            </a:r>
            <a:r>
              <a:rPr sz="2000" spc="7" dirty="0"/>
              <a:t>Linear  </a:t>
            </a:r>
            <a:r>
              <a:rPr sz="2000" spc="22" dirty="0"/>
              <a:t>Deontic </a:t>
            </a:r>
            <a:r>
              <a:rPr sz="2000" spc="15" dirty="0"/>
              <a:t>Defeasible</a:t>
            </a:r>
            <a:r>
              <a:rPr sz="2000" dirty="0"/>
              <a:t> </a:t>
            </a:r>
            <a:r>
              <a:rPr sz="2000" spc="15" dirty="0"/>
              <a:t>Logic</a:t>
            </a:r>
          </a:p>
        </p:txBody>
      </p:sp>
      <p:sp>
        <p:nvSpPr>
          <p:cNvPr id="4" name="object 4"/>
          <p:cNvSpPr/>
          <p:nvPr/>
        </p:nvSpPr>
        <p:spPr>
          <a:xfrm>
            <a:off x="1637070" y="1781556"/>
            <a:ext cx="2726525" cy="542663"/>
          </a:xfrm>
          <a:custGeom>
            <a:avLst/>
            <a:gdLst/>
            <a:ahLst/>
            <a:cxnLst/>
            <a:rect l="l" t="t" r="r" b="b"/>
            <a:pathLst>
              <a:path w="1834514" h="365125">
                <a:moveTo>
                  <a:pt x="178315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64961"/>
                </a:lnTo>
                <a:lnTo>
                  <a:pt x="1833956" y="364961"/>
                </a:lnTo>
                <a:lnTo>
                  <a:pt x="1833956" y="50800"/>
                </a:lnTo>
                <a:lnTo>
                  <a:pt x="1829948" y="31075"/>
                </a:lnTo>
                <a:lnTo>
                  <a:pt x="1819034" y="14922"/>
                </a:lnTo>
                <a:lnTo>
                  <a:pt x="1802881" y="4008"/>
                </a:lnTo>
                <a:lnTo>
                  <a:pt x="1783156" y="0"/>
                </a:lnTo>
                <a:close/>
              </a:path>
            </a:pathLst>
          </a:custGeom>
          <a:solidFill>
            <a:srgbClr val="8D1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93697" y="1750372"/>
            <a:ext cx="1876198" cy="572916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18875" marR="7550">
              <a:lnSpc>
                <a:spcPts val="2066"/>
              </a:lnSpc>
              <a:spcBef>
                <a:spcPts val="268"/>
              </a:spcBef>
            </a:pPr>
            <a:r>
              <a:rPr sz="1783" spc="-15" dirty="0">
                <a:solidFill>
                  <a:srgbClr val="FFFFFF"/>
                </a:solidFill>
                <a:latin typeface="LM Sans 12"/>
                <a:cs typeface="LM Sans 12"/>
              </a:rPr>
              <a:t>Current</a:t>
            </a:r>
            <a:r>
              <a:rPr sz="1783" spc="-82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783" spc="-7" dirty="0">
                <a:solidFill>
                  <a:srgbClr val="FFFFFF"/>
                </a:solidFill>
                <a:latin typeface="LM Sans 12"/>
                <a:cs typeface="LM Sans 12"/>
              </a:rPr>
              <a:t>Montague’s  Semantics</a:t>
            </a:r>
            <a:endParaRPr sz="1783">
              <a:latin typeface="LM Sans 12"/>
              <a:cs typeface="LM Sans 12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37070" y="1847300"/>
            <a:ext cx="2802026" cy="2055512"/>
            <a:chOff x="330313" y="1242936"/>
            <a:chExt cx="1885314" cy="1383030"/>
          </a:xfrm>
        </p:grpSpPr>
        <p:sp>
          <p:nvSpPr>
            <p:cNvPr id="7" name="object 7"/>
            <p:cNvSpPr/>
            <p:nvPr/>
          </p:nvSpPr>
          <p:spPr>
            <a:xfrm>
              <a:off x="330314" y="1551013"/>
              <a:ext cx="1833955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1114" y="2523807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1914" y="2511107"/>
              <a:ext cx="1783130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64270" y="1242948"/>
              <a:ext cx="50774" cy="128085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0313" y="1595286"/>
              <a:ext cx="1834514" cy="979805"/>
            </a:xfrm>
            <a:custGeom>
              <a:avLst/>
              <a:gdLst/>
              <a:ahLst/>
              <a:cxnLst/>
              <a:rect l="l" t="t" r="r" b="b"/>
              <a:pathLst>
                <a:path w="1834514" h="979805">
                  <a:moveTo>
                    <a:pt x="1833956" y="0"/>
                  </a:moveTo>
                  <a:lnTo>
                    <a:pt x="0" y="0"/>
                  </a:lnTo>
                  <a:lnTo>
                    <a:pt x="0" y="928521"/>
                  </a:lnTo>
                  <a:lnTo>
                    <a:pt x="4008" y="948245"/>
                  </a:lnTo>
                  <a:lnTo>
                    <a:pt x="14922" y="964398"/>
                  </a:lnTo>
                  <a:lnTo>
                    <a:pt x="31075" y="975313"/>
                  </a:lnTo>
                  <a:lnTo>
                    <a:pt x="50800" y="979321"/>
                  </a:lnTo>
                  <a:lnTo>
                    <a:pt x="1783156" y="979321"/>
                  </a:lnTo>
                  <a:lnTo>
                    <a:pt x="1802881" y="975313"/>
                  </a:lnTo>
                  <a:lnTo>
                    <a:pt x="1819034" y="964398"/>
                  </a:lnTo>
                  <a:lnTo>
                    <a:pt x="1829948" y="948245"/>
                  </a:lnTo>
                  <a:lnTo>
                    <a:pt x="1833956" y="928521"/>
                  </a:lnTo>
                  <a:lnTo>
                    <a:pt x="1833956" y="0"/>
                  </a:lnTo>
                  <a:close/>
                </a:path>
              </a:pathLst>
            </a:custGeom>
            <a:solidFill>
              <a:srgbClr val="F3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64270" y="1281029"/>
              <a:ext cx="0" cy="1262380"/>
            </a:xfrm>
            <a:custGeom>
              <a:avLst/>
              <a:gdLst/>
              <a:ahLst/>
              <a:cxnLst/>
              <a:rect l="l" t="t" r="r" b="b"/>
              <a:pathLst>
                <a:path h="1262380">
                  <a:moveTo>
                    <a:pt x="0" y="12618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64270" y="12683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64270" y="125563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64270" y="124293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3659" y="1678635"/>
              <a:ext cx="65265" cy="6526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3659" y="2058200"/>
              <a:ext cx="65265" cy="6526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3659" y="2437777"/>
              <a:ext cx="65265" cy="6526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05516" y="2388686"/>
            <a:ext cx="2017762" cy="1396560"/>
          </a:xfrm>
          <a:prstGeom prst="rect">
            <a:avLst/>
          </a:prstGeom>
        </p:spPr>
        <p:txBody>
          <a:bodyPr vert="horz" wrap="square" lIns="0" tIns="17931" rIns="0" bIns="0" rtlCol="0">
            <a:spAutoFit/>
          </a:bodyPr>
          <a:lstStyle/>
          <a:p>
            <a:pPr marL="18875">
              <a:lnSpc>
                <a:spcPts val="1783"/>
              </a:lnSpc>
              <a:spcBef>
                <a:spcPts val="141"/>
              </a:spcBef>
            </a:pPr>
            <a:r>
              <a:rPr sz="1486" spc="-7" dirty="0">
                <a:latin typeface="LM Sans 10"/>
                <a:cs typeface="LM Sans 10"/>
              </a:rPr>
              <a:t>A sentence is a</a:t>
            </a:r>
            <a:r>
              <a:rPr sz="1486" spc="-30" dirty="0">
                <a:latin typeface="LM Sans 10"/>
                <a:cs typeface="LM Sans 10"/>
              </a:rPr>
              <a:t> </a:t>
            </a:r>
            <a:r>
              <a:rPr sz="1486" i="1" spc="-22" dirty="0">
                <a:latin typeface="LM Sans 10"/>
                <a:cs typeface="LM Sans 10"/>
              </a:rPr>
              <a:t>FOL</a:t>
            </a:r>
            <a:endParaRPr sz="1486">
              <a:latin typeface="LM Sans 10"/>
              <a:cs typeface="LM Sans 10"/>
            </a:endParaRPr>
          </a:p>
          <a:p>
            <a:pPr marL="18875">
              <a:lnSpc>
                <a:spcPts val="1783"/>
              </a:lnSpc>
            </a:pPr>
            <a:r>
              <a:rPr sz="1486" spc="-15" dirty="0">
                <a:latin typeface="LM Sans 10"/>
                <a:cs typeface="LM Sans 10"/>
              </a:rPr>
              <a:t>formula;</a:t>
            </a:r>
            <a:endParaRPr sz="1486">
              <a:latin typeface="LM Sans 10"/>
              <a:cs typeface="LM Sans 10"/>
            </a:endParaRPr>
          </a:p>
          <a:p>
            <a:pPr marL="18875" marR="7550">
              <a:spcBef>
                <a:spcPts val="884"/>
              </a:spcBef>
            </a:pPr>
            <a:r>
              <a:rPr sz="1486" spc="-7" dirty="0">
                <a:latin typeface="LM Sans 10"/>
                <a:cs typeface="LM Sans 10"/>
              </a:rPr>
              <a:t>Nouns </a:t>
            </a:r>
            <a:r>
              <a:rPr sz="1486" spc="-22" dirty="0">
                <a:latin typeface="LM Sans 10"/>
                <a:cs typeface="LM Sans 10"/>
              </a:rPr>
              <a:t>are </a:t>
            </a:r>
            <a:r>
              <a:rPr sz="1486" spc="-7" dirty="0">
                <a:latin typeface="LM Sans 10"/>
                <a:cs typeface="LM Sans 10"/>
              </a:rPr>
              <a:t>lambda-terms,  </a:t>
            </a:r>
            <a:r>
              <a:rPr sz="1486" spc="-30" dirty="0">
                <a:latin typeface="LM Sans 10"/>
                <a:cs typeface="LM Sans 10"/>
              </a:rPr>
              <a:t>or </a:t>
            </a:r>
            <a:r>
              <a:rPr sz="1486" spc="-15" dirty="0">
                <a:latin typeface="LM Sans 10"/>
                <a:cs typeface="LM Sans 10"/>
              </a:rPr>
              <a:t>unary</a:t>
            </a:r>
            <a:r>
              <a:rPr sz="1486" spc="-7" dirty="0">
                <a:latin typeface="LM Sans 10"/>
                <a:cs typeface="LM Sans 10"/>
              </a:rPr>
              <a:t> predicates;</a:t>
            </a:r>
            <a:endParaRPr sz="1486">
              <a:latin typeface="LM Sans 10"/>
              <a:cs typeface="LM Sans 10"/>
            </a:endParaRPr>
          </a:p>
          <a:p>
            <a:pPr marL="18875">
              <a:spcBef>
                <a:spcPts val="869"/>
              </a:spcBef>
            </a:pPr>
            <a:r>
              <a:rPr sz="1486" spc="-7" dirty="0">
                <a:latin typeface="LM Sans 10"/>
                <a:cs typeface="LM Sans 10"/>
              </a:rPr>
              <a:t>Articles </a:t>
            </a:r>
            <a:r>
              <a:rPr sz="1486" spc="-22" dirty="0">
                <a:latin typeface="LM Sans 10"/>
                <a:cs typeface="LM Sans 10"/>
              </a:rPr>
              <a:t>are</a:t>
            </a:r>
            <a:r>
              <a:rPr sz="1486" spc="-37" dirty="0">
                <a:latin typeface="LM Sans 10"/>
                <a:cs typeface="LM Sans 10"/>
              </a:rPr>
              <a:t> </a:t>
            </a:r>
            <a:r>
              <a:rPr sz="1486" spc="-7" dirty="0">
                <a:latin typeface="LM Sans 10"/>
                <a:cs typeface="LM Sans 10"/>
              </a:rPr>
              <a:t>quantifiers.</a:t>
            </a:r>
            <a:endParaRPr sz="1486">
              <a:latin typeface="LM Sans 10"/>
              <a:cs typeface="LM Sans 1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78153" y="1856265"/>
            <a:ext cx="2726525" cy="542663"/>
          </a:xfrm>
          <a:custGeom>
            <a:avLst/>
            <a:gdLst/>
            <a:ahLst/>
            <a:cxnLst/>
            <a:rect l="l" t="t" r="r" b="b"/>
            <a:pathLst>
              <a:path w="1834514" h="365125">
                <a:moveTo>
                  <a:pt x="178315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64961"/>
                </a:lnTo>
                <a:lnTo>
                  <a:pt x="1833956" y="364961"/>
                </a:lnTo>
                <a:lnTo>
                  <a:pt x="1833956" y="50800"/>
                </a:lnTo>
                <a:lnTo>
                  <a:pt x="1829948" y="31075"/>
                </a:lnTo>
                <a:lnTo>
                  <a:pt x="1819034" y="14922"/>
                </a:lnTo>
                <a:lnTo>
                  <a:pt x="1802881" y="4008"/>
                </a:lnTo>
                <a:lnTo>
                  <a:pt x="178315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834781" y="1825061"/>
            <a:ext cx="2184808" cy="572916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18875" marR="7550">
              <a:lnSpc>
                <a:spcPts val="2066"/>
              </a:lnSpc>
              <a:spcBef>
                <a:spcPts val="268"/>
              </a:spcBef>
            </a:pPr>
            <a:r>
              <a:rPr sz="1783" spc="-7" dirty="0">
                <a:solidFill>
                  <a:srgbClr val="FFFFFF"/>
                </a:solidFill>
                <a:latin typeface="LM Sans 12"/>
                <a:cs typeface="LM Sans 12"/>
              </a:rPr>
              <a:t>Evolution - what do</a:t>
            </a:r>
            <a:r>
              <a:rPr sz="1783" spc="-74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783" spc="-37" dirty="0">
                <a:solidFill>
                  <a:srgbClr val="FFFFFF"/>
                </a:solidFill>
                <a:latin typeface="LM Sans 12"/>
                <a:cs typeface="LM Sans 12"/>
              </a:rPr>
              <a:t>we  </a:t>
            </a:r>
            <a:r>
              <a:rPr sz="1783" spc="-7" dirty="0">
                <a:solidFill>
                  <a:srgbClr val="FFFFFF"/>
                </a:solidFill>
                <a:latin typeface="LM Sans 12"/>
                <a:cs typeface="LM Sans 12"/>
              </a:rPr>
              <a:t>need to</a:t>
            </a:r>
            <a:r>
              <a:rPr sz="1783" spc="-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783" spc="-7" dirty="0">
                <a:solidFill>
                  <a:srgbClr val="FFFFFF"/>
                </a:solidFill>
                <a:latin typeface="LM Sans 12"/>
                <a:cs typeface="LM Sans 12"/>
              </a:rPr>
              <a:t>add?</a:t>
            </a:r>
            <a:endParaRPr sz="1783">
              <a:latin typeface="LM Sans 12"/>
              <a:cs typeface="LM Sans 12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778153" y="1921997"/>
            <a:ext cx="2802026" cy="1905454"/>
            <a:chOff x="2443758" y="1293195"/>
            <a:chExt cx="1885314" cy="1282065"/>
          </a:xfrm>
        </p:grpSpPr>
        <p:sp>
          <p:nvSpPr>
            <p:cNvPr id="23" name="object 23"/>
            <p:cNvSpPr/>
            <p:nvPr/>
          </p:nvSpPr>
          <p:spPr>
            <a:xfrm>
              <a:off x="2443759" y="1601266"/>
              <a:ext cx="1833955" cy="5060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94559" y="2473553"/>
              <a:ext cx="101600" cy="101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45360" y="2460853"/>
              <a:ext cx="1783130" cy="1143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77715" y="1293202"/>
              <a:ext cx="50774" cy="11803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43758" y="1645550"/>
              <a:ext cx="1834514" cy="878840"/>
            </a:xfrm>
            <a:custGeom>
              <a:avLst/>
              <a:gdLst/>
              <a:ahLst/>
              <a:cxnLst/>
              <a:rect l="l" t="t" r="r" b="b"/>
              <a:pathLst>
                <a:path w="1834514" h="878839">
                  <a:moveTo>
                    <a:pt x="1833956" y="0"/>
                  </a:moveTo>
                  <a:lnTo>
                    <a:pt x="0" y="0"/>
                  </a:lnTo>
                  <a:lnTo>
                    <a:pt x="0" y="828003"/>
                  </a:lnTo>
                  <a:lnTo>
                    <a:pt x="4008" y="847727"/>
                  </a:lnTo>
                  <a:lnTo>
                    <a:pt x="14922" y="863880"/>
                  </a:lnTo>
                  <a:lnTo>
                    <a:pt x="31075" y="874795"/>
                  </a:lnTo>
                  <a:lnTo>
                    <a:pt x="50800" y="878803"/>
                  </a:lnTo>
                  <a:lnTo>
                    <a:pt x="1783156" y="878803"/>
                  </a:lnTo>
                  <a:lnTo>
                    <a:pt x="1802881" y="874795"/>
                  </a:lnTo>
                  <a:lnTo>
                    <a:pt x="1819034" y="863880"/>
                  </a:lnTo>
                  <a:lnTo>
                    <a:pt x="1829948" y="847727"/>
                  </a:lnTo>
                  <a:lnTo>
                    <a:pt x="1833956" y="828003"/>
                  </a:lnTo>
                  <a:lnTo>
                    <a:pt x="1833956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77715" y="1331295"/>
              <a:ext cx="0" cy="1161415"/>
            </a:xfrm>
            <a:custGeom>
              <a:avLst/>
              <a:gdLst/>
              <a:ahLst/>
              <a:cxnLst/>
              <a:rect l="l" t="t" r="r" b="b"/>
              <a:pathLst>
                <a:path h="1161414">
                  <a:moveTo>
                    <a:pt x="0" y="11613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77715" y="13185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77715" y="13058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77715" y="12931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37104" y="1728889"/>
              <a:ext cx="65265" cy="6526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37104" y="1956638"/>
              <a:ext cx="65265" cy="6526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37104" y="2184374"/>
              <a:ext cx="65265" cy="6526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37104" y="2412123"/>
              <a:ext cx="65265" cy="6526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246601" y="2350542"/>
            <a:ext cx="2069669" cy="1348246"/>
          </a:xfrm>
          <a:prstGeom prst="rect">
            <a:avLst/>
          </a:prstGeom>
        </p:spPr>
        <p:txBody>
          <a:bodyPr vert="horz" wrap="square" lIns="0" tIns="131183" rIns="0" bIns="0" rtlCol="0">
            <a:spAutoFit/>
          </a:bodyPr>
          <a:lstStyle/>
          <a:p>
            <a:pPr marL="18875">
              <a:spcBef>
                <a:spcPts val="1033"/>
              </a:spcBef>
            </a:pPr>
            <a:r>
              <a:rPr sz="1486" dirty="0">
                <a:latin typeface="LM Sans 10"/>
                <a:cs typeface="LM Sans 10"/>
              </a:rPr>
              <a:t>Modals;</a:t>
            </a:r>
            <a:endParaRPr sz="1486">
              <a:latin typeface="LM Sans 10"/>
              <a:cs typeface="LM Sans 10"/>
            </a:endParaRPr>
          </a:p>
          <a:p>
            <a:pPr marL="18875" marR="7550">
              <a:lnSpc>
                <a:spcPct val="149400"/>
              </a:lnSpc>
            </a:pPr>
            <a:r>
              <a:rPr sz="1486" spc="-15" dirty="0">
                <a:latin typeface="LM Sans 10"/>
                <a:cs typeface="LM Sans 10"/>
              </a:rPr>
              <a:t>Consumable </a:t>
            </a:r>
            <a:r>
              <a:rPr sz="1486" spc="-7" dirty="0">
                <a:latin typeface="LM Sans 10"/>
                <a:cs typeface="LM Sans 10"/>
              </a:rPr>
              <a:t>quantities;  Expressions of</a:t>
            </a:r>
            <a:r>
              <a:rPr sz="1486" spc="-82" dirty="0">
                <a:latin typeface="LM Sans 10"/>
                <a:cs typeface="LM Sans 10"/>
              </a:rPr>
              <a:t> </a:t>
            </a:r>
            <a:r>
              <a:rPr sz="1486" spc="-7" dirty="0">
                <a:latin typeface="LM Sans 10"/>
                <a:cs typeface="LM Sans 10"/>
              </a:rPr>
              <a:t>exceptions;  Time.</a:t>
            </a:r>
            <a:endParaRPr sz="1486">
              <a:latin typeface="LM Sans 10"/>
              <a:cs typeface="LM Sans 10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xfrm>
            <a:off x="486575" y="3351784"/>
            <a:ext cx="61658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600" b="0" i="0" kern="1200">
                <a:solidFill>
                  <a:srgbClr val="F2F2F2"/>
                </a:solidFill>
                <a:latin typeface="LM Sans 8"/>
                <a:ea typeface="+mn-ea"/>
                <a:cs typeface="LM Sans 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75">
              <a:lnSpc>
                <a:spcPts val="1003"/>
              </a:lnSpc>
            </a:pPr>
            <a:r>
              <a:rPr lang="it-IT" spc="-5"/>
              <a:t>(Matteo</a:t>
            </a:r>
            <a:r>
              <a:rPr lang="it-IT" spc="-30"/>
              <a:t> </a:t>
            </a:r>
            <a:r>
              <a:rPr lang="it-IT" spc="-10"/>
              <a:t>Cristani)</a:t>
            </a:r>
            <a:endParaRPr spc="-15" dirty="0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147" y="1"/>
            <a:ext cx="6848877" cy="859767"/>
          </a:xfrm>
          <a:custGeom>
            <a:avLst/>
            <a:gdLst/>
            <a:ahLst/>
            <a:cxnLst/>
            <a:rect l="l" t="t" r="r" b="b"/>
            <a:pathLst>
              <a:path w="4608195" h="578485">
                <a:moveTo>
                  <a:pt x="4608004" y="0"/>
                </a:moveTo>
                <a:lnTo>
                  <a:pt x="0" y="0"/>
                </a:lnTo>
                <a:lnTo>
                  <a:pt x="0" y="577862"/>
                </a:lnTo>
                <a:lnTo>
                  <a:pt x="4608004" y="577862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7785" y="296084"/>
            <a:ext cx="6160873" cy="287031"/>
          </a:xfrm>
          <a:prstGeom prst="rect">
            <a:avLst/>
          </a:prstGeom>
        </p:spPr>
        <p:txBody>
          <a:bodyPr vert="horz" wrap="square" lIns="0" tIns="377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875" marR="7550" algn="l">
              <a:lnSpc>
                <a:spcPct val="106700"/>
              </a:lnSpc>
              <a:spcBef>
                <a:spcPts val="30"/>
              </a:spcBef>
            </a:pPr>
            <a:r>
              <a:rPr sz="1800" spc="22" dirty="0"/>
              <a:t>The </a:t>
            </a:r>
            <a:r>
              <a:rPr sz="1800" spc="15" dirty="0"/>
              <a:t>role of </a:t>
            </a:r>
            <a:r>
              <a:rPr sz="1800" spc="22" dirty="0"/>
              <a:t>machine </a:t>
            </a:r>
            <a:r>
              <a:rPr sz="1800" spc="7" dirty="0"/>
              <a:t>learning </a:t>
            </a:r>
            <a:r>
              <a:rPr sz="1800" spc="15" dirty="0"/>
              <a:t>in </a:t>
            </a:r>
            <a:r>
              <a:rPr sz="1800" dirty="0"/>
              <a:t>RegTech: </a:t>
            </a:r>
            <a:r>
              <a:rPr sz="1800" spc="15" dirty="0"/>
              <a:t>opportunities  </a:t>
            </a:r>
            <a:r>
              <a:rPr sz="1800" spc="22" dirty="0"/>
              <a:t>and</a:t>
            </a:r>
            <a:r>
              <a:rPr sz="1800" spc="7" dirty="0"/>
              <a:t> </a:t>
            </a:r>
            <a:r>
              <a:rPr sz="1800" spc="15" dirty="0"/>
              <a:t>risks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76554" y="1740540"/>
            <a:ext cx="6663900" cy="1300503"/>
            <a:chOff x="87743" y="1171104"/>
            <a:chExt cx="4483735" cy="875030"/>
          </a:xfrm>
        </p:grpSpPr>
        <p:sp>
          <p:nvSpPr>
            <p:cNvPr id="5" name="object 5"/>
            <p:cNvSpPr/>
            <p:nvPr/>
          </p:nvSpPr>
          <p:spPr>
            <a:xfrm>
              <a:off x="87743" y="1171104"/>
              <a:ext cx="4432935" cy="198755"/>
            </a:xfrm>
            <a:custGeom>
              <a:avLst/>
              <a:gdLst/>
              <a:ahLst/>
              <a:cxnLst/>
              <a:rect l="l" t="t" r="r" b="b"/>
              <a:pathLst>
                <a:path w="4432935" h="198755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8368"/>
                  </a:lnTo>
                  <a:lnTo>
                    <a:pt x="4432567" y="198368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44" y="1356817"/>
              <a:ext cx="443256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544" y="1944014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344" y="1931314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1" y="1215339"/>
              <a:ext cx="50749" cy="7286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43" y="1401102"/>
              <a:ext cx="4432935" cy="593725"/>
            </a:xfrm>
            <a:custGeom>
              <a:avLst/>
              <a:gdLst/>
              <a:ahLst/>
              <a:cxnLst/>
              <a:rect l="l" t="t" r="r" b="b"/>
              <a:pathLst>
                <a:path w="4432935" h="593725">
                  <a:moveTo>
                    <a:pt x="4432567" y="0"/>
                  </a:moveTo>
                  <a:lnTo>
                    <a:pt x="0" y="0"/>
                  </a:lnTo>
                  <a:lnTo>
                    <a:pt x="0" y="542912"/>
                  </a:lnTo>
                  <a:lnTo>
                    <a:pt x="4008" y="562637"/>
                  </a:lnTo>
                  <a:lnTo>
                    <a:pt x="14922" y="578789"/>
                  </a:lnTo>
                  <a:lnTo>
                    <a:pt x="31075" y="589704"/>
                  </a:lnTo>
                  <a:lnTo>
                    <a:pt x="50800" y="593712"/>
                  </a:lnTo>
                  <a:lnTo>
                    <a:pt x="4381767" y="593712"/>
                  </a:lnTo>
                  <a:lnTo>
                    <a:pt x="4401492" y="589704"/>
                  </a:lnTo>
                  <a:lnTo>
                    <a:pt x="4417644" y="578789"/>
                  </a:lnTo>
                  <a:lnTo>
                    <a:pt x="4428558" y="562637"/>
                  </a:lnTo>
                  <a:lnTo>
                    <a:pt x="4432567" y="542912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F7D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1" y="1253440"/>
              <a:ext cx="0" cy="709930"/>
            </a:xfrm>
            <a:custGeom>
              <a:avLst/>
              <a:gdLst/>
              <a:ahLst/>
              <a:cxnLst/>
              <a:rect l="l" t="t" r="r" b="b"/>
              <a:pathLst>
                <a:path h="709930">
                  <a:moveTo>
                    <a:pt x="0" y="7096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1" y="124074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1" y="122804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11" y="121534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1089" y="1462519"/>
              <a:ext cx="65265" cy="6526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1089" y="1672551"/>
              <a:ext cx="65265" cy="652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1089" y="1882584"/>
              <a:ext cx="65265" cy="652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276554" y="3138007"/>
            <a:ext cx="6663900" cy="688946"/>
            <a:chOff x="87743" y="2146731"/>
            <a:chExt cx="4483735" cy="463550"/>
          </a:xfrm>
        </p:grpSpPr>
        <p:sp>
          <p:nvSpPr>
            <p:cNvPr id="19" name="object 19"/>
            <p:cNvSpPr/>
            <p:nvPr/>
          </p:nvSpPr>
          <p:spPr>
            <a:xfrm>
              <a:off x="87743" y="2146731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4"/>
                  </a:lnTo>
                  <a:lnTo>
                    <a:pt x="4432567" y="18782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744" y="2321903"/>
              <a:ext cx="4432566" cy="5060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8544" y="2508275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9344" y="2495575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11" y="2190978"/>
              <a:ext cx="50749" cy="31729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7743" y="2366190"/>
              <a:ext cx="4432935" cy="193040"/>
            </a:xfrm>
            <a:custGeom>
              <a:avLst/>
              <a:gdLst/>
              <a:ahLst/>
              <a:cxnLst/>
              <a:rect l="l" t="t" r="r" b="b"/>
              <a:pathLst>
                <a:path w="4432935" h="193039">
                  <a:moveTo>
                    <a:pt x="4432567" y="0"/>
                  </a:moveTo>
                  <a:lnTo>
                    <a:pt x="0" y="0"/>
                  </a:lnTo>
                  <a:lnTo>
                    <a:pt x="0" y="142085"/>
                  </a:lnTo>
                  <a:lnTo>
                    <a:pt x="4008" y="161809"/>
                  </a:lnTo>
                  <a:lnTo>
                    <a:pt x="14922" y="177962"/>
                  </a:lnTo>
                  <a:lnTo>
                    <a:pt x="31075" y="188876"/>
                  </a:lnTo>
                  <a:lnTo>
                    <a:pt x="50800" y="192885"/>
                  </a:lnTo>
                  <a:lnTo>
                    <a:pt x="4381767" y="192885"/>
                  </a:lnTo>
                  <a:lnTo>
                    <a:pt x="4401492" y="188876"/>
                  </a:lnTo>
                  <a:lnTo>
                    <a:pt x="4417644" y="177962"/>
                  </a:lnTo>
                  <a:lnTo>
                    <a:pt x="4428558" y="161809"/>
                  </a:lnTo>
                  <a:lnTo>
                    <a:pt x="4432567" y="142085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F7D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11" y="2229072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2982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11" y="22163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11" y="22036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11" y="21909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333181" y="1633156"/>
            <a:ext cx="5242595" cy="2073211"/>
          </a:xfrm>
          <a:prstGeom prst="rect">
            <a:avLst/>
          </a:prstGeom>
        </p:spPr>
        <p:txBody>
          <a:bodyPr vert="horz" wrap="square" lIns="0" tIns="94376" rIns="0" bIns="0" rtlCol="0">
            <a:spAutoFit/>
          </a:bodyPr>
          <a:lstStyle/>
          <a:p>
            <a:pPr marL="18875">
              <a:spcBef>
                <a:spcPts val="743"/>
              </a:spcBef>
            </a:pPr>
            <a:r>
              <a:rPr sz="1783" spc="-7" dirty="0">
                <a:solidFill>
                  <a:srgbClr val="FFFFFF"/>
                </a:solidFill>
                <a:latin typeface="LM Sans 12"/>
                <a:cs typeface="LM Sans 12"/>
              </a:rPr>
              <a:t>Opportunities</a:t>
            </a:r>
            <a:endParaRPr sz="1783" dirty="0">
              <a:latin typeface="LM Sans 12"/>
              <a:cs typeface="LM Sans 12"/>
            </a:endParaRPr>
          </a:p>
          <a:p>
            <a:pPr marL="430344" marR="1884643">
              <a:lnSpc>
                <a:spcPct val="125299"/>
              </a:lnSpc>
              <a:spcBef>
                <a:spcPts val="30"/>
              </a:spcBef>
            </a:pPr>
            <a:r>
              <a:rPr sz="1635" spc="-7" dirty="0">
                <a:latin typeface="LM Sans 10"/>
                <a:cs typeface="LM Sans 10"/>
              </a:rPr>
              <a:t>Relevance (context,</a:t>
            </a:r>
            <a:r>
              <a:rPr sz="1635" spc="-67" dirty="0">
                <a:latin typeface="LM Sans 10"/>
                <a:cs typeface="LM Sans 10"/>
              </a:rPr>
              <a:t> </a:t>
            </a:r>
            <a:r>
              <a:rPr sz="1635" spc="-15" dirty="0">
                <a:latin typeface="LM Sans 10"/>
                <a:cs typeface="LM Sans 10"/>
              </a:rPr>
              <a:t>applicability);  Novelty;</a:t>
            </a:r>
            <a:endParaRPr sz="1635" dirty="0">
              <a:latin typeface="LM Sans 10"/>
              <a:cs typeface="LM Sans 10"/>
            </a:endParaRPr>
          </a:p>
          <a:p>
            <a:pPr marL="430344">
              <a:spcBef>
                <a:spcPts val="498"/>
              </a:spcBef>
            </a:pPr>
            <a:r>
              <a:rPr sz="1635" spc="-7" dirty="0">
                <a:latin typeface="LM Sans 10"/>
                <a:cs typeface="LM Sans 10"/>
              </a:rPr>
              <a:t>Provenance.</a:t>
            </a:r>
            <a:endParaRPr sz="1635" dirty="0">
              <a:latin typeface="LM Sans 10"/>
              <a:cs typeface="LM Sans 10"/>
            </a:endParaRPr>
          </a:p>
          <a:p>
            <a:pPr>
              <a:spcBef>
                <a:spcPts val="22"/>
              </a:spcBef>
            </a:pPr>
            <a:endParaRPr sz="1263" dirty="0">
              <a:latin typeface="LM Sans 10"/>
              <a:cs typeface="LM Sans 10"/>
            </a:endParaRPr>
          </a:p>
          <a:p>
            <a:pPr marL="18875"/>
            <a:r>
              <a:rPr sz="1783" spc="-7" dirty="0">
                <a:solidFill>
                  <a:srgbClr val="FFFFFF"/>
                </a:solidFill>
                <a:latin typeface="LM Sans 12"/>
                <a:cs typeface="LM Sans 12"/>
              </a:rPr>
              <a:t>Risks</a:t>
            </a:r>
            <a:endParaRPr sz="1783" dirty="0">
              <a:latin typeface="LM Sans 12"/>
              <a:cs typeface="LM Sans 12"/>
            </a:endParaRPr>
          </a:p>
          <a:p>
            <a:pPr marL="18875">
              <a:spcBef>
                <a:spcPts val="320"/>
              </a:spcBef>
            </a:pPr>
            <a:r>
              <a:rPr sz="1635" spc="-7" dirty="0">
                <a:latin typeface="LM Sans 10"/>
                <a:cs typeface="LM Sans 10"/>
              </a:rPr>
              <a:t>It is not possible to </a:t>
            </a:r>
            <a:r>
              <a:rPr sz="1635" spc="-22" dirty="0">
                <a:latin typeface="LM Sans 10"/>
                <a:cs typeface="LM Sans 10"/>
              </a:rPr>
              <a:t>make </a:t>
            </a:r>
            <a:r>
              <a:rPr sz="1635" spc="-7" dirty="0">
                <a:latin typeface="LM Sans 10"/>
                <a:cs typeface="LM Sans 10"/>
              </a:rPr>
              <a:t>use of </a:t>
            </a:r>
            <a:r>
              <a:rPr sz="1635" i="1" spc="-22" dirty="0">
                <a:latin typeface="LM Sans 10"/>
                <a:cs typeface="LM Sans 10"/>
              </a:rPr>
              <a:t>large </a:t>
            </a:r>
            <a:r>
              <a:rPr sz="1635" spc="-7" dirty="0">
                <a:latin typeface="LM Sans 10"/>
                <a:cs typeface="LM Sans 10"/>
              </a:rPr>
              <a:t>datasets </a:t>
            </a:r>
            <a:r>
              <a:rPr sz="1635" spc="-22" dirty="0">
                <a:latin typeface="LM Sans 10"/>
                <a:cs typeface="LM Sans 10"/>
              </a:rPr>
              <a:t>for </a:t>
            </a:r>
            <a:r>
              <a:rPr sz="1635" spc="-15" dirty="0">
                <a:latin typeface="LM Sans 10"/>
                <a:cs typeface="LM Sans 10"/>
              </a:rPr>
              <a:t>new</a:t>
            </a:r>
            <a:r>
              <a:rPr sz="1635" spc="67" dirty="0">
                <a:latin typeface="LM Sans 10"/>
                <a:cs typeface="LM Sans 10"/>
              </a:rPr>
              <a:t> </a:t>
            </a:r>
            <a:r>
              <a:rPr sz="1635" spc="-22" dirty="0">
                <a:latin typeface="LM Sans 10"/>
                <a:cs typeface="LM Sans 10"/>
              </a:rPr>
              <a:t>laws.</a:t>
            </a:r>
            <a:endParaRPr sz="1635" dirty="0">
              <a:latin typeface="LM Sans 10"/>
              <a:cs typeface="LM Sans 10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486575" y="3351784"/>
            <a:ext cx="61658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600" b="0" i="0" kern="1200">
                <a:solidFill>
                  <a:srgbClr val="F2F2F2"/>
                </a:solidFill>
                <a:latin typeface="LM Sans 8"/>
                <a:ea typeface="+mn-ea"/>
                <a:cs typeface="LM Sans 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75">
              <a:lnSpc>
                <a:spcPts val="1003"/>
              </a:lnSpc>
            </a:pPr>
            <a:r>
              <a:rPr lang="it-IT" spc="-5"/>
              <a:t>(Matteo</a:t>
            </a:r>
            <a:r>
              <a:rPr lang="it-IT" spc="-30"/>
              <a:t> </a:t>
            </a:r>
            <a:r>
              <a:rPr lang="it-IT" spc="-10"/>
              <a:t>Cristani)</a:t>
            </a:r>
            <a:endParaRPr spc="-15" dirty="0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7C43A3-53A0-AA49-B262-92838FD5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INCOMPLETENESS OF KNOWLEDGE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979469-193B-5440-9E19-4C770FD30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09955"/>
            <a:ext cx="8229600" cy="2584270"/>
          </a:xfrm>
        </p:spPr>
        <p:txBody>
          <a:bodyPr/>
          <a:lstStyle/>
          <a:p>
            <a:r>
              <a:rPr lang="it-IT" dirty="0" err="1"/>
              <a:t>Describing</a:t>
            </a:r>
            <a:r>
              <a:rPr lang="it-IT" dirty="0"/>
              <a:t> the reality in a complete fashion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impossible</a:t>
            </a:r>
            <a:r>
              <a:rPr lang="it-IT" dirty="0"/>
              <a:t>;</a:t>
            </a:r>
          </a:p>
          <a:p>
            <a:r>
              <a:rPr lang="it-IT" dirty="0"/>
              <a:t>Nature of </a:t>
            </a:r>
            <a:r>
              <a:rPr lang="it-IT" dirty="0" err="1"/>
              <a:t>generalisations</a:t>
            </a:r>
            <a:r>
              <a:rPr lang="it-IT" dirty="0"/>
              <a:t>;</a:t>
            </a:r>
          </a:p>
          <a:p>
            <a:r>
              <a:rPr lang="it-IT" dirty="0" err="1"/>
              <a:t>Potentials</a:t>
            </a:r>
            <a:r>
              <a:rPr lang="it-IT" dirty="0"/>
              <a:t> of </a:t>
            </a:r>
            <a:r>
              <a:rPr lang="it-IT" dirty="0" err="1"/>
              <a:t>deductive</a:t>
            </a:r>
            <a:r>
              <a:rPr lang="it-IT" dirty="0"/>
              <a:t> </a:t>
            </a:r>
            <a:r>
              <a:rPr lang="it-IT" dirty="0" err="1"/>
              <a:t>systems</a:t>
            </a:r>
            <a:r>
              <a:rPr lang="it-IT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A9EB165-ED3A-1E43-B9A0-156C0659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FD13758-B399-AE49-A486-35736EC78992}"/>
              </a:ext>
            </a:extLst>
          </p:cNvPr>
          <p:cNvSpPr/>
          <p:nvPr/>
        </p:nvSpPr>
        <p:spPr>
          <a:xfrm>
            <a:off x="3812875" y="86677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dirty="0">
                <a:solidFill>
                  <a:srgbClr val="262626"/>
                </a:solidFill>
                <a:latin typeface="freight-text-pro"/>
              </a:rPr>
              <a:t>“</a:t>
            </a:r>
            <a:r>
              <a:rPr lang="it-IT" dirty="0" err="1">
                <a:solidFill>
                  <a:srgbClr val="262626"/>
                </a:solidFill>
                <a:latin typeface="freight-text-pro"/>
              </a:rPr>
              <a:t>All</a:t>
            </a:r>
            <a:r>
              <a:rPr lang="it-IT" dirty="0">
                <a:solidFill>
                  <a:srgbClr val="262626"/>
                </a:solidFill>
                <a:latin typeface="freight-text-pro"/>
              </a:rPr>
              <a:t> </a:t>
            </a:r>
            <a:r>
              <a:rPr lang="it-IT" dirty="0" err="1">
                <a:solidFill>
                  <a:srgbClr val="262626"/>
                </a:solidFill>
                <a:latin typeface="freight-text-pro"/>
              </a:rPr>
              <a:t>models</a:t>
            </a:r>
            <a:r>
              <a:rPr lang="it-IT" dirty="0">
                <a:solidFill>
                  <a:srgbClr val="262626"/>
                </a:solidFill>
                <a:latin typeface="freight-text-pro"/>
              </a:rPr>
              <a:t> are </a:t>
            </a:r>
            <a:r>
              <a:rPr lang="it-IT" dirty="0" err="1">
                <a:solidFill>
                  <a:srgbClr val="262626"/>
                </a:solidFill>
                <a:latin typeface="freight-text-pro"/>
              </a:rPr>
              <a:t>wrong</a:t>
            </a:r>
            <a:r>
              <a:rPr lang="it-IT" dirty="0">
                <a:solidFill>
                  <a:srgbClr val="262626"/>
                </a:solidFill>
                <a:latin typeface="freight-text-pro"/>
              </a:rPr>
              <a:t>, </a:t>
            </a:r>
            <a:r>
              <a:rPr lang="it-IT" dirty="0" err="1">
                <a:solidFill>
                  <a:srgbClr val="262626"/>
                </a:solidFill>
                <a:latin typeface="freight-text-pro"/>
              </a:rPr>
              <a:t>but</a:t>
            </a:r>
            <a:r>
              <a:rPr lang="it-IT" dirty="0">
                <a:solidFill>
                  <a:srgbClr val="262626"/>
                </a:solidFill>
                <a:latin typeface="freight-text-pro"/>
              </a:rPr>
              <a:t> some are </a:t>
            </a:r>
            <a:r>
              <a:rPr lang="it-IT" dirty="0" err="1">
                <a:solidFill>
                  <a:srgbClr val="262626"/>
                </a:solidFill>
                <a:latin typeface="freight-text-pro"/>
              </a:rPr>
              <a:t>useful</a:t>
            </a:r>
            <a:r>
              <a:rPr lang="it-IT" dirty="0">
                <a:solidFill>
                  <a:srgbClr val="262626"/>
                </a:solidFill>
                <a:latin typeface="freight-text-pro"/>
              </a:rPr>
              <a:t>”</a:t>
            </a:r>
            <a:br>
              <a:rPr lang="it-IT" dirty="0">
                <a:solidFill>
                  <a:srgbClr val="262626"/>
                </a:solidFill>
                <a:latin typeface="freight-text-pro"/>
              </a:rPr>
            </a:br>
            <a:r>
              <a:rPr lang="it-IT" dirty="0">
                <a:solidFill>
                  <a:srgbClr val="262626"/>
                </a:solidFill>
                <a:latin typeface="freight-text-pro"/>
              </a:rPr>
              <a:t>— George Box</a:t>
            </a:r>
          </a:p>
        </p:txBody>
      </p:sp>
    </p:spTree>
    <p:extLst>
      <p:ext uri="{BB962C8B-B14F-4D97-AF65-F5344CB8AC3E}">
        <p14:creationId xmlns:p14="http://schemas.microsoft.com/office/powerpoint/2010/main" val="2327307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CA1DC9-E31C-2747-8B5C-AC17A614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INTRINSIC NATURE OF MODELISATION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64429B-67E7-4349-BDF0-D005D8F3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A model of the reality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stratified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a way to </a:t>
            </a:r>
            <a:r>
              <a:rPr lang="it-IT" sz="2800" dirty="0" err="1"/>
              <a:t>represent</a:t>
            </a:r>
            <a:r>
              <a:rPr lang="it-IT" sz="2800" dirty="0"/>
              <a:t> reality:</a:t>
            </a:r>
          </a:p>
          <a:p>
            <a:pPr lvl="1"/>
            <a:r>
              <a:rPr lang="it-IT" sz="2400" b="1" dirty="0" err="1"/>
              <a:t>Physical</a:t>
            </a:r>
            <a:r>
              <a:rPr lang="it-IT" sz="2400" b="1" dirty="0"/>
              <a:t> </a:t>
            </a:r>
            <a:r>
              <a:rPr lang="it-IT" sz="2400" b="1" dirty="0" err="1"/>
              <a:t>models</a:t>
            </a:r>
            <a:r>
              <a:rPr lang="it-IT" sz="2400" dirty="0"/>
              <a:t>: </a:t>
            </a:r>
            <a:r>
              <a:rPr lang="it-IT" sz="2400" dirty="0" err="1"/>
              <a:t>description</a:t>
            </a:r>
            <a:r>
              <a:rPr lang="it-IT" sz="2400" dirty="0"/>
              <a:t> of the </a:t>
            </a:r>
            <a:r>
              <a:rPr lang="it-IT" sz="2400" dirty="0" err="1"/>
              <a:t>interactions</a:t>
            </a:r>
            <a:r>
              <a:rPr lang="it-IT" sz="2400" dirty="0"/>
              <a:t> </a:t>
            </a:r>
            <a:r>
              <a:rPr lang="it-IT" sz="2400" dirty="0" err="1"/>
              <a:t>among</a:t>
            </a:r>
            <a:r>
              <a:rPr lang="it-IT" sz="2400" dirty="0"/>
              <a:t> </a:t>
            </a:r>
            <a:r>
              <a:rPr lang="it-IT" sz="2400" dirty="0" err="1"/>
              <a:t>objects</a:t>
            </a:r>
            <a:r>
              <a:rPr lang="it-IT" sz="2400" dirty="0"/>
              <a:t> </a:t>
            </a:r>
            <a:r>
              <a:rPr lang="it-IT" sz="2400" dirty="0" err="1"/>
              <a:t>viewed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dirty="0" err="1"/>
              <a:t>governed</a:t>
            </a:r>
            <a:r>
              <a:rPr lang="it-IT" sz="2400" dirty="0"/>
              <a:t> by </a:t>
            </a:r>
            <a:r>
              <a:rPr lang="it-IT" sz="2400" dirty="0" err="1"/>
              <a:t>physical</a:t>
            </a:r>
            <a:r>
              <a:rPr lang="it-IT" sz="2400" dirty="0"/>
              <a:t> </a:t>
            </a:r>
            <a:r>
              <a:rPr lang="it-IT" sz="2400" dirty="0" err="1"/>
              <a:t>laws</a:t>
            </a:r>
            <a:r>
              <a:rPr lang="it-IT" sz="2400" dirty="0"/>
              <a:t>;</a:t>
            </a:r>
          </a:p>
          <a:p>
            <a:pPr lvl="1"/>
            <a:r>
              <a:rPr lang="it-IT" sz="2400" b="1" dirty="0" err="1"/>
              <a:t>Conceptual</a:t>
            </a:r>
            <a:r>
              <a:rPr lang="it-IT" sz="2400" b="1" dirty="0"/>
              <a:t> </a:t>
            </a:r>
            <a:r>
              <a:rPr lang="it-IT" sz="2400" b="1" dirty="0" err="1"/>
              <a:t>models</a:t>
            </a:r>
            <a:r>
              <a:rPr lang="it-IT" sz="2400" dirty="0"/>
              <a:t>: </a:t>
            </a:r>
            <a:r>
              <a:rPr lang="it-IT" sz="2400" dirty="0" err="1"/>
              <a:t>description</a:t>
            </a:r>
            <a:r>
              <a:rPr lang="it-IT" sz="2400" dirty="0"/>
              <a:t> of the relations </a:t>
            </a:r>
            <a:r>
              <a:rPr lang="it-IT" sz="2400" dirty="0" err="1"/>
              <a:t>among</a:t>
            </a:r>
            <a:r>
              <a:rPr lang="it-IT" sz="2400" dirty="0"/>
              <a:t> </a:t>
            </a:r>
            <a:r>
              <a:rPr lang="it-IT" sz="2400" dirty="0" err="1"/>
              <a:t>objects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introduce </a:t>
            </a:r>
            <a:r>
              <a:rPr lang="it-IT" sz="2400" dirty="0" err="1"/>
              <a:t>also</a:t>
            </a:r>
            <a:r>
              <a:rPr lang="it-IT" sz="2400" dirty="0"/>
              <a:t> </a:t>
            </a:r>
            <a:r>
              <a:rPr lang="it-IT" sz="2400" i="1" dirty="0" err="1"/>
              <a:t>asserted</a:t>
            </a:r>
            <a:r>
              <a:rPr lang="it-IT" sz="2400" i="1" dirty="0"/>
              <a:t> relations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might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no </a:t>
            </a:r>
            <a:r>
              <a:rPr lang="it-IT" sz="2400" dirty="0" err="1"/>
              <a:t>physical</a:t>
            </a:r>
            <a:r>
              <a:rPr lang="it-IT" sz="2400" dirty="0"/>
              <a:t> </a:t>
            </a:r>
            <a:r>
              <a:rPr lang="it-IT" sz="2400" dirty="0" err="1"/>
              <a:t>origins</a:t>
            </a:r>
            <a:r>
              <a:rPr lang="it-IT" sz="2400" dirty="0"/>
              <a:t>;</a:t>
            </a:r>
          </a:p>
          <a:p>
            <a:pPr lvl="1"/>
            <a:r>
              <a:rPr lang="it-IT" sz="2400" b="1" dirty="0" err="1"/>
              <a:t>Mental</a:t>
            </a:r>
            <a:r>
              <a:rPr lang="it-IT" sz="2400" b="1" dirty="0"/>
              <a:t> </a:t>
            </a:r>
            <a:r>
              <a:rPr lang="it-IT" sz="2400" b="1" dirty="0" err="1"/>
              <a:t>models</a:t>
            </a:r>
            <a:r>
              <a:rPr lang="it-IT" sz="2400" dirty="0"/>
              <a:t>: </a:t>
            </a:r>
            <a:r>
              <a:rPr lang="it-IT" sz="2400" dirty="0" err="1"/>
              <a:t>internal</a:t>
            </a:r>
            <a:r>
              <a:rPr lang="it-IT" sz="2400" dirty="0"/>
              <a:t> </a:t>
            </a:r>
            <a:r>
              <a:rPr lang="it-IT" sz="2400" dirty="0" err="1"/>
              <a:t>representation</a:t>
            </a:r>
            <a:r>
              <a:rPr lang="it-IT" sz="2400" dirty="0"/>
              <a:t> of the </a:t>
            </a:r>
            <a:r>
              <a:rPr lang="it-IT" sz="2400" dirty="0" err="1"/>
              <a:t>worlds</a:t>
            </a:r>
            <a:r>
              <a:rPr lang="it-IT" sz="2400" dirty="0"/>
              <a:t>’ relations.</a:t>
            </a:r>
            <a:endParaRPr lang="it-IT" sz="2400" b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59D374-8E9F-D941-9384-44F731B7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5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95F19A-1311-3D47-8E11-DCC4B2A6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COURSE STRUCTURE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9B1C85-A550-944C-960D-B9CC26ACD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t-IT" sz="2400" b="1" dirty="0"/>
              <a:t>UNIT 1: INTRODUCTION (TODAY’S LECTURE)</a:t>
            </a:r>
          </a:p>
          <a:p>
            <a:pPr lvl="1"/>
            <a:r>
              <a:rPr lang="en-US" sz="2000" b="1" dirty="0"/>
              <a:t>The nature of non-monotonicity</a:t>
            </a:r>
            <a:endParaRPr lang="it-IT" sz="2000" dirty="0"/>
          </a:p>
          <a:p>
            <a:pPr lvl="2"/>
            <a:r>
              <a:rPr lang="it-IT" sz="1800" dirty="0" err="1"/>
              <a:t>Incompleteness</a:t>
            </a:r>
            <a:r>
              <a:rPr lang="it-IT" sz="1800" dirty="0"/>
              <a:t> of </a:t>
            </a:r>
            <a:r>
              <a:rPr lang="it-IT" sz="1800" dirty="0" err="1"/>
              <a:t>knowledge</a:t>
            </a:r>
            <a:r>
              <a:rPr lang="it-IT" sz="1800" dirty="0"/>
              <a:t>;</a:t>
            </a:r>
          </a:p>
          <a:p>
            <a:pPr lvl="2"/>
            <a:r>
              <a:rPr lang="en-US" sz="1800" dirty="0"/>
              <a:t>The limits of Closed World Assumption</a:t>
            </a:r>
            <a:endParaRPr lang="it-IT" sz="1800" dirty="0"/>
          </a:p>
          <a:p>
            <a:pPr lvl="2"/>
            <a:r>
              <a:rPr lang="en-US" sz="1800" dirty="0"/>
              <a:t>The quest for exceptions</a:t>
            </a:r>
            <a:endParaRPr lang="it-IT" sz="1800" dirty="0"/>
          </a:p>
          <a:p>
            <a:pPr lvl="1"/>
            <a:r>
              <a:rPr lang="en-US" sz="2000" b="1" dirty="0"/>
              <a:t>Clause normal form and the rule-based systems</a:t>
            </a:r>
            <a:endParaRPr lang="it-IT" sz="2000" dirty="0"/>
          </a:p>
          <a:p>
            <a:pPr lvl="2"/>
            <a:r>
              <a:rPr lang="en-US" sz="1800" dirty="0"/>
              <a:t>Credulous and skeptical conclusions</a:t>
            </a:r>
            <a:endParaRPr lang="it-IT" sz="1800" dirty="0"/>
          </a:p>
          <a:p>
            <a:pPr lvl="2"/>
            <a:r>
              <a:rPr lang="en-US" sz="1800" dirty="0"/>
              <a:t>Defeasible logic concept</a:t>
            </a:r>
            <a:endParaRPr lang="it-IT" sz="1800" dirty="0"/>
          </a:p>
          <a:p>
            <a:pPr lvl="2"/>
            <a:r>
              <a:rPr lang="en-US" sz="1800" dirty="0"/>
              <a:t>Deontic logic and nonmonotonic reasoning extensibility</a:t>
            </a:r>
            <a:endParaRPr lang="it-IT" sz="18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30EC3D8-917A-B241-BFB4-95D48C79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8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339371-E2F0-B34D-BFC7-E28109C7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STRATIFIED EXAMPLE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22D7F3-8B88-8F43-8E5C-D4180B352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Consider</a:t>
            </a:r>
            <a:r>
              <a:rPr lang="it-IT" dirty="0"/>
              <a:t> the reality of </a:t>
            </a:r>
          </a:p>
          <a:p>
            <a:pPr marL="0" indent="0" algn="ctr">
              <a:buNone/>
            </a:pPr>
            <a:br>
              <a:rPr lang="it-IT" dirty="0"/>
            </a:br>
            <a:r>
              <a:rPr lang="it-IT" sz="4000" b="1" i="1" dirty="0"/>
              <a:t>Students </a:t>
            </a:r>
            <a:r>
              <a:rPr lang="it-IT" sz="4000" b="1" i="1" dirty="0" err="1"/>
              <a:t>attend</a:t>
            </a:r>
            <a:r>
              <a:rPr lang="it-IT" sz="4000" b="1" i="1" dirty="0"/>
              <a:t> the </a:t>
            </a:r>
            <a:r>
              <a:rPr lang="it-IT" sz="4000" b="1" i="1" dirty="0" err="1"/>
              <a:t>lecture</a:t>
            </a:r>
            <a:endParaRPr lang="it-IT" b="1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E8A00C-47CC-3840-BCE7-C08AAFC0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46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81A95C-261F-2E4E-9F7B-95ABB9FB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PHYSICAL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4092E2-21B1-044B-A437-C0E3A1EE7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Physical</a:t>
            </a:r>
            <a:r>
              <a:rPr lang="it-IT" dirty="0"/>
              <a:t> </a:t>
            </a:r>
            <a:r>
              <a:rPr lang="it-IT" dirty="0" err="1"/>
              <a:t>modelisation</a:t>
            </a:r>
            <a:r>
              <a:rPr lang="it-IT" dirty="0"/>
              <a:t> can </a:t>
            </a:r>
            <a:r>
              <a:rPr lang="it-IT" dirty="0" err="1"/>
              <a:t>identify</a:t>
            </a:r>
            <a:r>
              <a:rPr lang="it-IT" dirty="0"/>
              <a:t> a set of </a:t>
            </a:r>
            <a:r>
              <a:rPr lang="it-IT" dirty="0" err="1"/>
              <a:t>bodies</a:t>
            </a:r>
            <a:r>
              <a:rPr lang="it-IT" dirty="0"/>
              <a:t>, a </a:t>
            </a:r>
            <a:r>
              <a:rPr lang="it-IT" dirty="0" err="1"/>
              <a:t>space</a:t>
            </a:r>
            <a:r>
              <a:rPr lang="it-IT" dirty="0"/>
              <a:t>, and </a:t>
            </a: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interactions</a:t>
            </a:r>
            <a:r>
              <a:rPr lang="it-IT" dirty="0"/>
              <a:t> of </a:t>
            </a:r>
            <a:r>
              <a:rPr lang="it-IT" dirty="0" err="1"/>
              <a:t>geometric</a:t>
            </a:r>
            <a:r>
              <a:rPr lang="it-IT" dirty="0"/>
              <a:t>, </a:t>
            </a:r>
            <a:r>
              <a:rPr lang="it-IT" dirty="0" err="1"/>
              <a:t>mechanic</a:t>
            </a:r>
            <a:r>
              <a:rPr lang="it-IT" dirty="0"/>
              <a:t>, </a:t>
            </a:r>
            <a:r>
              <a:rPr lang="it-IT" dirty="0" err="1"/>
              <a:t>chemical</a:t>
            </a:r>
            <a:r>
              <a:rPr lang="it-IT" dirty="0"/>
              <a:t>, </a:t>
            </a:r>
            <a:r>
              <a:rPr lang="it-IT" dirty="0" err="1"/>
              <a:t>electric</a:t>
            </a:r>
            <a:r>
              <a:rPr lang="it-IT" dirty="0"/>
              <a:t> nature.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CBC44D-9289-EB4E-8CC5-55AB0565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36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6EFD7-9A34-574D-9B75-627C3F59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CPNCEPTUAL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666902-1E4B-E140-80AE-415825306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Students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related</a:t>
            </a:r>
            <a:r>
              <a:rPr lang="it-IT" dirty="0"/>
              <a:t> to the </a:t>
            </a:r>
            <a:r>
              <a:rPr lang="it-IT" dirty="0" err="1"/>
              <a:t>teacher</a:t>
            </a:r>
            <a:r>
              <a:rPr lang="it-IT" dirty="0"/>
              <a:t> by the relation </a:t>
            </a:r>
            <a:r>
              <a:rPr lang="it-IT" i="1" dirty="0" err="1"/>
              <a:t>listen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an </a:t>
            </a:r>
            <a:r>
              <a:rPr lang="it-IT" dirty="0" err="1"/>
              <a:t>arguable</a:t>
            </a:r>
            <a:r>
              <a:rPr lang="it-IT" dirty="0"/>
              <a:t> </a:t>
            </a:r>
            <a:r>
              <a:rPr lang="it-IT" dirty="0" err="1"/>
              <a:t>physical</a:t>
            </a:r>
            <a:r>
              <a:rPr lang="it-IT" dirty="0"/>
              <a:t> nature</a:t>
            </a:r>
          </a:p>
          <a:p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student</a:t>
            </a:r>
            <a:r>
              <a:rPr lang="it-IT" dirty="0"/>
              <a:t> can be </a:t>
            </a:r>
            <a:r>
              <a:rPr lang="it-IT" dirty="0" err="1"/>
              <a:t>viewed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i="1" dirty="0" err="1"/>
              <a:t>attending</a:t>
            </a:r>
            <a:r>
              <a:rPr lang="it-IT" dirty="0"/>
              <a:t> the </a:t>
            </a:r>
            <a:r>
              <a:rPr lang="it-IT" dirty="0" err="1"/>
              <a:t>lecture</a:t>
            </a:r>
            <a:r>
              <a:rPr lang="it-IT" dirty="0"/>
              <a:t> (the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description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top </a:t>
            </a:r>
            <a:r>
              <a:rPr lang="it-IT" dirty="0" err="1"/>
              <a:t>level</a:t>
            </a:r>
            <a:r>
              <a:rPr lang="it-IT" dirty="0"/>
              <a:t> of the scene)</a:t>
            </a:r>
          </a:p>
          <a:p>
            <a:r>
              <a:rPr lang="it-IT" dirty="0" err="1"/>
              <a:t>We</a:t>
            </a:r>
            <a:r>
              <a:rPr lang="it-IT" dirty="0"/>
              <a:t> can introduce a </a:t>
            </a:r>
            <a:r>
              <a:rPr lang="it-IT" dirty="0" err="1"/>
              <a:t>concept</a:t>
            </a:r>
            <a:r>
              <a:rPr lang="it-IT" dirty="0"/>
              <a:t> of </a:t>
            </a:r>
            <a:r>
              <a:rPr lang="it-IT" i="1" dirty="0" err="1"/>
              <a:t>content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6828AB-3928-F848-B344-31A65841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60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64E3A1-53B7-C94A-BA7A-82993328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MENTAL MODELS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B9C79-E21C-0F4F-9A8B-B1EE5F696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1943, the </a:t>
            </a:r>
            <a:r>
              <a:rPr lang="it-IT" dirty="0" err="1"/>
              <a:t>scottish</a:t>
            </a:r>
            <a:r>
              <a:rPr lang="it-IT" dirty="0"/>
              <a:t> </a:t>
            </a:r>
            <a:r>
              <a:rPr lang="it-IT" dirty="0" err="1"/>
              <a:t>Philosopher</a:t>
            </a:r>
            <a:r>
              <a:rPr lang="it-IT" dirty="0"/>
              <a:t> Kenneth </a:t>
            </a:r>
            <a:r>
              <a:rPr lang="it-IT" dirty="0" err="1"/>
              <a:t>Craik</a:t>
            </a:r>
            <a:r>
              <a:rPr lang="it-IT" dirty="0"/>
              <a:t> </a:t>
            </a:r>
            <a:r>
              <a:rPr lang="it-IT" dirty="0" err="1"/>
              <a:t>published</a:t>
            </a:r>
            <a:r>
              <a:rPr lang="it-IT" dirty="0"/>
              <a:t> </a:t>
            </a:r>
            <a:r>
              <a:rPr lang="it-IT" i="1" dirty="0"/>
              <a:t>The nature of </a:t>
            </a:r>
            <a:r>
              <a:rPr lang="it-IT" i="1" dirty="0" err="1"/>
              <a:t>explanation</a:t>
            </a:r>
            <a:endParaRPr lang="it-IT" i="1" dirty="0"/>
          </a:p>
          <a:p>
            <a:r>
              <a:rPr lang="it-IT" dirty="0"/>
              <a:t>The book </a:t>
            </a:r>
            <a:r>
              <a:rPr lang="it-IT" dirty="0" err="1"/>
              <a:t>discusses</a:t>
            </a:r>
            <a:r>
              <a:rPr lang="it-IT" dirty="0"/>
              <a:t> the ways 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humans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reason</a:t>
            </a:r>
            <a:r>
              <a:rPr lang="it-IT" dirty="0"/>
              <a:t> to </a:t>
            </a:r>
            <a:r>
              <a:rPr lang="it-IT" dirty="0" err="1"/>
              <a:t>argue</a:t>
            </a:r>
            <a:r>
              <a:rPr lang="it-IT" dirty="0"/>
              <a:t> a </a:t>
            </a:r>
            <a:r>
              <a:rPr lang="it-IT" dirty="0" err="1"/>
              <a:t>conclusion</a:t>
            </a:r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concepts</a:t>
            </a:r>
            <a:r>
              <a:rPr lang="it-IT" dirty="0"/>
              <a:t> </a:t>
            </a:r>
            <a:r>
              <a:rPr lang="it-IT" dirty="0" err="1"/>
              <a:t>expressed</a:t>
            </a:r>
            <a:r>
              <a:rPr lang="it-IT" dirty="0"/>
              <a:t> by </a:t>
            </a:r>
            <a:r>
              <a:rPr lang="it-IT" dirty="0" err="1"/>
              <a:t>Craik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controversial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0297346-FD8B-924F-B575-2E3A8378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74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0C969F-2D53-4B4A-955F-A009F1EA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ARGUMENTATION BATTLE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A94CB3-889E-BE4B-93D8-1364C9FE8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1950s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, in the </a:t>
            </a:r>
            <a:r>
              <a:rPr lang="it-IT" dirty="0" err="1"/>
              <a:t>philosophy</a:t>
            </a:r>
            <a:r>
              <a:rPr lang="it-IT" dirty="0"/>
              <a:t> community, a moment of </a:t>
            </a:r>
            <a:r>
              <a:rPr lang="it-IT" dirty="0" err="1"/>
              <a:t>struggle</a:t>
            </a:r>
            <a:endParaRPr lang="it-IT" dirty="0"/>
          </a:p>
          <a:p>
            <a:r>
              <a:rPr lang="it-IT" dirty="0" err="1"/>
              <a:t>Forensic</a:t>
            </a:r>
            <a:r>
              <a:rPr lang="it-IT" dirty="0"/>
              <a:t> </a:t>
            </a:r>
            <a:r>
              <a:rPr lang="it-IT" dirty="0" err="1"/>
              <a:t>rethoric</a:t>
            </a:r>
            <a:r>
              <a:rPr lang="it-IT" dirty="0"/>
              <a:t>, </a:t>
            </a:r>
            <a:r>
              <a:rPr lang="it-IT" dirty="0" err="1"/>
              <a:t>psychology</a:t>
            </a:r>
            <a:r>
              <a:rPr lang="it-IT" dirty="0"/>
              <a:t>, </a:t>
            </a:r>
            <a:r>
              <a:rPr lang="it-IT" dirty="0" err="1"/>
              <a:t>philosophy</a:t>
            </a:r>
            <a:r>
              <a:rPr lang="it-IT" dirty="0"/>
              <a:t> of </a:t>
            </a:r>
            <a:r>
              <a:rPr lang="it-IT" dirty="0" err="1"/>
              <a:t>language</a:t>
            </a:r>
            <a:r>
              <a:rPr lang="it-IT" dirty="0"/>
              <a:t> </a:t>
            </a:r>
            <a:r>
              <a:rPr lang="it-IT" dirty="0" err="1"/>
              <a:t>meet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crossroads</a:t>
            </a:r>
            <a:r>
              <a:rPr lang="it-IT" dirty="0"/>
              <a:t> of a </a:t>
            </a:r>
            <a:r>
              <a:rPr lang="it-IT" dirty="0" err="1"/>
              <a:t>spectacular</a:t>
            </a:r>
            <a:r>
              <a:rPr lang="it-IT" dirty="0"/>
              <a:t> </a:t>
            </a:r>
            <a:r>
              <a:rPr lang="it-IT" dirty="0" err="1"/>
              <a:t>issue</a:t>
            </a:r>
            <a:r>
              <a:rPr lang="it-IT" dirty="0"/>
              <a:t>: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people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a </a:t>
            </a:r>
            <a:r>
              <a:rPr lang="it-IT" dirty="0" err="1"/>
              <a:t>motivation</a:t>
            </a:r>
            <a:r>
              <a:rPr lang="it-IT" dirty="0"/>
              <a:t> for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thoughts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507842-49D6-414B-B761-CDB0CBBD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31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394E8C-EE0B-3641-98D7-1D80D3F2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TREMENDOUS BIAS OF THE INARGUABLE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B94974-8E65-1545-90C0-82B13B987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period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wars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provoked</a:t>
            </a:r>
            <a:r>
              <a:rPr lang="it-IT" dirty="0"/>
              <a:t> a strong </a:t>
            </a:r>
            <a:r>
              <a:rPr lang="it-IT" dirty="0" err="1"/>
              <a:t>shift</a:t>
            </a:r>
            <a:r>
              <a:rPr lang="it-IT" dirty="0"/>
              <a:t> in the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notion</a:t>
            </a:r>
            <a:r>
              <a:rPr lang="it-IT" dirty="0"/>
              <a:t> of </a:t>
            </a:r>
            <a:r>
              <a:rPr lang="it-IT" i="1" dirty="0" err="1"/>
              <a:t>arguability</a:t>
            </a:r>
            <a:endParaRPr lang="it-IT" dirty="0"/>
          </a:p>
          <a:p>
            <a:r>
              <a:rPr lang="it-IT" dirty="0" err="1"/>
              <a:t>Traditional</a:t>
            </a:r>
            <a:r>
              <a:rPr lang="it-IT" dirty="0"/>
              <a:t> idea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contained</a:t>
            </a:r>
            <a:r>
              <a:rPr lang="it-IT" dirty="0"/>
              <a:t> in the </a:t>
            </a:r>
            <a:r>
              <a:rPr lang="it-IT" dirty="0" err="1"/>
              <a:t>freedom</a:t>
            </a:r>
            <a:r>
              <a:rPr lang="it-IT" dirty="0"/>
              <a:t> of </a:t>
            </a:r>
            <a:r>
              <a:rPr lang="it-IT" dirty="0" err="1"/>
              <a:t>speech</a:t>
            </a:r>
            <a:r>
              <a:rPr lang="it-IT" dirty="0"/>
              <a:t> </a:t>
            </a:r>
            <a:r>
              <a:rPr lang="it-IT" dirty="0" err="1"/>
              <a:t>theoretical</a:t>
            </a:r>
            <a:r>
              <a:rPr lang="it-IT" dirty="0"/>
              <a:t> </a:t>
            </a:r>
            <a:r>
              <a:rPr lang="it-IT" dirty="0" err="1"/>
              <a:t>notion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,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Voltaire’s</a:t>
            </a:r>
            <a:r>
              <a:rPr lang="it-IT" dirty="0"/>
              <a:t> mantra </a:t>
            </a:r>
            <a:r>
              <a:rPr lang="it-IT" dirty="0" err="1"/>
              <a:t>assumed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i="1" dirty="0" err="1"/>
              <a:t>anything</a:t>
            </a:r>
            <a:r>
              <a:rPr lang="it-IT" i="1" dirty="0"/>
              <a:t> </a:t>
            </a:r>
            <a:r>
              <a:rPr lang="it-IT" i="1" dirty="0" err="1"/>
              <a:t>that</a:t>
            </a:r>
            <a:r>
              <a:rPr lang="it-IT" i="1" dirty="0"/>
              <a:t> </a:t>
            </a:r>
            <a:r>
              <a:rPr lang="it-IT" i="1" dirty="0" err="1"/>
              <a:t>is</a:t>
            </a:r>
            <a:r>
              <a:rPr lang="it-IT" i="1" dirty="0"/>
              <a:t> </a:t>
            </a:r>
            <a:r>
              <a:rPr lang="it-IT" i="1" dirty="0" err="1"/>
              <a:t>arguable</a:t>
            </a:r>
            <a:r>
              <a:rPr lang="it-IT" i="1" dirty="0"/>
              <a:t> </a:t>
            </a:r>
            <a:r>
              <a:rPr lang="it-IT" i="1" dirty="0" err="1"/>
              <a:t>is</a:t>
            </a:r>
            <a:r>
              <a:rPr lang="it-IT" i="1" dirty="0"/>
              <a:t> </a:t>
            </a:r>
            <a:r>
              <a:rPr lang="it-IT" i="1" dirty="0" err="1"/>
              <a:t>controversial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A0FD2E-CB79-4643-BB22-ACC3644C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33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533447-803C-8043-A020-F7BF3B0E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 THIS ARGUABLE?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26D3C7-20A3-A24B-A65F-5DD3C3768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/>
              <a:t>Are the </a:t>
            </a:r>
            <a:r>
              <a:rPr lang="it-IT" sz="2400" dirty="0" err="1"/>
              <a:t>assertions</a:t>
            </a:r>
            <a:r>
              <a:rPr lang="it-IT" sz="2400" dirty="0"/>
              <a:t> of Hitler </a:t>
            </a:r>
            <a:r>
              <a:rPr lang="it-IT" sz="2400" i="1" dirty="0" err="1"/>
              <a:t>arguable</a:t>
            </a:r>
            <a:r>
              <a:rPr lang="it-IT" sz="2400" dirty="0"/>
              <a:t>?</a:t>
            </a:r>
          </a:p>
          <a:p>
            <a:r>
              <a:rPr lang="it-IT" sz="2400" dirty="0"/>
              <a:t>The </a:t>
            </a:r>
            <a:r>
              <a:rPr lang="it-IT" sz="2400" dirty="0" err="1"/>
              <a:t>accepted</a:t>
            </a:r>
            <a:r>
              <a:rPr lang="it-IT" sz="2400" dirty="0"/>
              <a:t> </a:t>
            </a:r>
            <a:r>
              <a:rPr lang="it-IT" sz="2400" dirty="0" err="1"/>
              <a:t>conception</a:t>
            </a:r>
            <a:r>
              <a:rPr lang="it-IT" sz="2400" dirty="0"/>
              <a:t> in the </a:t>
            </a:r>
            <a:r>
              <a:rPr lang="it-IT" sz="2400" dirty="0" err="1"/>
              <a:t>philosophy</a:t>
            </a:r>
            <a:r>
              <a:rPr lang="it-IT" sz="2400" dirty="0"/>
              <a:t> of </a:t>
            </a:r>
            <a:r>
              <a:rPr lang="it-IT" sz="2400" dirty="0" err="1"/>
              <a:t>language</a:t>
            </a:r>
            <a:r>
              <a:rPr lang="it-IT" sz="2400" dirty="0"/>
              <a:t>, </a:t>
            </a:r>
            <a:r>
              <a:rPr lang="it-IT" sz="2400" dirty="0" err="1"/>
              <a:t>rethoric</a:t>
            </a:r>
            <a:r>
              <a:rPr lang="it-IT" sz="2400" dirty="0"/>
              <a:t> and </a:t>
            </a:r>
            <a:r>
              <a:rPr lang="it-IT" sz="2400" dirty="0" err="1"/>
              <a:t>other</a:t>
            </a:r>
            <a:r>
              <a:rPr lang="it-IT" sz="2400" dirty="0"/>
              <a:t> </a:t>
            </a:r>
            <a:r>
              <a:rPr lang="it-IT" sz="2400" dirty="0" err="1"/>
              <a:t>scientific</a:t>
            </a:r>
            <a:r>
              <a:rPr lang="it-IT" sz="2400" dirty="0"/>
              <a:t> </a:t>
            </a:r>
            <a:r>
              <a:rPr lang="it-IT" sz="2400" dirty="0" err="1"/>
              <a:t>contexts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Hitler’s</a:t>
            </a:r>
            <a:r>
              <a:rPr lang="it-IT" sz="2400" dirty="0"/>
              <a:t> </a:t>
            </a:r>
            <a:r>
              <a:rPr lang="it-IT" sz="2400" dirty="0" err="1"/>
              <a:t>argument</a:t>
            </a:r>
            <a:r>
              <a:rPr lang="it-IT" sz="2400" dirty="0"/>
              <a:t> are </a:t>
            </a:r>
            <a:r>
              <a:rPr lang="it-IT" sz="2400" i="1" dirty="0" err="1"/>
              <a:t>inarguable</a:t>
            </a:r>
            <a:endParaRPr lang="it-IT" sz="2400" i="1" dirty="0"/>
          </a:p>
          <a:p>
            <a:r>
              <a:rPr lang="it-IT" sz="2400" dirty="0" err="1"/>
              <a:t>They</a:t>
            </a:r>
            <a:r>
              <a:rPr lang="it-IT" sz="2400" dirty="0"/>
              <a:t> are </a:t>
            </a:r>
            <a:r>
              <a:rPr lang="it-IT" sz="2400" i="1" dirty="0" err="1"/>
              <a:t>uncontroversially</a:t>
            </a:r>
            <a:r>
              <a:rPr lang="it-IT" sz="2400" i="1" dirty="0"/>
              <a:t> </a:t>
            </a:r>
            <a:r>
              <a:rPr lang="it-IT" sz="2400" i="1" dirty="0" err="1"/>
              <a:t>absurd</a:t>
            </a:r>
            <a:endParaRPr lang="it-IT" sz="2400" dirty="0"/>
          </a:p>
          <a:p>
            <a:r>
              <a:rPr lang="it-IT" sz="2400" dirty="0" err="1"/>
              <a:t>Nonetheless</a:t>
            </a:r>
            <a:r>
              <a:rPr lang="it-IT" sz="2400" dirty="0"/>
              <a:t>, can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say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they</a:t>
            </a:r>
            <a:r>
              <a:rPr lang="it-IT" sz="2400" dirty="0"/>
              <a:t> are </a:t>
            </a:r>
            <a:r>
              <a:rPr lang="it-IT" sz="2400" i="1" dirty="0"/>
              <a:t>false</a:t>
            </a:r>
            <a:r>
              <a:rPr lang="it-IT" sz="2400" dirty="0"/>
              <a:t>? Or </a:t>
            </a:r>
            <a:r>
              <a:rPr lang="it-IT" sz="2400" dirty="0" err="1"/>
              <a:t>should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say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they</a:t>
            </a:r>
            <a:r>
              <a:rPr lang="it-IT" sz="2400" dirty="0"/>
              <a:t> are </a:t>
            </a:r>
            <a:r>
              <a:rPr lang="it-IT" sz="2400" i="1" dirty="0" err="1"/>
              <a:t>wrong</a:t>
            </a:r>
            <a:r>
              <a:rPr lang="it-IT" sz="2400" dirty="0"/>
              <a:t>?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anyway</a:t>
            </a:r>
            <a:r>
              <a:rPr lang="it-IT" sz="2400" dirty="0"/>
              <a:t> </a:t>
            </a:r>
            <a:r>
              <a:rPr lang="it-IT" sz="2400" dirty="0" err="1"/>
              <a:t>different</a:t>
            </a:r>
            <a:r>
              <a:rPr lang="it-IT" sz="2400" dirty="0"/>
              <a:t>?</a:t>
            </a:r>
          </a:p>
          <a:p>
            <a:r>
              <a:rPr lang="it-IT" sz="2400" dirty="0" err="1"/>
              <a:t>Has</a:t>
            </a:r>
            <a:r>
              <a:rPr lang="it-IT" sz="2400" dirty="0"/>
              <a:t> </a:t>
            </a:r>
            <a:r>
              <a:rPr lang="it-IT" sz="2400" dirty="0" err="1"/>
              <a:t>asserting</a:t>
            </a:r>
            <a:r>
              <a:rPr lang="it-IT" sz="2400" dirty="0"/>
              <a:t>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falsity</a:t>
            </a:r>
            <a:r>
              <a:rPr lang="it-IT" sz="2400" dirty="0"/>
              <a:t> the </a:t>
            </a:r>
            <a:r>
              <a:rPr lang="it-IT" sz="2400" dirty="0" err="1"/>
              <a:t>same</a:t>
            </a:r>
            <a:r>
              <a:rPr lang="it-IT" sz="2400" dirty="0"/>
              <a:t> nature of </a:t>
            </a:r>
            <a:r>
              <a:rPr lang="it-IT" sz="2400" dirty="0" err="1"/>
              <a:t>asserting</a:t>
            </a:r>
            <a:r>
              <a:rPr lang="it-IT" sz="2400" dirty="0"/>
              <a:t>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inarguability</a:t>
            </a:r>
            <a:r>
              <a:rPr lang="it-IT" sz="2400" dirty="0"/>
              <a:t>?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ECF4DE9-E4AD-AB4D-8347-525A9C5F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33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77185C-CEFF-A04D-B2DB-A53AFE37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TARSKI’S ARGUMENTATION CONCEPT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0A6CCD-8EC6-4C4F-8127-B37C42536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The </a:t>
            </a:r>
            <a:r>
              <a:rPr lang="it-IT" sz="2800" dirty="0" err="1"/>
              <a:t>dicothomy</a:t>
            </a:r>
            <a:r>
              <a:rPr lang="it-IT" sz="2800" dirty="0"/>
              <a:t> </a:t>
            </a:r>
            <a:r>
              <a:rPr lang="it-IT" sz="2800" dirty="0" err="1"/>
              <a:t>true</a:t>
            </a:r>
            <a:r>
              <a:rPr lang="it-IT" sz="2800" dirty="0"/>
              <a:t>/</a:t>
            </a:r>
            <a:r>
              <a:rPr lang="it-IT" sz="2800" dirty="0" err="1"/>
              <a:t>untrue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typical</a:t>
            </a:r>
            <a:r>
              <a:rPr lang="it-IT" sz="2800" dirty="0"/>
              <a:t> of </a:t>
            </a:r>
            <a:r>
              <a:rPr lang="it-IT" sz="2800" dirty="0" err="1"/>
              <a:t>mathematics</a:t>
            </a:r>
            <a:r>
              <a:rPr lang="it-IT" sz="2800" dirty="0"/>
              <a:t> and </a:t>
            </a:r>
            <a:r>
              <a:rPr lang="it-IT" sz="2800" dirty="0" err="1"/>
              <a:t>possibly</a:t>
            </a:r>
            <a:r>
              <a:rPr lang="it-IT" sz="2800" dirty="0"/>
              <a:t> of </a:t>
            </a:r>
            <a:r>
              <a:rPr lang="it-IT" sz="2800" dirty="0" err="1"/>
              <a:t>empirical</a:t>
            </a:r>
            <a:r>
              <a:rPr lang="it-IT" sz="2800" dirty="0"/>
              <a:t> </a:t>
            </a:r>
            <a:r>
              <a:rPr lang="it-IT" sz="2800" dirty="0" err="1"/>
              <a:t>observations</a:t>
            </a:r>
            <a:endParaRPr lang="it-IT" sz="2800" dirty="0"/>
          </a:p>
          <a:p>
            <a:r>
              <a:rPr lang="it-IT" sz="2800" dirty="0"/>
              <a:t>The </a:t>
            </a:r>
            <a:r>
              <a:rPr lang="it-IT" sz="2800" dirty="0" err="1"/>
              <a:t>dicothomy</a:t>
            </a:r>
            <a:r>
              <a:rPr lang="it-IT" sz="2800" dirty="0"/>
              <a:t> </a:t>
            </a:r>
            <a:r>
              <a:rPr lang="it-IT" sz="2800" dirty="0" err="1"/>
              <a:t>arguable</a:t>
            </a:r>
            <a:r>
              <a:rPr lang="it-IT" sz="2800" dirty="0"/>
              <a:t>/</a:t>
            </a:r>
            <a:r>
              <a:rPr lang="it-IT" sz="2800" dirty="0" err="1"/>
              <a:t>unarguable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intrinsically</a:t>
            </a:r>
            <a:r>
              <a:rPr lang="it-IT" sz="2800" dirty="0"/>
              <a:t> out of the </a:t>
            </a:r>
            <a:r>
              <a:rPr lang="it-IT" sz="2800" dirty="0" err="1"/>
              <a:t>debate</a:t>
            </a:r>
            <a:r>
              <a:rPr lang="it-IT" sz="2800" dirty="0"/>
              <a:t> in </a:t>
            </a:r>
            <a:r>
              <a:rPr lang="it-IT" sz="2800" dirty="0" err="1"/>
              <a:t>Logic</a:t>
            </a:r>
            <a:r>
              <a:rPr lang="it-IT" sz="2800" dirty="0"/>
              <a:t> </a:t>
            </a:r>
            <a:r>
              <a:rPr lang="it-IT" sz="2800" dirty="0" err="1"/>
              <a:t>when</a:t>
            </a:r>
            <a:r>
              <a:rPr lang="it-IT" sz="2800" dirty="0"/>
              <a:t> </a:t>
            </a:r>
            <a:r>
              <a:rPr lang="it-IT" sz="2800" dirty="0" err="1"/>
              <a:t>we</a:t>
            </a:r>
            <a:r>
              <a:rPr lang="it-IT" sz="2800" dirty="0"/>
              <a:t> start with </a:t>
            </a:r>
            <a:r>
              <a:rPr lang="it-IT" sz="2800" dirty="0" err="1"/>
              <a:t>Voltaire’s</a:t>
            </a:r>
            <a:r>
              <a:rPr lang="it-IT" sz="2800" dirty="0"/>
              <a:t> </a:t>
            </a:r>
            <a:r>
              <a:rPr lang="it-IT" sz="2800" dirty="0" err="1"/>
              <a:t>viewpoint</a:t>
            </a:r>
            <a:endParaRPr lang="it-IT" sz="2800" dirty="0"/>
          </a:p>
          <a:p>
            <a:r>
              <a:rPr lang="it-IT" sz="2800" dirty="0" err="1"/>
              <a:t>Tarski</a:t>
            </a:r>
            <a:r>
              <a:rPr lang="it-IT" sz="2800" dirty="0"/>
              <a:t> </a:t>
            </a:r>
            <a:r>
              <a:rPr lang="it-IT" sz="2800" dirty="0" err="1"/>
              <a:t>introduces</a:t>
            </a:r>
            <a:r>
              <a:rPr lang="it-IT" sz="2800" dirty="0"/>
              <a:t> the idea </a:t>
            </a:r>
            <a:r>
              <a:rPr lang="it-IT" sz="2800" dirty="0" err="1"/>
              <a:t>that</a:t>
            </a:r>
            <a:r>
              <a:rPr lang="it-IT" sz="2800" dirty="0"/>
              <a:t> a </a:t>
            </a:r>
            <a:r>
              <a:rPr lang="it-IT" sz="2800" dirty="0" err="1"/>
              <a:t>good</a:t>
            </a:r>
            <a:r>
              <a:rPr lang="it-IT" sz="2800" dirty="0"/>
              <a:t> </a:t>
            </a:r>
            <a:r>
              <a:rPr lang="it-IT" sz="2800" dirty="0" err="1"/>
              <a:t>argument</a:t>
            </a:r>
            <a:r>
              <a:rPr lang="it-IT" sz="2800" dirty="0"/>
              <a:t> </a:t>
            </a:r>
            <a:r>
              <a:rPr lang="it-IT" sz="2800" dirty="0" err="1"/>
              <a:t>follows</a:t>
            </a:r>
            <a:r>
              <a:rPr lang="it-IT" sz="2800" dirty="0"/>
              <a:t> a </a:t>
            </a:r>
            <a:r>
              <a:rPr lang="it-IT" sz="2800" i="1" dirty="0" err="1"/>
              <a:t>rule</a:t>
            </a:r>
            <a:r>
              <a:rPr lang="it-IT" sz="2800" i="1" dirty="0"/>
              <a:t> of </a:t>
            </a:r>
            <a:r>
              <a:rPr lang="it-IT" sz="2800" i="1" dirty="0" err="1"/>
              <a:t>truth</a:t>
            </a:r>
            <a:endParaRPr lang="it-IT" sz="2800" dirty="0"/>
          </a:p>
          <a:p>
            <a:r>
              <a:rPr lang="it-IT" sz="2800" dirty="0" err="1"/>
              <a:t>Tarski’view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dirty="0" err="1"/>
              <a:t>modern</a:t>
            </a:r>
            <a:r>
              <a:rPr lang="it-IT" sz="2800" dirty="0"/>
              <a:t> </a:t>
            </a:r>
            <a:r>
              <a:rPr lang="it-IT" sz="2800" dirty="0" err="1"/>
              <a:t>version</a:t>
            </a:r>
            <a:r>
              <a:rPr lang="it-IT" sz="2800" dirty="0"/>
              <a:t> of </a:t>
            </a:r>
            <a:r>
              <a:rPr lang="it-IT" sz="2800" dirty="0" err="1"/>
              <a:t>Aristotle’s</a:t>
            </a:r>
            <a:r>
              <a:rPr lang="it-IT" sz="2800" dirty="0"/>
              <a:t> </a:t>
            </a:r>
            <a:r>
              <a:rPr lang="it-IT" sz="2800" dirty="0" err="1"/>
              <a:t>notions</a:t>
            </a:r>
            <a:endParaRPr lang="it-IT" sz="28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AEE8AA-8B80-024D-8F43-A116B9C3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29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9E66BE-7979-C94B-9B54-D57D31D4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ARGUABILITY, REPRESENTABILITY AND THE LIKE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C13344-F6E9-5548-856A-672E37265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b="1" dirty="0" err="1"/>
              <a:t>Arguable</a:t>
            </a:r>
            <a:r>
              <a:rPr lang="it-IT" sz="2000" dirty="0"/>
              <a:t>: </a:t>
            </a:r>
            <a:r>
              <a:rPr lang="it-IT" sz="2000" dirty="0" err="1"/>
              <a:t>that</a:t>
            </a:r>
            <a:r>
              <a:rPr lang="it-IT" sz="2000" dirty="0"/>
              <a:t> can be </a:t>
            </a:r>
            <a:r>
              <a:rPr lang="it-IT" sz="2000" dirty="0" err="1"/>
              <a:t>justified</a:t>
            </a:r>
            <a:r>
              <a:rPr lang="it-IT" sz="2000" dirty="0"/>
              <a:t> by a </a:t>
            </a:r>
            <a:r>
              <a:rPr lang="it-IT" sz="2000" dirty="0" err="1"/>
              <a:t>rule</a:t>
            </a:r>
            <a:r>
              <a:rPr lang="it-IT" sz="2000" dirty="0"/>
              <a:t> of </a:t>
            </a:r>
            <a:r>
              <a:rPr lang="it-IT" sz="2000" dirty="0" err="1"/>
              <a:t>truth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the </a:t>
            </a:r>
            <a:r>
              <a:rPr lang="it-IT" sz="2000" dirty="0" err="1"/>
              <a:t>discussants</a:t>
            </a:r>
            <a:r>
              <a:rPr lang="it-IT" sz="2000" dirty="0"/>
              <a:t> </a:t>
            </a:r>
            <a:r>
              <a:rPr lang="it-IT" sz="2000" dirty="0" err="1"/>
              <a:t>agree</a:t>
            </a:r>
            <a:r>
              <a:rPr lang="it-IT" sz="2000" dirty="0"/>
              <a:t> to </a:t>
            </a:r>
            <a:r>
              <a:rPr lang="it-IT" sz="2000" dirty="0" err="1"/>
              <a:t>hold</a:t>
            </a:r>
            <a:r>
              <a:rPr lang="it-IT" sz="2000" dirty="0"/>
              <a:t>, on the </a:t>
            </a:r>
            <a:r>
              <a:rPr lang="it-IT" sz="2000" dirty="0" err="1"/>
              <a:t>discussion</a:t>
            </a:r>
            <a:r>
              <a:rPr lang="it-IT" sz="2000" dirty="0"/>
              <a:t> </a:t>
            </a:r>
            <a:r>
              <a:rPr lang="it-IT" sz="2000" dirty="0" err="1"/>
              <a:t>context</a:t>
            </a:r>
            <a:r>
              <a:rPr lang="it-IT" sz="2000" dirty="0"/>
              <a:t>;</a:t>
            </a:r>
          </a:p>
          <a:p>
            <a:r>
              <a:rPr lang="it-IT" sz="2000" b="1" dirty="0" err="1"/>
              <a:t>Grounded</a:t>
            </a:r>
            <a:r>
              <a:rPr lang="it-IT" sz="2000" dirty="0"/>
              <a:t>: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has</a:t>
            </a:r>
            <a:r>
              <a:rPr lang="it-IT" sz="2000" dirty="0"/>
              <a:t> a </a:t>
            </a:r>
            <a:r>
              <a:rPr lang="it-IT" sz="2000" dirty="0" err="1"/>
              <a:t>form</a:t>
            </a:r>
            <a:r>
              <a:rPr lang="it-IT" sz="2000" dirty="0"/>
              <a:t> of </a:t>
            </a:r>
            <a:r>
              <a:rPr lang="it-IT" sz="2000" dirty="0" err="1"/>
              <a:t>empirical</a:t>
            </a:r>
            <a:r>
              <a:rPr lang="it-IT" sz="2000" dirty="0"/>
              <a:t>, </a:t>
            </a:r>
            <a:r>
              <a:rPr lang="it-IT" sz="2000" dirty="0" err="1"/>
              <a:t>uncontroversial</a:t>
            </a:r>
            <a:r>
              <a:rPr lang="it-IT" sz="2000" dirty="0"/>
              <a:t> </a:t>
            </a:r>
            <a:r>
              <a:rPr lang="it-IT" sz="2000" dirty="0" err="1"/>
              <a:t>original</a:t>
            </a:r>
            <a:r>
              <a:rPr lang="it-IT" sz="2000" dirty="0"/>
              <a:t> nature;</a:t>
            </a:r>
          </a:p>
          <a:p>
            <a:r>
              <a:rPr lang="it-IT" sz="2000" b="1" dirty="0" err="1"/>
              <a:t>Hypotetical</a:t>
            </a:r>
            <a:r>
              <a:rPr lang="it-IT" sz="2000" dirty="0"/>
              <a:t>: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neither</a:t>
            </a:r>
            <a:r>
              <a:rPr lang="it-IT" sz="2000" dirty="0"/>
              <a:t> </a:t>
            </a:r>
            <a:r>
              <a:rPr lang="it-IT" sz="2000" dirty="0" err="1"/>
              <a:t>proven</a:t>
            </a:r>
            <a:r>
              <a:rPr lang="it-IT" sz="2000" dirty="0"/>
              <a:t> by </a:t>
            </a:r>
            <a:r>
              <a:rPr lang="it-IT" sz="2000" dirty="0" err="1"/>
              <a:t>acceptable</a:t>
            </a:r>
            <a:r>
              <a:rPr lang="it-IT" sz="2000" dirty="0"/>
              <a:t> </a:t>
            </a:r>
            <a:r>
              <a:rPr lang="it-IT" sz="2000" dirty="0" err="1"/>
              <a:t>arguments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disproven</a:t>
            </a:r>
            <a:r>
              <a:rPr lang="it-IT" sz="2000" dirty="0"/>
              <a:t>;</a:t>
            </a:r>
          </a:p>
          <a:p>
            <a:r>
              <a:rPr lang="it-IT" sz="2000" b="1" dirty="0"/>
              <a:t>True</a:t>
            </a:r>
            <a:r>
              <a:rPr lang="it-IT" sz="2000" dirty="0"/>
              <a:t>: </a:t>
            </a:r>
            <a:r>
              <a:rPr lang="it-IT" sz="2000" dirty="0" err="1"/>
              <a:t>that</a:t>
            </a:r>
            <a:r>
              <a:rPr lang="it-IT" sz="2000" dirty="0"/>
              <a:t> can be </a:t>
            </a:r>
            <a:r>
              <a:rPr lang="it-IT" sz="2000" dirty="0" err="1"/>
              <a:t>proven</a:t>
            </a:r>
            <a:r>
              <a:rPr lang="it-IT" sz="2000" dirty="0"/>
              <a:t> by a set of </a:t>
            </a:r>
            <a:r>
              <a:rPr lang="it-IT" sz="2000" dirty="0" err="1"/>
              <a:t>acceptable</a:t>
            </a:r>
            <a:r>
              <a:rPr lang="it-IT" sz="2000" dirty="0"/>
              <a:t> </a:t>
            </a:r>
            <a:r>
              <a:rPr lang="it-IT" sz="2000" dirty="0" err="1"/>
              <a:t>rules</a:t>
            </a:r>
            <a:r>
              <a:rPr lang="it-IT" sz="2000" dirty="0"/>
              <a:t> of </a:t>
            </a:r>
            <a:r>
              <a:rPr lang="it-IT" sz="2000" dirty="0" err="1"/>
              <a:t>truth</a:t>
            </a:r>
            <a:r>
              <a:rPr lang="it-IT" sz="2000" dirty="0"/>
              <a:t> in a way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makes</a:t>
            </a:r>
            <a:r>
              <a:rPr lang="it-IT" sz="2000" dirty="0"/>
              <a:t> the </a:t>
            </a:r>
            <a:r>
              <a:rPr lang="it-IT" sz="2000" dirty="0" err="1"/>
              <a:t>argument</a:t>
            </a:r>
            <a:r>
              <a:rPr lang="it-IT" sz="2000" dirty="0"/>
              <a:t> in </a:t>
            </a:r>
            <a:r>
              <a:rPr lang="it-IT" sz="2000" dirty="0" err="1"/>
              <a:t>its</a:t>
            </a:r>
            <a:r>
              <a:rPr lang="it-IT" sz="2000" dirty="0"/>
              <a:t> </a:t>
            </a:r>
            <a:r>
              <a:rPr lang="it-IT" sz="2000" dirty="0" err="1"/>
              <a:t>favour</a:t>
            </a:r>
            <a:r>
              <a:rPr lang="it-IT" sz="2000" dirty="0"/>
              <a:t> </a:t>
            </a:r>
            <a:r>
              <a:rPr lang="it-IT" sz="2000" dirty="0" err="1"/>
              <a:t>unquestionable</a:t>
            </a:r>
            <a:r>
              <a:rPr lang="it-IT" sz="2000" dirty="0"/>
              <a:t>.</a:t>
            </a:r>
            <a:endParaRPr lang="it-IT" sz="2000" b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BA2B19-5456-2043-B03A-EE2E617C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82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A6A6F7-6F35-C340-BA4F-FF016AB6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CLOSED WORLD ASSUMPTION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EB024D-FEB1-8749-ABC6-090589862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Closed</a:t>
            </a:r>
            <a:r>
              <a:rPr lang="it-IT" dirty="0"/>
              <a:t> World </a:t>
            </a:r>
            <a:r>
              <a:rPr lang="it-IT" dirty="0" err="1"/>
              <a:t>Assumption</a:t>
            </a:r>
            <a:r>
              <a:rPr lang="it-IT" dirty="0"/>
              <a:t> (CWA)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assumption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known</a:t>
            </a:r>
            <a:r>
              <a:rPr lang="it-IT" dirty="0"/>
              <a:t> to be </a:t>
            </a:r>
            <a:r>
              <a:rPr lang="it-IT" dirty="0" err="1"/>
              <a:t>true</a:t>
            </a:r>
            <a:r>
              <a:rPr lang="it-IT" dirty="0"/>
              <a:t>, </a:t>
            </a:r>
            <a:r>
              <a:rPr lang="it-IT" dirty="0" err="1"/>
              <a:t>is</a:t>
            </a:r>
            <a:r>
              <a:rPr lang="it-IT" dirty="0"/>
              <a:t> false;</a:t>
            </a:r>
          </a:p>
          <a:p>
            <a:endParaRPr lang="it-IT" dirty="0"/>
          </a:p>
          <a:p>
            <a:r>
              <a:rPr lang="it-IT" dirty="0" err="1"/>
              <a:t>Absence</a:t>
            </a:r>
            <a:r>
              <a:rPr lang="it-IT" dirty="0"/>
              <a:t> of information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interpreted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 negative information.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BB2E4D-8B48-1841-B08A-2C18E042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3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19EB31-07F1-0840-B1A9-4C0384A8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COURSE STRUCTURE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699839-B585-1E41-88DC-452D9916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b="1" dirty="0"/>
              <a:t>UNIT 2: DECLARATIVE PROGRAMMING</a:t>
            </a:r>
            <a:endParaRPr lang="it-IT" sz="2400" b="1" dirty="0"/>
          </a:p>
          <a:p>
            <a:pPr lvl="1"/>
            <a:r>
              <a:rPr lang="en-US" sz="2000" b="1" dirty="0"/>
              <a:t>Logic and non-monotonic reasoning as a paradigm</a:t>
            </a:r>
            <a:endParaRPr lang="it-IT" sz="2000" dirty="0"/>
          </a:p>
          <a:p>
            <a:pPr lvl="2"/>
            <a:r>
              <a:rPr lang="en-US" sz="1800" dirty="0"/>
              <a:t>Logic programming – an introduction</a:t>
            </a:r>
            <a:endParaRPr lang="it-IT" sz="1800" dirty="0"/>
          </a:p>
          <a:p>
            <a:pPr lvl="2"/>
            <a:r>
              <a:rPr lang="en-US" sz="1800" dirty="0" err="1"/>
              <a:t>ProLog</a:t>
            </a:r>
            <a:endParaRPr lang="it-IT" sz="1800" dirty="0"/>
          </a:p>
          <a:p>
            <a:pPr lvl="2"/>
            <a:r>
              <a:rPr lang="en-US" sz="1800" dirty="0"/>
              <a:t>Answer Set Programming</a:t>
            </a:r>
            <a:endParaRPr lang="it-IT" sz="1800" dirty="0"/>
          </a:p>
          <a:p>
            <a:pPr lvl="1"/>
            <a:r>
              <a:rPr lang="en-US" sz="2000" b="1" dirty="0"/>
              <a:t>Non monotonic machine learning: the Inductive Logic Programming framework</a:t>
            </a:r>
            <a:endParaRPr lang="it-IT" sz="2000" dirty="0"/>
          </a:p>
          <a:p>
            <a:pPr lvl="2"/>
            <a:r>
              <a:rPr lang="en-US" sz="1800" dirty="0"/>
              <a:t>ILP problems</a:t>
            </a:r>
            <a:endParaRPr lang="it-IT" sz="1800" dirty="0"/>
          </a:p>
          <a:p>
            <a:pPr lvl="2"/>
            <a:r>
              <a:rPr lang="en-US" sz="1800" dirty="0"/>
              <a:t>ILP algorithms</a:t>
            </a:r>
            <a:endParaRPr lang="it-IT" sz="1800" dirty="0"/>
          </a:p>
          <a:p>
            <a:pPr lvl="2"/>
            <a:r>
              <a:rPr lang="en-US" sz="1800" dirty="0"/>
              <a:t>Effectiveness of ILP methods</a:t>
            </a:r>
            <a:endParaRPr lang="it-IT" sz="18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65358DB-BF13-C846-A74B-5504C163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10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C1C01C-8F08-F44F-AC49-FF7BC0DB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EXAMPLES OF OPEN WORLDS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57CC85-AD4A-D247-925B-7021FEDCB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Temporal</a:t>
            </a:r>
            <a:r>
              <a:rPr lang="it-IT" dirty="0"/>
              <a:t> </a:t>
            </a:r>
            <a:r>
              <a:rPr lang="it-IT" dirty="0" err="1"/>
              <a:t>extensions</a:t>
            </a:r>
            <a:endParaRPr lang="it-IT" dirty="0"/>
          </a:p>
          <a:p>
            <a:endParaRPr lang="it-IT" dirty="0"/>
          </a:p>
          <a:p>
            <a:r>
              <a:rPr lang="it-IT" i="1" dirty="0" err="1"/>
              <a:t>You</a:t>
            </a:r>
            <a:r>
              <a:rPr lang="it-IT" i="1" dirty="0"/>
              <a:t> </a:t>
            </a:r>
            <a:r>
              <a:rPr lang="it-IT" i="1" dirty="0" err="1"/>
              <a:t>wear</a:t>
            </a:r>
            <a:r>
              <a:rPr lang="it-IT" i="1" dirty="0"/>
              <a:t> Armani </a:t>
            </a:r>
            <a:r>
              <a:rPr lang="it-IT" i="1" dirty="0" err="1"/>
              <a:t>suits</a:t>
            </a:r>
            <a:r>
              <a:rPr lang="it-IT" dirty="0"/>
              <a:t> [SOMETIMES] </a:t>
            </a:r>
            <a:br>
              <a:rPr lang="it-IT" dirty="0"/>
            </a:br>
            <a:r>
              <a:rPr lang="it-IT" dirty="0"/>
              <a:t>VS</a:t>
            </a:r>
          </a:p>
          <a:p>
            <a:r>
              <a:rPr lang="it-IT" i="1" dirty="0" err="1"/>
              <a:t>You</a:t>
            </a:r>
            <a:r>
              <a:rPr lang="it-IT" i="1" dirty="0"/>
              <a:t> do </a:t>
            </a:r>
            <a:r>
              <a:rPr lang="it-IT" i="1" dirty="0" err="1"/>
              <a:t>not</a:t>
            </a:r>
            <a:r>
              <a:rPr lang="it-IT" i="1" dirty="0"/>
              <a:t> </a:t>
            </a:r>
            <a:r>
              <a:rPr lang="it-IT" i="1" dirty="0" err="1"/>
              <a:t>wear</a:t>
            </a:r>
            <a:r>
              <a:rPr lang="it-IT" i="1" dirty="0"/>
              <a:t> Armani </a:t>
            </a:r>
            <a:r>
              <a:rPr lang="it-IT" i="1" dirty="0" err="1"/>
              <a:t>suits</a:t>
            </a:r>
            <a:r>
              <a:rPr lang="it-IT" i="1" dirty="0"/>
              <a:t> </a:t>
            </a:r>
            <a:r>
              <a:rPr lang="it-IT" dirty="0"/>
              <a:t>[NEVER]</a:t>
            </a:r>
            <a:endParaRPr lang="it-IT" i="1" dirty="0"/>
          </a:p>
          <a:p>
            <a:endParaRPr lang="it-IT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405D4D-B5C3-5540-97D7-17C2DF66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91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3B9194-B7FB-DA40-8559-FC692C2C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MITIGATORS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0F8939-2B17-0F49-B95C-FE423F05D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Usually</a:t>
            </a:r>
            <a:r>
              <a:rPr lang="it-IT" dirty="0"/>
              <a:t>, </a:t>
            </a:r>
            <a:r>
              <a:rPr lang="it-IT" dirty="0" err="1"/>
              <a:t>typically</a:t>
            </a:r>
            <a:r>
              <a:rPr lang="it-IT" dirty="0"/>
              <a:t>, </a:t>
            </a:r>
            <a:r>
              <a:rPr lang="it-IT" dirty="0" err="1"/>
              <a:t>generally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i="1" dirty="0"/>
              <a:t>I </a:t>
            </a:r>
            <a:r>
              <a:rPr lang="it-IT" i="1" dirty="0" err="1"/>
              <a:t>usually</a:t>
            </a:r>
            <a:r>
              <a:rPr lang="it-IT" i="1" dirty="0"/>
              <a:t> do </a:t>
            </a:r>
            <a:r>
              <a:rPr lang="it-IT" i="1" dirty="0" err="1"/>
              <a:t>not</a:t>
            </a:r>
            <a:r>
              <a:rPr lang="it-IT" i="1" dirty="0"/>
              <a:t> drink coffee </a:t>
            </a:r>
            <a:r>
              <a:rPr lang="it-IT" i="1" dirty="0" err="1"/>
              <a:t>after</a:t>
            </a:r>
            <a:r>
              <a:rPr lang="it-IT" i="1" dirty="0"/>
              <a:t> 9 </a:t>
            </a:r>
            <a:r>
              <a:rPr lang="it-IT" i="1" dirty="0" err="1"/>
              <a:t>pm</a:t>
            </a:r>
            <a:r>
              <a:rPr lang="it-IT" i="1" dirty="0"/>
              <a:t>, </a:t>
            </a:r>
            <a:r>
              <a:rPr lang="it-IT" i="1" dirty="0" err="1"/>
              <a:t>but</a:t>
            </a:r>
            <a:r>
              <a:rPr lang="it-IT" i="1" dirty="0"/>
              <a:t> </a:t>
            </a:r>
            <a:r>
              <a:rPr lang="it-IT" i="1" dirty="0" err="1"/>
              <a:t>tonight</a:t>
            </a:r>
            <a:r>
              <a:rPr lang="it-IT" i="1" dirty="0"/>
              <a:t> I </a:t>
            </a:r>
            <a:r>
              <a:rPr lang="it-IT" i="1" dirty="0" err="1"/>
              <a:t>am</a:t>
            </a:r>
            <a:r>
              <a:rPr lang="it-IT" i="1" dirty="0"/>
              <a:t> </a:t>
            </a:r>
            <a:r>
              <a:rPr lang="it-IT" i="1" dirty="0" err="1"/>
              <a:t>sleepy</a:t>
            </a:r>
            <a:r>
              <a:rPr lang="it-IT" i="1" dirty="0"/>
              <a:t> and I </a:t>
            </a:r>
            <a:r>
              <a:rPr lang="it-IT" i="1" dirty="0" err="1"/>
              <a:t>need</a:t>
            </a:r>
            <a:r>
              <a:rPr lang="it-IT" i="1" dirty="0"/>
              <a:t> to work </a:t>
            </a:r>
            <a:r>
              <a:rPr lang="it-IT" i="1" dirty="0" err="1"/>
              <a:t>until</a:t>
            </a:r>
            <a:r>
              <a:rPr lang="it-IT" i="1" dirty="0"/>
              <a:t> </a:t>
            </a:r>
            <a:r>
              <a:rPr lang="it-IT" i="1" dirty="0" err="1"/>
              <a:t>midnight</a:t>
            </a:r>
            <a:r>
              <a:rPr lang="it-IT" i="1" dirty="0"/>
              <a:t> </a:t>
            </a:r>
            <a:r>
              <a:rPr lang="it-IT" i="1" dirty="0" err="1"/>
              <a:t>because</a:t>
            </a:r>
            <a:r>
              <a:rPr lang="it-IT" i="1" dirty="0"/>
              <a:t> I </a:t>
            </a:r>
            <a:r>
              <a:rPr lang="it-IT" i="1" dirty="0" err="1"/>
              <a:t>promised</a:t>
            </a:r>
            <a:r>
              <a:rPr lang="it-IT" i="1" dirty="0"/>
              <a:t> to </a:t>
            </a:r>
            <a:r>
              <a:rPr lang="it-IT" i="1" dirty="0" err="1"/>
              <a:t>my</a:t>
            </a:r>
            <a:r>
              <a:rPr lang="it-IT" i="1" dirty="0"/>
              <a:t> </a:t>
            </a:r>
            <a:r>
              <a:rPr lang="it-IT" i="1" dirty="0" err="1"/>
              <a:t>PhD</a:t>
            </a:r>
            <a:r>
              <a:rPr lang="it-IT" i="1" dirty="0"/>
              <a:t> </a:t>
            </a:r>
            <a:r>
              <a:rPr lang="it-IT" i="1" dirty="0" err="1"/>
              <a:t>advisor</a:t>
            </a:r>
            <a:r>
              <a:rPr lang="it-IT" i="1" dirty="0"/>
              <a:t> I </a:t>
            </a:r>
            <a:r>
              <a:rPr lang="it-IT" i="1" dirty="0" err="1"/>
              <a:t>finish</a:t>
            </a:r>
            <a:r>
              <a:rPr lang="it-IT" i="1" dirty="0"/>
              <a:t> </a:t>
            </a:r>
            <a:r>
              <a:rPr lang="it-IT" i="1" dirty="0" err="1"/>
              <a:t>preparing</a:t>
            </a:r>
            <a:r>
              <a:rPr lang="it-IT" i="1" dirty="0"/>
              <a:t> the </a:t>
            </a:r>
            <a:r>
              <a:rPr lang="it-IT" i="1" dirty="0" err="1"/>
              <a:t>related</a:t>
            </a:r>
            <a:r>
              <a:rPr lang="it-IT" i="1" dirty="0"/>
              <a:t> work </a:t>
            </a:r>
            <a:r>
              <a:rPr lang="it-IT" i="1" dirty="0" err="1"/>
              <a:t>section</a:t>
            </a:r>
            <a:r>
              <a:rPr lang="it-IT" i="1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3B56C5D-B8DD-9147-BAF3-15E3EB5A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14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82A6BA-05AD-8C40-8207-3F060882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FRAME PROBLEM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ED298B-073F-9E42-87FE-9FDE9E915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FP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of the </a:t>
            </a:r>
            <a:r>
              <a:rPr lang="it-IT" dirty="0" err="1"/>
              <a:t>problems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provoked</a:t>
            </a:r>
            <a:r>
              <a:rPr lang="it-IT" dirty="0"/>
              <a:t> the </a:t>
            </a:r>
            <a:r>
              <a:rPr lang="it-IT" dirty="0" err="1"/>
              <a:t>birth</a:t>
            </a:r>
            <a:r>
              <a:rPr lang="it-IT" dirty="0"/>
              <a:t> of </a:t>
            </a:r>
            <a:r>
              <a:rPr lang="it-IT" i="1" dirty="0" err="1"/>
              <a:t>symbolic</a:t>
            </a:r>
            <a:r>
              <a:rPr lang="it-IT" i="1" dirty="0"/>
              <a:t> AI</a:t>
            </a:r>
            <a:r>
              <a:rPr lang="it-IT" dirty="0"/>
              <a:t>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maintained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basic</a:t>
            </a:r>
            <a:r>
              <a:rPr lang="it-IT" dirty="0"/>
              <a:t> for the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notion</a:t>
            </a:r>
            <a:r>
              <a:rPr lang="it-IT" dirty="0"/>
              <a:t> of </a:t>
            </a:r>
            <a:r>
              <a:rPr lang="it-IT" i="1" dirty="0" err="1"/>
              <a:t>reasoning</a:t>
            </a:r>
            <a:r>
              <a:rPr lang="it-IT" i="1" dirty="0"/>
              <a:t> with Open </a:t>
            </a:r>
            <a:r>
              <a:rPr lang="it-IT" i="1" dirty="0" err="1"/>
              <a:t>Worlds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C674141-400E-A24D-936A-3D1F6130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79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B16EB-CC6E-EF4D-89FC-B924F03A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FORMULATION OF THE FRAME PROBLEM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E8309C-B788-594F-B2AD-8AB5A8713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First Order </a:t>
            </a:r>
            <a:r>
              <a:rPr lang="it-IT" dirty="0" err="1"/>
              <a:t>Logic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predicates</a:t>
            </a:r>
            <a:r>
              <a:rPr lang="it-IT" dirty="0"/>
              <a:t> </a:t>
            </a:r>
            <a:r>
              <a:rPr lang="it-IT" i="1" dirty="0"/>
              <a:t>On </a:t>
            </a:r>
            <a:r>
              <a:rPr lang="it-IT" dirty="0"/>
              <a:t>and </a:t>
            </a:r>
            <a:r>
              <a:rPr lang="it-IT" i="1" dirty="0"/>
              <a:t>Open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depend</a:t>
            </a:r>
            <a:r>
              <a:rPr lang="it-IT" dirty="0"/>
              <a:t> on time;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allow</a:t>
            </a:r>
            <a:r>
              <a:rPr lang="it-IT" dirty="0"/>
              <a:t> </a:t>
            </a:r>
            <a:r>
              <a:rPr lang="it-IT" dirty="0" err="1"/>
              <a:t>constants</a:t>
            </a:r>
            <a:r>
              <a:rPr lang="it-IT" dirty="0"/>
              <a:t> </a:t>
            </a:r>
            <a:r>
              <a:rPr lang="it-IT" i="1" dirty="0"/>
              <a:t>0,1, 2…</a:t>
            </a:r>
            <a:r>
              <a:rPr lang="it-IT" dirty="0"/>
              <a:t>;</a:t>
            </a:r>
          </a:p>
          <a:p>
            <a:r>
              <a:rPr lang="it-IT" dirty="0"/>
              <a:t>In the </a:t>
            </a:r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definitions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name</a:t>
            </a:r>
            <a:r>
              <a:rPr lang="it-IT" dirty="0"/>
              <a:t> the </a:t>
            </a:r>
            <a:r>
              <a:rPr lang="it-IT" dirty="0" err="1"/>
              <a:t>assertions</a:t>
            </a:r>
            <a:r>
              <a:rPr lang="it-IT" dirty="0"/>
              <a:t> of </a:t>
            </a:r>
            <a:r>
              <a:rPr lang="it-IT" dirty="0" err="1"/>
              <a:t>ground</a:t>
            </a:r>
            <a:r>
              <a:rPr lang="it-IT" dirty="0"/>
              <a:t> </a:t>
            </a:r>
            <a:r>
              <a:rPr lang="it-IT" dirty="0" err="1"/>
              <a:t>formulae</a:t>
            </a:r>
            <a:r>
              <a:rPr lang="it-IT" dirty="0"/>
              <a:t> </a:t>
            </a:r>
            <a:r>
              <a:rPr lang="it-IT" i="1" dirty="0" err="1"/>
              <a:t>fluents</a:t>
            </a:r>
            <a:r>
              <a:rPr lang="it-IT" i="1" dirty="0"/>
              <a:t>.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E8FEFEC-6441-384A-AC33-325E8EEE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51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C6C986-A3D8-9B4B-BAFE-ABB65816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86760B-3D92-5249-975E-286FA6B3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:</a:t>
            </a:r>
          </a:p>
          <a:p>
            <a:endParaRPr lang="it-IT" dirty="0"/>
          </a:p>
          <a:p>
            <a:pPr lvl="1"/>
            <a:r>
              <a:rPr lang="it-IT" dirty="0">
                <a:solidFill>
                  <a:srgbClr val="FF0000"/>
                </a:solidFill>
              </a:rPr>
              <a:t>NOT OPEN(0)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NOT ON(0)</a:t>
            </a:r>
          </a:p>
          <a:p>
            <a:pPr lvl="1"/>
            <a:endParaRPr lang="it-IT" dirty="0"/>
          </a:p>
          <a:p>
            <a:pPr marL="457200" lvl="1" indent="0">
              <a:buNone/>
            </a:pP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identifies</a:t>
            </a:r>
            <a:r>
              <a:rPr lang="it-IT" dirty="0"/>
              <a:t> the first </a:t>
            </a:r>
            <a:r>
              <a:rPr lang="it-IT" i="1" dirty="0"/>
              <a:t>frame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the light </a:t>
            </a:r>
            <a:r>
              <a:rPr lang="it-IT" dirty="0" err="1"/>
              <a:t>is</a:t>
            </a:r>
            <a:r>
              <a:rPr lang="it-IT" dirty="0"/>
              <a:t> off and the door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closed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CCA5C41-0BA9-5B4F-B0D4-46CA621F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36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9DE971-A471-4640-A21C-426464CB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EA55BE-383E-914C-9F7E-2B7A8A21B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let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subsequent</a:t>
            </a:r>
            <a:r>
              <a:rPr lang="it-IT" dirty="0"/>
              <a:t> frame</a:t>
            </a:r>
          </a:p>
          <a:p>
            <a:endParaRPr lang="it-IT" dirty="0"/>
          </a:p>
          <a:p>
            <a:pPr lvl="1"/>
            <a:r>
              <a:rPr lang="it-IT" dirty="0">
                <a:solidFill>
                  <a:srgbClr val="FF0000"/>
                </a:solidFill>
              </a:rPr>
              <a:t>OPEN(1)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NOT ON(1)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consistent</a:t>
            </a:r>
            <a:r>
              <a:rPr lang="it-IT" dirty="0"/>
              <a:t> with the </a:t>
            </a:r>
            <a:r>
              <a:rPr lang="it-IT" dirty="0" err="1"/>
              <a:t>previous</a:t>
            </a:r>
            <a:r>
              <a:rPr lang="it-IT" dirty="0"/>
              <a:t> frame, </a:t>
            </a:r>
            <a:r>
              <a:rPr lang="it-IT" dirty="0" err="1"/>
              <a:t>but</a:t>
            </a:r>
            <a:r>
              <a:rPr lang="it-IT" dirty="0"/>
              <a:t>…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A0B247D-63B6-3C44-BC07-C397C914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85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9DE971-A471-4640-A21C-426464CB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EA55BE-383E-914C-9F7E-2B7A8A21B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consistently</a:t>
            </a:r>
            <a:r>
              <a:rPr lang="it-IT" dirty="0"/>
              <a:t> with the first frame,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endParaRPr lang="it-IT" dirty="0"/>
          </a:p>
          <a:p>
            <a:endParaRPr lang="it-IT" dirty="0"/>
          </a:p>
          <a:p>
            <a:pPr lvl="1"/>
            <a:r>
              <a:rPr lang="it-IT" dirty="0">
                <a:solidFill>
                  <a:srgbClr val="FF0000"/>
                </a:solidFill>
              </a:rPr>
              <a:t>NOT OPEN(1)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ON(1)</a:t>
            </a:r>
          </a:p>
          <a:p>
            <a:pPr marL="457200" lvl="1" indent="0">
              <a:buNone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A0B247D-63B6-3C44-BC07-C397C914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838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B40547-C141-2146-BF0C-A92CAC45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CE18EB-38CB-7F48-84A1-A0AEAE97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Now</a:t>
            </a:r>
            <a:r>
              <a:rPr lang="it-IT" dirty="0"/>
              <a:t>, the </a:t>
            </a:r>
            <a:r>
              <a:rPr lang="it-IT" dirty="0" err="1"/>
              <a:t>question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: do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i="1" dirty="0"/>
              <a:t>an </a:t>
            </a:r>
            <a:r>
              <a:rPr lang="it-IT" i="1" dirty="0" err="1"/>
              <a:t>explanation</a:t>
            </a:r>
            <a:r>
              <a:rPr lang="it-IT" dirty="0"/>
              <a:t> for the </a:t>
            </a:r>
            <a:r>
              <a:rPr lang="it-IT" dirty="0" err="1"/>
              <a:t>existence</a:t>
            </a:r>
            <a:r>
              <a:rPr lang="it-IT" dirty="0"/>
              <a:t> of the </a:t>
            </a:r>
            <a:r>
              <a:rPr lang="it-IT" dirty="0" err="1"/>
              <a:t>second</a:t>
            </a:r>
            <a:r>
              <a:rPr lang="it-IT" dirty="0"/>
              <a:t> scenario?</a:t>
            </a:r>
          </a:p>
          <a:p>
            <a:r>
              <a:rPr lang="it-IT" dirty="0" err="1"/>
              <a:t>Allow</a:t>
            </a:r>
            <a:r>
              <a:rPr lang="it-IT" dirty="0"/>
              <a:t> </a:t>
            </a:r>
            <a:r>
              <a:rPr lang="it-IT" i="1" dirty="0"/>
              <a:t>frame </a:t>
            </a:r>
            <a:r>
              <a:rPr lang="it-IT" i="1" dirty="0" err="1"/>
              <a:t>transformations</a:t>
            </a:r>
            <a:r>
              <a:rPr lang="it-IT" dirty="0"/>
              <a:t> to </a:t>
            </a:r>
            <a:r>
              <a:rPr lang="it-IT" dirty="0" err="1"/>
              <a:t>act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DOOR-OPEN()</a:t>
            </a:r>
          </a:p>
          <a:p>
            <a:pPr lvl="1"/>
            <a:r>
              <a:rPr lang="it-IT" dirty="0"/>
              <a:t>TURN-LIGHT()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E512A7-D74C-A141-81C7-AE6B489A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97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594CC3-E8B0-8947-A3BB-37910BED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87FC56-9DA9-114F-86D9-E5D11FB7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For the first scenario </a:t>
            </a:r>
            <a:r>
              <a:rPr lang="it-IT" sz="2800" dirty="0" err="1"/>
              <a:t>we</a:t>
            </a:r>
            <a:r>
              <a:rPr lang="it-IT" sz="2800" dirty="0"/>
              <a:t> can </a:t>
            </a:r>
            <a:r>
              <a:rPr lang="it-IT" sz="2800" dirty="0" err="1"/>
              <a:t>imagine</a:t>
            </a:r>
            <a:endParaRPr lang="it-IT" sz="2800" dirty="0"/>
          </a:p>
          <a:p>
            <a:pPr lvl="1"/>
            <a:r>
              <a:rPr lang="it-IT" sz="2400" dirty="0" err="1"/>
              <a:t>Someone</a:t>
            </a:r>
            <a:r>
              <a:rPr lang="it-IT" sz="2400" dirty="0"/>
              <a:t> </a:t>
            </a:r>
            <a:r>
              <a:rPr lang="it-IT" sz="2400" dirty="0" err="1"/>
              <a:t>entered</a:t>
            </a:r>
            <a:r>
              <a:rPr lang="it-IT" sz="2400" dirty="0"/>
              <a:t> the room</a:t>
            </a:r>
          </a:p>
          <a:p>
            <a:endParaRPr lang="it-IT" sz="2800" dirty="0"/>
          </a:p>
          <a:p>
            <a:r>
              <a:rPr lang="it-IT" sz="2800" dirty="0"/>
              <a:t>To </a:t>
            </a:r>
            <a:r>
              <a:rPr lang="it-IT" sz="2800" dirty="0" err="1"/>
              <a:t>guarantee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a </a:t>
            </a:r>
            <a:r>
              <a:rPr lang="it-IT" sz="2800" dirty="0" err="1"/>
              <a:t>miracoulous</a:t>
            </a:r>
            <a:r>
              <a:rPr lang="it-IT" sz="2800" dirty="0"/>
              <a:t> </a:t>
            </a:r>
            <a:r>
              <a:rPr lang="it-IT" sz="2800" dirty="0" err="1"/>
              <a:t>turning</a:t>
            </a:r>
            <a:r>
              <a:rPr lang="it-IT" sz="2800" dirty="0"/>
              <a:t> on of the light </a:t>
            </a:r>
            <a:r>
              <a:rPr lang="it-IT" sz="2800" dirty="0" err="1"/>
              <a:t>does</a:t>
            </a:r>
            <a:r>
              <a:rPr lang="it-IT" sz="2800" dirty="0"/>
              <a:t> </a:t>
            </a:r>
            <a:r>
              <a:rPr lang="it-IT" sz="2800" dirty="0" err="1"/>
              <a:t>not</a:t>
            </a:r>
            <a:r>
              <a:rPr lang="it-IT" sz="2800" dirty="0"/>
              <a:t> </a:t>
            </a:r>
            <a:r>
              <a:rPr lang="it-IT" sz="2800" dirty="0" err="1"/>
              <a:t>occur</a:t>
            </a:r>
            <a:r>
              <a:rPr lang="it-IT" sz="2800" dirty="0"/>
              <a:t> </a:t>
            </a: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need</a:t>
            </a:r>
            <a:r>
              <a:rPr lang="it-IT" sz="2800" dirty="0"/>
              <a:t> to introduce </a:t>
            </a:r>
            <a:r>
              <a:rPr lang="it-IT" sz="2800" i="1" dirty="0"/>
              <a:t>frame </a:t>
            </a:r>
            <a:r>
              <a:rPr lang="it-IT" sz="2800" i="1" dirty="0" err="1"/>
              <a:t>axioms</a:t>
            </a:r>
            <a:r>
              <a:rPr lang="it-IT" sz="2800" dirty="0"/>
              <a:t> for </a:t>
            </a:r>
            <a:r>
              <a:rPr lang="it-IT" sz="2800" dirty="0" err="1"/>
              <a:t>instance</a:t>
            </a:r>
            <a:endParaRPr lang="it-IT" sz="2800" dirty="0"/>
          </a:p>
          <a:p>
            <a:pPr lvl="1"/>
            <a:r>
              <a:rPr lang="it-IT" sz="2400" dirty="0">
                <a:solidFill>
                  <a:srgbClr val="FF0000"/>
                </a:solidFill>
              </a:rPr>
              <a:t>ON(0) ⇔ ON(1)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8F18499-6149-174D-B4C9-5BC188CD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764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5022F1-5653-D345-BD48-2492D8B4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MISSIONARIES AND CANNIBALS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4D0736-56B4-2140-BF04-C1EC6D0B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/>
              <a:t>In the </a:t>
            </a:r>
            <a:r>
              <a:rPr lang="it-IT" sz="2400" dirty="0" err="1"/>
              <a:t>missionaries</a:t>
            </a:r>
            <a:r>
              <a:rPr lang="it-IT" sz="2400" dirty="0"/>
              <a:t> and </a:t>
            </a:r>
            <a:r>
              <a:rPr lang="it-IT" sz="2400" dirty="0" err="1"/>
              <a:t>cannibals</a:t>
            </a:r>
            <a:r>
              <a:rPr lang="it-IT" sz="2400" dirty="0"/>
              <a:t> </a:t>
            </a:r>
            <a:r>
              <a:rPr lang="it-IT" sz="2400" dirty="0" err="1"/>
              <a:t>problem</a:t>
            </a:r>
            <a:r>
              <a:rPr lang="it-IT" sz="2400" dirty="0"/>
              <a:t>, </a:t>
            </a:r>
            <a:r>
              <a:rPr lang="it-IT" sz="2400" dirty="0" err="1"/>
              <a:t>three</a:t>
            </a:r>
            <a:r>
              <a:rPr lang="it-IT" sz="2400" dirty="0"/>
              <a:t> </a:t>
            </a:r>
            <a:r>
              <a:rPr lang="it-IT" sz="2400" dirty="0" err="1"/>
              <a:t>missionaries</a:t>
            </a:r>
            <a:r>
              <a:rPr lang="it-IT" sz="2400" dirty="0"/>
              <a:t> and </a:t>
            </a:r>
            <a:r>
              <a:rPr lang="it-IT" sz="2400" dirty="0" err="1"/>
              <a:t>three</a:t>
            </a:r>
            <a:r>
              <a:rPr lang="it-IT" sz="2400" dirty="0"/>
              <a:t> </a:t>
            </a:r>
            <a:r>
              <a:rPr lang="it-IT" sz="2400" dirty="0" err="1"/>
              <a:t>cannibals</a:t>
            </a:r>
            <a:r>
              <a:rPr lang="it-IT" sz="2400" dirty="0"/>
              <a:t> must cross a </a:t>
            </a:r>
            <a:r>
              <a:rPr lang="it-IT" sz="2400" dirty="0" err="1"/>
              <a:t>river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a boat </a:t>
            </a:r>
            <a:r>
              <a:rPr lang="it-IT" sz="2400" dirty="0" err="1"/>
              <a:t>which</a:t>
            </a:r>
            <a:r>
              <a:rPr lang="it-IT" sz="2400" dirty="0"/>
              <a:t> can </a:t>
            </a:r>
            <a:r>
              <a:rPr lang="it-IT" sz="2400" dirty="0" err="1"/>
              <a:t>carry</a:t>
            </a:r>
            <a:r>
              <a:rPr lang="it-IT" sz="2400" dirty="0"/>
              <a:t> </a:t>
            </a:r>
            <a:r>
              <a:rPr lang="it-IT" sz="2400" dirty="0" err="1"/>
              <a:t>at</a:t>
            </a:r>
            <a:r>
              <a:rPr lang="it-IT" sz="2400" dirty="0"/>
              <a:t> </a:t>
            </a:r>
            <a:r>
              <a:rPr lang="it-IT" sz="2400" dirty="0" err="1"/>
              <a:t>most</a:t>
            </a:r>
            <a:r>
              <a:rPr lang="it-IT" sz="2400" dirty="0"/>
              <a:t> </a:t>
            </a:r>
            <a:r>
              <a:rPr lang="it-IT" sz="2400" dirty="0" err="1"/>
              <a:t>two</a:t>
            </a:r>
            <a:r>
              <a:rPr lang="it-IT" sz="2400" dirty="0"/>
              <a:t> </a:t>
            </a:r>
            <a:r>
              <a:rPr lang="it-IT" sz="2400" dirty="0" err="1"/>
              <a:t>people</a:t>
            </a:r>
            <a:r>
              <a:rPr lang="it-IT" sz="2400" dirty="0"/>
              <a:t>, under the </a:t>
            </a:r>
            <a:r>
              <a:rPr lang="it-IT" sz="2400" dirty="0" err="1"/>
              <a:t>constraint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, for </a:t>
            </a:r>
            <a:r>
              <a:rPr lang="it-IT" sz="2400" dirty="0" err="1"/>
              <a:t>both</a:t>
            </a:r>
            <a:r>
              <a:rPr lang="it-IT" sz="2400" dirty="0"/>
              <a:t> </a:t>
            </a:r>
            <a:r>
              <a:rPr lang="it-IT" sz="2400" dirty="0" err="1"/>
              <a:t>banks</a:t>
            </a:r>
            <a:r>
              <a:rPr lang="it-IT" sz="2400" dirty="0"/>
              <a:t>, </a:t>
            </a:r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there</a:t>
            </a:r>
            <a:r>
              <a:rPr lang="it-IT" sz="2400" dirty="0"/>
              <a:t> are </a:t>
            </a:r>
            <a:r>
              <a:rPr lang="it-IT" sz="2400" dirty="0" err="1"/>
              <a:t>missionaries</a:t>
            </a:r>
            <a:r>
              <a:rPr lang="it-IT" sz="2400" dirty="0"/>
              <a:t> </a:t>
            </a:r>
            <a:r>
              <a:rPr lang="it-IT" sz="2400" dirty="0" err="1"/>
              <a:t>present</a:t>
            </a:r>
            <a:r>
              <a:rPr lang="it-IT" sz="2400" dirty="0"/>
              <a:t> on the </a:t>
            </a:r>
            <a:r>
              <a:rPr lang="it-IT" sz="2400" dirty="0" err="1"/>
              <a:t>bank</a:t>
            </a:r>
            <a:r>
              <a:rPr lang="it-IT" sz="2400" dirty="0"/>
              <a:t>, </a:t>
            </a:r>
            <a:r>
              <a:rPr lang="it-IT" sz="2400" dirty="0" err="1"/>
              <a:t>they</a:t>
            </a:r>
            <a:r>
              <a:rPr lang="it-IT" sz="2400" dirty="0"/>
              <a:t> </a:t>
            </a:r>
            <a:r>
              <a:rPr lang="it-IT" sz="2400" dirty="0" err="1"/>
              <a:t>cannot</a:t>
            </a:r>
            <a:r>
              <a:rPr lang="it-IT" sz="2400" dirty="0"/>
              <a:t> be </a:t>
            </a:r>
            <a:r>
              <a:rPr lang="it-IT" sz="2400" dirty="0" err="1"/>
              <a:t>outnumbered</a:t>
            </a:r>
            <a:r>
              <a:rPr lang="it-IT" sz="2400" dirty="0"/>
              <a:t> by </a:t>
            </a:r>
            <a:r>
              <a:rPr lang="it-IT" sz="2400" dirty="0" err="1"/>
              <a:t>cannibals</a:t>
            </a:r>
            <a:r>
              <a:rPr lang="it-IT" sz="2400" dirty="0"/>
              <a:t> (</a:t>
            </a:r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they</a:t>
            </a:r>
            <a:r>
              <a:rPr lang="it-IT" sz="2400" dirty="0"/>
              <a:t> </a:t>
            </a:r>
            <a:r>
              <a:rPr lang="it-IT" sz="2400" dirty="0" err="1"/>
              <a:t>were</a:t>
            </a:r>
            <a:r>
              <a:rPr lang="it-IT" sz="2400" dirty="0"/>
              <a:t>, the </a:t>
            </a:r>
            <a:r>
              <a:rPr lang="it-IT" sz="2400" dirty="0" err="1"/>
              <a:t>cannibals</a:t>
            </a:r>
            <a:r>
              <a:rPr lang="it-IT" sz="2400" dirty="0"/>
              <a:t> </a:t>
            </a:r>
            <a:r>
              <a:rPr lang="it-IT" sz="2400" dirty="0" err="1"/>
              <a:t>would</a:t>
            </a:r>
            <a:r>
              <a:rPr lang="it-IT" sz="2400" dirty="0"/>
              <a:t> </a:t>
            </a:r>
            <a:r>
              <a:rPr lang="it-IT" sz="2400" dirty="0" err="1"/>
              <a:t>eat</a:t>
            </a:r>
            <a:r>
              <a:rPr lang="it-IT" sz="2400" dirty="0"/>
              <a:t> the </a:t>
            </a:r>
            <a:r>
              <a:rPr lang="it-IT" sz="2400" dirty="0" err="1"/>
              <a:t>missionaries</a:t>
            </a:r>
            <a:r>
              <a:rPr lang="it-IT" sz="2400" dirty="0"/>
              <a:t>). The boat </a:t>
            </a:r>
            <a:r>
              <a:rPr lang="it-IT" sz="2400" dirty="0" err="1"/>
              <a:t>cannot</a:t>
            </a:r>
            <a:r>
              <a:rPr lang="it-IT" sz="2400" dirty="0"/>
              <a:t> cross the </a:t>
            </a:r>
            <a:r>
              <a:rPr lang="it-IT" sz="2400" dirty="0" err="1"/>
              <a:t>river</a:t>
            </a:r>
            <a:r>
              <a:rPr lang="it-IT" sz="2400" dirty="0"/>
              <a:t> by </a:t>
            </a:r>
            <a:r>
              <a:rPr lang="it-IT" sz="2400" dirty="0" err="1"/>
              <a:t>itself</a:t>
            </a:r>
            <a:r>
              <a:rPr lang="it-IT" sz="2400" dirty="0"/>
              <a:t> with no </a:t>
            </a:r>
            <a:r>
              <a:rPr lang="it-IT" sz="2400" dirty="0" err="1"/>
              <a:t>people</a:t>
            </a:r>
            <a:r>
              <a:rPr lang="it-IT" sz="2400" dirty="0"/>
              <a:t> on </a:t>
            </a:r>
            <a:r>
              <a:rPr lang="it-IT" sz="2400" dirty="0" err="1"/>
              <a:t>board</a:t>
            </a:r>
            <a:r>
              <a:rPr lang="it-IT" sz="2400" dirty="0"/>
              <a:t>. 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22BFD0-1581-6A41-A589-D59EB6E5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0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97ED58-1CAD-5A49-B20A-AB84571F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COURSE STRUCTURE (3)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12A0DB-97B5-5344-ACAD-54DB79581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b="1" dirty="0"/>
              <a:t>UNIT 3: MODAL LOGIC AND NON MONOTONIC PARADIGM</a:t>
            </a:r>
            <a:endParaRPr lang="it-IT" sz="2000" b="1" dirty="0"/>
          </a:p>
          <a:p>
            <a:pPr lvl="1"/>
            <a:r>
              <a:rPr lang="en-US" sz="1800" b="1" dirty="0"/>
              <a:t>Labelled and modal logics</a:t>
            </a:r>
            <a:endParaRPr lang="it-IT" sz="1800" dirty="0"/>
          </a:p>
          <a:p>
            <a:pPr lvl="2"/>
            <a:r>
              <a:rPr lang="en-US" sz="1600" dirty="0"/>
              <a:t>Introduction to labelled logics</a:t>
            </a:r>
            <a:endParaRPr lang="it-IT" sz="1600" dirty="0"/>
          </a:p>
          <a:p>
            <a:pPr lvl="2"/>
            <a:r>
              <a:rPr lang="en-US" sz="1600" dirty="0"/>
              <a:t>Modal logics</a:t>
            </a:r>
            <a:endParaRPr lang="it-IT" sz="1600" dirty="0"/>
          </a:p>
          <a:p>
            <a:pPr lvl="1"/>
            <a:r>
              <a:rPr lang="en-US" sz="1800" b="1" dirty="0"/>
              <a:t>Specific non monotonic modal structures </a:t>
            </a:r>
            <a:endParaRPr lang="it-IT" sz="1800" dirty="0"/>
          </a:p>
          <a:p>
            <a:pPr lvl="2"/>
            <a:r>
              <a:rPr lang="en-US" sz="1600" dirty="0"/>
              <a:t>Epistemic logic</a:t>
            </a:r>
            <a:endParaRPr lang="it-IT" sz="1600" dirty="0"/>
          </a:p>
          <a:p>
            <a:pPr lvl="2"/>
            <a:r>
              <a:rPr lang="en-US" sz="1600" dirty="0"/>
              <a:t>BDI systems (Beliefs, Desires, Intentions)</a:t>
            </a:r>
            <a:endParaRPr lang="it-IT" sz="1600" dirty="0"/>
          </a:p>
          <a:p>
            <a:pPr lvl="1"/>
            <a:r>
              <a:rPr lang="en-US" sz="1800" b="1" dirty="0"/>
              <a:t>Temporal reasoning and non-monotonicity</a:t>
            </a:r>
            <a:endParaRPr lang="it-IT" sz="1800" dirty="0"/>
          </a:p>
          <a:p>
            <a:pPr lvl="2"/>
            <a:r>
              <a:rPr lang="en-US" sz="1600" dirty="0"/>
              <a:t>Linear logic is non-monotonic</a:t>
            </a:r>
            <a:endParaRPr lang="it-IT" sz="1600" dirty="0"/>
          </a:p>
          <a:p>
            <a:pPr lvl="2"/>
            <a:r>
              <a:rPr lang="en-US" sz="1600" dirty="0"/>
              <a:t>Representing learning and forgetting</a:t>
            </a:r>
            <a:endParaRPr lang="it-IT" sz="1600" dirty="0"/>
          </a:p>
          <a:p>
            <a:pPr lvl="1"/>
            <a:r>
              <a:rPr lang="en-US" sz="1800" b="1" dirty="0"/>
              <a:t>Belief revision</a:t>
            </a:r>
            <a:endParaRPr lang="it-IT" sz="18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E55A158-4E3E-2A49-9615-446B2E7B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759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C02067-99C5-FA45-8AFB-EC68FA44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NICE PICTURE!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FA5B85-D1FB-6D45-8E9E-5F54EE0C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  <p:pic>
        <p:nvPicPr>
          <p:cNvPr id="1026" name="Picture 2" descr="The Missionaries and Cannibals Problem. | by SHIKHAR PANDEY | Medium">
            <a:extLst>
              <a:ext uri="{FF2B5EF4-FFF2-40B4-BE49-F238E27FC236}">
                <a16:creationId xmlns:a16="http://schemas.microsoft.com/office/drawing/2014/main" id="{6561E003-7E52-8C43-8118-9482AE181E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568450"/>
            <a:ext cx="52578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513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49FC29-9954-744D-85F5-C1216FEE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SOLUTION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7D7861FD-6319-AC40-8FB1-E905232288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11599"/>
              </p:ext>
            </p:extLst>
          </p:nvPr>
        </p:nvGraphicFramePr>
        <p:xfrm>
          <a:off x="1576728" y="866778"/>
          <a:ext cx="5990544" cy="3727444"/>
        </p:xfrm>
        <a:graphic>
          <a:graphicData uri="http://schemas.openxmlformats.org/drawingml/2006/table">
            <a:tbl>
              <a:tblPr/>
              <a:tblGrid>
                <a:gridCol w="1497636">
                  <a:extLst>
                    <a:ext uri="{9D8B030D-6E8A-4147-A177-3AD203B41FA5}">
                      <a16:colId xmlns:a16="http://schemas.microsoft.com/office/drawing/2014/main" val="3866197222"/>
                    </a:ext>
                  </a:extLst>
                </a:gridCol>
                <a:gridCol w="1497636">
                  <a:extLst>
                    <a:ext uri="{9D8B030D-6E8A-4147-A177-3AD203B41FA5}">
                      <a16:colId xmlns:a16="http://schemas.microsoft.com/office/drawing/2014/main" val="77805758"/>
                    </a:ext>
                  </a:extLst>
                </a:gridCol>
                <a:gridCol w="1497636">
                  <a:extLst>
                    <a:ext uri="{9D8B030D-6E8A-4147-A177-3AD203B41FA5}">
                      <a16:colId xmlns:a16="http://schemas.microsoft.com/office/drawing/2014/main" val="3432419927"/>
                    </a:ext>
                  </a:extLst>
                </a:gridCol>
                <a:gridCol w="1497636">
                  <a:extLst>
                    <a:ext uri="{9D8B030D-6E8A-4147-A177-3AD203B41FA5}">
                      <a16:colId xmlns:a16="http://schemas.microsoft.com/office/drawing/2014/main" val="3314145785"/>
                    </a:ext>
                  </a:extLst>
                </a:gridCol>
              </a:tblGrid>
              <a:tr h="266246"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effectLst/>
                        </a:rPr>
                        <a:t>Trip </a:t>
                      </a:r>
                      <a:r>
                        <a:rPr lang="it-IT" sz="1300" dirty="0" err="1">
                          <a:effectLst/>
                        </a:rPr>
                        <a:t>number</a:t>
                      </a:r>
                      <a:endParaRPr lang="it-IT" sz="1300" dirty="0">
                        <a:effectLst/>
                      </a:endParaRP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>
                          <a:effectLst/>
                        </a:rPr>
                        <a:t>Starting bank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>
                          <a:effectLst/>
                        </a:rPr>
                        <a:t>Travel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>
                          <a:effectLst/>
                        </a:rPr>
                        <a:t>Ending bank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506673"/>
                  </a:ext>
                </a:extLst>
              </a:tr>
              <a:tr h="266246"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(start)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300">
                          <a:effectLst/>
                        </a:rPr>
                        <a:t>α</a:t>
                      </a:r>
                      <a:r>
                        <a:rPr lang="it-IT" sz="1300">
                          <a:effectLst/>
                        </a:rPr>
                        <a:t>a </a:t>
                      </a:r>
                      <a:r>
                        <a:rPr lang="el-GR" sz="1300">
                          <a:effectLst/>
                        </a:rPr>
                        <a:t>β</a:t>
                      </a:r>
                      <a:r>
                        <a:rPr lang="it-IT" sz="1300">
                          <a:effectLst/>
                        </a:rPr>
                        <a:t>b </a:t>
                      </a:r>
                      <a:r>
                        <a:rPr lang="el-GR" sz="1300">
                          <a:effectLst/>
                        </a:rPr>
                        <a:t>γ</a:t>
                      </a:r>
                      <a:r>
                        <a:rPr lang="it-IT" sz="1300">
                          <a:effectLst/>
                        </a:rPr>
                        <a:t>c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300">
                        <a:effectLst/>
                      </a:endParaRP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300">
                        <a:effectLst/>
                      </a:endParaRP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606655"/>
                  </a:ext>
                </a:extLst>
              </a:tr>
              <a:tr h="266246"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1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300">
                          <a:effectLst/>
                        </a:rPr>
                        <a:t>β</a:t>
                      </a:r>
                      <a:r>
                        <a:rPr lang="it-IT" sz="1300">
                          <a:effectLst/>
                        </a:rPr>
                        <a:t>b </a:t>
                      </a:r>
                      <a:r>
                        <a:rPr lang="el-GR" sz="1300">
                          <a:effectLst/>
                        </a:rPr>
                        <a:t>γ</a:t>
                      </a:r>
                      <a:r>
                        <a:rPr lang="it-IT" sz="1300">
                          <a:effectLst/>
                        </a:rPr>
                        <a:t>c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300">
                          <a:effectLst/>
                        </a:rPr>
                        <a:t>α</a:t>
                      </a:r>
                      <a:r>
                        <a:rPr lang="it-IT" sz="1300">
                          <a:effectLst/>
                        </a:rPr>
                        <a:t>a →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300">
                        <a:effectLst/>
                      </a:endParaRP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218099"/>
                  </a:ext>
                </a:extLst>
              </a:tr>
              <a:tr h="266246"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2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300">
                          <a:effectLst/>
                        </a:rPr>
                        <a:t>β</a:t>
                      </a:r>
                      <a:r>
                        <a:rPr lang="it-IT" sz="1300">
                          <a:effectLst/>
                        </a:rPr>
                        <a:t>b </a:t>
                      </a:r>
                      <a:r>
                        <a:rPr lang="el-GR" sz="1300">
                          <a:effectLst/>
                        </a:rPr>
                        <a:t>γ</a:t>
                      </a:r>
                      <a:r>
                        <a:rPr lang="it-IT" sz="1300">
                          <a:effectLst/>
                        </a:rPr>
                        <a:t>c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300">
                          <a:effectLst/>
                        </a:rPr>
                        <a:t>←α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a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534551"/>
                  </a:ext>
                </a:extLst>
              </a:tr>
              <a:tr h="266246"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3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300">
                          <a:effectLst/>
                        </a:rPr>
                        <a:t>α β γ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bc →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a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502223"/>
                  </a:ext>
                </a:extLst>
              </a:tr>
              <a:tr h="266246"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4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300">
                          <a:effectLst/>
                        </a:rPr>
                        <a:t>α β γ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← a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b c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96728"/>
                  </a:ext>
                </a:extLst>
              </a:tr>
              <a:tr h="266246"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5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300">
                          <a:effectLst/>
                        </a:rPr>
                        <a:t>α</a:t>
                      </a:r>
                      <a:r>
                        <a:rPr lang="it-IT" sz="1300">
                          <a:effectLst/>
                        </a:rPr>
                        <a:t>a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300">
                          <a:effectLst/>
                        </a:rPr>
                        <a:t>βγ →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b c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018161"/>
                  </a:ext>
                </a:extLst>
              </a:tr>
              <a:tr h="266246"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6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300">
                          <a:effectLst/>
                        </a:rPr>
                        <a:t>α</a:t>
                      </a:r>
                      <a:r>
                        <a:rPr lang="it-IT" sz="1300">
                          <a:effectLst/>
                        </a:rPr>
                        <a:t>a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300">
                          <a:effectLst/>
                        </a:rPr>
                        <a:t>← β</a:t>
                      </a:r>
                      <a:r>
                        <a:rPr lang="it-IT" sz="1300">
                          <a:effectLst/>
                        </a:rPr>
                        <a:t>b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300">
                          <a:effectLst/>
                        </a:rPr>
                        <a:t>γ</a:t>
                      </a:r>
                      <a:r>
                        <a:rPr lang="it-IT" sz="1300">
                          <a:effectLst/>
                        </a:rPr>
                        <a:t>c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08811"/>
                  </a:ext>
                </a:extLst>
              </a:tr>
              <a:tr h="266246"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7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a b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300">
                          <a:effectLst/>
                        </a:rPr>
                        <a:t>αβ →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300">
                          <a:effectLst/>
                        </a:rPr>
                        <a:t>γ</a:t>
                      </a:r>
                      <a:r>
                        <a:rPr lang="it-IT" sz="1300">
                          <a:effectLst/>
                        </a:rPr>
                        <a:t>c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556974"/>
                  </a:ext>
                </a:extLst>
              </a:tr>
              <a:tr h="266246"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8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a b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← c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300">
                          <a:effectLst/>
                        </a:rPr>
                        <a:t>α β γ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278719"/>
                  </a:ext>
                </a:extLst>
              </a:tr>
              <a:tr h="266246"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9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b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a c →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300">
                          <a:effectLst/>
                        </a:rPr>
                        <a:t>α β γ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693423"/>
                  </a:ext>
                </a:extLst>
              </a:tr>
              <a:tr h="266246"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10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b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300">
                          <a:effectLst/>
                        </a:rPr>
                        <a:t>← β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300">
                          <a:effectLst/>
                        </a:rPr>
                        <a:t>α</a:t>
                      </a:r>
                      <a:r>
                        <a:rPr lang="it-IT" sz="1300">
                          <a:effectLst/>
                        </a:rPr>
                        <a:t>a </a:t>
                      </a:r>
                      <a:r>
                        <a:rPr lang="el-GR" sz="1300">
                          <a:effectLst/>
                        </a:rPr>
                        <a:t>γ</a:t>
                      </a:r>
                      <a:r>
                        <a:rPr lang="it-IT" sz="1300">
                          <a:effectLst/>
                        </a:rPr>
                        <a:t>c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34110"/>
                  </a:ext>
                </a:extLst>
              </a:tr>
              <a:tr h="266246"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11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300">
                        <a:effectLst/>
                      </a:endParaRP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300">
                          <a:effectLst/>
                        </a:rPr>
                        <a:t>β</a:t>
                      </a:r>
                      <a:r>
                        <a:rPr lang="it-IT" sz="1300">
                          <a:effectLst/>
                        </a:rPr>
                        <a:t>b →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300">
                          <a:effectLst/>
                        </a:rPr>
                        <a:t>α</a:t>
                      </a:r>
                      <a:r>
                        <a:rPr lang="it-IT" sz="1300">
                          <a:effectLst/>
                        </a:rPr>
                        <a:t>a </a:t>
                      </a:r>
                      <a:r>
                        <a:rPr lang="el-GR" sz="1300">
                          <a:effectLst/>
                        </a:rPr>
                        <a:t>γ</a:t>
                      </a:r>
                      <a:r>
                        <a:rPr lang="it-IT" sz="1300">
                          <a:effectLst/>
                        </a:rPr>
                        <a:t>c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30771"/>
                  </a:ext>
                </a:extLst>
              </a:tr>
              <a:tr h="266246"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(finish)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300">
                        <a:effectLst/>
                      </a:endParaRP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300">
                        <a:effectLst/>
                      </a:endParaRP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300" dirty="0">
                          <a:effectLst/>
                        </a:rPr>
                        <a:t>α</a:t>
                      </a:r>
                      <a:r>
                        <a:rPr lang="it-IT" sz="1300" dirty="0">
                          <a:effectLst/>
                        </a:rPr>
                        <a:t>a </a:t>
                      </a:r>
                      <a:r>
                        <a:rPr lang="el-GR" sz="1300" dirty="0">
                          <a:effectLst/>
                        </a:rPr>
                        <a:t>β</a:t>
                      </a:r>
                      <a:r>
                        <a:rPr lang="it-IT" sz="1300" dirty="0">
                          <a:effectLst/>
                        </a:rPr>
                        <a:t>b </a:t>
                      </a:r>
                      <a:r>
                        <a:rPr lang="el-GR" sz="1300" dirty="0">
                          <a:effectLst/>
                        </a:rPr>
                        <a:t>γ</a:t>
                      </a:r>
                      <a:r>
                        <a:rPr lang="it-IT" sz="1300" dirty="0">
                          <a:effectLst/>
                        </a:rPr>
                        <a:t>c</a:t>
                      </a:r>
                    </a:p>
                  </a:txBody>
                  <a:tcPr marL="66562" marR="66562" marT="33281" marB="332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487482"/>
                  </a:ext>
                </a:extLst>
              </a:tr>
            </a:tbl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A1355C-4DC2-3B44-AE4E-7762C964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22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AD7344-D9B9-B14C-AF57-91FB47D3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CIRCUMSCRIPTION LOGIC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D7593F-6574-7140-9BD3-B5999B8FE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principle</a:t>
            </a:r>
            <a:r>
              <a:rPr lang="it-IT" dirty="0"/>
              <a:t> of </a:t>
            </a:r>
            <a:r>
              <a:rPr lang="it-IT" dirty="0" err="1"/>
              <a:t>circumscription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: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to be </a:t>
            </a:r>
            <a:r>
              <a:rPr lang="it-IT" dirty="0" err="1"/>
              <a:t>true</a:t>
            </a:r>
            <a:r>
              <a:rPr lang="it-IT" dirty="0"/>
              <a:t>,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assumed</a:t>
            </a:r>
            <a:r>
              <a:rPr lang="it-IT" dirty="0"/>
              <a:t> false</a:t>
            </a:r>
          </a:p>
          <a:p>
            <a:r>
              <a:rPr lang="it-IT" dirty="0"/>
              <a:t>The </a:t>
            </a:r>
            <a:r>
              <a:rPr lang="it-IT" dirty="0" err="1"/>
              <a:t>concept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expressed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 </a:t>
            </a:r>
            <a:r>
              <a:rPr lang="it-IT" i="1" dirty="0" err="1"/>
              <a:t>minimal</a:t>
            </a:r>
            <a:r>
              <a:rPr lang="it-IT" i="1" dirty="0"/>
              <a:t> </a:t>
            </a:r>
            <a:r>
              <a:rPr lang="it-IT" i="1" dirty="0" err="1"/>
              <a:t>models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5552729-746B-5349-9E3A-A8A74DE7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72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D833B0-807A-DD47-BB76-7E466CE8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 OF MINIMAL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076336-1AFE-0249-B524-DAD67C65A9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Consider the formula</a:t>
                </a:r>
              </a:p>
              <a:p>
                <a:pPr marL="457200" lvl="1" indent="0">
                  <a:buNone/>
                </a:pPr>
                <a:r>
                  <a:rPr lang="it-IT" dirty="0"/>
                  <a:t>			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∨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pPr lvl="1"/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</a:t>
                </a:r>
                <a:r>
                  <a:rPr lang="it-IT" dirty="0" err="1"/>
                  <a:t>three</a:t>
                </a:r>
                <a:r>
                  <a:rPr lang="it-IT" dirty="0"/>
                  <a:t> </a:t>
                </a:r>
                <a:r>
                  <a:rPr lang="it-IT" dirty="0" err="1"/>
                  <a:t>models</a:t>
                </a:r>
                <a:r>
                  <a:rPr lang="it-IT" dirty="0"/>
                  <a:t>:</a:t>
                </a:r>
              </a:p>
              <a:p>
                <a:pPr lvl="2"/>
                <a:r>
                  <a:rPr lang="it-IT" dirty="0"/>
                  <a:t>{</a:t>
                </a:r>
                <a:r>
                  <a:rPr lang="it-IT" dirty="0" err="1"/>
                  <a:t>a,b,c</a:t>
                </a:r>
                <a:r>
                  <a:rPr lang="it-IT" dirty="0"/>
                  <a:t>}</a:t>
                </a:r>
              </a:p>
              <a:p>
                <a:pPr lvl="2"/>
                <a:r>
                  <a:rPr lang="it-IT" dirty="0"/>
                  <a:t>{</a:t>
                </a:r>
                <a:r>
                  <a:rPr lang="it-IT" dirty="0" err="1"/>
                  <a:t>a,b,-c</a:t>
                </a:r>
                <a:r>
                  <a:rPr lang="it-IT" dirty="0"/>
                  <a:t>}</a:t>
                </a:r>
              </a:p>
              <a:p>
                <a:pPr lvl="2"/>
                <a:r>
                  <a:rPr lang="it-IT" dirty="0"/>
                  <a:t>{a,-</a:t>
                </a:r>
                <a:r>
                  <a:rPr lang="it-IT" dirty="0" err="1"/>
                  <a:t>b,c</a:t>
                </a:r>
                <a:r>
                  <a:rPr lang="it-IT" dirty="0"/>
                  <a:t>}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076336-1AFE-0249-B524-DAD67C65A9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A30819D-A787-D64F-A865-C629BCBE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E6F6A007-CADE-CA40-A646-E555C4006A54}"/>
              </a:ext>
            </a:extLst>
          </p:cNvPr>
          <p:cNvCxnSpPr/>
          <p:nvPr/>
        </p:nvCxnSpPr>
        <p:spPr>
          <a:xfrm flipH="1">
            <a:off x="2731698" y="2691441"/>
            <a:ext cx="24844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9F5401EE-2946-1A49-967A-8399361150C5}"/>
              </a:ext>
            </a:extLst>
          </p:cNvPr>
          <p:cNvCxnSpPr>
            <a:cxnSpLocks/>
          </p:cNvCxnSpPr>
          <p:nvPr/>
        </p:nvCxnSpPr>
        <p:spPr>
          <a:xfrm flipH="1" flipV="1">
            <a:off x="2731700" y="3137139"/>
            <a:ext cx="2626131" cy="165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9569BABB-5FB5-D444-BD11-A5359C6A4AF2}"/>
              </a:ext>
            </a:extLst>
          </p:cNvPr>
          <p:cNvCxnSpPr>
            <a:cxnSpLocks/>
          </p:cNvCxnSpPr>
          <p:nvPr/>
        </p:nvCxnSpPr>
        <p:spPr>
          <a:xfrm flipH="1">
            <a:off x="2731698" y="3302241"/>
            <a:ext cx="2626133" cy="272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DD9BBFE-9DC8-954E-B2BB-EE5E473C4F40}"/>
              </a:ext>
            </a:extLst>
          </p:cNvPr>
          <p:cNvSpPr txBox="1"/>
          <p:nvPr/>
        </p:nvSpPr>
        <p:spPr>
          <a:xfrm>
            <a:off x="5216105" y="2506775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Non </a:t>
            </a:r>
            <a:r>
              <a:rPr lang="it-IT" dirty="0" err="1"/>
              <a:t>minimal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A7FB12A-F93E-D140-956C-56F6A230B341}"/>
              </a:ext>
            </a:extLst>
          </p:cNvPr>
          <p:cNvSpPr txBox="1"/>
          <p:nvPr/>
        </p:nvSpPr>
        <p:spPr>
          <a:xfrm>
            <a:off x="5357831" y="3117575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Minimal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65092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5C31FD-DABB-C540-96F8-466191B5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CIRCUMSCRIPTION FAILURE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DDCF86-EC8C-4543-8FD1-5E04EBF8D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attempt</a:t>
            </a:r>
            <a:r>
              <a:rPr lang="it-IT" dirty="0"/>
              <a:t> to solve the frame </a:t>
            </a:r>
            <a:r>
              <a:rPr lang="it-IT" dirty="0" err="1"/>
              <a:t>problem</a:t>
            </a:r>
            <a:r>
              <a:rPr lang="it-IT" dirty="0"/>
              <a:t> by </a:t>
            </a:r>
            <a:r>
              <a:rPr lang="it-IT" dirty="0" err="1"/>
              <a:t>circumscription</a:t>
            </a:r>
            <a:r>
              <a:rPr lang="it-IT" dirty="0"/>
              <a:t> </a:t>
            </a:r>
            <a:r>
              <a:rPr lang="it-IT" dirty="0" err="1"/>
              <a:t>failed</a:t>
            </a:r>
            <a:endParaRPr lang="it-IT" dirty="0"/>
          </a:p>
          <a:p>
            <a:r>
              <a:rPr lang="it-IT" dirty="0"/>
              <a:t>John McCarthy </a:t>
            </a:r>
            <a:r>
              <a:rPr lang="it-IT" dirty="0" err="1"/>
              <a:t>tried</a:t>
            </a:r>
            <a:r>
              <a:rPr lang="it-IT" dirty="0"/>
              <a:t> </a:t>
            </a: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interesting</a:t>
            </a:r>
            <a:r>
              <a:rPr lang="it-IT" dirty="0"/>
              <a:t> </a:t>
            </a:r>
            <a:r>
              <a:rPr lang="it-IT" dirty="0" err="1"/>
              <a:t>variants</a:t>
            </a:r>
            <a:r>
              <a:rPr lang="it-IT" dirty="0"/>
              <a:t> of the CL, </a:t>
            </a:r>
            <a:r>
              <a:rPr lang="it-IT" dirty="0" err="1"/>
              <a:t>but</a:t>
            </a:r>
            <a:r>
              <a:rPr lang="it-IT" dirty="0"/>
              <a:t> none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solve the FP, </a:t>
            </a:r>
            <a:r>
              <a:rPr lang="it-IT" dirty="0" err="1"/>
              <a:t>nor</a:t>
            </a:r>
            <a:r>
              <a:rPr lang="it-IT" dirty="0"/>
              <a:t> to </a:t>
            </a:r>
            <a:r>
              <a:rPr lang="it-IT" dirty="0" err="1"/>
              <a:t>identify</a:t>
            </a:r>
            <a:r>
              <a:rPr lang="it-IT" dirty="0"/>
              <a:t> </a:t>
            </a:r>
            <a:r>
              <a:rPr lang="it-IT" dirty="0" err="1"/>
              <a:t>correctly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for </a:t>
            </a:r>
            <a:r>
              <a:rPr lang="it-IT" dirty="0" err="1"/>
              <a:t>solving</a:t>
            </a:r>
            <a:r>
              <a:rPr lang="it-IT" dirty="0"/>
              <a:t> the M&amp;C or the Yale </a:t>
            </a:r>
            <a:r>
              <a:rPr lang="it-IT" dirty="0" err="1"/>
              <a:t>Shooting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ECE0D8-03DC-A34E-BE7D-575C41DA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77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61AF2E-6A80-4548-8DBE-A228DCDA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NATURE OF GENERALIZATIONS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948976-293D-7A45-A4FC-26236F430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Consider</a:t>
            </a:r>
            <a:r>
              <a:rPr lang="it-IT" dirty="0"/>
              <a:t> the Yale </a:t>
            </a:r>
            <a:r>
              <a:rPr lang="it-IT" dirty="0" err="1"/>
              <a:t>Shooting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by </a:t>
            </a:r>
            <a:r>
              <a:rPr lang="it-IT" dirty="0" err="1"/>
              <a:t>fluents</a:t>
            </a:r>
            <a:endParaRPr lang="it-IT" dirty="0"/>
          </a:p>
          <a:p>
            <a:pPr lvl="1"/>
            <a:r>
              <a:rPr lang="it-IT" dirty="0"/>
              <a:t>Fred (a </a:t>
            </a:r>
            <a:r>
              <a:rPr lang="it-IT" dirty="0" err="1"/>
              <a:t>turkey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alive</a:t>
            </a:r>
            <a:r>
              <a:rPr lang="it-IT" dirty="0"/>
              <a:t>; a </a:t>
            </a:r>
            <a:r>
              <a:rPr lang="it-IT" dirty="0" err="1"/>
              <a:t>gun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unloaded</a:t>
            </a:r>
            <a:r>
              <a:rPr lang="it-IT" dirty="0"/>
              <a:t>. </a:t>
            </a:r>
          </a:p>
          <a:p>
            <a:pPr lvl="1"/>
            <a:r>
              <a:rPr lang="it-IT" dirty="0" err="1"/>
              <a:t>Loading</a:t>
            </a:r>
            <a:r>
              <a:rPr lang="it-IT" dirty="0"/>
              <a:t> the </a:t>
            </a:r>
            <a:r>
              <a:rPr lang="it-IT" dirty="0" err="1"/>
              <a:t>gun</a:t>
            </a:r>
            <a:r>
              <a:rPr lang="it-IT" dirty="0"/>
              <a:t>, </a:t>
            </a:r>
            <a:r>
              <a:rPr lang="it-IT" dirty="0" err="1"/>
              <a:t>waiting</a:t>
            </a:r>
            <a:r>
              <a:rPr lang="it-IT" dirty="0"/>
              <a:t>,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shooting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Fred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expected</a:t>
            </a:r>
            <a:r>
              <a:rPr lang="it-IT" dirty="0"/>
              <a:t> to </a:t>
            </a:r>
            <a:r>
              <a:rPr lang="it-IT" dirty="0" err="1"/>
              <a:t>kill</a:t>
            </a:r>
            <a:r>
              <a:rPr lang="it-IT" dirty="0"/>
              <a:t> Fred.</a:t>
            </a:r>
          </a:p>
          <a:p>
            <a:pPr lvl="1"/>
            <a:r>
              <a:rPr lang="it-IT" dirty="0" err="1"/>
              <a:t>Minimal</a:t>
            </a:r>
            <a:r>
              <a:rPr lang="it-IT" dirty="0"/>
              <a:t> </a:t>
            </a:r>
            <a:r>
              <a:rPr lang="it-IT" dirty="0" err="1"/>
              <a:t>models</a:t>
            </a:r>
            <a:r>
              <a:rPr lang="it-IT" dirty="0"/>
              <a:t> of </a:t>
            </a:r>
            <a:r>
              <a:rPr lang="it-IT" dirty="0" err="1"/>
              <a:t>fluents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work for the YSP</a:t>
            </a:r>
          </a:p>
          <a:p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7E0590-9A48-0342-8803-7A34A1BFC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061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E652DA-D8FC-D241-836E-08BA7066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STRUCTURE OF THE FRAME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A03247-CD79-CF4C-9B7F-888AA8B5C6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i="1" dirty="0"/>
              <a:t>INITIAL STATE</a:t>
            </a:r>
            <a:endParaRPr lang="it-IT" i="1" dirty="0"/>
          </a:p>
          <a:p>
            <a:r>
              <a:rPr lang="it-IT" i="1" dirty="0" err="1"/>
              <a:t>alive</a:t>
            </a:r>
            <a:r>
              <a:rPr lang="it-IT" i="1" dirty="0"/>
              <a:t>(0)</a:t>
            </a:r>
          </a:p>
          <a:p>
            <a:r>
              <a:rPr lang="it-IT" i="1" dirty="0"/>
              <a:t>-</a:t>
            </a:r>
            <a:r>
              <a:rPr lang="it-IT" i="1" dirty="0" err="1"/>
              <a:t>loaded</a:t>
            </a:r>
            <a:r>
              <a:rPr lang="it-IT" i="1" dirty="0"/>
              <a:t>(0)</a:t>
            </a:r>
          </a:p>
          <a:p>
            <a:pPr marL="0" indent="0">
              <a:buNone/>
            </a:pPr>
            <a:r>
              <a:rPr lang="it-IT" b="1" i="1" dirty="0"/>
              <a:t>EVOLUTION</a:t>
            </a:r>
          </a:p>
          <a:p>
            <a:r>
              <a:rPr lang="it-IT" i="1" dirty="0" err="1"/>
              <a:t>true</a:t>
            </a:r>
            <a:r>
              <a:rPr lang="it-IT" i="1" dirty="0"/>
              <a:t> -&gt; </a:t>
            </a:r>
            <a:r>
              <a:rPr lang="it-IT" i="1" dirty="0" err="1"/>
              <a:t>loaded</a:t>
            </a:r>
            <a:r>
              <a:rPr lang="it-IT" i="1" dirty="0"/>
              <a:t>(1)</a:t>
            </a:r>
          </a:p>
          <a:p>
            <a:r>
              <a:rPr lang="it-IT" i="1" dirty="0" err="1"/>
              <a:t>loaded</a:t>
            </a:r>
            <a:r>
              <a:rPr lang="it-IT" i="1" dirty="0"/>
              <a:t>(2) -&gt; -</a:t>
            </a:r>
            <a:r>
              <a:rPr lang="it-IT" i="1" dirty="0" err="1"/>
              <a:t>alive</a:t>
            </a:r>
            <a:r>
              <a:rPr lang="it-IT" i="1" dirty="0"/>
              <a:t>(3)</a:t>
            </a:r>
          </a:p>
          <a:p>
            <a:pPr marL="0" indent="0">
              <a:buNone/>
            </a:pPr>
            <a:endParaRPr lang="it-IT" dirty="0"/>
          </a:p>
          <a:p>
            <a:endParaRPr lang="it-IT" i="1" dirty="0"/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EF32D7D6-FF63-1D45-A2A7-4D175D1446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/>
              <a:t>MINIMAL INTERPRETATION 1</a:t>
            </a:r>
          </a:p>
          <a:p>
            <a:pPr marL="0" indent="0">
              <a:buNone/>
            </a:pPr>
            <a:r>
              <a:rPr lang="it-IT" sz="2400" dirty="0" err="1">
                <a:solidFill>
                  <a:srgbClr val="FF0000"/>
                </a:solidFill>
              </a:rPr>
              <a:t>loaded</a:t>
            </a:r>
            <a:r>
              <a:rPr lang="it-IT" sz="2400" dirty="0">
                <a:solidFill>
                  <a:srgbClr val="FF0000"/>
                </a:solidFill>
              </a:rPr>
              <a:t>(1); </a:t>
            </a:r>
            <a:r>
              <a:rPr lang="it-IT" sz="2400" dirty="0" err="1">
                <a:solidFill>
                  <a:srgbClr val="FF0000"/>
                </a:solidFill>
              </a:rPr>
              <a:t>loaded</a:t>
            </a:r>
            <a:r>
              <a:rPr lang="it-IT" sz="2400" dirty="0">
                <a:solidFill>
                  <a:srgbClr val="FF0000"/>
                </a:solidFill>
              </a:rPr>
              <a:t>(2); -</a:t>
            </a:r>
            <a:r>
              <a:rPr lang="it-IT" sz="2400" dirty="0" err="1">
                <a:solidFill>
                  <a:srgbClr val="FF0000"/>
                </a:solidFill>
              </a:rPr>
              <a:t>alive</a:t>
            </a:r>
            <a:r>
              <a:rPr lang="it-IT" sz="2400" dirty="0">
                <a:solidFill>
                  <a:srgbClr val="FF0000"/>
                </a:solidFill>
              </a:rPr>
              <a:t>(3)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/>
              <a:t>MINIMAL INTERPRETATION 2</a:t>
            </a:r>
          </a:p>
          <a:p>
            <a:pPr marL="0" indent="0">
              <a:buNone/>
            </a:pPr>
            <a:r>
              <a:rPr lang="it-IT" sz="2400" dirty="0" err="1">
                <a:solidFill>
                  <a:srgbClr val="FF0000"/>
                </a:solidFill>
              </a:rPr>
              <a:t>loaded</a:t>
            </a:r>
            <a:r>
              <a:rPr lang="it-IT" sz="2400" dirty="0">
                <a:solidFill>
                  <a:srgbClr val="FF0000"/>
                </a:solidFill>
              </a:rPr>
              <a:t>(1); -</a:t>
            </a:r>
            <a:r>
              <a:rPr lang="it-IT" sz="2400" dirty="0" err="1">
                <a:solidFill>
                  <a:srgbClr val="FF0000"/>
                </a:solidFill>
              </a:rPr>
              <a:t>loaded</a:t>
            </a:r>
            <a:r>
              <a:rPr lang="it-IT" sz="2400" dirty="0">
                <a:solidFill>
                  <a:srgbClr val="FF0000"/>
                </a:solidFill>
              </a:rPr>
              <a:t>(2); </a:t>
            </a:r>
            <a:r>
              <a:rPr lang="it-IT" sz="2400" dirty="0" err="1">
                <a:solidFill>
                  <a:srgbClr val="FF0000"/>
                </a:solidFill>
              </a:rPr>
              <a:t>alive</a:t>
            </a:r>
            <a:r>
              <a:rPr lang="it-IT" sz="2400" dirty="0">
                <a:solidFill>
                  <a:srgbClr val="FF0000"/>
                </a:solidFill>
              </a:rPr>
              <a:t>(3)</a:t>
            </a:r>
          </a:p>
          <a:p>
            <a:pPr marL="0" indent="0">
              <a:buNone/>
            </a:pPr>
            <a:endParaRPr lang="it-IT" sz="24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FDBB293-E00A-D040-8D33-970221C7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37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C280EA6-ABE6-E84F-B055-D81BFB44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TEMPORAL REASONING ISSUES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644AC04-AA27-6249-89BD-6E8237DA7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became</a:t>
            </a:r>
            <a:r>
              <a:rPr lang="it-IT" dirty="0"/>
              <a:t> </a:t>
            </a:r>
            <a:r>
              <a:rPr lang="it-IT" dirty="0" err="1"/>
              <a:t>clear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a way to </a:t>
            </a:r>
            <a:r>
              <a:rPr lang="it-IT" dirty="0" err="1"/>
              <a:t>represent</a:t>
            </a:r>
            <a:r>
              <a:rPr lang="it-IT" dirty="0"/>
              <a:t> </a:t>
            </a:r>
            <a:r>
              <a:rPr lang="it-IT" i="1" dirty="0" err="1"/>
              <a:t>evolution</a:t>
            </a:r>
            <a:r>
              <a:rPr lang="it-IT" dirty="0"/>
              <a:t> of the world, and </a:t>
            </a:r>
            <a:r>
              <a:rPr lang="it-IT" dirty="0" err="1"/>
              <a:t>logicians</a:t>
            </a:r>
            <a:r>
              <a:rPr lang="it-IT" dirty="0"/>
              <a:t> </a:t>
            </a:r>
            <a:r>
              <a:rPr lang="it-IT" dirty="0" err="1"/>
              <a:t>started</a:t>
            </a:r>
            <a:r>
              <a:rPr lang="it-IT" dirty="0"/>
              <a:t> to </a:t>
            </a:r>
            <a:r>
              <a:rPr lang="it-IT" dirty="0" err="1"/>
              <a:t>interpret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 nature of the </a:t>
            </a:r>
            <a:r>
              <a:rPr lang="it-IT" dirty="0" err="1"/>
              <a:t>logical</a:t>
            </a:r>
            <a:r>
              <a:rPr lang="it-IT" dirty="0"/>
              <a:t> </a:t>
            </a:r>
            <a:r>
              <a:rPr lang="it-IT" dirty="0" err="1"/>
              <a:t>framework</a:t>
            </a:r>
            <a:endParaRPr lang="it-IT" dirty="0"/>
          </a:p>
          <a:p>
            <a:r>
              <a:rPr lang="it-IT" dirty="0"/>
              <a:t>At first,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logicians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 to model, in </a:t>
            </a:r>
            <a:r>
              <a:rPr lang="it-IT" dirty="0" err="1"/>
              <a:t>different</a:t>
            </a:r>
            <a:r>
              <a:rPr lang="it-IT" dirty="0"/>
              <a:t> ways,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assertions</a:t>
            </a:r>
            <a:r>
              <a:rPr lang="it-IT" dirty="0"/>
              <a:t> made by </a:t>
            </a:r>
            <a:r>
              <a:rPr lang="it-IT" dirty="0" err="1"/>
              <a:t>humans</a:t>
            </a:r>
            <a:r>
              <a:rPr lang="it-IT" dirty="0"/>
              <a:t> </a:t>
            </a:r>
            <a:r>
              <a:rPr lang="it-IT" i="1" dirty="0" err="1"/>
              <a:t>represent</a:t>
            </a:r>
            <a:r>
              <a:rPr lang="it-IT" i="1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categories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20FBA1-0678-2C42-9732-EEA48E6E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NMR</a:t>
            </a:r>
          </a:p>
        </p:txBody>
      </p:sp>
    </p:spTree>
    <p:extLst>
      <p:ext uri="{BB962C8B-B14F-4D97-AF65-F5344CB8AC3E}">
        <p14:creationId xmlns:p14="http://schemas.microsoft.com/office/powerpoint/2010/main" val="36545943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E1204F-D3DB-7D4C-8FBD-DD3EDC07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TYPOLOGY OF CLAIMS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09EC67-3C4A-C349-9D6C-A56E0A7C5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/>
              <a:t>Invariants</a:t>
            </a:r>
            <a:r>
              <a:rPr lang="it-IT" dirty="0"/>
              <a:t>: </a:t>
            </a:r>
            <a:r>
              <a:rPr lang="it-IT" dirty="0" err="1"/>
              <a:t>assertions</a:t>
            </a:r>
            <a:r>
              <a:rPr lang="it-IT" dirty="0"/>
              <a:t> </a:t>
            </a:r>
            <a:r>
              <a:rPr lang="it-IT" dirty="0" err="1"/>
              <a:t>whose</a:t>
            </a:r>
            <a:r>
              <a:rPr lang="it-IT" dirty="0"/>
              <a:t> nature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independent</a:t>
            </a:r>
            <a:r>
              <a:rPr lang="it-IT" dirty="0"/>
              <a:t> of the time flow</a:t>
            </a:r>
          </a:p>
          <a:p>
            <a:r>
              <a:rPr lang="it-IT" b="1" dirty="0" err="1"/>
              <a:t>Temporal</a:t>
            </a:r>
            <a:r>
              <a:rPr lang="it-IT" b="1" dirty="0"/>
              <a:t> </a:t>
            </a:r>
            <a:r>
              <a:rPr lang="it-IT" b="1" dirty="0" err="1"/>
              <a:t>claims</a:t>
            </a:r>
            <a:r>
              <a:rPr lang="it-IT" dirty="0"/>
              <a:t>: </a:t>
            </a:r>
            <a:r>
              <a:rPr lang="it-IT" dirty="0" err="1"/>
              <a:t>assertions</a:t>
            </a:r>
            <a:r>
              <a:rPr lang="it-IT" dirty="0"/>
              <a:t> </a:t>
            </a:r>
            <a:r>
              <a:rPr lang="it-IT" dirty="0" err="1"/>
              <a:t>whose</a:t>
            </a:r>
            <a:r>
              <a:rPr lang="it-IT" dirty="0"/>
              <a:t> nature </a:t>
            </a:r>
            <a:r>
              <a:rPr lang="it-IT" dirty="0" err="1"/>
              <a:t>refers</a:t>
            </a:r>
            <a:r>
              <a:rPr lang="it-IT" dirty="0"/>
              <a:t> </a:t>
            </a:r>
            <a:r>
              <a:rPr lang="it-IT" dirty="0" err="1"/>
              <a:t>explicitely</a:t>
            </a:r>
            <a:r>
              <a:rPr lang="it-IT" dirty="0"/>
              <a:t> time</a:t>
            </a:r>
          </a:p>
          <a:p>
            <a:r>
              <a:rPr lang="it-IT" b="1" dirty="0" err="1"/>
              <a:t>Fluents</a:t>
            </a:r>
            <a:r>
              <a:rPr lang="it-IT" dirty="0"/>
              <a:t>: </a:t>
            </a:r>
            <a:r>
              <a:rPr lang="it-IT" dirty="0" err="1"/>
              <a:t>assertions</a:t>
            </a:r>
            <a:r>
              <a:rPr lang="it-IT" dirty="0"/>
              <a:t> </a:t>
            </a:r>
            <a:r>
              <a:rPr lang="it-IT" dirty="0" err="1"/>
              <a:t>whose</a:t>
            </a:r>
            <a:r>
              <a:rPr lang="it-IT" dirty="0"/>
              <a:t>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depends</a:t>
            </a:r>
            <a:r>
              <a:rPr lang="it-IT" dirty="0"/>
              <a:t> on time</a:t>
            </a:r>
            <a:endParaRPr lang="it-IT" b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8CDEDB-E238-4846-BB89-B415B74D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98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480D4F-9ABC-C04C-B1F8-7C1C26FD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6FF3FF-9F1D-9048-ADF0-FBC557C4F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area of the </a:t>
            </a:r>
            <a:r>
              <a:rPr lang="it-IT" dirty="0" err="1"/>
              <a:t>square</a:t>
            </a:r>
            <a:r>
              <a:rPr lang="it-IT" dirty="0"/>
              <a:t> </a:t>
            </a:r>
            <a:r>
              <a:rPr lang="it-IT" dirty="0" err="1"/>
              <a:t>whose</a:t>
            </a:r>
            <a:r>
              <a:rPr lang="it-IT" dirty="0"/>
              <a:t> side </a:t>
            </a:r>
            <a:r>
              <a:rPr lang="it-IT" dirty="0" err="1"/>
              <a:t>is</a:t>
            </a:r>
            <a:r>
              <a:rPr lang="it-IT" dirty="0"/>
              <a:t> the </a:t>
            </a:r>
            <a:r>
              <a:rPr lang="it-IT" u="sng" dirty="0">
                <a:hlinkClick r:id="rId2" tooltip="Hypotenu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hypotenuse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sum of the </a:t>
            </a:r>
            <a:r>
              <a:rPr lang="it-IT" dirty="0" err="1"/>
              <a:t>areas</a:t>
            </a:r>
            <a:r>
              <a:rPr lang="it-IT" dirty="0"/>
              <a:t> of the </a:t>
            </a:r>
            <a:r>
              <a:rPr lang="it-IT" dirty="0" err="1"/>
              <a:t>squares</a:t>
            </a:r>
            <a:r>
              <a:rPr lang="it-IT" dirty="0"/>
              <a:t> on the </a:t>
            </a:r>
            <a:r>
              <a:rPr lang="it-IT" u="sng" dirty="0" err="1"/>
              <a:t>catethi</a:t>
            </a:r>
            <a:r>
              <a:rPr lang="it-IT" u="sng" dirty="0"/>
              <a:t>;</a:t>
            </a:r>
          </a:p>
          <a:p>
            <a:r>
              <a:rPr lang="it-IT" dirty="0"/>
              <a:t>Trump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show up on 20/01/2021</a:t>
            </a:r>
          </a:p>
          <a:p>
            <a:r>
              <a:rPr lang="it-IT" dirty="0" err="1"/>
              <a:t>You</a:t>
            </a:r>
            <a:r>
              <a:rPr lang="it-IT" dirty="0"/>
              <a:t> are </a:t>
            </a:r>
            <a:r>
              <a:rPr lang="it-IT" dirty="0" err="1"/>
              <a:t>wearing</a:t>
            </a:r>
            <a:r>
              <a:rPr lang="it-IT" dirty="0"/>
              <a:t> a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nice</a:t>
            </a:r>
            <a:r>
              <a:rPr lang="it-IT" dirty="0"/>
              <a:t> </a:t>
            </a:r>
            <a:r>
              <a:rPr lang="it-IT" dirty="0" err="1"/>
              <a:t>hat</a:t>
            </a:r>
            <a:r>
              <a:rPr lang="it-IT"/>
              <a:t>!</a:t>
            </a:r>
            <a:endParaRPr lang="it-IT" u="sng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802D2C9-B5B6-1E40-9D57-07FE2354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9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6653E8-581A-4C46-B970-65EBB9FD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COURSE STRUCTURE (4)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FAF787-5978-EB41-AD30-B81C2A65A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b="1" dirty="0"/>
              <a:t>UNIT 4: APPLICATIONS</a:t>
            </a:r>
            <a:endParaRPr lang="it-IT" sz="2000" b="1" dirty="0"/>
          </a:p>
          <a:p>
            <a:pPr lvl="1"/>
            <a:r>
              <a:rPr lang="en-US" sz="1800" b="1" dirty="0"/>
              <a:t>The legal reasoning framework</a:t>
            </a:r>
            <a:endParaRPr lang="it-IT" sz="1800" dirty="0"/>
          </a:p>
          <a:p>
            <a:pPr lvl="2"/>
            <a:r>
              <a:rPr lang="en-US" sz="1600" dirty="0"/>
              <a:t>Argumentation</a:t>
            </a:r>
            <a:endParaRPr lang="it-IT" sz="1600" dirty="0"/>
          </a:p>
          <a:p>
            <a:pPr lvl="2"/>
            <a:r>
              <a:rPr lang="en-US" sz="1600" dirty="0"/>
              <a:t>Reasoning with the law</a:t>
            </a:r>
            <a:endParaRPr lang="it-IT" sz="1600" dirty="0"/>
          </a:p>
          <a:p>
            <a:pPr lvl="2"/>
            <a:r>
              <a:rPr lang="en-US" sz="1600" dirty="0"/>
              <a:t>Defeasible deontic logic</a:t>
            </a:r>
            <a:endParaRPr lang="it-IT" sz="1600" dirty="0"/>
          </a:p>
          <a:p>
            <a:pPr lvl="1"/>
            <a:r>
              <a:rPr lang="en-US" sz="1800" b="1" dirty="0"/>
              <a:t>Scientific argumentation</a:t>
            </a:r>
            <a:endParaRPr lang="it-IT" sz="1800" dirty="0"/>
          </a:p>
          <a:p>
            <a:pPr lvl="2"/>
            <a:r>
              <a:rPr lang="en-US" sz="1600" dirty="0"/>
              <a:t>Sustainable arguments</a:t>
            </a:r>
            <a:endParaRPr lang="it-IT" sz="1600" dirty="0"/>
          </a:p>
          <a:p>
            <a:pPr lvl="2"/>
            <a:r>
              <a:rPr lang="en-US" sz="1600" dirty="0"/>
              <a:t>Scientific ground and argumentation</a:t>
            </a:r>
            <a:endParaRPr lang="it-IT" sz="16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E80E7E2-E22D-FA4B-A7C3-F57C4751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568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ED093C-ADA7-1D46-BF70-892B6B29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QUEST FOR EXCEPTIONS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4F999D-1EB2-2E4A-86D6-210B5972C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Monotonicity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property</a:t>
            </a:r>
            <a:r>
              <a:rPr lang="it-IT" dirty="0"/>
              <a:t> of a </a:t>
            </a:r>
            <a:r>
              <a:rPr lang="it-IT" dirty="0" err="1"/>
              <a:t>logical</a:t>
            </a:r>
            <a:r>
              <a:rPr lang="it-IT" dirty="0"/>
              <a:t> </a:t>
            </a:r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derives</a:t>
            </a:r>
            <a:r>
              <a:rPr lang="it-IT" dirty="0"/>
              <a:t> a formula </a:t>
            </a:r>
            <a:r>
              <a:rPr lang="it-IT" dirty="0" err="1"/>
              <a:t>iff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concludes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;</a:t>
            </a:r>
          </a:p>
          <a:p>
            <a:r>
              <a:rPr lang="it-IT" dirty="0" err="1"/>
              <a:t>Modal</a:t>
            </a:r>
            <a:r>
              <a:rPr lang="it-IT" dirty="0"/>
              <a:t> </a:t>
            </a:r>
            <a:r>
              <a:rPr lang="it-IT" dirty="0" err="1"/>
              <a:t>operators</a:t>
            </a:r>
            <a:r>
              <a:rPr lang="it-IT" dirty="0"/>
              <a:t> </a:t>
            </a:r>
            <a:r>
              <a:rPr lang="it-IT" dirty="0" err="1"/>
              <a:t>connect</a:t>
            </a:r>
            <a:r>
              <a:rPr lang="it-IT" dirty="0"/>
              <a:t> non </a:t>
            </a:r>
            <a:r>
              <a:rPr lang="it-IT" dirty="0" err="1"/>
              <a:t>monotonic</a:t>
            </a:r>
            <a:r>
              <a:rPr lang="it-IT" dirty="0"/>
              <a:t> </a:t>
            </a:r>
            <a:r>
              <a:rPr lang="it-IT" dirty="0" err="1"/>
              <a:t>frameworks</a:t>
            </a:r>
            <a:r>
              <a:rPr lang="it-IT" dirty="0"/>
              <a:t> </a:t>
            </a:r>
            <a:r>
              <a:rPr lang="it-IT" dirty="0" err="1"/>
              <a:t>towards</a:t>
            </a:r>
            <a:r>
              <a:rPr lang="it-IT" dirty="0"/>
              <a:t> </a:t>
            </a:r>
            <a:r>
              <a:rPr lang="it-IT" dirty="0" err="1"/>
              <a:t>monotonic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C1E03F-9F10-ED4B-9D96-E3549B0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899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C31842-7411-E94A-B279-79033675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TEMPORAL MODALITIES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95B12E-C3FC-6D4F-AA8B-DC3099954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sentence</a:t>
            </a:r>
            <a:endParaRPr lang="it-IT" dirty="0"/>
          </a:p>
          <a:p>
            <a:pPr lvl="1"/>
            <a:r>
              <a:rPr lang="it-IT" dirty="0"/>
              <a:t>John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married</a:t>
            </a:r>
            <a:endParaRPr lang="it-IT" dirty="0"/>
          </a:p>
          <a:p>
            <a:r>
              <a:rPr lang="it-IT" dirty="0"/>
              <a:t>Compare </a:t>
            </a:r>
            <a:r>
              <a:rPr lang="it-IT" dirty="0" err="1"/>
              <a:t>it</a:t>
            </a:r>
            <a:r>
              <a:rPr lang="it-IT" dirty="0"/>
              <a:t> with the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cases</a:t>
            </a:r>
            <a:endParaRPr lang="it-IT" dirty="0"/>
          </a:p>
          <a:p>
            <a:pPr lvl="1"/>
            <a:r>
              <a:rPr lang="it-IT" dirty="0"/>
              <a:t>John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anymore</a:t>
            </a:r>
            <a:r>
              <a:rPr lang="it-IT" dirty="0"/>
              <a:t> </a:t>
            </a:r>
            <a:r>
              <a:rPr lang="it-IT" dirty="0" err="1"/>
              <a:t>married</a:t>
            </a:r>
            <a:endParaRPr lang="it-IT" dirty="0"/>
          </a:p>
          <a:p>
            <a:pPr lvl="1"/>
            <a:r>
              <a:rPr lang="it-IT" dirty="0"/>
              <a:t>John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married</a:t>
            </a:r>
            <a:r>
              <a:rPr lang="it-IT" dirty="0"/>
              <a:t> for a </a:t>
            </a:r>
            <a:r>
              <a:rPr lang="it-IT" dirty="0" err="1"/>
              <a:t>while</a:t>
            </a:r>
            <a:endParaRPr lang="it-IT" dirty="0"/>
          </a:p>
          <a:p>
            <a:pPr lvl="1"/>
            <a:r>
              <a:rPr lang="it-IT" dirty="0"/>
              <a:t>John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married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1/7/2000 to 21/3/2020 </a:t>
            </a:r>
            <a:r>
              <a:rPr lang="it-IT" dirty="0" err="1"/>
              <a:t>when</a:t>
            </a:r>
            <a:r>
              <a:rPr lang="it-IT" dirty="0"/>
              <a:t> he </a:t>
            </a:r>
            <a:r>
              <a:rPr lang="it-IT" dirty="0" err="1"/>
              <a:t>divorced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EFA838-F4EF-7B4E-9CE3-6D8B3C91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529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E4F563-B57E-C34D-84B3-956845BA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SPATIAL MODALITIES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389423-B993-0E42-B7AE-0D3D81044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Here </a:t>
            </a:r>
            <a:r>
              <a:rPr lang="it-IT" dirty="0" err="1"/>
              <a:t>you</a:t>
            </a:r>
            <a:r>
              <a:rPr lang="it-IT" dirty="0"/>
              <a:t> drive on the right</a:t>
            </a:r>
          </a:p>
          <a:p>
            <a:r>
              <a:rPr lang="it-IT" dirty="0"/>
              <a:t>Here </a:t>
            </a:r>
            <a:r>
              <a:rPr lang="it-IT" dirty="0" err="1"/>
              <a:t>you</a:t>
            </a:r>
            <a:r>
              <a:rPr lang="it-IT" dirty="0"/>
              <a:t> drive on the </a:t>
            </a:r>
            <a:r>
              <a:rPr lang="it-IT" dirty="0" err="1"/>
              <a:t>left</a:t>
            </a:r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speed</a:t>
            </a:r>
            <a:r>
              <a:rPr lang="it-IT" dirty="0"/>
              <a:t> </a:t>
            </a:r>
            <a:r>
              <a:rPr lang="it-IT" dirty="0" err="1"/>
              <a:t>limit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25 </a:t>
            </a:r>
            <a:r>
              <a:rPr lang="it-IT" dirty="0" err="1"/>
              <a:t>mph</a:t>
            </a:r>
            <a:r>
              <a:rPr lang="it-IT" dirty="0"/>
              <a:t> in the </a:t>
            </a:r>
            <a:r>
              <a:rPr lang="it-IT" dirty="0" err="1"/>
              <a:t>urban</a:t>
            </a:r>
            <a:r>
              <a:rPr lang="it-IT" dirty="0"/>
              <a:t> </a:t>
            </a:r>
            <a:r>
              <a:rPr lang="it-IT" dirty="0" err="1"/>
              <a:t>areas</a:t>
            </a:r>
            <a:endParaRPr lang="it-IT" dirty="0"/>
          </a:p>
          <a:p>
            <a:r>
              <a:rPr lang="it-IT" dirty="0"/>
              <a:t>La velocità consentita nei centri urbani è 50 km/h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A9A84D0-D375-3C40-8D36-3AFAF059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9324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0AB306-F884-A740-80B1-E005E646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EPISTEMOLOGICAL MODALITIES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CC425E-548F-5149-B143-4CE64417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John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understand</a:t>
            </a:r>
            <a:r>
              <a:rPr lang="it-IT" dirty="0"/>
              <a:t> </a:t>
            </a:r>
            <a:r>
              <a:rPr lang="it-IT" dirty="0" err="1"/>
              <a:t>mathematics</a:t>
            </a:r>
            <a:endParaRPr lang="it-IT" dirty="0"/>
          </a:p>
          <a:p>
            <a:r>
              <a:rPr lang="it-IT" dirty="0"/>
              <a:t>Frank </a:t>
            </a:r>
            <a:r>
              <a:rPr lang="it-IT" dirty="0" err="1"/>
              <a:t>knows</a:t>
            </a:r>
            <a:r>
              <a:rPr lang="it-IT" dirty="0"/>
              <a:t> John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well</a:t>
            </a:r>
            <a:endParaRPr lang="it-IT" dirty="0"/>
          </a:p>
          <a:p>
            <a:r>
              <a:rPr lang="it-IT" dirty="0"/>
              <a:t>Andrew </a:t>
            </a:r>
            <a:r>
              <a:rPr lang="it-IT" dirty="0" err="1"/>
              <a:t>claims</a:t>
            </a:r>
            <a:r>
              <a:rPr lang="it-IT" dirty="0"/>
              <a:t> to be </a:t>
            </a:r>
            <a:r>
              <a:rPr lang="it-IT" dirty="0" err="1"/>
              <a:t>originally</a:t>
            </a:r>
            <a:r>
              <a:rPr lang="it-IT" dirty="0"/>
              <a:t> </a:t>
            </a:r>
            <a:r>
              <a:rPr lang="it-IT" dirty="0" err="1"/>
              <a:t>Hungarian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7FF8449-E302-314B-9083-F0A2D36E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682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A3A088-98E0-DF40-ABED-5290C717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COMMON NATURE OF MODALITIES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9A1A27-961D-DE49-9812-D3B19F157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Modal</a:t>
            </a:r>
            <a:r>
              <a:rPr lang="it-IT" dirty="0"/>
              <a:t> </a:t>
            </a:r>
            <a:r>
              <a:rPr lang="it-IT" dirty="0" err="1"/>
              <a:t>logics</a:t>
            </a:r>
            <a:r>
              <a:rPr lang="it-IT" dirty="0"/>
              <a:t> model </a:t>
            </a:r>
            <a:r>
              <a:rPr lang="it-IT" i="1" dirty="0"/>
              <a:t>the </a:t>
            </a:r>
            <a:r>
              <a:rPr lang="it-IT" i="1" dirty="0" err="1"/>
              <a:t>variability</a:t>
            </a:r>
            <a:r>
              <a:rPr lang="it-IT" dirty="0"/>
              <a:t> of </a:t>
            </a:r>
            <a:r>
              <a:rPr lang="it-IT" dirty="0" err="1"/>
              <a:t>semantics</a:t>
            </a:r>
            <a:endParaRPr lang="it-IT" dirty="0"/>
          </a:p>
          <a:p>
            <a:r>
              <a:rPr lang="it-IT" dirty="0"/>
              <a:t>To </a:t>
            </a:r>
            <a:r>
              <a:rPr lang="it-IT" dirty="0" err="1"/>
              <a:t>identify</a:t>
            </a:r>
            <a:r>
              <a:rPr lang="it-IT" dirty="0"/>
              <a:t> the common trait in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models</a:t>
            </a:r>
            <a:r>
              <a:rPr lang="it-IT" dirty="0"/>
              <a:t>, </a:t>
            </a:r>
            <a:r>
              <a:rPr lang="it-IT" dirty="0" err="1"/>
              <a:t>logicians</a:t>
            </a:r>
            <a:r>
              <a:rPr lang="it-IT" dirty="0"/>
              <a:t> </a:t>
            </a:r>
            <a:r>
              <a:rPr lang="it-IT" dirty="0" err="1"/>
              <a:t>invented</a:t>
            </a:r>
            <a:r>
              <a:rPr lang="it-IT" dirty="0"/>
              <a:t> the </a:t>
            </a:r>
            <a:r>
              <a:rPr lang="it-IT" dirty="0" err="1"/>
              <a:t>term</a:t>
            </a:r>
            <a:r>
              <a:rPr lang="it-IT" dirty="0"/>
              <a:t> </a:t>
            </a:r>
            <a:r>
              <a:rPr lang="it-IT" i="1" dirty="0" err="1"/>
              <a:t>exceptions</a:t>
            </a:r>
            <a:endParaRPr lang="it-IT" dirty="0"/>
          </a:p>
          <a:p>
            <a:r>
              <a:rPr lang="it-IT" dirty="0"/>
              <a:t>An </a:t>
            </a:r>
            <a:r>
              <a:rPr lang="it-IT" dirty="0" err="1"/>
              <a:t>exception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violation</a:t>
            </a:r>
            <a:r>
              <a:rPr lang="it-IT" dirty="0"/>
              <a:t> of a </a:t>
            </a:r>
            <a:r>
              <a:rPr lang="it-IT" dirty="0" err="1"/>
              <a:t>rule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FC9925F-6011-AF47-AE46-7AEDF5E3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7354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06C6C0-E2A7-2A46-95A4-A8E27CFB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COMMON NATURE OF MODALITIES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1EBEE1-5BA4-454C-B7D0-6657B8D5F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Therefore</a:t>
            </a:r>
            <a:r>
              <a:rPr lang="it-IT" dirty="0"/>
              <a:t>,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an </a:t>
            </a:r>
            <a:r>
              <a:rPr lang="it-IT" i="1" dirty="0" err="1"/>
              <a:t>absolute</a:t>
            </a:r>
            <a:r>
              <a:rPr lang="it-IT" i="1" dirty="0"/>
              <a:t> </a:t>
            </a:r>
            <a:r>
              <a:rPr lang="it-IT" i="1" dirty="0" err="1"/>
              <a:t>truth</a:t>
            </a:r>
            <a:r>
              <a:rPr lang="it-IT" dirty="0"/>
              <a:t>,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true</a:t>
            </a:r>
            <a:r>
              <a:rPr lang="it-IT" dirty="0"/>
              <a:t> </a:t>
            </a:r>
            <a:r>
              <a:rPr lang="it-IT" i="1" dirty="0" err="1"/>
              <a:t>everywhere</a:t>
            </a:r>
            <a:r>
              <a:rPr lang="it-IT" dirty="0"/>
              <a:t>, </a:t>
            </a:r>
            <a:r>
              <a:rPr lang="it-IT" i="1" dirty="0"/>
              <a:t>in </a:t>
            </a:r>
            <a:r>
              <a:rPr lang="it-IT" i="1" dirty="0" err="1"/>
              <a:t>every</a:t>
            </a:r>
            <a:r>
              <a:rPr lang="it-IT" i="1" dirty="0"/>
              <a:t> moment</a:t>
            </a:r>
            <a:r>
              <a:rPr lang="it-IT" dirty="0"/>
              <a:t>, </a:t>
            </a:r>
            <a:r>
              <a:rPr lang="it-IT" i="1" dirty="0"/>
              <a:t>for </a:t>
            </a:r>
            <a:r>
              <a:rPr lang="it-IT" i="1" dirty="0" err="1"/>
              <a:t>everyone</a:t>
            </a:r>
            <a:r>
              <a:rPr lang="it-IT" dirty="0"/>
              <a:t>, and so on…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true</a:t>
            </a:r>
            <a:r>
              <a:rPr lang="it-IT" dirty="0"/>
              <a:t> in </a:t>
            </a:r>
            <a:r>
              <a:rPr lang="it-IT" i="1" dirty="0" err="1"/>
              <a:t>specific</a:t>
            </a:r>
            <a:r>
              <a:rPr lang="it-IT" i="1" dirty="0"/>
              <a:t> </a:t>
            </a:r>
            <a:r>
              <a:rPr lang="it-IT" i="1" dirty="0" err="1"/>
              <a:t>cases</a:t>
            </a:r>
            <a:endParaRPr lang="it-IT" dirty="0"/>
          </a:p>
          <a:p>
            <a:r>
              <a:rPr lang="it-IT" dirty="0" err="1"/>
              <a:t>When</a:t>
            </a:r>
            <a:r>
              <a:rPr lang="it-IT" dirty="0"/>
              <a:t> a </a:t>
            </a:r>
            <a:r>
              <a:rPr lang="it-IT" dirty="0" err="1"/>
              <a:t>truth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i="1" dirty="0"/>
              <a:t>general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i="1" dirty="0" err="1"/>
              <a:t>universal</a:t>
            </a:r>
            <a:r>
              <a:rPr lang="it-IT" i="1" dirty="0"/>
              <a:t>,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got</a:t>
            </a:r>
            <a:r>
              <a:rPr lang="it-IT" dirty="0"/>
              <a:t> </a:t>
            </a:r>
            <a:r>
              <a:rPr lang="it-IT" dirty="0" err="1"/>
              <a:t>exceptions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F27F4D7-7592-4A43-9A8F-05029519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344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8BB5F0-C4AB-E04F-9B92-4EB0FE63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RULE-BASED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1312AE4-86E1-EB4F-9934-104B3F2B2E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sz="2800" dirty="0"/>
                  <a:t>Propositional </a:t>
                </a:r>
                <a:r>
                  <a:rPr lang="it-IT" sz="2800" dirty="0" err="1"/>
                  <a:t>logic</a:t>
                </a:r>
                <a:r>
                  <a:rPr lang="it-IT" sz="2800" dirty="0"/>
                  <a:t> </a:t>
                </a:r>
                <a:r>
                  <a:rPr lang="it-IT" sz="2800" dirty="0" err="1"/>
                  <a:t>normal</a:t>
                </a:r>
                <a:r>
                  <a:rPr lang="it-IT" sz="2800" dirty="0"/>
                  <a:t> </a:t>
                </a:r>
                <a:r>
                  <a:rPr lang="it-IT" sz="2800" dirty="0" err="1"/>
                  <a:t>forms</a:t>
                </a:r>
                <a:r>
                  <a:rPr lang="it-IT" sz="2800" dirty="0"/>
                  <a:t>:</a:t>
                </a:r>
              </a:p>
              <a:p>
                <a:pPr lvl="1"/>
                <a:r>
                  <a:rPr lang="it-IT" sz="2400" dirty="0"/>
                  <a:t>CNF: </a:t>
                </a:r>
                <a:r>
                  <a:rPr lang="it-IT" sz="2400" dirty="0" err="1"/>
                  <a:t>Any</a:t>
                </a:r>
                <a:r>
                  <a:rPr lang="it-IT" sz="2400" dirty="0"/>
                  <a:t> formula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written</a:t>
                </a:r>
                <a:r>
                  <a:rPr lang="it-IT" sz="2400" dirty="0"/>
                  <a:t> </a:t>
                </a:r>
                <a:r>
                  <a:rPr lang="it-IT" sz="2400" dirty="0" err="1"/>
                  <a:t>as</a:t>
                </a:r>
                <a:r>
                  <a:rPr lang="it-IT" sz="2400" dirty="0"/>
                  <a:t> a </a:t>
                </a:r>
                <a:r>
                  <a:rPr lang="it-IT" sz="2400" dirty="0" err="1"/>
                  <a:t>conjunction</a:t>
                </a:r>
                <a:r>
                  <a:rPr lang="it-IT" sz="2400" dirty="0"/>
                  <a:t> of </a:t>
                </a:r>
                <a:r>
                  <a:rPr lang="it-IT" sz="2400" dirty="0" err="1"/>
                  <a:t>disjunctions</a:t>
                </a:r>
                <a:r>
                  <a:rPr lang="it-IT" sz="2400" dirty="0"/>
                  <a:t> of </a:t>
                </a:r>
                <a:r>
                  <a:rPr lang="it-IT" sz="2400" dirty="0" err="1"/>
                  <a:t>literals</a:t>
                </a:r>
                <a:endParaRPr lang="it-IT" sz="2400" dirty="0"/>
              </a:p>
              <a:p>
                <a:pPr lvl="2"/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</m:oMath>
                </a14:m>
                <a:r>
                  <a:rPr lang="it-IT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/>
              </a:p>
              <a:p>
                <a:pPr lvl="1"/>
                <a:r>
                  <a:rPr lang="it-IT" sz="2400" dirty="0"/>
                  <a:t>DNF: </a:t>
                </a:r>
                <a:r>
                  <a:rPr lang="it-IT" sz="2400" dirty="0" err="1"/>
                  <a:t>Any</a:t>
                </a:r>
                <a:r>
                  <a:rPr lang="it-IT" sz="2400" dirty="0"/>
                  <a:t> formula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written</a:t>
                </a:r>
                <a:r>
                  <a:rPr lang="it-IT" sz="2400" dirty="0"/>
                  <a:t> </a:t>
                </a:r>
                <a:r>
                  <a:rPr lang="it-IT" sz="2400" dirty="0" err="1"/>
                  <a:t>as</a:t>
                </a:r>
                <a:r>
                  <a:rPr lang="it-IT" sz="2400" dirty="0"/>
                  <a:t> a </a:t>
                </a:r>
                <a:r>
                  <a:rPr lang="it-IT" sz="2400" dirty="0" err="1"/>
                  <a:t>disjunction</a:t>
                </a:r>
                <a:r>
                  <a:rPr lang="it-IT" sz="2400" dirty="0"/>
                  <a:t> of </a:t>
                </a:r>
                <a:r>
                  <a:rPr lang="it-IT" sz="2400" dirty="0" err="1"/>
                  <a:t>conjunctions</a:t>
                </a:r>
                <a:r>
                  <a:rPr lang="it-IT" sz="2400" dirty="0"/>
                  <a:t> of </a:t>
                </a:r>
                <a:r>
                  <a:rPr lang="it-IT" sz="2400" dirty="0" err="1"/>
                  <a:t>literals</a:t>
                </a:r>
                <a:endParaRPr lang="it-IT" sz="2400" dirty="0"/>
              </a:p>
              <a:p>
                <a:pPr lvl="2"/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)∨(</m:t>
                    </m:r>
                    <m:acc>
                      <m:accPr>
                        <m:chr m:val="̅"/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acc>
                      <m:accPr>
                        <m:chr m:val="̅"/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400" dirty="0"/>
              </a:p>
              <a:p>
                <a:pPr lvl="2"/>
                <a:endParaRPr lang="it-IT" sz="20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1312AE4-86E1-EB4F-9934-104B3F2B2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20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1AF0EC8-9FC9-3A48-A9D4-DE159F70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NMR</a:t>
            </a:r>
          </a:p>
        </p:txBody>
      </p:sp>
    </p:spTree>
    <p:extLst>
      <p:ext uri="{BB962C8B-B14F-4D97-AF65-F5344CB8AC3E}">
        <p14:creationId xmlns:p14="http://schemas.microsoft.com/office/powerpoint/2010/main" val="33946452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19E2CC-0881-044C-94F0-4EBB18F7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ELEMENTARY FORMULAE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D626E4-E39E-504B-887A-5B8E9F517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Elementary</a:t>
            </a:r>
            <a:r>
              <a:rPr lang="it-IT" dirty="0"/>
              <a:t> </a:t>
            </a:r>
            <a:r>
              <a:rPr lang="it-IT" dirty="0" err="1"/>
              <a:t>formulae</a:t>
            </a:r>
            <a:r>
              <a:rPr lang="it-IT" dirty="0"/>
              <a:t> are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formed</a:t>
            </a:r>
            <a:r>
              <a:rPr lang="it-IT" dirty="0"/>
              <a:t> by </a:t>
            </a:r>
            <a:r>
              <a:rPr lang="it-IT" dirty="0" err="1"/>
              <a:t>conjunctions</a:t>
            </a:r>
            <a:r>
              <a:rPr lang="it-IT" dirty="0"/>
              <a:t> of </a:t>
            </a:r>
            <a:r>
              <a:rPr lang="it-IT" dirty="0" err="1"/>
              <a:t>literals</a:t>
            </a:r>
            <a:r>
              <a:rPr lang="it-IT" dirty="0"/>
              <a:t> (</a:t>
            </a:r>
            <a:r>
              <a:rPr lang="it-IT" dirty="0" err="1"/>
              <a:t>elementary</a:t>
            </a:r>
            <a:r>
              <a:rPr lang="it-IT" dirty="0"/>
              <a:t> </a:t>
            </a:r>
            <a:r>
              <a:rPr lang="it-IT" dirty="0" err="1"/>
              <a:t>conjunctive</a:t>
            </a:r>
            <a:r>
              <a:rPr lang="it-IT" dirty="0"/>
              <a:t> </a:t>
            </a:r>
            <a:r>
              <a:rPr lang="it-IT" dirty="0" err="1"/>
              <a:t>formulae</a:t>
            </a:r>
            <a:r>
              <a:rPr lang="it-IT" dirty="0"/>
              <a:t>) or </a:t>
            </a:r>
            <a:r>
              <a:rPr lang="it-IT" dirty="0" err="1"/>
              <a:t>disjunctions</a:t>
            </a:r>
            <a:r>
              <a:rPr lang="it-IT" dirty="0"/>
              <a:t> of </a:t>
            </a:r>
            <a:r>
              <a:rPr lang="it-IT" dirty="0" err="1"/>
              <a:t>literals</a:t>
            </a:r>
            <a:r>
              <a:rPr lang="it-IT" dirty="0"/>
              <a:t> (</a:t>
            </a:r>
            <a:r>
              <a:rPr lang="it-IT" dirty="0" err="1"/>
              <a:t>elementary</a:t>
            </a:r>
            <a:r>
              <a:rPr lang="it-IT" dirty="0"/>
              <a:t> </a:t>
            </a:r>
            <a:r>
              <a:rPr lang="it-IT" dirty="0" err="1"/>
              <a:t>disjunctive</a:t>
            </a:r>
            <a:r>
              <a:rPr lang="it-IT" dirty="0"/>
              <a:t> </a:t>
            </a:r>
            <a:r>
              <a:rPr lang="it-IT" dirty="0" err="1"/>
              <a:t>formulae</a:t>
            </a:r>
            <a:r>
              <a:rPr lang="it-IT" dirty="0"/>
              <a:t>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DAF764B-BB4C-5B44-9C48-98C987C7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58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BD40D-2F87-F34F-9C71-684C0339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BASIC CLAUSES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26169B-571B-0F45-A948-A39294367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disjunctive</a:t>
            </a:r>
            <a:r>
              <a:rPr lang="it-IT" dirty="0"/>
              <a:t> </a:t>
            </a:r>
            <a:r>
              <a:rPr lang="it-IT" dirty="0" err="1"/>
              <a:t>elementary</a:t>
            </a:r>
            <a:r>
              <a:rPr lang="it-IT" dirty="0"/>
              <a:t> formula </a:t>
            </a:r>
            <a:r>
              <a:rPr lang="it-IT" dirty="0" err="1"/>
              <a:t>admits</a:t>
            </a:r>
            <a:r>
              <a:rPr lang="it-IT" dirty="0"/>
              <a:t> a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clausal</a:t>
            </a:r>
            <a:r>
              <a:rPr lang="it-IT" dirty="0"/>
              <a:t> </a:t>
            </a:r>
            <a:r>
              <a:rPr lang="it-IT" dirty="0" err="1"/>
              <a:t>form</a:t>
            </a:r>
            <a:r>
              <a:rPr lang="it-IT" dirty="0"/>
              <a:t>, </a:t>
            </a:r>
            <a:r>
              <a:rPr lang="it-IT" dirty="0" err="1"/>
              <a:t>obtained</a:t>
            </a:r>
            <a:r>
              <a:rPr lang="it-IT" dirty="0"/>
              <a:t> by </a:t>
            </a:r>
            <a:r>
              <a:rPr lang="it-IT" dirty="0" err="1"/>
              <a:t>choosing</a:t>
            </a:r>
            <a:r>
              <a:rPr lang="it-IT" dirty="0"/>
              <a:t> ONE </a:t>
            </a:r>
            <a:r>
              <a:rPr lang="it-IT" dirty="0" err="1"/>
              <a:t>literal</a:t>
            </a:r>
            <a:r>
              <a:rPr lang="it-IT" dirty="0"/>
              <a:t> (the </a:t>
            </a:r>
            <a:r>
              <a:rPr lang="it-IT" u="sng" dirty="0"/>
              <a:t>head</a:t>
            </a:r>
            <a:r>
              <a:rPr lang="it-IT" dirty="0"/>
              <a:t>), </a:t>
            </a:r>
            <a:r>
              <a:rPr lang="it-IT" dirty="0" err="1"/>
              <a:t>while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literals</a:t>
            </a:r>
            <a:r>
              <a:rPr lang="it-IT" dirty="0"/>
              <a:t> </a:t>
            </a:r>
            <a:r>
              <a:rPr lang="it-IT" dirty="0" err="1"/>
              <a:t>form</a:t>
            </a:r>
            <a:r>
              <a:rPr lang="it-IT" dirty="0"/>
              <a:t> the </a:t>
            </a:r>
            <a:r>
              <a:rPr lang="it-IT" u="sng" dirty="0" err="1"/>
              <a:t>tail</a:t>
            </a:r>
            <a:r>
              <a:rPr lang="it-IT" dirty="0"/>
              <a:t>,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implication</a:t>
            </a:r>
            <a:r>
              <a:rPr lang="it-IT" dirty="0"/>
              <a:t> of the </a:t>
            </a:r>
            <a:r>
              <a:rPr lang="it-IT" dirty="0" err="1"/>
              <a:t>conjunctive</a:t>
            </a:r>
            <a:r>
              <a:rPr lang="it-IT" dirty="0"/>
              <a:t> </a:t>
            </a:r>
            <a:r>
              <a:rPr lang="it-IT" dirty="0" err="1"/>
              <a:t>elementary</a:t>
            </a:r>
            <a:r>
              <a:rPr lang="it-IT" dirty="0"/>
              <a:t> formula </a:t>
            </a:r>
            <a:r>
              <a:rPr lang="it-IT" dirty="0" err="1"/>
              <a:t>formed</a:t>
            </a:r>
            <a:r>
              <a:rPr lang="it-IT" dirty="0"/>
              <a:t> by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literals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by </a:t>
            </a:r>
            <a:r>
              <a:rPr lang="it-IT" dirty="0" err="1"/>
              <a:t>negating</a:t>
            </a:r>
            <a:r>
              <a:rPr lang="it-IT" dirty="0"/>
              <a:t> the </a:t>
            </a:r>
            <a:r>
              <a:rPr lang="it-IT" dirty="0" err="1"/>
              <a:t>elements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head </a:t>
            </a:r>
            <a:r>
              <a:rPr lang="it-IT" dirty="0" err="1"/>
              <a:t>towrds</a:t>
            </a:r>
            <a:r>
              <a:rPr lang="it-IT" dirty="0"/>
              <a:t> the head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07D2355-AC8C-1D4D-BADB-F0525EE73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793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C27D60-EE1F-F646-B2CC-17D16E2F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REDUCTION TO CLAUSE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942E22-9E72-CF44-B996-0FB3F9F67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r>
                  <a:rPr lang="it-IT" dirty="0" err="1"/>
                  <a:t>Choose</a:t>
                </a:r>
                <a:r>
                  <a:rPr lang="it-IT" dirty="0"/>
                  <a:t> the head (</a:t>
                </a:r>
                <a:r>
                  <a:rPr lang="it-IT" i="1" dirty="0" err="1"/>
                  <a:t>f</a:t>
                </a:r>
                <a:r>
                  <a:rPr lang="it-IT" dirty="0"/>
                  <a:t>)</a:t>
                </a:r>
              </a:p>
              <a:p>
                <a:r>
                  <a:rPr lang="it-IT" dirty="0" err="1"/>
                  <a:t>Transform</a:t>
                </a:r>
                <a:r>
                  <a:rPr lang="it-IT" dirty="0"/>
                  <a:t> </a:t>
                </a:r>
                <a:r>
                  <a:rPr lang="it-IT" dirty="0" err="1"/>
                  <a:t>it</a:t>
                </a:r>
                <a:r>
                  <a:rPr lang="it-IT" dirty="0"/>
                  <a:t> in </a:t>
                </a:r>
                <a:r>
                  <a:rPr lang="it-IT" dirty="0" err="1"/>
                  <a:t>clausal</a:t>
                </a:r>
                <a:r>
                  <a:rPr lang="it-IT" dirty="0"/>
                  <a:t> </a:t>
                </a:r>
                <a:r>
                  <a:rPr lang="it-IT" dirty="0" err="1"/>
                  <a:t>form</a:t>
                </a:r>
                <a:endParaRPr lang="it-IT" dirty="0"/>
              </a:p>
              <a:p>
                <a:pPr marL="457200" lvl="1" indent="0">
                  <a:buNone/>
                </a:pPr>
                <a:endParaRPr lang="it-IT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it-IT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it-IT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̅"/>
                          <m:ctrlPr>
                            <a:rPr lang="it-IT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it-IT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it-IT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̅"/>
                          <m:ctrlPr>
                            <a:rPr lang="it-IT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it-IT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it-IT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 marL="457200" lvl="1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942E22-9E72-CF44-B996-0FB3F9F67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5BAB9E-A6B0-D34C-B31B-2D4EA46C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9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0FC56FC-1C62-AEFF-D2E9-81561147B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general </a:t>
            </a:r>
            <a:r>
              <a:rPr lang="it-IT" dirty="0" err="1"/>
              <a:t>motivation</a:t>
            </a:r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ABA3025-3CA9-5622-13E5-B7EEFFCE9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1553E55-6EF2-2198-22A7-DD0052B0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807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EB59D-1836-D14E-9276-5CB33A1E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CLAUSAL FORM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FBC018-49C2-A24C-92CB-DF4F45A3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For </a:t>
            </a:r>
            <a:r>
              <a:rPr lang="it-IT" dirty="0" err="1"/>
              <a:t>every</a:t>
            </a:r>
            <a:r>
              <a:rPr lang="it-IT" dirty="0"/>
              <a:t> formula, </a:t>
            </a:r>
            <a:r>
              <a:rPr lang="it-IT" dirty="0" err="1"/>
              <a:t>we</a:t>
            </a:r>
            <a:r>
              <a:rPr lang="it-IT" dirty="0"/>
              <a:t> can reduce </a:t>
            </a:r>
            <a:r>
              <a:rPr lang="it-IT" dirty="0" err="1"/>
              <a:t>it</a:t>
            </a:r>
            <a:r>
              <a:rPr lang="it-IT" dirty="0"/>
              <a:t> to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i="1" dirty="0" err="1"/>
              <a:t>clausal</a:t>
            </a:r>
            <a:r>
              <a:rPr lang="it-IT" dirty="0"/>
              <a:t> </a:t>
            </a:r>
            <a:r>
              <a:rPr lang="it-IT" dirty="0" err="1"/>
              <a:t>form</a:t>
            </a:r>
            <a:r>
              <a:rPr lang="it-IT" dirty="0"/>
              <a:t>, by </a:t>
            </a:r>
            <a:r>
              <a:rPr lang="it-IT" dirty="0" err="1"/>
              <a:t>firstly</a:t>
            </a:r>
            <a:r>
              <a:rPr lang="it-IT" dirty="0"/>
              <a:t> </a:t>
            </a:r>
            <a:r>
              <a:rPr lang="it-IT" dirty="0" err="1"/>
              <a:t>reducing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</a:t>
            </a:r>
            <a:r>
              <a:rPr lang="it-IT" dirty="0" err="1"/>
              <a:t>its</a:t>
            </a:r>
            <a:r>
              <a:rPr lang="it-IT" dirty="0"/>
              <a:t> CNF,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devising</a:t>
            </a:r>
            <a:r>
              <a:rPr lang="it-IT" dirty="0"/>
              <a:t> the </a:t>
            </a:r>
            <a:r>
              <a:rPr lang="it-IT" dirty="0" err="1"/>
              <a:t>conversion</a:t>
            </a:r>
            <a:r>
              <a:rPr lang="it-IT" dirty="0"/>
              <a:t> in </a:t>
            </a:r>
            <a:r>
              <a:rPr lang="it-IT" dirty="0" err="1"/>
              <a:t>ClaNF</a:t>
            </a:r>
            <a:endParaRPr lang="it-IT" dirty="0"/>
          </a:p>
          <a:p>
            <a:r>
              <a:rPr lang="it-IT" dirty="0" err="1"/>
              <a:t>Obviously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can </a:t>
            </a:r>
            <a:r>
              <a:rPr lang="it-IT" dirty="0" err="1"/>
              <a:t>make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head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choose</a:t>
            </a:r>
            <a:r>
              <a:rPr lang="it-IT" dirty="0"/>
              <a:t> on </a:t>
            </a:r>
            <a:r>
              <a:rPr lang="it-IT" dirty="0" err="1"/>
              <a:t>its</a:t>
            </a:r>
            <a:r>
              <a:rPr lang="it-IT" dirty="0"/>
              <a:t> single </a:t>
            </a:r>
            <a:r>
              <a:rPr lang="it-IT" dirty="0" err="1"/>
              <a:t>elementary</a:t>
            </a:r>
            <a:r>
              <a:rPr lang="it-IT" dirty="0"/>
              <a:t> </a:t>
            </a:r>
            <a:r>
              <a:rPr lang="it-IT" dirty="0" err="1"/>
              <a:t>clause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1DC00F-6EA8-E942-A6F1-A23089D9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2044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6892B1-A17E-254C-BB0F-6C18F28D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BEHEADED CLAUSES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CBFE6C1-C795-604A-AB53-1023E30F00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A </a:t>
                </a:r>
                <a:r>
                  <a:rPr lang="it-IT" dirty="0" err="1"/>
                  <a:t>variant</a:t>
                </a:r>
                <a:r>
                  <a:rPr lang="it-IT" dirty="0"/>
                  <a:t> of a </a:t>
                </a:r>
                <a:r>
                  <a:rPr lang="it-IT" dirty="0" err="1"/>
                  <a:t>clausal</a:t>
                </a:r>
                <a:r>
                  <a:rPr lang="it-IT" dirty="0"/>
                  <a:t> </a:t>
                </a:r>
                <a:r>
                  <a:rPr lang="it-IT" dirty="0" err="1"/>
                  <a:t>form</a:t>
                </a:r>
                <a:r>
                  <a:rPr lang="it-IT" dirty="0"/>
                  <a:t> can be </a:t>
                </a:r>
                <a:r>
                  <a:rPr lang="it-IT" dirty="0" err="1"/>
                  <a:t>without</a:t>
                </a:r>
                <a:r>
                  <a:rPr lang="it-IT" dirty="0"/>
                  <a:t> head</a:t>
                </a:r>
              </a:p>
              <a:p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defined</a:t>
                </a:r>
                <a:r>
                  <a:rPr lang="it-IT" dirty="0"/>
                  <a:t> by the </a:t>
                </a:r>
                <a:r>
                  <a:rPr lang="it-IT" dirty="0" err="1"/>
                  <a:t>implication</a:t>
                </a:r>
                <a:r>
                  <a:rPr lang="it-IT" dirty="0"/>
                  <a:t> </a:t>
                </a:r>
                <a:r>
                  <a:rPr lang="it-IT" dirty="0" err="1"/>
                  <a:t>towards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lang="it-IT" dirty="0">
                  <a:ea typeface="Cambria Math" panose="02040503050406030204" pitchFamily="18" charset="0"/>
                </a:endParaRPr>
              </a:p>
              <a:p>
                <a:r>
                  <a:rPr lang="it-IT" dirty="0" err="1"/>
                  <a:t>Example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, becomes</a:t>
                </a:r>
              </a:p>
              <a:p>
                <a:pPr marL="457200" lvl="1" indent="0">
                  <a:buNone/>
                </a:pPr>
                <a:endParaRPr lang="it-IT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it-IT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̅"/>
                          <m:ctrlPr>
                            <a:rPr lang="it-IT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it-IT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it-IT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it-IT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̅"/>
                          <m:ctrlPr>
                            <a:rPr lang="it-IT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it-IT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it-IT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it-IT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̅"/>
                          <m:ctrlPr>
                            <a:rPr lang="it-IT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→⊥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CBFE6C1-C795-604A-AB53-1023E30F00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0B87E0A-3B87-3843-9878-7B829302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434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E87B25-1FCD-F942-A645-70EB411F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HORN CLAUSES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3AE0057-4CD5-0145-A3DE-AEAAE1F6E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sz="2800" dirty="0"/>
                  <a:t>A </a:t>
                </a:r>
                <a:r>
                  <a:rPr lang="it-IT" sz="2800" dirty="0" err="1"/>
                  <a:t>clause</a:t>
                </a:r>
                <a:r>
                  <a:rPr lang="it-IT" sz="2800" dirty="0"/>
                  <a:t> </a:t>
                </a:r>
                <a:r>
                  <a:rPr lang="it-IT" sz="2800" dirty="0" err="1"/>
                  <a:t>is</a:t>
                </a:r>
                <a:r>
                  <a:rPr lang="it-IT" sz="2800" dirty="0"/>
                  <a:t> </a:t>
                </a:r>
                <a:r>
                  <a:rPr lang="it-IT" sz="2800" dirty="0" err="1"/>
                  <a:t>Horn</a:t>
                </a:r>
                <a:r>
                  <a:rPr lang="it-IT" sz="2800" dirty="0"/>
                  <a:t> </a:t>
                </a:r>
                <a:r>
                  <a:rPr lang="it-IT" sz="2800" dirty="0" err="1"/>
                  <a:t>when</a:t>
                </a:r>
                <a:r>
                  <a:rPr lang="it-IT" sz="2800" dirty="0"/>
                  <a:t> </a:t>
                </a:r>
                <a:r>
                  <a:rPr lang="it-IT" sz="2800" dirty="0" err="1"/>
                  <a:t>literals</a:t>
                </a:r>
                <a:r>
                  <a:rPr lang="it-IT" sz="2800" dirty="0"/>
                  <a:t> </a:t>
                </a:r>
                <a:r>
                  <a:rPr lang="it-IT" sz="2800" dirty="0" err="1"/>
                  <a:t>appearing</a:t>
                </a:r>
                <a:r>
                  <a:rPr lang="it-IT" sz="2800" dirty="0"/>
                  <a:t> in the </a:t>
                </a:r>
                <a:r>
                  <a:rPr lang="it-IT" sz="2800" dirty="0" err="1"/>
                  <a:t>clause</a:t>
                </a:r>
                <a:r>
                  <a:rPr lang="it-IT" sz="2800" dirty="0"/>
                  <a:t> are positive</a:t>
                </a:r>
              </a:p>
              <a:p>
                <a:r>
                  <a:rPr lang="it-IT" sz="2800" dirty="0" err="1"/>
                  <a:t>We</a:t>
                </a:r>
                <a:r>
                  <a:rPr lang="it-IT" sz="2800" dirty="0"/>
                  <a:t> can </a:t>
                </a:r>
                <a:r>
                  <a:rPr lang="it-IT" sz="2800" dirty="0" err="1"/>
                  <a:t>distinguish</a:t>
                </a:r>
                <a:r>
                  <a:rPr lang="it-IT" sz="2800" dirty="0"/>
                  <a:t> POSITIVE </a:t>
                </a:r>
                <a:r>
                  <a:rPr lang="it-IT" sz="2800" dirty="0" err="1"/>
                  <a:t>clauses</a:t>
                </a:r>
                <a:r>
                  <a:rPr lang="it-IT" sz="2800" dirty="0"/>
                  <a:t>, </a:t>
                </a:r>
                <a:r>
                  <a:rPr lang="it-IT" sz="2800" dirty="0" err="1"/>
                  <a:t>having</a:t>
                </a:r>
                <a:r>
                  <a:rPr lang="it-IT" sz="2800" dirty="0"/>
                  <a:t> a positive </a:t>
                </a:r>
                <a:r>
                  <a:rPr lang="it-IT" sz="2800" dirty="0" err="1"/>
                  <a:t>literal</a:t>
                </a:r>
                <a:r>
                  <a:rPr lang="it-IT" sz="2800" dirty="0"/>
                  <a:t> </a:t>
                </a:r>
                <a:r>
                  <a:rPr lang="it-IT" sz="2800" dirty="0" err="1"/>
                  <a:t>as</a:t>
                </a:r>
                <a:r>
                  <a:rPr lang="it-IT" sz="2800" dirty="0"/>
                  <a:t> head, and NEGATIVE </a:t>
                </a:r>
                <a:r>
                  <a:rPr lang="it-IT" sz="2800" dirty="0" err="1"/>
                  <a:t>clauses</a:t>
                </a:r>
                <a:r>
                  <a:rPr lang="it-IT" sz="2800" dirty="0"/>
                  <a:t> </a:t>
                </a:r>
                <a:r>
                  <a:rPr lang="it-IT" sz="2800" dirty="0" err="1"/>
                  <a:t>having</a:t>
                </a:r>
                <a:r>
                  <a:rPr lang="it-IT" sz="2800" dirty="0"/>
                  <a:t> </a:t>
                </a:r>
                <a14:m>
                  <m:oMath xmlns:m="http://schemas.openxmlformats.org/officeDocument/2006/math">
                    <m:r>
                      <a:rPr lang="it-I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it-IT" sz="2800" dirty="0"/>
                  <a:t> </a:t>
                </a:r>
                <a:r>
                  <a:rPr lang="it-IT" sz="2800" dirty="0" err="1"/>
                  <a:t>as</a:t>
                </a:r>
                <a:r>
                  <a:rPr lang="it-IT" sz="2800" dirty="0"/>
                  <a:t> head</a:t>
                </a:r>
              </a:p>
              <a:p>
                <a:r>
                  <a:rPr lang="it-IT" sz="2800" dirty="0" err="1"/>
                  <a:t>Alternatively</a:t>
                </a:r>
                <a:r>
                  <a:rPr lang="it-IT" sz="2800" dirty="0"/>
                  <a:t>, </a:t>
                </a:r>
                <a:r>
                  <a:rPr lang="it-IT" sz="2800" dirty="0" err="1"/>
                  <a:t>we</a:t>
                </a:r>
                <a:r>
                  <a:rPr lang="it-IT" sz="2800" dirty="0"/>
                  <a:t> can state </a:t>
                </a:r>
                <a:r>
                  <a:rPr lang="it-IT" sz="2800" dirty="0" err="1"/>
                  <a:t>that</a:t>
                </a:r>
                <a:r>
                  <a:rPr lang="it-IT" sz="2800" dirty="0"/>
                  <a:t> an </a:t>
                </a:r>
                <a:r>
                  <a:rPr lang="it-IT" sz="2800" dirty="0" err="1"/>
                  <a:t>elementary</a:t>
                </a:r>
                <a:r>
                  <a:rPr lang="it-IT" sz="2800" dirty="0"/>
                  <a:t> </a:t>
                </a:r>
                <a:r>
                  <a:rPr lang="it-IT" sz="2800" dirty="0" err="1"/>
                  <a:t>fisjunctive</a:t>
                </a:r>
                <a:r>
                  <a:rPr lang="it-IT" sz="2800" dirty="0"/>
                  <a:t> formula </a:t>
                </a:r>
                <a:r>
                  <a:rPr lang="it-IT" sz="2800" dirty="0" err="1"/>
                  <a:t>is</a:t>
                </a:r>
                <a:r>
                  <a:rPr lang="it-IT" sz="2800" dirty="0"/>
                  <a:t> </a:t>
                </a:r>
                <a:r>
                  <a:rPr lang="it-IT" sz="2800" dirty="0" err="1"/>
                  <a:t>Horn</a:t>
                </a:r>
                <a:r>
                  <a:rPr lang="it-IT" sz="2800" dirty="0"/>
                  <a:t> </a:t>
                </a:r>
                <a:r>
                  <a:rPr lang="it-IT" sz="2800" dirty="0" err="1"/>
                  <a:t>when</a:t>
                </a:r>
                <a:r>
                  <a:rPr lang="it-IT" sz="2800" dirty="0"/>
                  <a:t> in </a:t>
                </a:r>
                <a:r>
                  <a:rPr lang="it-IT" sz="2800" dirty="0" err="1"/>
                  <a:t>it</a:t>
                </a:r>
                <a:r>
                  <a:rPr lang="it-IT" sz="2800" dirty="0"/>
                  <a:t> </a:t>
                </a:r>
                <a:r>
                  <a:rPr lang="it-IT" sz="2800" dirty="0" err="1"/>
                  <a:t>at</a:t>
                </a:r>
                <a:r>
                  <a:rPr lang="it-IT" sz="2800" dirty="0"/>
                  <a:t> </a:t>
                </a:r>
                <a:r>
                  <a:rPr lang="it-IT" sz="2800" dirty="0" err="1"/>
                  <a:t>most</a:t>
                </a:r>
                <a:r>
                  <a:rPr lang="it-IT" sz="2800" dirty="0"/>
                  <a:t> </a:t>
                </a:r>
                <a:r>
                  <a:rPr lang="it-IT" sz="2800" dirty="0" err="1"/>
                  <a:t>one</a:t>
                </a:r>
                <a:r>
                  <a:rPr lang="it-IT" sz="2800" dirty="0"/>
                  <a:t> positive </a:t>
                </a:r>
                <a:r>
                  <a:rPr lang="it-IT" sz="2800" dirty="0" err="1"/>
                  <a:t>literal</a:t>
                </a:r>
                <a:r>
                  <a:rPr lang="it-IT" sz="2800" dirty="0"/>
                  <a:t> </a:t>
                </a:r>
                <a:r>
                  <a:rPr lang="it-IT" sz="2800" dirty="0" err="1"/>
                  <a:t>appears</a:t>
                </a:r>
                <a:endParaRPr lang="it-IT" sz="2800" dirty="0"/>
              </a:p>
              <a:p>
                <a:pPr marL="0" indent="0">
                  <a:buNone/>
                </a:pPr>
                <a:endParaRPr lang="it-IT" sz="28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3AE0057-4CD5-0145-A3DE-AEAAE1F6E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2041" r="-926" b="-34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910D3B-8DC8-1343-BFA9-82EB663F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931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BDC06-787D-F941-A1BA-8A616DB3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80EEEA-767F-8540-A138-026C6A0D21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it-I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it-IT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it-I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it-IT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it-IT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it-I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it-I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  <m:r>
                            <a:rPr lang="it-I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it-I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it-IT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it-IT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it-IT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it-IT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it-IT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it-IT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800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it-I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it-I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it-I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it-I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it-I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it-I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it-I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it-IT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it-IT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it-IT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it-IT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it-IT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it-IT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→⊥)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80EEEA-767F-8540-A138-026C6A0D21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9BCA8B0-7386-414F-99A7-227A197A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6C483E33-312D-8742-A130-218488716B2B}"/>
              </a:ext>
            </a:extLst>
          </p:cNvPr>
          <p:cNvCxnSpPr/>
          <p:nvPr/>
        </p:nvCxnSpPr>
        <p:spPr>
          <a:xfrm>
            <a:off x="1807234" y="2571750"/>
            <a:ext cx="55295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ccia giù 8">
            <a:extLst>
              <a:ext uri="{FF2B5EF4-FFF2-40B4-BE49-F238E27FC236}">
                <a16:creationId xmlns:a16="http://schemas.microsoft.com/office/drawing/2014/main" id="{1DE7D83C-4644-F444-9BC5-D2518469A008}"/>
              </a:ext>
            </a:extLst>
          </p:cNvPr>
          <p:cNvSpPr/>
          <p:nvPr/>
        </p:nvSpPr>
        <p:spPr>
          <a:xfrm>
            <a:off x="4390845" y="3506640"/>
            <a:ext cx="362309" cy="4183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giù 9">
            <a:extLst>
              <a:ext uri="{FF2B5EF4-FFF2-40B4-BE49-F238E27FC236}">
                <a16:creationId xmlns:a16="http://schemas.microsoft.com/office/drawing/2014/main" id="{4D4EF72A-64A1-964C-8954-702C7C45210D}"/>
              </a:ext>
            </a:extLst>
          </p:cNvPr>
          <p:cNvSpPr/>
          <p:nvPr/>
        </p:nvSpPr>
        <p:spPr>
          <a:xfrm>
            <a:off x="4390845" y="1459632"/>
            <a:ext cx="362309" cy="4183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51721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76F46E-0E02-8E42-9038-95F8BE80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RULE NOTATION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80B74C-A907-F649-A180-7FAB66256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shall</a:t>
            </a:r>
            <a:r>
              <a:rPr lang="it-IT" dirty="0"/>
              <a:t> introduce </a:t>
            </a:r>
            <a:r>
              <a:rPr lang="it-IT" dirty="0" err="1"/>
              <a:t>here</a:t>
            </a:r>
            <a:r>
              <a:rPr lang="it-IT" dirty="0"/>
              <a:t> a </a:t>
            </a:r>
            <a:r>
              <a:rPr lang="it-IT" dirty="0" err="1"/>
              <a:t>notation</a:t>
            </a:r>
            <a:r>
              <a:rPr lang="it-IT" dirty="0"/>
              <a:t> for </a:t>
            </a:r>
            <a:r>
              <a:rPr lang="it-IT" dirty="0" err="1"/>
              <a:t>clauses</a:t>
            </a:r>
            <a:r>
              <a:rPr lang="it-IT" dirty="0"/>
              <a:t> 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i="1" dirty="0" err="1"/>
              <a:t>rule</a:t>
            </a:r>
            <a:r>
              <a:rPr lang="it-IT" dirty="0"/>
              <a:t> </a:t>
            </a:r>
            <a:r>
              <a:rPr lang="it-IT" dirty="0" err="1"/>
              <a:t>form</a:t>
            </a:r>
            <a:endParaRPr lang="it-IT" dirty="0"/>
          </a:p>
          <a:p>
            <a:r>
              <a:rPr lang="it-IT" dirty="0" err="1"/>
              <a:t>Tails</a:t>
            </a:r>
            <a:r>
              <a:rPr lang="it-IT" dirty="0"/>
              <a:t> of </a:t>
            </a:r>
            <a:r>
              <a:rPr lang="it-IT" dirty="0" err="1"/>
              <a:t>rules</a:t>
            </a:r>
            <a:r>
              <a:rPr lang="it-IT" dirty="0"/>
              <a:t> are </a:t>
            </a:r>
            <a:r>
              <a:rPr lang="it-IT" dirty="0" err="1"/>
              <a:t>written</a:t>
            </a:r>
            <a:r>
              <a:rPr lang="it-IT" dirty="0"/>
              <a:t> in </a:t>
            </a:r>
            <a:r>
              <a:rPr lang="it-IT" dirty="0" err="1"/>
              <a:t>form</a:t>
            </a:r>
            <a:r>
              <a:rPr lang="it-IT" dirty="0"/>
              <a:t> of </a:t>
            </a:r>
            <a:r>
              <a:rPr lang="it-IT" dirty="0" err="1"/>
              <a:t>sequences</a:t>
            </a:r>
            <a:r>
              <a:rPr lang="it-IT" dirty="0"/>
              <a:t> of </a:t>
            </a:r>
            <a:r>
              <a:rPr lang="it-IT" dirty="0" err="1"/>
              <a:t>literals</a:t>
            </a:r>
            <a:r>
              <a:rPr lang="it-IT" dirty="0"/>
              <a:t> </a:t>
            </a:r>
            <a:r>
              <a:rPr lang="it-IT" dirty="0" err="1"/>
              <a:t>separated</a:t>
            </a:r>
            <a:r>
              <a:rPr lang="it-IT" dirty="0"/>
              <a:t> by </a:t>
            </a:r>
            <a:r>
              <a:rPr lang="it-IT" dirty="0" err="1"/>
              <a:t>commas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A6AA7DB-E72D-7149-A31D-2B009F79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626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739283-3060-4043-AA78-6B5865876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SOLVING HORN CLAUSES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6C25995-F94F-3B45-839F-FBEEA939DC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sz="1800" b="1" dirty="0"/>
                  <a:t>PART 1 of the </a:t>
                </a:r>
                <a:r>
                  <a:rPr lang="it-IT" sz="1800" b="1" dirty="0" err="1"/>
                  <a:t>method</a:t>
                </a:r>
                <a:endParaRPr lang="it-IT" sz="1800" b="1" dirty="0"/>
              </a:p>
              <a:p>
                <a:r>
                  <a:rPr lang="it-IT" sz="1800" dirty="0" err="1"/>
                  <a:t>When</a:t>
                </a:r>
                <a:r>
                  <a:rPr lang="it-IT" sz="1800" dirty="0"/>
                  <a:t> a </a:t>
                </a:r>
                <a:r>
                  <a:rPr lang="it-IT" sz="1800" dirty="0" err="1"/>
                  <a:t>clause</a:t>
                </a:r>
                <a:r>
                  <a:rPr lang="it-IT" sz="1800" dirty="0"/>
                  <a:t> </a:t>
                </a:r>
                <a:r>
                  <a:rPr lang="it-IT" sz="1800" dirty="0" err="1"/>
                  <a:t>is</a:t>
                </a:r>
                <a:r>
                  <a:rPr lang="it-IT" sz="1800" dirty="0"/>
                  <a:t> </a:t>
                </a:r>
                <a:r>
                  <a:rPr lang="it-IT" sz="1800" dirty="0" err="1"/>
                  <a:t>formed</a:t>
                </a:r>
                <a:r>
                  <a:rPr lang="it-IT" sz="1800" dirty="0"/>
                  <a:t> by </a:t>
                </a:r>
                <a:r>
                  <a:rPr lang="it-IT" sz="1800" dirty="0" err="1"/>
                  <a:t>one</a:t>
                </a:r>
                <a:r>
                  <a:rPr lang="it-IT" sz="1800" dirty="0"/>
                  <a:t> </a:t>
                </a:r>
                <a:r>
                  <a:rPr lang="it-IT" sz="1800" dirty="0" err="1"/>
                  <a:t>literal</a:t>
                </a:r>
                <a:r>
                  <a:rPr lang="it-IT" sz="1800" dirty="0"/>
                  <a:t> (</a:t>
                </a:r>
                <a:r>
                  <a:rPr lang="it-IT" sz="1800" dirty="0" err="1"/>
                  <a:t>atomic</a:t>
                </a:r>
                <a:r>
                  <a:rPr lang="it-IT" sz="1800" dirty="0"/>
                  <a:t>) </a:t>
                </a:r>
                <a:r>
                  <a:rPr lang="it-IT" sz="1800" dirty="0" err="1"/>
                  <a:t>that</a:t>
                </a:r>
                <a:r>
                  <a:rPr lang="it-IT" sz="1800" dirty="0"/>
                  <a:t> </a:t>
                </a:r>
                <a:r>
                  <a:rPr lang="it-IT" sz="1800" dirty="0" err="1"/>
                  <a:t>is</a:t>
                </a:r>
                <a:r>
                  <a:rPr lang="it-IT" sz="1800" dirty="0"/>
                  <a:t> </a:t>
                </a:r>
                <a:r>
                  <a:rPr lang="it-IT" sz="1800" i="1" dirty="0"/>
                  <a:t>positive, </a:t>
                </a:r>
                <a:r>
                  <a:rPr lang="it-IT" sz="1800" dirty="0"/>
                  <a:t>put </a:t>
                </a:r>
                <a:r>
                  <a:rPr lang="it-IT" sz="1800" dirty="0" err="1"/>
                  <a:t>it</a:t>
                </a:r>
                <a:r>
                  <a:rPr lang="it-IT" sz="1800" dirty="0"/>
                  <a:t> in the </a:t>
                </a:r>
                <a:r>
                  <a:rPr lang="it-IT" sz="1800" dirty="0" err="1"/>
                  <a:t>solving</a:t>
                </a:r>
                <a:r>
                  <a:rPr lang="it-IT" sz="1800" dirty="0"/>
                  <a:t> set, delete </a:t>
                </a:r>
                <a:r>
                  <a:rPr lang="it-IT" sz="1800" dirty="0" err="1"/>
                  <a:t>every</a:t>
                </a:r>
                <a:r>
                  <a:rPr lang="it-IT" sz="1800" dirty="0"/>
                  <a:t> </a:t>
                </a:r>
                <a:r>
                  <a:rPr lang="it-IT" sz="1800" dirty="0" err="1"/>
                  <a:t>rule</a:t>
                </a:r>
                <a:r>
                  <a:rPr lang="it-IT" sz="1800" dirty="0"/>
                  <a:t> </a:t>
                </a:r>
                <a:r>
                  <a:rPr lang="it-IT" sz="1800" dirty="0" err="1"/>
                  <a:t>that</a:t>
                </a:r>
                <a:r>
                  <a:rPr lang="it-IT" sz="1800" dirty="0"/>
                  <a:t> </a:t>
                </a:r>
                <a:r>
                  <a:rPr lang="it-IT" sz="1800" dirty="0" err="1"/>
                  <a:t>has</a:t>
                </a:r>
                <a:r>
                  <a:rPr lang="it-IT" sz="1800" dirty="0"/>
                  <a:t> </a:t>
                </a:r>
                <a:r>
                  <a:rPr lang="it-IT" sz="1800" dirty="0" err="1"/>
                  <a:t>that</a:t>
                </a:r>
                <a:r>
                  <a:rPr lang="it-IT" sz="1800" dirty="0"/>
                  <a:t> </a:t>
                </a:r>
                <a:r>
                  <a:rPr lang="it-IT" sz="1800" dirty="0" err="1"/>
                  <a:t>literal</a:t>
                </a:r>
                <a:r>
                  <a:rPr lang="it-IT" sz="1800" dirty="0"/>
                  <a:t> </a:t>
                </a:r>
                <a:r>
                  <a:rPr lang="it-IT" sz="1800" dirty="0" err="1"/>
                  <a:t>as</a:t>
                </a:r>
                <a:r>
                  <a:rPr lang="it-IT" sz="1800" dirty="0"/>
                  <a:t> head, delete </a:t>
                </a:r>
                <a:r>
                  <a:rPr lang="it-IT" sz="1800" dirty="0" err="1"/>
                  <a:t>every</a:t>
                </a:r>
                <a:r>
                  <a:rPr lang="it-IT" sz="1800" dirty="0"/>
                  <a:t> </a:t>
                </a:r>
                <a:r>
                  <a:rPr lang="it-IT" sz="1800" dirty="0" err="1"/>
                  <a:t>occurrence</a:t>
                </a:r>
                <a:r>
                  <a:rPr lang="it-IT" sz="1800" dirty="0"/>
                  <a:t> of the </a:t>
                </a:r>
                <a:r>
                  <a:rPr lang="it-IT" sz="1800" dirty="0" err="1"/>
                  <a:t>literal</a:t>
                </a:r>
                <a:r>
                  <a:rPr lang="it-IT" sz="1800" dirty="0"/>
                  <a:t> in </a:t>
                </a:r>
                <a:r>
                  <a:rPr lang="it-IT" sz="1800" dirty="0" err="1"/>
                  <a:t>any</a:t>
                </a:r>
                <a:r>
                  <a:rPr lang="it-IT" sz="1800" dirty="0"/>
                  <a:t> </a:t>
                </a:r>
                <a:r>
                  <a:rPr lang="it-IT" sz="1800" dirty="0" err="1"/>
                  <a:t>rule</a:t>
                </a:r>
                <a:endParaRPr lang="it-IT" sz="1800" dirty="0"/>
              </a:p>
              <a:p>
                <a:r>
                  <a:rPr lang="it-IT" sz="1800" dirty="0" err="1"/>
                  <a:t>When</a:t>
                </a:r>
                <a:r>
                  <a:rPr lang="it-IT" sz="1800" dirty="0"/>
                  <a:t> a </a:t>
                </a:r>
                <a:r>
                  <a:rPr lang="it-IT" sz="1800" dirty="0" err="1"/>
                  <a:t>clause</a:t>
                </a:r>
                <a:r>
                  <a:rPr lang="it-IT" sz="1800" dirty="0"/>
                  <a:t> </a:t>
                </a:r>
                <a:r>
                  <a:rPr lang="it-IT" sz="1800" dirty="0" err="1"/>
                  <a:t>is</a:t>
                </a:r>
                <a:r>
                  <a:rPr lang="it-IT" sz="1800" dirty="0"/>
                  <a:t> </a:t>
                </a:r>
                <a:r>
                  <a:rPr lang="it-IT" sz="1800" dirty="0" err="1"/>
                  <a:t>formed</a:t>
                </a:r>
                <a:r>
                  <a:rPr lang="it-IT" sz="1800" dirty="0"/>
                  <a:t> by </a:t>
                </a:r>
                <a:r>
                  <a:rPr lang="it-IT" sz="1800" dirty="0" err="1"/>
                  <a:t>one</a:t>
                </a:r>
                <a:r>
                  <a:rPr lang="it-IT" sz="1800" dirty="0"/>
                  <a:t> </a:t>
                </a:r>
                <a:r>
                  <a:rPr lang="it-IT" sz="1800" dirty="0" err="1"/>
                  <a:t>literal</a:t>
                </a:r>
                <a:r>
                  <a:rPr lang="it-IT" sz="1800" dirty="0"/>
                  <a:t> (</a:t>
                </a:r>
                <a:r>
                  <a:rPr lang="it-IT" sz="1800" dirty="0" err="1"/>
                  <a:t>atomic</a:t>
                </a:r>
                <a:r>
                  <a:rPr lang="it-IT" sz="1800" dirty="0"/>
                  <a:t>) </a:t>
                </a:r>
                <a:r>
                  <a:rPr lang="it-IT" sz="1800" dirty="0" err="1"/>
                  <a:t>that</a:t>
                </a:r>
                <a:r>
                  <a:rPr lang="it-IT" sz="1800" dirty="0"/>
                  <a:t> </a:t>
                </a:r>
                <a:r>
                  <a:rPr lang="it-IT" sz="1800" dirty="0" err="1"/>
                  <a:t>is</a:t>
                </a:r>
                <a:r>
                  <a:rPr lang="it-IT" sz="1800" dirty="0"/>
                  <a:t> </a:t>
                </a:r>
                <a:r>
                  <a:rPr lang="it-IT" sz="1800" i="1" dirty="0"/>
                  <a:t>negative, </a:t>
                </a:r>
                <a:r>
                  <a:rPr lang="it-IT" sz="1800" dirty="0"/>
                  <a:t>put </a:t>
                </a:r>
                <a:r>
                  <a:rPr lang="it-IT" sz="1800" dirty="0" err="1"/>
                  <a:t>it</a:t>
                </a:r>
                <a:r>
                  <a:rPr lang="it-IT" sz="1800" dirty="0"/>
                  <a:t> in the </a:t>
                </a:r>
                <a:r>
                  <a:rPr lang="it-IT" sz="1800" dirty="0" err="1"/>
                  <a:t>solving</a:t>
                </a:r>
                <a:r>
                  <a:rPr lang="it-IT" sz="1800" dirty="0"/>
                  <a:t> set, delete </a:t>
                </a:r>
                <a:r>
                  <a:rPr lang="it-IT" sz="1800" dirty="0" err="1"/>
                  <a:t>every</a:t>
                </a:r>
                <a:r>
                  <a:rPr lang="it-IT" sz="1800" dirty="0"/>
                  <a:t> </a:t>
                </a:r>
                <a:r>
                  <a:rPr lang="it-IT" sz="1800" dirty="0" err="1"/>
                  <a:t>rule</a:t>
                </a:r>
                <a:r>
                  <a:rPr lang="it-IT" sz="1800" dirty="0"/>
                  <a:t> </a:t>
                </a:r>
                <a:r>
                  <a:rPr lang="it-IT" sz="1800" dirty="0" err="1"/>
                  <a:t>that</a:t>
                </a:r>
                <a:r>
                  <a:rPr lang="it-IT" sz="1800" dirty="0"/>
                  <a:t> </a:t>
                </a:r>
                <a:r>
                  <a:rPr lang="it-IT" sz="1800" dirty="0" err="1"/>
                  <a:t>has</a:t>
                </a:r>
                <a:r>
                  <a:rPr lang="it-IT" sz="1800" dirty="0"/>
                  <a:t> the opposite of the </a:t>
                </a:r>
                <a:r>
                  <a:rPr lang="it-IT" sz="1800" dirty="0" err="1"/>
                  <a:t>literal</a:t>
                </a:r>
                <a:r>
                  <a:rPr lang="it-IT" sz="1800" dirty="0"/>
                  <a:t> in the </a:t>
                </a:r>
                <a:r>
                  <a:rPr lang="it-IT" sz="1800" dirty="0" err="1"/>
                  <a:t>tail</a:t>
                </a:r>
                <a:endParaRPr lang="it-IT" sz="1800" dirty="0"/>
              </a:p>
              <a:p>
                <a:r>
                  <a:rPr lang="it-IT" sz="1800" dirty="0"/>
                  <a:t>The </a:t>
                </a:r>
                <a:r>
                  <a:rPr lang="it-IT" sz="1800" dirty="0" err="1"/>
                  <a:t>complex</a:t>
                </a:r>
                <a:r>
                  <a:rPr lang="it-IT" sz="1800" dirty="0"/>
                  <a:t> case </a:t>
                </a:r>
                <a:r>
                  <a:rPr lang="it-IT" sz="1800" dirty="0" err="1"/>
                  <a:t>is</a:t>
                </a:r>
                <a:r>
                  <a:rPr lang="it-IT" sz="1800" dirty="0"/>
                  <a:t> </a:t>
                </a:r>
                <a:r>
                  <a:rPr lang="it-IT" sz="1800" dirty="0" err="1"/>
                  <a:t>formed</a:t>
                </a:r>
                <a:r>
                  <a:rPr lang="it-IT" sz="1800" dirty="0"/>
                  <a:t> by </a:t>
                </a:r>
                <a:r>
                  <a:rPr lang="it-IT" sz="1800" dirty="0" err="1"/>
                  <a:t>those</a:t>
                </a:r>
                <a:r>
                  <a:rPr lang="it-IT" sz="1800" dirty="0"/>
                  <a:t> </a:t>
                </a:r>
                <a:r>
                  <a:rPr lang="it-IT" sz="1800" dirty="0" err="1"/>
                  <a:t>rules</a:t>
                </a:r>
                <a:r>
                  <a:rPr lang="it-IT" sz="1800" dirty="0"/>
                  <a:t> </a:t>
                </a:r>
                <a:r>
                  <a:rPr lang="it-IT" sz="1800" dirty="0" err="1"/>
                  <a:t>that</a:t>
                </a:r>
                <a:r>
                  <a:rPr lang="it-IT" sz="1800" dirty="0"/>
                  <a:t> </a:t>
                </a:r>
                <a:r>
                  <a:rPr lang="it-IT" sz="1800" dirty="0" err="1"/>
                  <a:t>have</a:t>
                </a:r>
                <a:r>
                  <a:rPr lang="it-IT" sz="1800" dirty="0"/>
                  <a:t> the opposite of the </a:t>
                </a:r>
                <a:r>
                  <a:rPr lang="it-IT" sz="1800" dirty="0" err="1"/>
                  <a:t>literal</a:t>
                </a:r>
                <a:r>
                  <a:rPr lang="it-IT" sz="1800" dirty="0"/>
                  <a:t> </a:t>
                </a:r>
                <a:r>
                  <a:rPr lang="it-IT" sz="1800" dirty="0" err="1"/>
                  <a:t>as</a:t>
                </a:r>
                <a:r>
                  <a:rPr lang="it-IT" sz="1800" dirty="0"/>
                  <a:t> head. In </a:t>
                </a:r>
                <a:r>
                  <a:rPr lang="it-IT" sz="1800" dirty="0" err="1"/>
                  <a:t>that</a:t>
                </a:r>
                <a:r>
                  <a:rPr lang="it-IT" sz="1800" dirty="0"/>
                  <a:t> case, </a:t>
                </a:r>
                <a:r>
                  <a:rPr lang="it-IT" sz="1800" dirty="0" err="1"/>
                  <a:t>we</a:t>
                </a:r>
                <a:r>
                  <a:rPr lang="it-IT" sz="1800" dirty="0"/>
                  <a:t> </a:t>
                </a:r>
                <a:r>
                  <a:rPr lang="it-IT" sz="1800" dirty="0" err="1"/>
                  <a:t>substitute</a:t>
                </a:r>
                <a:r>
                  <a:rPr lang="it-IT" sz="1800" dirty="0"/>
                  <a:t> the </a:t>
                </a:r>
                <a:r>
                  <a:rPr lang="it-IT" sz="1800" dirty="0" err="1"/>
                  <a:t>rule</a:t>
                </a:r>
                <a:r>
                  <a:rPr lang="it-IT" sz="1800" dirty="0"/>
                  <a:t> with the </a:t>
                </a:r>
                <a:r>
                  <a:rPr lang="it-IT" sz="1800" dirty="0" err="1"/>
                  <a:t>rule</a:t>
                </a:r>
                <a:r>
                  <a:rPr lang="it-IT" sz="1800" dirty="0"/>
                  <a:t> </a:t>
                </a:r>
                <a:r>
                  <a:rPr lang="it-IT" sz="1800" dirty="0" err="1"/>
                  <a:t>formed</a:t>
                </a:r>
                <a:r>
                  <a:rPr lang="it-IT" sz="1800" dirty="0"/>
                  <a:t> by the </a:t>
                </a:r>
                <a:r>
                  <a:rPr lang="it-IT" sz="1800" dirty="0" err="1"/>
                  <a:t>same</a:t>
                </a:r>
                <a:r>
                  <a:rPr lang="it-IT" sz="1800" dirty="0"/>
                  <a:t> </a:t>
                </a:r>
                <a:r>
                  <a:rPr lang="it-IT" sz="1800" dirty="0" err="1"/>
                  <a:t>tail</a:t>
                </a:r>
                <a:r>
                  <a:rPr lang="it-IT" sz="1800" dirty="0"/>
                  <a:t> and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it-IT" sz="1800" dirty="0"/>
                  <a:t> </a:t>
                </a:r>
                <a:r>
                  <a:rPr lang="it-IT" sz="1800" dirty="0" err="1"/>
                  <a:t>as</a:t>
                </a:r>
                <a:r>
                  <a:rPr lang="it-IT" sz="1800" dirty="0"/>
                  <a:t> head </a:t>
                </a:r>
              </a:p>
              <a:p>
                <a:r>
                  <a:rPr lang="it-IT" sz="1800" dirty="0" err="1"/>
                  <a:t>Reperat</a:t>
                </a:r>
                <a:r>
                  <a:rPr lang="it-IT" sz="1800" dirty="0"/>
                  <a:t> </a:t>
                </a:r>
                <a:r>
                  <a:rPr lang="it-IT" sz="1800" dirty="0" err="1"/>
                  <a:t>previous</a:t>
                </a:r>
                <a:r>
                  <a:rPr lang="it-IT" sz="1800" dirty="0"/>
                  <a:t> </a:t>
                </a:r>
                <a:r>
                  <a:rPr lang="it-IT" sz="1800" dirty="0" err="1"/>
                  <a:t>steps</a:t>
                </a:r>
                <a:r>
                  <a:rPr lang="it-IT" sz="1800" dirty="0"/>
                  <a:t> </a:t>
                </a:r>
                <a:r>
                  <a:rPr lang="it-IT" sz="1800" dirty="0" err="1"/>
                  <a:t>until</a:t>
                </a:r>
                <a:r>
                  <a:rPr lang="it-IT" sz="1800" dirty="0"/>
                  <a:t> no </a:t>
                </a:r>
                <a:r>
                  <a:rPr lang="it-IT" sz="1800" dirty="0" err="1"/>
                  <a:t>atomic</a:t>
                </a:r>
                <a:r>
                  <a:rPr lang="it-IT" sz="1800" dirty="0"/>
                  <a:t> </a:t>
                </a:r>
                <a:r>
                  <a:rPr lang="it-IT" sz="1800" dirty="0" err="1"/>
                  <a:t>rule</a:t>
                </a:r>
                <a:r>
                  <a:rPr lang="it-IT" sz="1800" dirty="0"/>
                  <a:t> </a:t>
                </a:r>
                <a:r>
                  <a:rPr lang="it-IT" sz="1800" dirty="0" err="1"/>
                  <a:t>appears</a:t>
                </a:r>
                <a:r>
                  <a:rPr lang="it-IT" sz="1800" dirty="0"/>
                  <a:t> in the </a:t>
                </a:r>
                <a:r>
                  <a:rPr lang="it-IT" sz="1800" dirty="0" err="1"/>
                  <a:t>clause</a:t>
                </a:r>
                <a:endParaRPr lang="it-IT" sz="18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6C25995-F94F-3B45-839F-FBEEA939D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680" r="-1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99A86B-4ED6-764C-8B68-3A766790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141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6E87E8-A26D-AE4A-AA03-330143E2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E1EB5BB-95DC-A44C-8AB0-157DDD81AB7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00151"/>
                <a:ext cx="2667000" cy="3394472"/>
              </a:xfrm>
            </p:spPr>
            <p:txBody>
              <a:bodyPr/>
              <a:lstStyle/>
              <a:p>
                <a:r>
                  <a:rPr lang="it-IT" sz="1800" b="0" dirty="0">
                    <a:ea typeface="Cambria Math" panose="02040503050406030204" pitchFamily="18" charset="0"/>
                  </a:rPr>
                  <a:t>R1: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endParaRPr lang="it-IT" sz="1800" b="0" dirty="0">
                  <a:ea typeface="Cambria Math" panose="02040503050406030204" pitchFamily="18" charset="0"/>
                </a:endParaRPr>
              </a:p>
              <a:p>
                <a:r>
                  <a:rPr lang="it-IT" sz="1800" dirty="0">
                    <a:ea typeface="Cambria Math" panose="02040503050406030204" pitchFamily="18" charset="0"/>
                  </a:rPr>
                  <a:t>R2: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1800" dirty="0">
                  <a:ea typeface="Cambria Math" panose="02040503050406030204" pitchFamily="18" charset="0"/>
                </a:endParaRPr>
              </a:p>
              <a:p>
                <a:r>
                  <a:rPr lang="it-IT" sz="1800" b="0" dirty="0">
                    <a:ea typeface="Cambria Math" panose="02040503050406030204" pitchFamily="18" charset="0"/>
                  </a:rPr>
                  <a:t>R3: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it-IT" sz="1800" b="0" dirty="0">
                  <a:ea typeface="Cambria Math" panose="02040503050406030204" pitchFamily="18" charset="0"/>
                </a:endParaRPr>
              </a:p>
              <a:p>
                <a:r>
                  <a:rPr lang="it-IT" sz="1800" b="0" dirty="0">
                    <a:ea typeface="Cambria Math" panose="02040503050406030204" pitchFamily="18" charset="0"/>
                  </a:rPr>
                  <a:t>R4: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it-IT" sz="1800" dirty="0"/>
              </a:p>
              <a:p>
                <a:r>
                  <a:rPr lang="it-IT" sz="1800" b="0" dirty="0">
                    <a:ea typeface="Cambria Math" panose="02040503050406030204" pitchFamily="18" charset="0"/>
                  </a:rPr>
                  <a:t>R5: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lang="it-IT" sz="1800" b="0" dirty="0">
                  <a:ea typeface="Cambria Math" panose="02040503050406030204" pitchFamily="18" charset="0"/>
                </a:endParaRPr>
              </a:p>
              <a:p>
                <a:r>
                  <a:rPr lang="it-IT" sz="1800" b="0" dirty="0">
                    <a:ea typeface="Cambria Math" panose="02040503050406030204" pitchFamily="18" charset="0"/>
                  </a:rPr>
                  <a:t>R6: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→⊥</m:t>
                    </m:r>
                  </m:oMath>
                </a14:m>
                <a:endParaRPr lang="it-IT" sz="1800" dirty="0"/>
              </a:p>
              <a:p>
                <a:r>
                  <a:rPr lang="it-IT" sz="1800" dirty="0">
                    <a:ea typeface="Cambria Math" panose="02040503050406030204" pitchFamily="18" charset="0"/>
                  </a:rPr>
                  <a:t>R7: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→⊥</m:t>
                    </m:r>
                  </m:oMath>
                </a14:m>
                <a:endParaRPr lang="it-IT" sz="1800" dirty="0">
                  <a:ea typeface="Cambria Math" panose="02040503050406030204" pitchFamily="18" charset="0"/>
                </a:endParaRPr>
              </a:p>
              <a:p>
                <a:r>
                  <a:rPr lang="it-IT" sz="1800" dirty="0">
                    <a:ea typeface="Cambria Math" panose="02040503050406030204" pitchFamily="18" charset="0"/>
                  </a:rPr>
                  <a:t>R8: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800" dirty="0">
                  <a:ea typeface="Cambria Math" panose="02040503050406030204" pitchFamily="18" charset="0"/>
                </a:endParaRPr>
              </a:p>
              <a:p>
                <a:r>
                  <a:rPr lang="it-IT" sz="1800" dirty="0">
                    <a:ea typeface="Cambria Math" panose="02040503050406030204" pitchFamily="18" charset="0"/>
                  </a:rPr>
                  <a:t>R9: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it-IT" sz="1800" dirty="0">
                  <a:ea typeface="Cambria Math" panose="02040503050406030204" pitchFamily="18" charset="0"/>
                </a:endParaRPr>
              </a:p>
              <a:p>
                <a:r>
                  <a:rPr lang="it-IT" sz="1800" dirty="0">
                    <a:ea typeface="Cambria Math" panose="02040503050406030204" pitchFamily="18" charset="0"/>
                  </a:rPr>
                  <a:t>R10: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endParaRPr lang="it-IT" sz="1800" dirty="0">
                  <a:ea typeface="Cambria Math" panose="02040503050406030204" pitchFamily="18" charset="0"/>
                </a:endParaRPr>
              </a:p>
              <a:p>
                <a:endParaRPr lang="it-IT" sz="1800" dirty="0">
                  <a:ea typeface="Cambria Math" panose="02040503050406030204" pitchFamily="18" charset="0"/>
                </a:endParaRPr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E1EB5BB-95DC-A44C-8AB0-157DDD81AB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00151"/>
                <a:ext cx="2667000" cy="3394472"/>
              </a:xfrm>
              <a:blipFill>
                <a:blip r:embed="rId2"/>
                <a:stretch>
                  <a:fillRect l="-1422" t="-746" b="-14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A2B91B2A-91CC-0E4C-AF94-7E9E33DBA0A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89616" y="1200151"/>
                <a:ext cx="3365740" cy="33944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sz="1800" b="1" dirty="0"/>
                  <a:t>PICK UP </a:t>
                </a:r>
                <a14:m>
                  <m:oMath xmlns:m="http://schemas.openxmlformats.org/officeDocument/2006/math">
                    <m:r>
                      <a:rPr lang="it-IT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it-IT" sz="1800" b="1" dirty="0"/>
                  <a:t> from R1</a:t>
                </a:r>
              </a:p>
              <a:p>
                <a:r>
                  <a:rPr lang="it-IT" sz="1800" dirty="0"/>
                  <a:t>R4 </a:t>
                </a:r>
                <a:r>
                  <a:rPr lang="it-IT" sz="1800" dirty="0" err="1"/>
                  <a:t>becomes</a:t>
                </a:r>
                <a:r>
                  <a:rPr lang="it-IT" sz="1800" dirty="0"/>
                  <a:t> </a:t>
                </a:r>
                <a:r>
                  <a:rPr lang="it-IT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it-IT" sz="1600" dirty="0"/>
              </a:p>
              <a:p>
                <a:r>
                  <a:rPr lang="it-IT" sz="1800" dirty="0"/>
                  <a:t>R9 </a:t>
                </a:r>
                <a:r>
                  <a:rPr lang="it-IT" sz="1800" dirty="0" err="1"/>
                  <a:t>becomes</a:t>
                </a:r>
                <a:r>
                  <a:rPr lang="it-IT" sz="1800" dirty="0"/>
                  <a:t>	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it-IT" sz="1800" dirty="0">
                  <a:ea typeface="Cambria Math" panose="02040503050406030204" pitchFamily="18" charset="0"/>
                </a:endParaRPr>
              </a:p>
              <a:p>
                <a:r>
                  <a:rPr lang="it-IT" sz="1800" dirty="0"/>
                  <a:t>R10 </a:t>
                </a:r>
                <a:r>
                  <a:rPr lang="it-IT" sz="1800" dirty="0" err="1"/>
                  <a:t>is</a:t>
                </a:r>
                <a:r>
                  <a:rPr lang="it-IT" sz="1800" dirty="0"/>
                  <a:t> </a:t>
                </a:r>
                <a:r>
                  <a:rPr lang="it-IT" sz="1800" dirty="0" err="1"/>
                  <a:t>deleted</a:t>
                </a:r>
                <a:endParaRPr lang="it-IT" sz="1800" dirty="0"/>
              </a:p>
              <a:p>
                <a:pPr marL="0" indent="0">
                  <a:buNone/>
                </a:pPr>
                <a:r>
                  <a:rPr lang="it-IT" sz="1800" b="1" dirty="0"/>
                  <a:t>PICK UP </a:t>
                </a:r>
                <a14:m>
                  <m:oMath xmlns:m="http://schemas.openxmlformats.org/officeDocument/2006/math">
                    <m:r>
                      <a:rPr lang="it-IT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it-IT" sz="1800" b="1" dirty="0"/>
                  <a:t> from R2</a:t>
                </a:r>
              </a:p>
              <a:p>
                <a:r>
                  <a:rPr lang="it-IT" sz="1800" dirty="0"/>
                  <a:t>R5 </a:t>
                </a:r>
                <a:r>
                  <a:rPr lang="it-IT" sz="1800" dirty="0" err="1"/>
                  <a:t>is</a:t>
                </a:r>
                <a:r>
                  <a:rPr lang="it-IT" sz="1800" dirty="0"/>
                  <a:t> </a:t>
                </a:r>
                <a:r>
                  <a:rPr lang="it-IT" sz="1800" dirty="0" err="1"/>
                  <a:t>deleted</a:t>
                </a:r>
                <a:endParaRPr lang="it-IT" sz="1800" dirty="0"/>
              </a:p>
              <a:p>
                <a:r>
                  <a:rPr lang="it-IT" sz="1800" dirty="0"/>
                  <a:t>R8 </a:t>
                </a:r>
                <a:r>
                  <a:rPr lang="it-IT" sz="1800" dirty="0" err="1"/>
                  <a:t>becomes</a:t>
                </a:r>
                <a:r>
                  <a:rPr lang="it-IT" sz="1800" dirty="0"/>
                  <a:t>	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→⊥</m:t>
                    </m:r>
                  </m:oMath>
                </a14:m>
                <a:endParaRPr lang="it-IT" sz="1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sz="1800" b="1" dirty="0"/>
                  <a:t>PICK UP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it-IT" sz="1800" b="1" dirty="0"/>
                  <a:t> from R3</a:t>
                </a:r>
              </a:p>
              <a:p>
                <a:r>
                  <a:rPr lang="it-IT" sz="1800" dirty="0"/>
                  <a:t>R8 </a:t>
                </a:r>
                <a:r>
                  <a:rPr lang="it-IT" sz="1800" dirty="0" err="1"/>
                  <a:t>is</a:t>
                </a:r>
                <a:r>
                  <a:rPr lang="it-IT" sz="1800" dirty="0"/>
                  <a:t> </a:t>
                </a:r>
                <a:r>
                  <a:rPr lang="it-IT" sz="1800" dirty="0" err="1"/>
                  <a:t>deleted</a:t>
                </a:r>
                <a:endParaRPr lang="it-IT" sz="1800" dirty="0"/>
              </a:p>
              <a:p>
                <a:r>
                  <a:rPr lang="it-IT" sz="1800" dirty="0"/>
                  <a:t>R9 </a:t>
                </a:r>
                <a:r>
                  <a:rPr lang="it-IT" sz="1800" dirty="0" err="1"/>
                  <a:t>is</a:t>
                </a:r>
                <a:r>
                  <a:rPr lang="it-IT" sz="1800" dirty="0"/>
                  <a:t> </a:t>
                </a:r>
                <a:r>
                  <a:rPr lang="it-IT" sz="1800" dirty="0" err="1"/>
                  <a:t>deleted</a:t>
                </a:r>
                <a:endParaRPr lang="it-IT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A2B91B2A-91CC-0E4C-AF94-7E9E33DBA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89616" y="1200151"/>
                <a:ext cx="3365740" cy="3394472"/>
              </a:xfrm>
              <a:blipFill>
                <a:blip r:embed="rId3"/>
                <a:stretch>
                  <a:fillRect l="-1509" t="-746" b="-11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EB8EC2-0CAE-2544-A021-4CE51395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4">
                <a:extLst>
                  <a:ext uri="{FF2B5EF4-FFF2-40B4-BE49-F238E27FC236}">
                    <a16:creationId xmlns:a16="http://schemas.microsoft.com/office/drawing/2014/main" id="{C85A59E3-DF13-EF4D-94BA-CD7829F5216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620773" y="1129344"/>
                <a:ext cx="2066027" cy="3394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t-IT" sz="1800" b="1" dirty="0">
                    <a:ea typeface="Cambria Math" panose="02040503050406030204" pitchFamily="18" charset="0"/>
                  </a:rPr>
                  <a:t>SOLVING SET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it-IT" sz="18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it-IT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Segnaposto contenuto 4">
                <a:extLst>
                  <a:ext uri="{FF2B5EF4-FFF2-40B4-BE49-F238E27FC236}">
                    <a16:creationId xmlns:a16="http://schemas.microsoft.com/office/drawing/2014/main" id="{C85A59E3-DF13-EF4D-94BA-CD7829F52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0773" y="1129344"/>
                <a:ext cx="2066027" cy="3394472"/>
              </a:xfrm>
              <a:prstGeom prst="rect">
                <a:avLst/>
              </a:prstGeom>
              <a:blipFill>
                <a:blip r:embed="rId4"/>
                <a:stretch>
                  <a:fillRect l="-2454" t="-7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7456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BB996B-FB93-6E42-84F9-2A5C126D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SOLVING HORN CLAUSES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C1AC06-5FC0-804C-A61F-0D2F742DD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800" b="1" dirty="0"/>
              <a:t>PART 2 of the </a:t>
            </a:r>
            <a:r>
              <a:rPr lang="it-IT" sz="2800" b="1" dirty="0" err="1"/>
              <a:t>method</a:t>
            </a:r>
            <a:endParaRPr lang="it-IT" sz="2800" dirty="0"/>
          </a:p>
          <a:p>
            <a:r>
              <a:rPr lang="it-IT" sz="2800" dirty="0" err="1"/>
              <a:t>Pick</a:t>
            </a:r>
            <a:r>
              <a:rPr lang="it-IT" sz="2800" dirty="0"/>
              <a:t> the positive </a:t>
            </a:r>
            <a:r>
              <a:rPr lang="it-IT" sz="2800" dirty="0" err="1"/>
              <a:t>literals</a:t>
            </a:r>
            <a:r>
              <a:rPr lang="it-IT" sz="2800" dirty="0"/>
              <a:t> </a:t>
            </a:r>
            <a:r>
              <a:rPr lang="it-IT" sz="2800" dirty="0" err="1"/>
              <a:t>at</a:t>
            </a:r>
            <a:r>
              <a:rPr lang="it-IT" sz="2800" dirty="0"/>
              <a:t> the head of a </a:t>
            </a:r>
            <a:r>
              <a:rPr lang="it-IT" sz="2800" dirty="0" err="1"/>
              <a:t>clause</a:t>
            </a:r>
            <a:endParaRPr lang="it-IT" sz="2800" dirty="0"/>
          </a:p>
          <a:p>
            <a:r>
              <a:rPr lang="it-IT" sz="2800" dirty="0" err="1"/>
              <a:t>Add</a:t>
            </a:r>
            <a:r>
              <a:rPr lang="it-IT" sz="2800" dirty="0"/>
              <a:t> an </a:t>
            </a:r>
            <a:r>
              <a:rPr lang="it-IT" sz="2800" dirty="0" err="1"/>
              <a:t>atomic</a:t>
            </a:r>
            <a:r>
              <a:rPr lang="it-IT" sz="2800" dirty="0"/>
              <a:t> </a:t>
            </a:r>
            <a:r>
              <a:rPr lang="it-IT" sz="2800" dirty="0" err="1"/>
              <a:t>clause</a:t>
            </a:r>
            <a:r>
              <a:rPr lang="it-IT" sz="2800" dirty="0"/>
              <a:t> with the positive </a:t>
            </a:r>
            <a:r>
              <a:rPr lang="it-IT" sz="2800" dirty="0" err="1"/>
              <a:t>literal</a:t>
            </a:r>
            <a:endParaRPr lang="it-IT" sz="2800" dirty="0"/>
          </a:p>
          <a:p>
            <a:r>
              <a:rPr lang="it-IT" sz="2800" dirty="0" err="1"/>
              <a:t>Repeat</a:t>
            </a:r>
            <a:r>
              <a:rPr lang="it-IT" sz="2800" dirty="0"/>
              <a:t> PART 1 and PART 2 </a:t>
            </a:r>
            <a:r>
              <a:rPr lang="it-IT" sz="2800" dirty="0" err="1"/>
              <a:t>until</a:t>
            </a:r>
            <a:r>
              <a:rPr lang="it-IT" sz="2800" dirty="0"/>
              <a:t> no </a:t>
            </a:r>
            <a:r>
              <a:rPr lang="it-IT" sz="2800" dirty="0" err="1"/>
              <a:t>clauses</a:t>
            </a:r>
            <a:r>
              <a:rPr lang="it-IT" sz="2800" dirty="0"/>
              <a:t> with positive head </a:t>
            </a:r>
            <a:r>
              <a:rPr lang="it-IT" sz="2800" dirty="0" err="1"/>
              <a:t>exist</a:t>
            </a:r>
            <a:endParaRPr lang="it-IT" sz="28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A013FEE-4D46-D444-A3EC-A08FA1107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38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6E87E8-A26D-AE4A-AA03-330143E2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E1EB5BB-95DC-A44C-8AB0-157DDD81AB7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00151"/>
                <a:ext cx="2536166" cy="3394472"/>
              </a:xfrm>
            </p:spPr>
            <p:txBody>
              <a:bodyPr/>
              <a:lstStyle/>
              <a:p>
                <a:r>
                  <a:rPr lang="it-IT" sz="2400" b="0" dirty="0">
                    <a:ea typeface="Cambria Math" panose="02040503050406030204" pitchFamily="18" charset="0"/>
                  </a:rPr>
                  <a:t>R4:	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it-IT" sz="2400" dirty="0"/>
              </a:p>
              <a:p>
                <a:r>
                  <a:rPr lang="it-IT" sz="2400" b="0" dirty="0">
                    <a:ea typeface="Cambria Math" panose="02040503050406030204" pitchFamily="18" charset="0"/>
                  </a:rPr>
                  <a:t>R6:	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→⊥</m:t>
                    </m:r>
                  </m:oMath>
                </a14:m>
                <a:endParaRPr lang="it-IT" sz="2400" b="0" dirty="0">
                  <a:ea typeface="Cambria Math" panose="02040503050406030204" pitchFamily="18" charset="0"/>
                </a:endParaRPr>
              </a:p>
              <a:p>
                <a:r>
                  <a:rPr lang="it-IT" sz="2400" dirty="0">
                    <a:ea typeface="Cambria Math" panose="02040503050406030204" pitchFamily="18" charset="0"/>
                  </a:rPr>
                  <a:t>R7: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→⊥</m:t>
                    </m:r>
                  </m:oMath>
                </a14:m>
                <a:endParaRPr lang="it-IT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E1EB5BB-95DC-A44C-8AB0-157DDD81AB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00151"/>
                <a:ext cx="2536166" cy="3394472"/>
              </a:xfrm>
              <a:blipFill>
                <a:blip r:embed="rId2"/>
                <a:stretch>
                  <a:fillRect l="-3500" t="-11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A2B91B2A-91CC-0E4C-AF94-7E9E33DBA0A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24202" y="1200151"/>
                <a:ext cx="2802145" cy="3394472"/>
              </a:xfrm>
            </p:spPr>
            <p:txBody>
              <a:bodyPr/>
              <a:lstStyle/>
              <a:p>
                <a:r>
                  <a:rPr lang="it-IT" sz="2400" dirty="0"/>
                  <a:t>PICK UP d in R1</a:t>
                </a:r>
              </a:p>
              <a:p>
                <a:r>
                  <a:rPr lang="it-IT" sz="2400" dirty="0"/>
                  <a:t>R7 </a:t>
                </a:r>
                <a:r>
                  <a:rPr lang="it-IT" sz="2400" dirty="0" err="1"/>
                  <a:t>becomes</a:t>
                </a:r>
                <a:r>
                  <a:rPr lang="it-IT" sz="2400" dirty="0"/>
                  <a:t>	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→⊥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A2B91B2A-91CC-0E4C-AF94-7E9E33DBA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24202" y="1200151"/>
                <a:ext cx="2802145" cy="3394472"/>
              </a:xfrm>
              <a:blipFill>
                <a:blip r:embed="rId3"/>
                <a:stretch>
                  <a:fillRect l="-3167" t="-14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EB8EC2-0CAE-2544-A021-4CE51395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4">
                <a:extLst>
                  <a:ext uri="{FF2B5EF4-FFF2-40B4-BE49-F238E27FC236}">
                    <a16:creationId xmlns:a16="http://schemas.microsoft.com/office/drawing/2014/main" id="{DA23BA6E-8E4A-5E41-8018-C51DEA29745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620773" y="1129344"/>
                <a:ext cx="2066027" cy="144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t-IT" sz="2400" b="1" dirty="0">
                    <a:ea typeface="Cambria Math" panose="02040503050406030204" pitchFamily="18" charset="0"/>
                  </a:rPr>
                  <a:t>SOLVING SET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it-IT" sz="24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it-IT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Segnaposto contenuto 4">
                <a:extLst>
                  <a:ext uri="{FF2B5EF4-FFF2-40B4-BE49-F238E27FC236}">
                    <a16:creationId xmlns:a16="http://schemas.microsoft.com/office/drawing/2014/main" id="{DA23BA6E-8E4A-5E41-8018-C51DEA297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0773" y="1129344"/>
                <a:ext cx="2066027" cy="1442406"/>
              </a:xfrm>
              <a:prstGeom prst="rect">
                <a:avLst/>
              </a:prstGeom>
              <a:blipFill>
                <a:blip r:embed="rId4"/>
                <a:stretch>
                  <a:fillRect l="-4908" t="-34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7302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6A382D0-901D-0D4C-B4FF-EAD6194A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SOLVING HORN CLAUSES (3)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F41D4F5-C045-3E4F-A8DC-7BF8A8FC1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800" b="1" dirty="0"/>
              <a:t>PART 3 of the </a:t>
            </a:r>
            <a:r>
              <a:rPr lang="it-IT" sz="2800" b="1" dirty="0" err="1"/>
              <a:t>method</a:t>
            </a:r>
            <a:endParaRPr lang="it-IT" sz="2800" dirty="0"/>
          </a:p>
          <a:p>
            <a:r>
              <a:rPr lang="it-IT" sz="2800" dirty="0" err="1"/>
              <a:t>Pick</a:t>
            </a:r>
            <a:r>
              <a:rPr lang="it-IT" sz="2800" dirty="0"/>
              <a:t> up a </a:t>
            </a:r>
            <a:r>
              <a:rPr lang="it-IT" sz="2800" dirty="0" err="1"/>
              <a:t>literal</a:t>
            </a:r>
            <a:r>
              <a:rPr lang="it-IT" sz="2800" dirty="0"/>
              <a:t> in a formula, </a:t>
            </a:r>
            <a:r>
              <a:rPr lang="it-IT" sz="2800" dirty="0" err="1"/>
              <a:t>choosing</a:t>
            </a:r>
            <a:r>
              <a:rPr lang="it-IT" sz="2800" dirty="0"/>
              <a:t> the first </a:t>
            </a:r>
            <a:r>
              <a:rPr lang="it-IT" sz="2800" dirty="0" err="1"/>
              <a:t>one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does</a:t>
            </a:r>
            <a:r>
              <a:rPr lang="it-IT" sz="2800" dirty="0"/>
              <a:t> </a:t>
            </a:r>
            <a:r>
              <a:rPr lang="it-IT" sz="2800" dirty="0" err="1"/>
              <a:t>not</a:t>
            </a:r>
            <a:r>
              <a:rPr lang="it-IT" sz="2800" dirty="0"/>
              <a:t> </a:t>
            </a:r>
            <a:r>
              <a:rPr lang="it-IT" sz="2800" dirty="0" err="1"/>
              <a:t>occur</a:t>
            </a:r>
            <a:r>
              <a:rPr lang="it-IT" sz="2800" dirty="0"/>
              <a:t> in the </a:t>
            </a:r>
            <a:r>
              <a:rPr lang="it-IT" sz="2800" dirty="0" err="1"/>
              <a:t>current</a:t>
            </a:r>
            <a:r>
              <a:rPr lang="it-IT" sz="2800" dirty="0"/>
              <a:t> </a:t>
            </a:r>
            <a:r>
              <a:rPr lang="it-IT" sz="2800" dirty="0" err="1"/>
              <a:t>solving</a:t>
            </a:r>
            <a:r>
              <a:rPr lang="it-IT" sz="2800" dirty="0"/>
              <a:t> set</a:t>
            </a:r>
          </a:p>
          <a:p>
            <a:r>
              <a:rPr lang="it-IT" sz="2800" dirty="0" err="1"/>
              <a:t>When</a:t>
            </a:r>
            <a:r>
              <a:rPr lang="it-IT" sz="2800" dirty="0"/>
              <a:t> for a </a:t>
            </a:r>
            <a:r>
              <a:rPr lang="it-IT" sz="2800" dirty="0" err="1"/>
              <a:t>given</a:t>
            </a:r>
            <a:r>
              <a:rPr lang="it-IT" sz="2800" dirty="0"/>
              <a:t> formula, no </a:t>
            </a:r>
            <a:r>
              <a:rPr lang="it-IT" sz="2800" dirty="0" err="1"/>
              <a:t>literal</a:t>
            </a:r>
            <a:r>
              <a:rPr lang="it-IT" sz="2800" dirty="0"/>
              <a:t> </a:t>
            </a:r>
            <a:r>
              <a:rPr lang="it-IT" sz="2800" dirty="0" err="1"/>
              <a:t>exist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satisfies</a:t>
            </a:r>
            <a:r>
              <a:rPr lang="it-IT" sz="2800" dirty="0"/>
              <a:t> the </a:t>
            </a:r>
            <a:r>
              <a:rPr lang="it-IT" sz="2800" dirty="0" err="1"/>
              <a:t>above</a:t>
            </a:r>
            <a:r>
              <a:rPr lang="it-IT" sz="2800" dirty="0"/>
              <a:t>, </a:t>
            </a:r>
            <a:r>
              <a:rPr lang="it-IT" sz="2800" dirty="0" err="1"/>
              <a:t>there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no </a:t>
            </a:r>
            <a:r>
              <a:rPr lang="it-IT" sz="2800" dirty="0" err="1"/>
              <a:t>solution</a:t>
            </a:r>
            <a:endParaRPr lang="it-IT" sz="2800" dirty="0"/>
          </a:p>
          <a:p>
            <a:r>
              <a:rPr lang="it-IT" sz="2800" dirty="0" err="1"/>
              <a:t>Repeat</a:t>
            </a:r>
            <a:r>
              <a:rPr lang="it-IT" sz="2800" dirty="0"/>
              <a:t> </a:t>
            </a:r>
            <a:r>
              <a:rPr lang="it-IT" sz="2800" dirty="0" err="1"/>
              <a:t>until</a:t>
            </a:r>
            <a:r>
              <a:rPr lang="it-IT" sz="2800" dirty="0"/>
              <a:t> </a:t>
            </a:r>
            <a:r>
              <a:rPr lang="it-IT" sz="2800" dirty="0" err="1"/>
              <a:t>all</a:t>
            </a:r>
            <a:r>
              <a:rPr lang="it-IT" sz="2800" dirty="0"/>
              <a:t> </a:t>
            </a:r>
            <a:r>
              <a:rPr lang="it-IT" sz="2800" dirty="0" err="1"/>
              <a:t>formulas</a:t>
            </a:r>
            <a:r>
              <a:rPr lang="it-IT" sz="2800" dirty="0"/>
              <a:t> </a:t>
            </a:r>
            <a:r>
              <a:rPr lang="it-IT" sz="2800" dirty="0" err="1"/>
              <a:t>have</a:t>
            </a:r>
            <a:r>
              <a:rPr lang="it-IT" sz="2800" dirty="0"/>
              <a:t> </a:t>
            </a:r>
            <a:r>
              <a:rPr lang="it-IT" sz="2800" dirty="0" err="1"/>
              <a:t>been</a:t>
            </a:r>
            <a:r>
              <a:rPr lang="it-IT" sz="2800" dirty="0"/>
              <a:t> </a:t>
            </a:r>
            <a:r>
              <a:rPr lang="it-IT" sz="2800" dirty="0" err="1"/>
              <a:t>passed</a:t>
            </a:r>
            <a:r>
              <a:rPr lang="it-IT" sz="2800" dirty="0"/>
              <a:t> or </a:t>
            </a:r>
            <a:r>
              <a:rPr lang="it-IT" sz="2800" dirty="0" err="1"/>
              <a:t>one</a:t>
            </a:r>
            <a:r>
              <a:rPr lang="it-IT" sz="2800" dirty="0"/>
              <a:t> </a:t>
            </a:r>
            <a:r>
              <a:rPr lang="it-IT" sz="2800" dirty="0" err="1"/>
              <a:t>has</a:t>
            </a:r>
            <a:r>
              <a:rPr lang="it-IT" sz="2800" dirty="0"/>
              <a:t> </a:t>
            </a:r>
            <a:r>
              <a:rPr lang="it-IT" sz="2800" dirty="0" err="1"/>
              <a:t>failed</a:t>
            </a:r>
            <a:r>
              <a:rPr lang="it-IT" sz="2800" dirty="0"/>
              <a:t> to </a:t>
            </a:r>
            <a:r>
              <a:rPr lang="it-IT" sz="2800" dirty="0" err="1"/>
              <a:t>fill</a:t>
            </a:r>
            <a:r>
              <a:rPr lang="it-IT" sz="2800" dirty="0"/>
              <a:t> the </a:t>
            </a:r>
            <a:r>
              <a:rPr lang="it-IT" sz="2800" dirty="0" err="1"/>
              <a:t>solving</a:t>
            </a:r>
            <a:r>
              <a:rPr lang="it-IT" sz="2800" dirty="0"/>
              <a:t> set</a:t>
            </a:r>
          </a:p>
          <a:p>
            <a:endParaRPr lang="it-IT" sz="280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334992-3A26-7445-BE42-571DC6F1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NMR</a:t>
            </a:r>
          </a:p>
        </p:txBody>
      </p:sp>
    </p:spTree>
    <p:extLst>
      <p:ext uri="{BB962C8B-B14F-4D97-AF65-F5344CB8AC3E}">
        <p14:creationId xmlns:p14="http://schemas.microsoft.com/office/powerpoint/2010/main" val="129051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3160" y="258277"/>
            <a:ext cx="6848877" cy="520956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6554" y="197663"/>
            <a:ext cx="5770562" cy="518173"/>
          </a:xfrm>
          <a:prstGeom prst="rect">
            <a:avLst/>
          </a:prstGeom>
        </p:spPr>
        <p:txBody>
          <a:bodyPr vert="horz" wrap="square" lIns="0" tIns="25482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875">
              <a:spcBef>
                <a:spcPts val="201"/>
              </a:spcBef>
            </a:pPr>
            <a:r>
              <a:rPr spc="15" dirty="0"/>
              <a:t>Compliance at a</a:t>
            </a:r>
            <a:r>
              <a:rPr spc="-52" dirty="0"/>
              <a:t> </a:t>
            </a:r>
            <a:r>
              <a:rPr spc="15" dirty="0"/>
              <a:t>glance</a:t>
            </a:r>
          </a:p>
        </p:txBody>
      </p:sp>
      <p:sp>
        <p:nvSpPr>
          <p:cNvPr id="4" name="object 4"/>
          <p:cNvSpPr/>
          <p:nvPr/>
        </p:nvSpPr>
        <p:spPr>
          <a:xfrm>
            <a:off x="3029626" y="1073406"/>
            <a:ext cx="3109018" cy="13783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276554" y="2609424"/>
            <a:ext cx="6663900" cy="695552"/>
            <a:chOff x="87743" y="1755723"/>
            <a:chExt cx="4483735" cy="467995"/>
          </a:xfrm>
        </p:grpSpPr>
        <p:sp>
          <p:nvSpPr>
            <p:cNvPr id="6" name="object 6"/>
            <p:cNvSpPr/>
            <p:nvPr/>
          </p:nvSpPr>
          <p:spPr>
            <a:xfrm>
              <a:off x="87743" y="1755723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F7D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544" y="2122004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344" y="2109304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1" y="1806295"/>
              <a:ext cx="50749" cy="3157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43" y="1800146"/>
              <a:ext cx="4432935" cy="372745"/>
            </a:xfrm>
            <a:custGeom>
              <a:avLst/>
              <a:gdLst/>
              <a:ahLst/>
              <a:cxnLst/>
              <a:rect l="l" t="t" r="r" b="b"/>
              <a:pathLst>
                <a:path w="4432935" h="372744">
                  <a:moveTo>
                    <a:pt x="4432567" y="0"/>
                  </a:moveTo>
                  <a:lnTo>
                    <a:pt x="0" y="0"/>
                  </a:lnTo>
                  <a:lnTo>
                    <a:pt x="0" y="321858"/>
                  </a:lnTo>
                  <a:lnTo>
                    <a:pt x="4008" y="341583"/>
                  </a:lnTo>
                  <a:lnTo>
                    <a:pt x="14922" y="357736"/>
                  </a:lnTo>
                  <a:lnTo>
                    <a:pt x="31075" y="368650"/>
                  </a:lnTo>
                  <a:lnTo>
                    <a:pt x="50800" y="372659"/>
                  </a:lnTo>
                  <a:lnTo>
                    <a:pt x="4381767" y="372659"/>
                  </a:lnTo>
                  <a:lnTo>
                    <a:pt x="4401492" y="368650"/>
                  </a:lnTo>
                  <a:lnTo>
                    <a:pt x="4417644" y="357736"/>
                  </a:lnTo>
                  <a:lnTo>
                    <a:pt x="4428558" y="341583"/>
                  </a:lnTo>
                  <a:lnTo>
                    <a:pt x="4432567" y="321858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F7D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1" y="1844382"/>
              <a:ext cx="0" cy="297180"/>
            </a:xfrm>
            <a:custGeom>
              <a:avLst/>
              <a:gdLst/>
              <a:ahLst/>
              <a:cxnLst/>
              <a:rect l="l" t="t" r="r" b="b"/>
              <a:pathLst>
                <a:path h="297180">
                  <a:moveTo>
                    <a:pt x="0" y="2966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1" y="18316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1" y="18189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11" y="18062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276554" y="3405519"/>
            <a:ext cx="6663900" cy="684227"/>
            <a:chOff x="87743" y="2324734"/>
            <a:chExt cx="4483735" cy="460375"/>
          </a:xfrm>
        </p:grpSpPr>
        <p:sp>
          <p:nvSpPr>
            <p:cNvPr id="16" name="object 16"/>
            <p:cNvSpPr/>
            <p:nvPr/>
          </p:nvSpPr>
          <p:spPr>
            <a:xfrm>
              <a:off x="87743" y="2324734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F7D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8544" y="2683319"/>
              <a:ext cx="101600" cy="101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9344" y="2670619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0311" y="2375293"/>
              <a:ext cx="50749" cy="3080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743" y="2369158"/>
              <a:ext cx="4432935" cy="365125"/>
            </a:xfrm>
            <a:custGeom>
              <a:avLst/>
              <a:gdLst/>
              <a:ahLst/>
              <a:cxnLst/>
              <a:rect l="l" t="t" r="r" b="b"/>
              <a:pathLst>
                <a:path w="4432935" h="365125">
                  <a:moveTo>
                    <a:pt x="4432567" y="0"/>
                  </a:moveTo>
                  <a:lnTo>
                    <a:pt x="0" y="0"/>
                  </a:lnTo>
                  <a:lnTo>
                    <a:pt x="0" y="314161"/>
                  </a:lnTo>
                  <a:lnTo>
                    <a:pt x="4008" y="333885"/>
                  </a:lnTo>
                  <a:lnTo>
                    <a:pt x="14922" y="350038"/>
                  </a:lnTo>
                  <a:lnTo>
                    <a:pt x="31075" y="360953"/>
                  </a:lnTo>
                  <a:lnTo>
                    <a:pt x="50800" y="364961"/>
                  </a:lnTo>
                  <a:lnTo>
                    <a:pt x="4381767" y="364961"/>
                  </a:lnTo>
                  <a:lnTo>
                    <a:pt x="4401492" y="360953"/>
                  </a:lnTo>
                  <a:lnTo>
                    <a:pt x="4417644" y="350038"/>
                  </a:lnTo>
                  <a:lnTo>
                    <a:pt x="4428558" y="333885"/>
                  </a:lnTo>
                  <a:lnTo>
                    <a:pt x="4432567" y="314161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F7D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11" y="2413395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h="289560">
                  <a:moveTo>
                    <a:pt x="0" y="2889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11" y="24006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11" y="23879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11" y="23752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33180" y="2631280"/>
            <a:ext cx="6166537" cy="1312121"/>
          </a:xfrm>
          <a:prstGeom prst="rect">
            <a:avLst/>
          </a:prstGeom>
        </p:spPr>
        <p:txBody>
          <a:bodyPr vert="horz" wrap="square" lIns="0" tIns="10381" rIns="0" bIns="0" rtlCol="0">
            <a:spAutoFit/>
          </a:bodyPr>
          <a:lstStyle/>
          <a:p>
            <a:pPr marL="18875" marR="285009">
              <a:lnSpc>
                <a:spcPct val="102600"/>
              </a:lnSpc>
              <a:spcBef>
                <a:spcPts val="82"/>
              </a:spcBef>
            </a:pPr>
            <a:r>
              <a:rPr sz="1635" spc="-37" dirty="0">
                <a:latin typeface="LM Sans 10"/>
                <a:cs typeface="LM Sans 10"/>
              </a:rPr>
              <a:t>We </a:t>
            </a:r>
            <a:r>
              <a:rPr sz="1635" spc="-30" dirty="0">
                <a:latin typeface="LM Sans 10"/>
                <a:cs typeface="LM Sans 10"/>
              </a:rPr>
              <a:t>say </a:t>
            </a:r>
            <a:r>
              <a:rPr sz="1635" spc="-7" dirty="0">
                <a:latin typeface="LM Sans 10"/>
                <a:cs typeface="LM Sans 10"/>
              </a:rPr>
              <a:t>that </a:t>
            </a:r>
            <a:r>
              <a:rPr sz="1635" spc="-15" dirty="0">
                <a:latin typeface="LM Sans 10"/>
                <a:cs typeface="LM Sans 10"/>
              </a:rPr>
              <a:t>a </a:t>
            </a:r>
            <a:r>
              <a:rPr sz="1635" i="1" spc="-7" dirty="0">
                <a:latin typeface="LM Sans 10"/>
                <a:cs typeface="LM Sans 10"/>
              </a:rPr>
              <a:t>business process </a:t>
            </a:r>
            <a:r>
              <a:rPr sz="1635" spc="-7" dirty="0">
                <a:latin typeface="LM Sans 10"/>
                <a:cs typeface="LM Sans 10"/>
              </a:rPr>
              <a:t>is </a:t>
            </a:r>
            <a:r>
              <a:rPr sz="1635" i="1" spc="-7" dirty="0">
                <a:latin typeface="LM Sans 10"/>
                <a:cs typeface="LM Sans 10"/>
              </a:rPr>
              <a:t>compliant </a:t>
            </a:r>
            <a:r>
              <a:rPr sz="1635" spc="-7" dirty="0">
                <a:latin typeface="LM Sans 10"/>
                <a:cs typeface="LM Sans 10"/>
              </a:rPr>
              <a:t>against </a:t>
            </a:r>
            <a:r>
              <a:rPr sz="1635" spc="-15" dirty="0">
                <a:latin typeface="LM Sans 10"/>
                <a:cs typeface="LM Sans 10"/>
              </a:rPr>
              <a:t>a </a:t>
            </a:r>
            <a:r>
              <a:rPr sz="1635" i="1" spc="-15" dirty="0">
                <a:latin typeface="LM Sans 10"/>
                <a:cs typeface="LM Sans 10"/>
              </a:rPr>
              <a:t>normative  background </a:t>
            </a:r>
            <a:r>
              <a:rPr sz="1635" spc="-15" dirty="0">
                <a:latin typeface="LM Sans 10"/>
                <a:cs typeface="LM Sans 10"/>
              </a:rPr>
              <a:t>when </a:t>
            </a:r>
            <a:r>
              <a:rPr sz="1635" spc="-7" dirty="0">
                <a:latin typeface="LM Sans 10"/>
                <a:cs typeface="LM Sans 10"/>
              </a:rPr>
              <a:t>all the </a:t>
            </a:r>
            <a:r>
              <a:rPr sz="1635" spc="-15" dirty="0">
                <a:latin typeface="LM Sans 10"/>
                <a:cs typeface="LM Sans 10"/>
              </a:rPr>
              <a:t>obligations/prohibitions </a:t>
            </a:r>
            <a:r>
              <a:rPr sz="1635" spc="-22" dirty="0">
                <a:latin typeface="LM Sans 10"/>
                <a:cs typeface="LM Sans 10"/>
              </a:rPr>
              <a:t>are </a:t>
            </a:r>
            <a:r>
              <a:rPr sz="1635" spc="-7" dirty="0">
                <a:latin typeface="LM Sans 10"/>
                <a:cs typeface="LM Sans 10"/>
              </a:rPr>
              <a:t>complied</a:t>
            </a:r>
            <a:r>
              <a:rPr sz="1635" spc="141" dirty="0">
                <a:latin typeface="LM Sans 10"/>
                <a:cs typeface="LM Sans 10"/>
              </a:rPr>
              <a:t> </a:t>
            </a:r>
            <a:r>
              <a:rPr sz="1635" spc="-7" dirty="0">
                <a:latin typeface="LM Sans 10"/>
                <a:cs typeface="LM Sans 10"/>
              </a:rPr>
              <a:t>with.</a:t>
            </a:r>
            <a:endParaRPr sz="1635">
              <a:latin typeface="LM Sans 10"/>
              <a:cs typeface="LM Sans 10"/>
            </a:endParaRPr>
          </a:p>
          <a:p>
            <a:pPr>
              <a:spcBef>
                <a:spcPts val="22"/>
              </a:spcBef>
            </a:pPr>
            <a:endParaRPr sz="1783">
              <a:latin typeface="LM Sans 10"/>
              <a:cs typeface="LM Sans 10"/>
            </a:endParaRPr>
          </a:p>
          <a:p>
            <a:pPr marL="18875" marR="7550">
              <a:lnSpc>
                <a:spcPct val="102699"/>
              </a:lnSpc>
            </a:pPr>
            <a:r>
              <a:rPr sz="1635" spc="-15" dirty="0">
                <a:latin typeface="LM Sans 10"/>
                <a:cs typeface="LM Sans 10"/>
              </a:rPr>
              <a:t>Regulatory </a:t>
            </a:r>
            <a:r>
              <a:rPr sz="1635" spc="-7" dirty="0">
                <a:latin typeface="LM Sans 10"/>
                <a:cs typeface="LM Sans 10"/>
              </a:rPr>
              <a:t>compliance is globally </a:t>
            </a:r>
            <a:r>
              <a:rPr sz="1635" spc="-15" dirty="0">
                <a:latin typeface="LM Sans 10"/>
                <a:cs typeface="LM Sans 10"/>
              </a:rPr>
              <a:t>increasing </a:t>
            </a:r>
            <a:r>
              <a:rPr sz="1635" spc="-7" dirty="0">
                <a:latin typeface="LM Sans 10"/>
                <a:cs typeface="LM Sans 10"/>
              </a:rPr>
              <a:t>cost-wise constantly in the  past three decades, since the </a:t>
            </a:r>
            <a:r>
              <a:rPr sz="1635" dirty="0">
                <a:latin typeface="LM Sans 10"/>
                <a:cs typeface="LM Sans 10"/>
              </a:rPr>
              <a:t>Enrod</a:t>
            </a:r>
            <a:r>
              <a:rPr sz="1635" spc="-30" dirty="0">
                <a:latin typeface="LM Sans 10"/>
                <a:cs typeface="LM Sans 10"/>
              </a:rPr>
              <a:t> </a:t>
            </a:r>
            <a:r>
              <a:rPr sz="1635" spc="-7" dirty="0">
                <a:latin typeface="LM Sans 10"/>
                <a:cs typeface="LM Sans 10"/>
              </a:rPr>
              <a:t>scandal.</a:t>
            </a:r>
            <a:endParaRPr sz="1635">
              <a:latin typeface="LM Sans 10"/>
              <a:cs typeface="LM Sans 10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486575" y="3351784"/>
            <a:ext cx="61658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600" b="0" i="0" kern="1200">
                <a:solidFill>
                  <a:srgbClr val="F2F2F2"/>
                </a:solidFill>
                <a:latin typeface="LM Sans 8"/>
                <a:ea typeface="+mn-ea"/>
                <a:cs typeface="LM Sans 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75">
              <a:lnSpc>
                <a:spcPts val="1003"/>
              </a:lnSpc>
            </a:pPr>
            <a:r>
              <a:rPr lang="it-IT" spc="-5"/>
              <a:t>(Matteo</a:t>
            </a:r>
            <a:r>
              <a:rPr lang="it-IT" spc="-30"/>
              <a:t> </a:t>
            </a:r>
            <a:r>
              <a:rPr lang="it-IT" spc="-10"/>
              <a:t>Cristani)</a:t>
            </a:r>
            <a:endParaRPr spc="-15" dirty="0"/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6E87E8-A26D-AE4A-AA03-330143E2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E1EB5BB-95DC-A44C-8AB0-157DDD81AB7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00151"/>
                <a:ext cx="2536166" cy="3394472"/>
              </a:xfrm>
            </p:spPr>
            <p:txBody>
              <a:bodyPr/>
              <a:lstStyle/>
              <a:p>
                <a:r>
                  <a:rPr lang="it-IT" sz="2400" b="0" dirty="0">
                    <a:ea typeface="Cambria Math" panose="02040503050406030204" pitchFamily="18" charset="0"/>
                  </a:rPr>
                  <a:t>R6:	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→⊥</m:t>
                    </m:r>
                  </m:oMath>
                </a14:m>
                <a:endParaRPr lang="it-IT" sz="2400" b="0" dirty="0">
                  <a:ea typeface="Cambria Math" panose="02040503050406030204" pitchFamily="18" charset="0"/>
                </a:endParaRPr>
              </a:p>
              <a:p>
                <a:r>
                  <a:rPr lang="it-IT" sz="2400" dirty="0">
                    <a:ea typeface="Cambria Math" panose="02040503050406030204" pitchFamily="18" charset="0"/>
                  </a:rPr>
                  <a:t>R7: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→⊥</m:t>
                    </m:r>
                  </m:oMath>
                </a14:m>
                <a:endParaRPr lang="it-IT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E1EB5BB-95DC-A44C-8AB0-157DDD81AB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00151"/>
                <a:ext cx="2536166" cy="3394472"/>
              </a:xfrm>
              <a:blipFill>
                <a:blip r:embed="rId2"/>
                <a:stretch>
                  <a:fillRect l="-3500" t="-11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A2B91B2A-91CC-0E4C-AF94-7E9E33DBA0A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24202" y="1200151"/>
                <a:ext cx="2802145" cy="3394472"/>
              </a:xfrm>
            </p:spPr>
            <p:txBody>
              <a:bodyPr/>
              <a:lstStyle/>
              <a:p>
                <a:r>
                  <a:rPr lang="it-IT" sz="2400" dirty="0"/>
                  <a:t>PICK UP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sz="2400" dirty="0"/>
                  <a:t> in R6</a:t>
                </a:r>
              </a:p>
              <a:p>
                <a:r>
                  <a:rPr lang="it-IT" sz="2400" dirty="0"/>
                  <a:t>PICK UP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/>
                  <a:t> </a:t>
                </a:r>
                <a:r>
                  <a:rPr lang="it-IT" sz="2400" dirty="0"/>
                  <a:t>in R7</a:t>
                </a:r>
                <a:endParaRPr lang="it-IT" dirty="0"/>
              </a:p>
            </p:txBody>
          </p:sp>
        </mc:Choice>
        <mc:Fallback xmlns="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A2B91B2A-91CC-0E4C-AF94-7E9E33DBA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24202" y="1200151"/>
                <a:ext cx="2802145" cy="3394472"/>
              </a:xfrm>
              <a:blipFill>
                <a:blip r:embed="rId3"/>
                <a:stretch>
                  <a:fillRect l="-3167" t="-11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EB8EC2-0CAE-2544-A021-4CE51395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4">
                <a:extLst>
                  <a:ext uri="{FF2B5EF4-FFF2-40B4-BE49-F238E27FC236}">
                    <a16:creationId xmlns:a16="http://schemas.microsoft.com/office/drawing/2014/main" id="{DA23BA6E-8E4A-5E41-8018-C51DEA29745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620773" y="1129344"/>
                <a:ext cx="2066027" cy="144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t-IT" sz="2400" b="1" dirty="0">
                    <a:ea typeface="Cambria Math" panose="02040503050406030204" pitchFamily="18" charset="0"/>
                  </a:rPr>
                  <a:t>SOLVING SET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it-IT" sz="24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it-IT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Segnaposto contenuto 4">
                <a:extLst>
                  <a:ext uri="{FF2B5EF4-FFF2-40B4-BE49-F238E27FC236}">
                    <a16:creationId xmlns:a16="http://schemas.microsoft.com/office/drawing/2014/main" id="{DA23BA6E-8E4A-5E41-8018-C51DEA297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0773" y="1129344"/>
                <a:ext cx="2066027" cy="1442406"/>
              </a:xfrm>
              <a:prstGeom prst="rect">
                <a:avLst/>
              </a:prstGeom>
              <a:blipFill>
                <a:blip r:embed="rId4"/>
                <a:stretch>
                  <a:fillRect l="-4908" t="-34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34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22150C-F483-A54A-85AE-67EEF76F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C52F9ECF-84FE-F443-BD9D-E1BCC0AD18F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sz="2400" b="1" dirty="0">
                    <a:ea typeface="Cambria Math" panose="02040503050406030204" pitchFamily="18" charset="0"/>
                  </a:rPr>
                  <a:t>SOLVING SET</a:t>
                </a:r>
              </a:p>
              <a:p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-IT" sz="2400" dirty="0"/>
                  <a:t>	</a:t>
                </a:r>
                <a:r>
                  <a:rPr lang="it-IT" sz="2400" dirty="0" err="1"/>
                  <a:t>validates</a:t>
                </a:r>
                <a:r>
                  <a:rPr lang="it-IT" sz="2400" dirty="0"/>
                  <a:t> R1, R10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it-IT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it-IT" sz="2400" dirty="0" err="1"/>
                  <a:t>validates</a:t>
                </a:r>
                <a:r>
                  <a:rPr lang="it-IT" sz="2400" dirty="0"/>
                  <a:t> R2,R5</a:t>
                </a:r>
                <a:endParaRPr lang="it-IT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it-IT" sz="2400" dirty="0"/>
                  <a:t>	</a:t>
                </a:r>
                <a:r>
                  <a:rPr lang="it-IT" sz="2400" dirty="0" err="1"/>
                  <a:t>validates</a:t>
                </a:r>
                <a:r>
                  <a:rPr lang="it-IT" sz="2400" dirty="0"/>
                  <a:t> R3, R8, R9</a:t>
                </a:r>
              </a:p>
              <a:p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sz="2400" dirty="0"/>
                  <a:t>	</a:t>
                </a:r>
                <a:r>
                  <a:rPr lang="it-IT" sz="2400" dirty="0" err="1"/>
                  <a:t>validates</a:t>
                </a:r>
                <a:r>
                  <a:rPr lang="it-IT" sz="2400" dirty="0"/>
                  <a:t> R4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it-IT" sz="2400" dirty="0"/>
                  <a:t>	</a:t>
                </a:r>
                <a:r>
                  <a:rPr lang="it-IT" sz="2400" dirty="0" err="1"/>
                  <a:t>validates</a:t>
                </a:r>
                <a:r>
                  <a:rPr lang="it-IT" sz="2400" dirty="0"/>
                  <a:t> R6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it-IT" sz="2400" dirty="0"/>
                  <a:t>	</a:t>
                </a:r>
                <a:r>
                  <a:rPr lang="it-IT" sz="2400" dirty="0" err="1"/>
                  <a:t>validates</a:t>
                </a:r>
                <a:r>
                  <a:rPr lang="it-IT" sz="2400" dirty="0"/>
                  <a:t> R6, R7</a:t>
                </a:r>
              </a:p>
              <a:p>
                <a:endParaRPr lang="it-IT" sz="2400" dirty="0"/>
              </a:p>
            </p:txBody>
          </p:sp>
        </mc:Choice>
        <mc:Fallback xmlns=""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C52F9ECF-84FE-F443-BD9D-E1BCC0AD18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516" t="-14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9BE802-E137-4B45-906A-F7E3796F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NMR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62A3B47E-943D-7542-80BF-0F435884A8F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it-IT" sz="1800" b="0" dirty="0">
                    <a:ea typeface="Cambria Math" panose="02040503050406030204" pitchFamily="18" charset="0"/>
                  </a:rPr>
                  <a:t>R1: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endParaRPr lang="it-IT" sz="1800" b="0" dirty="0">
                  <a:ea typeface="Cambria Math" panose="02040503050406030204" pitchFamily="18" charset="0"/>
                </a:endParaRPr>
              </a:p>
              <a:p>
                <a:r>
                  <a:rPr lang="it-IT" sz="1800" dirty="0">
                    <a:ea typeface="Cambria Math" panose="02040503050406030204" pitchFamily="18" charset="0"/>
                  </a:rPr>
                  <a:t>R2: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1800" dirty="0">
                  <a:ea typeface="Cambria Math" panose="02040503050406030204" pitchFamily="18" charset="0"/>
                </a:endParaRPr>
              </a:p>
              <a:p>
                <a:r>
                  <a:rPr lang="it-IT" sz="1800" b="0" dirty="0">
                    <a:ea typeface="Cambria Math" panose="02040503050406030204" pitchFamily="18" charset="0"/>
                  </a:rPr>
                  <a:t>R3: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it-IT" sz="1800" b="0" dirty="0">
                  <a:ea typeface="Cambria Math" panose="02040503050406030204" pitchFamily="18" charset="0"/>
                </a:endParaRPr>
              </a:p>
              <a:p>
                <a:r>
                  <a:rPr lang="it-IT" sz="1800" b="0" dirty="0">
                    <a:ea typeface="Cambria Math" panose="02040503050406030204" pitchFamily="18" charset="0"/>
                  </a:rPr>
                  <a:t>R4: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it-IT" sz="1800" dirty="0"/>
              </a:p>
              <a:p>
                <a:r>
                  <a:rPr lang="it-IT" sz="1800" b="0" dirty="0">
                    <a:ea typeface="Cambria Math" panose="02040503050406030204" pitchFamily="18" charset="0"/>
                  </a:rPr>
                  <a:t>R5: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lang="it-IT" sz="1800" b="0" dirty="0">
                  <a:ea typeface="Cambria Math" panose="02040503050406030204" pitchFamily="18" charset="0"/>
                </a:endParaRPr>
              </a:p>
              <a:p>
                <a:r>
                  <a:rPr lang="it-IT" sz="1800" b="0" dirty="0">
                    <a:ea typeface="Cambria Math" panose="02040503050406030204" pitchFamily="18" charset="0"/>
                  </a:rPr>
                  <a:t>R6: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→⊥</m:t>
                    </m:r>
                  </m:oMath>
                </a14:m>
                <a:endParaRPr lang="it-IT" sz="1800" dirty="0"/>
              </a:p>
              <a:p>
                <a:r>
                  <a:rPr lang="it-IT" sz="1800" dirty="0">
                    <a:ea typeface="Cambria Math" panose="02040503050406030204" pitchFamily="18" charset="0"/>
                  </a:rPr>
                  <a:t>R7: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→⊥</m:t>
                    </m:r>
                  </m:oMath>
                </a14:m>
                <a:endParaRPr lang="it-IT" sz="1800" dirty="0">
                  <a:ea typeface="Cambria Math" panose="02040503050406030204" pitchFamily="18" charset="0"/>
                </a:endParaRPr>
              </a:p>
              <a:p>
                <a:r>
                  <a:rPr lang="it-IT" sz="1800" dirty="0">
                    <a:ea typeface="Cambria Math" panose="02040503050406030204" pitchFamily="18" charset="0"/>
                  </a:rPr>
                  <a:t>R8: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800" dirty="0">
                  <a:ea typeface="Cambria Math" panose="02040503050406030204" pitchFamily="18" charset="0"/>
                </a:endParaRPr>
              </a:p>
              <a:p>
                <a:r>
                  <a:rPr lang="it-IT" sz="1800" dirty="0">
                    <a:ea typeface="Cambria Math" panose="02040503050406030204" pitchFamily="18" charset="0"/>
                  </a:rPr>
                  <a:t>R9: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it-IT" sz="1800" dirty="0">
                  <a:ea typeface="Cambria Math" panose="02040503050406030204" pitchFamily="18" charset="0"/>
                </a:endParaRPr>
              </a:p>
              <a:p>
                <a:r>
                  <a:rPr lang="it-IT" sz="1800" dirty="0">
                    <a:ea typeface="Cambria Math" panose="02040503050406030204" pitchFamily="18" charset="0"/>
                  </a:rPr>
                  <a:t>R10: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endParaRPr lang="it-IT" sz="1800" dirty="0">
                  <a:ea typeface="Cambria Math" panose="02040503050406030204" pitchFamily="18" charset="0"/>
                </a:endParaRPr>
              </a:p>
              <a:p>
                <a:endParaRPr lang="it-IT" sz="1800" dirty="0">
                  <a:ea typeface="Cambria Math" panose="02040503050406030204" pitchFamily="18" charset="0"/>
                </a:endParaRPr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62A3B47E-943D-7542-80BF-0F435884A8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940" t="-746" b="-14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4780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CB4EAF9-66DC-284A-AD5C-AAB86E17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DEFAULT LOGIC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3C861A7-DAED-4046-B9AA-54367E72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mechanism</a:t>
            </a:r>
            <a:r>
              <a:rPr lang="it-IT" dirty="0"/>
              <a:t> of default </a:t>
            </a:r>
            <a:r>
              <a:rPr lang="it-IT" dirty="0" err="1"/>
              <a:t>logic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twofold</a:t>
            </a:r>
            <a:endParaRPr lang="it-IT" dirty="0"/>
          </a:p>
          <a:p>
            <a:pPr lvl="1"/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assertion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i="1" dirty="0" err="1"/>
              <a:t>primary</a:t>
            </a:r>
            <a:r>
              <a:rPr lang="it-IT" i="1" dirty="0"/>
              <a:t> </a:t>
            </a:r>
            <a:r>
              <a:rPr lang="it-IT" dirty="0" err="1"/>
              <a:t>meaning</a:t>
            </a:r>
            <a:r>
              <a:rPr lang="it-IT" dirty="0"/>
              <a:t> (the default) and </a:t>
            </a:r>
            <a:r>
              <a:rPr lang="it-IT" i="1" dirty="0" err="1"/>
              <a:t>secondary</a:t>
            </a:r>
            <a:r>
              <a:rPr lang="it-IT" i="1" dirty="0"/>
              <a:t> </a:t>
            </a:r>
            <a:r>
              <a:rPr lang="it-IT" i="1" dirty="0" err="1"/>
              <a:t>meanings</a:t>
            </a:r>
            <a:r>
              <a:rPr lang="it-IT" i="1" dirty="0"/>
              <a:t> </a:t>
            </a:r>
            <a:r>
              <a:rPr lang="it-IT" dirty="0"/>
              <a:t>(the </a:t>
            </a:r>
            <a:r>
              <a:rPr lang="it-IT" dirty="0" err="1"/>
              <a:t>exceptions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Assertions</a:t>
            </a:r>
            <a:r>
              <a:rPr lang="it-IT" dirty="0"/>
              <a:t> are made, </a:t>
            </a:r>
            <a:r>
              <a:rPr lang="it-IT" dirty="0" err="1"/>
              <a:t>but</a:t>
            </a:r>
            <a:r>
              <a:rPr lang="it-IT" dirty="0"/>
              <a:t> can be </a:t>
            </a:r>
            <a:r>
              <a:rPr lang="it-IT" i="1" dirty="0" err="1"/>
              <a:t>withdrawn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an </a:t>
            </a:r>
            <a:r>
              <a:rPr lang="it-IT" dirty="0" err="1"/>
              <a:t>exception</a:t>
            </a:r>
            <a:r>
              <a:rPr lang="it-IT" dirty="0"/>
              <a:t> </a:t>
            </a:r>
            <a:r>
              <a:rPr lang="it-IT" dirty="0" err="1"/>
              <a:t>occurs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4C7B22-44FF-3746-8D43-745E6C8D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NMR</a:t>
            </a:r>
          </a:p>
        </p:txBody>
      </p:sp>
    </p:spTree>
    <p:extLst>
      <p:ext uri="{BB962C8B-B14F-4D97-AF65-F5344CB8AC3E}">
        <p14:creationId xmlns:p14="http://schemas.microsoft.com/office/powerpoint/2010/main" val="36951386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0E0FB9-3653-CC4F-B900-222D7648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 OF DEFAULT MECHANISM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357B99-B31D-F74D-8CA3-6A8F80FBA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err="1"/>
              <a:t>Birds</a:t>
            </a:r>
            <a:r>
              <a:rPr lang="it-IT" sz="2800" dirty="0"/>
              <a:t> </a:t>
            </a:r>
            <a:r>
              <a:rPr lang="it-IT" sz="2800" dirty="0" err="1"/>
              <a:t>fly</a:t>
            </a:r>
            <a:endParaRPr lang="it-IT" sz="2800" dirty="0"/>
          </a:p>
          <a:p>
            <a:r>
              <a:rPr lang="it-IT" sz="2800" dirty="0" err="1"/>
              <a:t>Tweety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dirty="0" err="1"/>
              <a:t>penguin</a:t>
            </a:r>
            <a:endParaRPr lang="it-IT" sz="2800" dirty="0"/>
          </a:p>
          <a:p>
            <a:r>
              <a:rPr lang="it-IT" sz="2800" dirty="0" err="1"/>
              <a:t>Penguins</a:t>
            </a:r>
            <a:r>
              <a:rPr lang="it-IT" sz="2800" dirty="0"/>
              <a:t> are </a:t>
            </a:r>
            <a:r>
              <a:rPr lang="it-IT" sz="2800" dirty="0" err="1"/>
              <a:t>birds</a:t>
            </a:r>
            <a:endParaRPr lang="it-IT" sz="2800" dirty="0"/>
          </a:p>
          <a:p>
            <a:r>
              <a:rPr lang="it-IT" sz="2800" dirty="0"/>
              <a:t>HOWEVER</a:t>
            </a:r>
          </a:p>
          <a:p>
            <a:r>
              <a:rPr lang="it-IT" sz="2800" dirty="0" err="1"/>
              <a:t>Penguins</a:t>
            </a:r>
            <a:r>
              <a:rPr lang="it-IT" sz="2800" dirty="0"/>
              <a:t> </a:t>
            </a:r>
            <a:r>
              <a:rPr lang="it-IT" sz="2800" dirty="0" err="1"/>
              <a:t>don’t</a:t>
            </a:r>
            <a:r>
              <a:rPr lang="it-IT" sz="2800" dirty="0"/>
              <a:t> </a:t>
            </a:r>
            <a:r>
              <a:rPr lang="it-IT" sz="2800" dirty="0" err="1"/>
              <a:t>fly</a:t>
            </a:r>
            <a:endParaRPr lang="it-IT" sz="2800" dirty="0"/>
          </a:p>
          <a:p>
            <a:r>
              <a:rPr lang="it-IT" sz="2800" dirty="0"/>
              <a:t>PREFERENTIAL CONCLUSION:</a:t>
            </a:r>
          </a:p>
          <a:p>
            <a:r>
              <a:rPr lang="it-IT" sz="2800" dirty="0" err="1"/>
              <a:t>Tweety</a:t>
            </a:r>
            <a:r>
              <a:rPr lang="it-IT" sz="2800" dirty="0"/>
              <a:t> </a:t>
            </a:r>
            <a:r>
              <a:rPr lang="it-IT" sz="2800" dirty="0" err="1"/>
              <a:t>does’nt</a:t>
            </a:r>
            <a:r>
              <a:rPr lang="it-IT" sz="2800" dirty="0"/>
              <a:t> </a:t>
            </a:r>
            <a:r>
              <a:rPr lang="it-IT" sz="2800" dirty="0" err="1"/>
              <a:t>fly</a:t>
            </a:r>
            <a:endParaRPr lang="it-IT" sz="28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EA02B0-121D-E54B-B367-374474F1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870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C3D950-A097-1343-AC0D-7B0E1769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DEFAULT LOGIC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85583BA-9A5B-FA45-9361-62C49FFBC9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∷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it-IT" sz="2800" dirty="0"/>
                  <a:t> to be </a:t>
                </a:r>
                <a:r>
                  <a:rPr lang="it-IT" sz="2800" dirty="0" err="1"/>
                  <a:t>read</a:t>
                </a:r>
                <a:r>
                  <a:rPr lang="it-IT" sz="2800" dirty="0"/>
                  <a:t> </a:t>
                </a:r>
                <a:r>
                  <a:rPr lang="it-IT" sz="2800" dirty="0" err="1"/>
                  <a:t>as</a:t>
                </a:r>
                <a:r>
                  <a:rPr lang="it-IT" sz="2800" dirty="0"/>
                  <a:t> </a:t>
                </a:r>
              </a:p>
              <a:p>
                <a:pPr marL="0" indent="0">
                  <a:buNone/>
                </a:pPr>
                <a:endParaRPr lang="it-IT" sz="2800" dirty="0"/>
              </a:p>
              <a:p>
                <a:pPr marL="0" indent="0">
                  <a:buNone/>
                </a:pPr>
                <a:r>
                  <a:rPr lang="it-IT" sz="2800" i="1" dirty="0" err="1"/>
                  <a:t>p</a:t>
                </a:r>
                <a:r>
                  <a:rPr lang="it-IT" sz="2800" i="1" dirty="0"/>
                  <a:t>(x) </a:t>
                </a:r>
                <a:r>
                  <a:rPr lang="it-IT" sz="2800" i="1" dirty="0" err="1"/>
                  <a:t>implies</a:t>
                </a:r>
                <a:r>
                  <a:rPr lang="it-IT" sz="2800" i="1" dirty="0"/>
                  <a:t> </a:t>
                </a:r>
                <a:r>
                  <a:rPr lang="it-IT" sz="2800" i="1" dirty="0" err="1"/>
                  <a:t>q</a:t>
                </a:r>
                <a:r>
                  <a:rPr lang="it-IT" sz="2800" i="1" dirty="0"/>
                  <a:t>(x) </a:t>
                </a:r>
                <a:r>
                  <a:rPr lang="it-IT" sz="2800" i="1" dirty="0" err="1"/>
                  <a:t>unless</a:t>
                </a:r>
                <a:r>
                  <a:rPr lang="it-IT" sz="2800" i="1" dirty="0"/>
                  <a:t> </a:t>
                </a:r>
                <a:r>
                  <a:rPr lang="it-IT" sz="2800" i="1" dirty="0" err="1"/>
                  <a:t>it</a:t>
                </a:r>
                <a:r>
                  <a:rPr lang="it-IT" sz="2800" i="1" dirty="0"/>
                  <a:t> </a:t>
                </a:r>
                <a:r>
                  <a:rPr lang="it-IT" sz="2800" i="1" dirty="0" err="1"/>
                  <a:t>is</a:t>
                </a:r>
                <a:r>
                  <a:rPr lang="it-IT" sz="2800" i="1" dirty="0"/>
                  <a:t> </a:t>
                </a:r>
                <a:r>
                  <a:rPr lang="it-IT" sz="2800" i="1" dirty="0" err="1"/>
                  <a:t>incosistent</a:t>
                </a:r>
                <a:r>
                  <a:rPr lang="it-IT" sz="2800" i="1" dirty="0"/>
                  <a:t> to derive </a:t>
                </a:r>
                <a:r>
                  <a:rPr lang="it-IT" sz="2800" i="1" dirty="0" err="1"/>
                  <a:t>q</a:t>
                </a:r>
                <a:r>
                  <a:rPr lang="it-IT" sz="2800" i="1" dirty="0"/>
                  <a:t>(x)</a:t>
                </a:r>
              </a:p>
              <a:p>
                <a:pPr marL="0" indent="0">
                  <a:buNone/>
                </a:pPr>
                <a:endParaRPr lang="it-IT" sz="28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𝑏𝑖𝑟𝑑</m:t>
                        </m:r>
                        <m:d>
                          <m:d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∷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𝑓𝑙𝑖𝑒𝑠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𝑓𝑙𝑖𝑒𝑠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it-IT" sz="2400" dirty="0"/>
                  <a:t> 		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𝑝𝑒𝑛𝑔𝑢𝑖𝑛</m:t>
                    </m:r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𝑓𝑙𝑖𝑒𝑠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85583BA-9A5B-FA45-9361-62C49FFBC9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709FEF-E848-304D-8B1E-8B2963E8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183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FBA2F1-823A-224F-A266-826C92A5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MINIMAL MODELS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9B8604-A280-C144-910E-1D2142F7B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err="1"/>
              <a:t>Minimal</a:t>
            </a:r>
            <a:r>
              <a:rPr lang="it-IT" sz="2800" dirty="0"/>
              <a:t> </a:t>
            </a:r>
            <a:r>
              <a:rPr lang="it-IT" sz="2800" dirty="0" err="1"/>
              <a:t>models</a:t>
            </a:r>
            <a:r>
              <a:rPr lang="it-IT" sz="2800" dirty="0"/>
              <a:t> (</a:t>
            </a:r>
            <a:r>
              <a:rPr lang="it-IT" sz="2800" dirty="0" err="1"/>
              <a:t>as</a:t>
            </a:r>
            <a:r>
              <a:rPr lang="it-IT" sz="2800" dirty="0"/>
              <a:t> </a:t>
            </a:r>
            <a:r>
              <a:rPr lang="it-IT" sz="2800" dirty="0" err="1"/>
              <a:t>proposed</a:t>
            </a:r>
            <a:r>
              <a:rPr lang="it-IT" sz="2800" dirty="0"/>
              <a:t> by McCarthy for </a:t>
            </a:r>
            <a:r>
              <a:rPr lang="it-IT" sz="2800" dirty="0" err="1"/>
              <a:t>Circumscription</a:t>
            </a:r>
            <a:r>
              <a:rPr lang="it-IT" sz="2800" dirty="0"/>
              <a:t> </a:t>
            </a:r>
            <a:r>
              <a:rPr lang="it-IT" sz="2800" dirty="0" err="1"/>
              <a:t>Logic</a:t>
            </a:r>
            <a:r>
              <a:rPr lang="it-IT" sz="2800" dirty="0"/>
              <a:t>) </a:t>
            </a:r>
            <a:r>
              <a:rPr lang="it-IT" sz="2800" dirty="0" err="1"/>
              <a:t>apply</a:t>
            </a:r>
            <a:r>
              <a:rPr lang="it-IT" sz="2800" dirty="0"/>
              <a:t> to Default </a:t>
            </a:r>
            <a:r>
              <a:rPr lang="it-IT" sz="2800" dirty="0" err="1"/>
              <a:t>Logic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</a:t>
            </a:r>
            <a:r>
              <a:rPr lang="it-IT" sz="2800" dirty="0" err="1"/>
              <a:t>well</a:t>
            </a:r>
            <a:endParaRPr lang="it-IT" sz="2800" dirty="0"/>
          </a:p>
          <a:p>
            <a:r>
              <a:rPr lang="it-IT" sz="2800" dirty="0"/>
              <a:t>A model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minimal</a:t>
            </a:r>
            <a:r>
              <a:rPr lang="it-IT" sz="2800" dirty="0"/>
              <a:t> </a:t>
            </a:r>
            <a:r>
              <a:rPr lang="it-IT" sz="2800" dirty="0" err="1"/>
              <a:t>if</a:t>
            </a:r>
            <a:r>
              <a:rPr lang="it-IT" sz="2800" dirty="0"/>
              <a:t>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contains</a:t>
            </a:r>
            <a:r>
              <a:rPr lang="it-IT" sz="2800" dirty="0"/>
              <a:t> ONLY the non-default </a:t>
            </a:r>
            <a:r>
              <a:rPr lang="it-IT" sz="2800" dirty="0" err="1"/>
              <a:t>assertions</a:t>
            </a:r>
            <a:endParaRPr lang="it-IT" sz="2800" dirty="0"/>
          </a:p>
          <a:p>
            <a:r>
              <a:rPr lang="it-IT" sz="2800" dirty="0"/>
              <a:t>To </a:t>
            </a:r>
            <a:r>
              <a:rPr lang="it-IT" sz="2800" dirty="0" err="1"/>
              <a:t>obtain</a:t>
            </a:r>
            <a:r>
              <a:rPr lang="it-IT" sz="2800" dirty="0"/>
              <a:t> an </a:t>
            </a:r>
            <a:r>
              <a:rPr lang="it-IT" sz="2800" i="1" dirty="0" err="1"/>
              <a:t>extension</a:t>
            </a:r>
            <a:r>
              <a:rPr lang="it-IT" sz="2800" dirty="0"/>
              <a:t> of a </a:t>
            </a:r>
            <a:r>
              <a:rPr lang="it-IT" sz="2800" dirty="0" err="1"/>
              <a:t>minimal</a:t>
            </a:r>
            <a:r>
              <a:rPr lang="it-IT" sz="2800" dirty="0"/>
              <a:t> model </a:t>
            </a: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add</a:t>
            </a:r>
            <a:r>
              <a:rPr lang="it-IT" sz="2800" dirty="0"/>
              <a:t> </a:t>
            </a:r>
            <a:r>
              <a:rPr lang="it-IT" sz="2800" dirty="0" err="1"/>
              <a:t>one</a:t>
            </a:r>
            <a:r>
              <a:rPr lang="it-IT" sz="2800" dirty="0"/>
              <a:t> single </a:t>
            </a:r>
            <a:r>
              <a:rPr lang="it-IT" sz="2800" dirty="0" err="1"/>
              <a:t>assertion</a:t>
            </a:r>
            <a:r>
              <a:rPr lang="it-IT" sz="2800" dirty="0"/>
              <a:t> </a:t>
            </a:r>
            <a:r>
              <a:rPr lang="it-IT" sz="2800" dirty="0" err="1"/>
              <a:t>derived</a:t>
            </a:r>
            <a:r>
              <a:rPr lang="it-IT" sz="2800" dirty="0"/>
              <a:t> by a default </a:t>
            </a:r>
            <a:r>
              <a:rPr lang="it-IT" sz="2800" dirty="0" err="1"/>
              <a:t>at</a:t>
            </a:r>
            <a:r>
              <a:rPr lang="it-IT" sz="2800" dirty="0"/>
              <a:t> a time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82AE2D1-E32F-F04A-80AD-968951BE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67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CFFA8E-BF36-D748-BABE-C2833E7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FIXPOINT SEMANTICS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04601E-B461-2B42-B61E-15A635461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extension</a:t>
            </a:r>
            <a:r>
              <a:rPr lang="it-IT" dirty="0"/>
              <a:t> operator to a </a:t>
            </a:r>
            <a:r>
              <a:rPr lang="it-IT" dirty="0" err="1"/>
              <a:t>minimal</a:t>
            </a:r>
            <a:r>
              <a:rPr lang="it-IT" dirty="0"/>
              <a:t> model </a:t>
            </a:r>
            <a:r>
              <a:rPr lang="it-IT" dirty="0" err="1"/>
              <a:t>repeatedly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no more </a:t>
            </a:r>
            <a:r>
              <a:rPr lang="it-IT" dirty="0" err="1"/>
              <a:t>extension</a:t>
            </a:r>
            <a:r>
              <a:rPr lang="it-IT" dirty="0"/>
              <a:t> can be </a:t>
            </a:r>
            <a:r>
              <a:rPr lang="it-IT" dirty="0" err="1"/>
              <a:t>computed</a:t>
            </a:r>
            <a:endParaRPr lang="it-IT" dirty="0"/>
          </a:p>
          <a:p>
            <a:r>
              <a:rPr lang="it-IT" dirty="0" err="1"/>
              <a:t>Establish</a:t>
            </a:r>
            <a:r>
              <a:rPr lang="it-IT" dirty="0"/>
              <a:t> a </a:t>
            </a:r>
            <a:r>
              <a:rPr lang="it-IT" dirty="0" err="1"/>
              <a:t>preference</a:t>
            </a:r>
            <a:r>
              <a:rPr lang="it-IT" dirty="0"/>
              <a:t> relation </a:t>
            </a:r>
            <a:r>
              <a:rPr lang="it-IT" dirty="0" err="1"/>
              <a:t>among</a:t>
            </a:r>
            <a:r>
              <a:rPr lang="it-IT" dirty="0"/>
              <a:t> the </a:t>
            </a:r>
            <a:r>
              <a:rPr lang="it-IT" dirty="0" err="1"/>
              <a:t>fixpoint</a:t>
            </a:r>
            <a:r>
              <a:rPr lang="it-IT" dirty="0"/>
              <a:t> </a:t>
            </a:r>
            <a:r>
              <a:rPr lang="it-IT" dirty="0" err="1"/>
              <a:t>models</a:t>
            </a:r>
            <a:r>
              <a:rPr lang="it-IT" dirty="0"/>
              <a:t> by a </a:t>
            </a:r>
            <a:r>
              <a:rPr lang="it-IT" dirty="0" err="1"/>
              <a:t>partial</a:t>
            </a:r>
            <a:r>
              <a:rPr lang="it-IT" dirty="0"/>
              <a:t> </a:t>
            </a:r>
            <a:r>
              <a:rPr lang="it-IT" dirty="0" err="1"/>
              <a:t>order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E3C022E-A397-A04B-BFDC-CAD3DF66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475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035192-458F-0C44-B7BA-0731B075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FIRST ORDER OR MODALITIES?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B263F6-2EDB-F845-A3B6-F427220CB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Clearly</a:t>
            </a:r>
            <a:r>
              <a:rPr lang="it-IT" dirty="0"/>
              <a:t>, the </a:t>
            </a:r>
            <a:r>
              <a:rPr lang="it-IT" dirty="0" err="1"/>
              <a:t>above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base for </a:t>
            </a:r>
            <a:r>
              <a:rPr lang="it-IT" dirty="0" err="1"/>
              <a:t>extending</a:t>
            </a:r>
            <a:r>
              <a:rPr lang="it-IT" dirty="0"/>
              <a:t> the </a:t>
            </a:r>
            <a:r>
              <a:rPr lang="it-IT" dirty="0" err="1"/>
              <a:t>modal</a:t>
            </a:r>
            <a:r>
              <a:rPr lang="it-IT" dirty="0"/>
              <a:t> </a:t>
            </a:r>
            <a:r>
              <a:rPr lang="it-IT" dirty="0" err="1"/>
              <a:t>logic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to non </a:t>
            </a:r>
            <a:r>
              <a:rPr lang="it-IT" dirty="0" err="1"/>
              <a:t>monotonic</a:t>
            </a:r>
            <a:r>
              <a:rPr lang="it-IT" dirty="0"/>
              <a:t> </a:t>
            </a:r>
            <a:r>
              <a:rPr lang="it-IT" dirty="0" err="1"/>
              <a:t>systems</a:t>
            </a:r>
            <a:r>
              <a:rPr lang="it-IT" dirty="0"/>
              <a:t>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95C9D1-921D-E245-A2E3-B0DEE925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092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699A42-36B7-E443-880F-E5A39C9D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CONCLUSIVITY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C2110F-E871-B649-B824-BCB79D4D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err="1"/>
              <a:t>If</a:t>
            </a:r>
            <a:r>
              <a:rPr lang="it-IT" sz="2800" dirty="0"/>
              <a:t> </a:t>
            </a: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need</a:t>
            </a:r>
            <a:r>
              <a:rPr lang="it-IT" sz="2800" dirty="0"/>
              <a:t> </a:t>
            </a:r>
            <a:r>
              <a:rPr lang="it-IT" sz="2800" dirty="0" err="1"/>
              <a:t>preferences</a:t>
            </a:r>
            <a:r>
              <a:rPr lang="it-IT" sz="2800" dirty="0"/>
              <a:t> </a:t>
            </a:r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means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cannot</a:t>
            </a:r>
            <a:r>
              <a:rPr lang="it-IT" sz="2800" dirty="0"/>
              <a:t> </a:t>
            </a:r>
            <a:r>
              <a:rPr lang="it-IT" sz="2800" dirty="0" err="1"/>
              <a:t>draw</a:t>
            </a:r>
            <a:r>
              <a:rPr lang="it-IT" sz="2800" dirty="0"/>
              <a:t> </a:t>
            </a:r>
            <a:r>
              <a:rPr lang="it-IT" sz="2800" dirty="0" err="1"/>
              <a:t>conclusions</a:t>
            </a:r>
            <a:r>
              <a:rPr lang="it-IT" sz="2800" dirty="0"/>
              <a:t>, </a:t>
            </a:r>
            <a:r>
              <a:rPr lang="it-IT" sz="2800" dirty="0" err="1"/>
              <a:t>when</a:t>
            </a:r>
            <a:r>
              <a:rPr lang="it-IT" sz="2800" dirty="0"/>
              <a:t> </a:t>
            </a:r>
            <a:r>
              <a:rPr lang="it-IT" sz="2800" dirty="0" err="1"/>
              <a:t>derivation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admitted</a:t>
            </a:r>
            <a:endParaRPr lang="it-IT" sz="2800" dirty="0"/>
          </a:p>
          <a:p>
            <a:r>
              <a:rPr lang="it-IT" sz="2800" dirty="0" err="1"/>
              <a:t>Fixpoint</a:t>
            </a:r>
            <a:r>
              <a:rPr lang="it-IT" sz="2800" dirty="0"/>
              <a:t> </a:t>
            </a:r>
            <a:r>
              <a:rPr lang="it-IT" sz="2800" dirty="0" err="1"/>
              <a:t>extensions</a:t>
            </a:r>
            <a:r>
              <a:rPr lang="it-IT" sz="2800" dirty="0"/>
              <a:t> of default </a:t>
            </a:r>
            <a:r>
              <a:rPr lang="it-IT" sz="2800" dirty="0" err="1"/>
              <a:t>logics</a:t>
            </a:r>
            <a:r>
              <a:rPr lang="it-IT" sz="2800" dirty="0"/>
              <a:t> can be </a:t>
            </a:r>
            <a:r>
              <a:rPr lang="it-IT" sz="2800" dirty="0" err="1"/>
              <a:t>taken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</a:t>
            </a:r>
            <a:r>
              <a:rPr lang="it-IT" sz="2800" dirty="0" err="1"/>
              <a:t>granted</a:t>
            </a:r>
            <a:r>
              <a:rPr lang="it-IT" sz="2800" dirty="0"/>
              <a:t> in </a:t>
            </a:r>
            <a:r>
              <a:rPr lang="it-IT" sz="2800" dirty="0" err="1"/>
              <a:t>two</a:t>
            </a:r>
            <a:r>
              <a:rPr lang="it-IT" sz="2800" dirty="0"/>
              <a:t> </a:t>
            </a:r>
            <a:r>
              <a:rPr lang="it-IT" sz="2800" dirty="0" err="1"/>
              <a:t>distint</a:t>
            </a:r>
            <a:r>
              <a:rPr lang="it-IT" sz="2800" dirty="0"/>
              <a:t> ways:</a:t>
            </a:r>
          </a:p>
          <a:p>
            <a:pPr lvl="1"/>
            <a:r>
              <a:rPr lang="it-IT" sz="2400" dirty="0" err="1"/>
              <a:t>When</a:t>
            </a:r>
            <a:r>
              <a:rPr lang="it-IT" sz="2400" dirty="0"/>
              <a:t> a single </a:t>
            </a:r>
            <a:r>
              <a:rPr lang="it-IT" sz="2400" dirty="0" err="1"/>
              <a:t>claim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derived</a:t>
            </a:r>
            <a:r>
              <a:rPr lang="it-IT" sz="2400" dirty="0"/>
              <a:t> in </a:t>
            </a:r>
            <a:r>
              <a:rPr lang="it-IT" sz="2400" dirty="0" err="1"/>
              <a:t>every</a:t>
            </a:r>
            <a:r>
              <a:rPr lang="it-IT" sz="2400" dirty="0"/>
              <a:t> </a:t>
            </a:r>
            <a:r>
              <a:rPr lang="it-IT" sz="2400" dirty="0" err="1"/>
              <a:t>fixpoint</a:t>
            </a:r>
            <a:r>
              <a:rPr lang="it-IT" sz="2400" dirty="0"/>
              <a:t> model, </a:t>
            </a:r>
            <a:r>
              <a:rPr lang="it-IT" sz="2400" dirty="0" err="1"/>
              <a:t>then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claim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concluded</a:t>
            </a:r>
            <a:endParaRPr lang="it-IT" sz="2400" dirty="0"/>
          </a:p>
          <a:p>
            <a:pPr lvl="1"/>
            <a:r>
              <a:rPr lang="it-IT" sz="2400" dirty="0" err="1"/>
              <a:t>When</a:t>
            </a:r>
            <a:r>
              <a:rPr lang="it-IT" sz="2400" dirty="0"/>
              <a:t> a single </a:t>
            </a:r>
            <a:r>
              <a:rPr lang="it-IT" sz="2400" dirty="0" err="1"/>
              <a:t>claim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derived</a:t>
            </a:r>
            <a:r>
              <a:rPr lang="it-IT" sz="2400" dirty="0"/>
              <a:t> in </a:t>
            </a:r>
            <a:r>
              <a:rPr lang="it-IT" sz="2400" dirty="0" err="1"/>
              <a:t>at</a:t>
            </a:r>
            <a:r>
              <a:rPr lang="it-IT" sz="2400" dirty="0"/>
              <a:t> </a:t>
            </a:r>
            <a:r>
              <a:rPr lang="it-IT" sz="2400" dirty="0" err="1"/>
              <a:t>least</a:t>
            </a:r>
            <a:r>
              <a:rPr lang="it-IT" sz="2400" dirty="0"/>
              <a:t> </a:t>
            </a:r>
            <a:r>
              <a:rPr lang="it-IT" sz="2400" dirty="0" err="1"/>
              <a:t>one</a:t>
            </a:r>
            <a:r>
              <a:rPr lang="it-IT" sz="2400" dirty="0"/>
              <a:t> </a:t>
            </a:r>
            <a:r>
              <a:rPr lang="it-IT" sz="2400" dirty="0" err="1"/>
              <a:t>fixpoint</a:t>
            </a:r>
            <a:r>
              <a:rPr lang="it-IT" sz="2400" dirty="0"/>
              <a:t> model, </a:t>
            </a:r>
            <a:r>
              <a:rPr lang="it-IT" sz="2400" dirty="0" err="1"/>
              <a:t>then</a:t>
            </a:r>
            <a:r>
              <a:rPr lang="it-IT" sz="2400" dirty="0"/>
              <a:t> the </a:t>
            </a:r>
            <a:r>
              <a:rPr lang="it-IT" sz="2400" dirty="0" err="1"/>
              <a:t>claim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concluded</a:t>
            </a:r>
            <a:endParaRPr lang="it-IT" sz="24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ED3EE65-D706-B246-B3D9-7B581AFF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486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AC9FA7-F8C3-5D41-88CF-3F9A83F3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NUTE’S PROPOSAL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B15382-4096-F94A-9BDC-72F380EC5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Donald </a:t>
            </a:r>
            <a:r>
              <a:rPr lang="it-IT" sz="2800" dirty="0" err="1"/>
              <a:t>Nute</a:t>
            </a:r>
            <a:r>
              <a:rPr lang="it-IT" sz="2800" dirty="0"/>
              <a:t> </a:t>
            </a:r>
            <a:r>
              <a:rPr lang="it-IT" sz="2800" dirty="0" err="1"/>
              <a:t>argued</a:t>
            </a:r>
            <a:r>
              <a:rPr lang="it-IT" sz="2800" dirty="0"/>
              <a:t>, in </a:t>
            </a:r>
            <a:r>
              <a:rPr lang="it-IT" sz="2800" dirty="0" err="1"/>
              <a:t>his</a:t>
            </a:r>
            <a:r>
              <a:rPr lang="it-IT" sz="2800" dirty="0"/>
              <a:t> </a:t>
            </a:r>
            <a:r>
              <a:rPr lang="it-IT" sz="2800" dirty="0" err="1"/>
              <a:t>milestone</a:t>
            </a:r>
            <a:r>
              <a:rPr lang="it-IT" sz="2800" dirty="0"/>
              <a:t> </a:t>
            </a:r>
            <a:r>
              <a:rPr lang="it-IT" sz="2800" dirty="0" err="1"/>
              <a:t>study</a:t>
            </a:r>
            <a:r>
              <a:rPr lang="it-IT" sz="2800" dirty="0"/>
              <a:t> of 1987 «</a:t>
            </a:r>
            <a:r>
              <a:rPr lang="it-IT" sz="2800" dirty="0" err="1"/>
              <a:t>Defeasible</a:t>
            </a:r>
            <a:r>
              <a:rPr lang="it-IT" sz="2800" dirty="0"/>
              <a:t> </a:t>
            </a:r>
            <a:r>
              <a:rPr lang="it-IT" sz="2800" dirty="0" err="1"/>
              <a:t>reasoning</a:t>
            </a:r>
            <a:r>
              <a:rPr lang="it-IT" sz="2800" dirty="0"/>
              <a:t>»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since</a:t>
            </a:r>
            <a:r>
              <a:rPr lang="it-IT" sz="2800" dirty="0"/>
              <a:t> </a:t>
            </a:r>
            <a:r>
              <a:rPr lang="it-IT" sz="2800" dirty="0" err="1"/>
              <a:t>actual</a:t>
            </a:r>
            <a:r>
              <a:rPr lang="it-IT" sz="2800" dirty="0"/>
              <a:t> </a:t>
            </a:r>
            <a:r>
              <a:rPr lang="it-IT" sz="2800" dirty="0" err="1"/>
              <a:t>derivations</a:t>
            </a:r>
            <a:r>
              <a:rPr lang="it-IT" sz="2800" dirty="0"/>
              <a:t> in Default </a:t>
            </a:r>
            <a:r>
              <a:rPr lang="it-IT" sz="2800" dirty="0" err="1"/>
              <a:t>Logic</a:t>
            </a:r>
            <a:r>
              <a:rPr lang="it-IT" sz="2800" dirty="0"/>
              <a:t> are </a:t>
            </a:r>
            <a:r>
              <a:rPr lang="it-IT" sz="2800" i="1" dirty="0" err="1"/>
              <a:t>purely</a:t>
            </a:r>
            <a:r>
              <a:rPr lang="it-IT" sz="2800" i="1" dirty="0"/>
              <a:t> </a:t>
            </a:r>
            <a:r>
              <a:rPr lang="it-IT" sz="2800" i="1" dirty="0" err="1"/>
              <a:t>propositional</a:t>
            </a:r>
            <a:r>
              <a:rPr lang="it-IT" sz="2800" dirty="0"/>
              <a:t> and </a:t>
            </a:r>
            <a:r>
              <a:rPr lang="it-IT" sz="2800" dirty="0" err="1"/>
              <a:t>indeed</a:t>
            </a:r>
            <a:r>
              <a:rPr lang="it-IT" sz="2800" dirty="0"/>
              <a:t>,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makes</a:t>
            </a:r>
            <a:r>
              <a:rPr lang="it-IT" sz="2800" dirty="0"/>
              <a:t> no </a:t>
            </a:r>
            <a:r>
              <a:rPr lang="it-IT" sz="2800" dirty="0" err="1"/>
              <a:t>sense</a:t>
            </a:r>
            <a:r>
              <a:rPr lang="it-IT" sz="2800" dirty="0"/>
              <a:t> to </a:t>
            </a:r>
            <a:r>
              <a:rPr lang="it-IT" sz="2800" dirty="0" err="1"/>
              <a:t>consider</a:t>
            </a:r>
            <a:r>
              <a:rPr lang="it-IT" sz="2800" dirty="0"/>
              <a:t> the </a:t>
            </a:r>
            <a:r>
              <a:rPr lang="it-IT" sz="2800" dirty="0" err="1"/>
              <a:t>expections</a:t>
            </a:r>
            <a:r>
              <a:rPr lang="it-IT" sz="2800" dirty="0"/>
              <a:t> </a:t>
            </a:r>
            <a:r>
              <a:rPr lang="it-IT" sz="2800" i="1" dirty="0"/>
              <a:t>alternative </a:t>
            </a:r>
            <a:r>
              <a:rPr lang="it-IT" sz="2800" i="1" dirty="0" err="1"/>
              <a:t>rules</a:t>
            </a:r>
            <a:r>
              <a:rPr lang="it-IT" sz="2800" dirty="0"/>
              <a:t> for </a:t>
            </a:r>
            <a:r>
              <a:rPr lang="it-IT" sz="2800" dirty="0" err="1"/>
              <a:t>they</a:t>
            </a:r>
            <a:r>
              <a:rPr lang="it-IT" sz="2800" dirty="0"/>
              <a:t> are </a:t>
            </a:r>
            <a:r>
              <a:rPr lang="it-IT" sz="2800" dirty="0" err="1"/>
              <a:t>subject</a:t>
            </a:r>
            <a:r>
              <a:rPr lang="it-IT" sz="2800" dirty="0"/>
              <a:t> to the </a:t>
            </a:r>
            <a:r>
              <a:rPr lang="it-IT" sz="2800" dirty="0" err="1"/>
              <a:t>same</a:t>
            </a:r>
            <a:r>
              <a:rPr lang="it-IT" sz="2800" dirty="0"/>
              <a:t> model, </a:t>
            </a: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could</a:t>
            </a:r>
            <a:r>
              <a:rPr lang="it-IT" sz="2800" dirty="0"/>
              <a:t> </a:t>
            </a:r>
            <a:r>
              <a:rPr lang="it-IT" sz="2800" dirty="0" err="1"/>
              <a:t>have</a:t>
            </a:r>
            <a:r>
              <a:rPr lang="it-IT" sz="2800" dirty="0"/>
              <a:t> </a:t>
            </a:r>
            <a:r>
              <a:rPr lang="it-IT" sz="2800" dirty="0" err="1"/>
              <a:t>quit</a:t>
            </a:r>
            <a:r>
              <a:rPr lang="it-IT" sz="2800" dirty="0"/>
              <a:t> to the FOL </a:t>
            </a:r>
            <a:r>
              <a:rPr lang="it-IT" sz="2800" dirty="0" err="1"/>
              <a:t>level</a:t>
            </a:r>
            <a:r>
              <a:rPr lang="it-IT" sz="2800" dirty="0"/>
              <a:t> and start </a:t>
            </a:r>
            <a:r>
              <a:rPr lang="it-IT" sz="2800" dirty="0" err="1"/>
              <a:t>all</a:t>
            </a:r>
            <a:r>
              <a:rPr lang="it-IT" sz="2800" dirty="0"/>
              <a:t> over </a:t>
            </a:r>
            <a:r>
              <a:rPr lang="it-IT" sz="2800" dirty="0" err="1"/>
              <a:t>again</a:t>
            </a:r>
            <a:r>
              <a:rPr lang="it-IT" sz="2800" dirty="0"/>
              <a:t> with a </a:t>
            </a:r>
            <a:r>
              <a:rPr lang="it-IT" sz="2800" dirty="0" err="1"/>
              <a:t>Propositional</a:t>
            </a:r>
            <a:r>
              <a:rPr lang="it-IT" sz="2800" dirty="0"/>
              <a:t> </a:t>
            </a:r>
            <a:r>
              <a:rPr lang="it-IT" sz="2800" dirty="0" err="1"/>
              <a:t>Calculus</a:t>
            </a:r>
            <a:r>
              <a:rPr lang="it-IT" sz="2800" dirty="0"/>
              <a:t> Model</a:t>
            </a:r>
          </a:p>
          <a:p>
            <a:r>
              <a:rPr lang="it-IT" sz="2800" dirty="0"/>
              <a:t>The </a:t>
            </a:r>
            <a:r>
              <a:rPr lang="it-IT" sz="2800" dirty="0" err="1"/>
              <a:t>Defeasible</a:t>
            </a:r>
            <a:r>
              <a:rPr lang="it-IT" sz="2800" dirty="0"/>
              <a:t> </a:t>
            </a:r>
            <a:r>
              <a:rPr lang="it-IT" sz="2800" dirty="0" err="1"/>
              <a:t>Logic</a:t>
            </a:r>
            <a:r>
              <a:rPr lang="it-IT" sz="2800" dirty="0"/>
              <a:t> agenda </a:t>
            </a:r>
            <a:r>
              <a:rPr lang="it-IT" sz="2800" dirty="0" err="1"/>
              <a:t>started</a:t>
            </a:r>
            <a:r>
              <a:rPr lang="it-IT" sz="2800" dirty="0"/>
              <a:t> </a:t>
            </a:r>
            <a:r>
              <a:rPr lang="it-IT" sz="2800" dirty="0" err="1"/>
              <a:t>there</a:t>
            </a:r>
            <a:endParaRPr lang="it-IT" sz="28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FCC70E2-36D3-1249-951F-319D2C6E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7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8304" y="431527"/>
            <a:ext cx="6848877" cy="520956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0207" y="431529"/>
            <a:ext cx="6706974" cy="518173"/>
          </a:xfrm>
          <a:prstGeom prst="rect">
            <a:avLst/>
          </a:prstGeom>
        </p:spPr>
        <p:txBody>
          <a:bodyPr vert="horz" wrap="square" lIns="0" tIns="25482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875">
              <a:spcBef>
                <a:spcPts val="201"/>
              </a:spcBef>
            </a:pPr>
            <a:r>
              <a:rPr spc="22" dirty="0"/>
              <a:t>What </a:t>
            </a:r>
            <a:r>
              <a:rPr spc="15" dirty="0"/>
              <a:t>generates the </a:t>
            </a:r>
            <a:r>
              <a:rPr spc="22" dirty="0"/>
              <a:t>compliance</a:t>
            </a:r>
            <a:r>
              <a:rPr spc="-37" dirty="0"/>
              <a:t> </a:t>
            </a:r>
            <a:r>
              <a:rPr spc="22" dirty="0"/>
              <a:t>needs?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76554" y="1451825"/>
            <a:ext cx="6663900" cy="684227"/>
            <a:chOff x="87743" y="976845"/>
            <a:chExt cx="4483735" cy="460375"/>
          </a:xfrm>
        </p:grpSpPr>
        <p:sp>
          <p:nvSpPr>
            <p:cNvPr id="5" name="object 5"/>
            <p:cNvSpPr/>
            <p:nvPr/>
          </p:nvSpPr>
          <p:spPr>
            <a:xfrm>
              <a:off x="87743" y="976845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F7D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44" y="1335430"/>
              <a:ext cx="101600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344" y="1322730"/>
              <a:ext cx="4381715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1" y="1027404"/>
              <a:ext cx="50749" cy="308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43" y="1021269"/>
              <a:ext cx="4432935" cy="365125"/>
            </a:xfrm>
            <a:custGeom>
              <a:avLst/>
              <a:gdLst/>
              <a:ahLst/>
              <a:cxnLst/>
              <a:rect l="l" t="t" r="r" b="b"/>
              <a:pathLst>
                <a:path w="4432935" h="365125">
                  <a:moveTo>
                    <a:pt x="4432567" y="0"/>
                  </a:moveTo>
                  <a:lnTo>
                    <a:pt x="0" y="0"/>
                  </a:lnTo>
                  <a:lnTo>
                    <a:pt x="0" y="314161"/>
                  </a:lnTo>
                  <a:lnTo>
                    <a:pt x="4008" y="333885"/>
                  </a:lnTo>
                  <a:lnTo>
                    <a:pt x="14922" y="350038"/>
                  </a:lnTo>
                  <a:lnTo>
                    <a:pt x="31075" y="360953"/>
                  </a:lnTo>
                  <a:lnTo>
                    <a:pt x="50800" y="364961"/>
                  </a:lnTo>
                  <a:lnTo>
                    <a:pt x="4381767" y="364961"/>
                  </a:lnTo>
                  <a:lnTo>
                    <a:pt x="4401492" y="360953"/>
                  </a:lnTo>
                  <a:lnTo>
                    <a:pt x="4417644" y="350038"/>
                  </a:lnTo>
                  <a:lnTo>
                    <a:pt x="4428558" y="333885"/>
                  </a:lnTo>
                  <a:lnTo>
                    <a:pt x="4432567" y="314161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F7D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1" y="1065505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h="289559">
                  <a:moveTo>
                    <a:pt x="0" y="2889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1" y="105280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1" y="104010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1" y="102740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276554" y="2255232"/>
            <a:ext cx="6663900" cy="684227"/>
            <a:chOff x="87743" y="1538147"/>
            <a:chExt cx="4483735" cy="460375"/>
          </a:xfrm>
        </p:grpSpPr>
        <p:sp>
          <p:nvSpPr>
            <p:cNvPr id="15" name="object 15"/>
            <p:cNvSpPr/>
            <p:nvPr/>
          </p:nvSpPr>
          <p:spPr>
            <a:xfrm>
              <a:off x="87743" y="1538147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F7D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8544" y="1896732"/>
              <a:ext cx="101600" cy="101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9344" y="1884032"/>
              <a:ext cx="4381715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0311" y="1588719"/>
              <a:ext cx="50749" cy="30801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743" y="1582571"/>
              <a:ext cx="4432935" cy="365125"/>
            </a:xfrm>
            <a:custGeom>
              <a:avLst/>
              <a:gdLst/>
              <a:ahLst/>
              <a:cxnLst/>
              <a:rect l="l" t="t" r="r" b="b"/>
              <a:pathLst>
                <a:path w="4432935" h="365125">
                  <a:moveTo>
                    <a:pt x="4432567" y="0"/>
                  </a:moveTo>
                  <a:lnTo>
                    <a:pt x="0" y="0"/>
                  </a:lnTo>
                  <a:lnTo>
                    <a:pt x="0" y="314161"/>
                  </a:lnTo>
                  <a:lnTo>
                    <a:pt x="4008" y="333885"/>
                  </a:lnTo>
                  <a:lnTo>
                    <a:pt x="14922" y="350038"/>
                  </a:lnTo>
                  <a:lnTo>
                    <a:pt x="31075" y="360953"/>
                  </a:lnTo>
                  <a:lnTo>
                    <a:pt x="50800" y="364961"/>
                  </a:lnTo>
                  <a:lnTo>
                    <a:pt x="4381767" y="364961"/>
                  </a:lnTo>
                  <a:lnTo>
                    <a:pt x="4401492" y="360953"/>
                  </a:lnTo>
                  <a:lnTo>
                    <a:pt x="4417644" y="350038"/>
                  </a:lnTo>
                  <a:lnTo>
                    <a:pt x="4428558" y="333885"/>
                  </a:lnTo>
                  <a:lnTo>
                    <a:pt x="4432567" y="314161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F7D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311" y="1626807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h="289560">
                  <a:moveTo>
                    <a:pt x="0" y="2889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11" y="16141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11" y="16014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11" y="15887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276554" y="3038110"/>
            <a:ext cx="6663900" cy="684227"/>
            <a:chOff x="87743" y="2099462"/>
            <a:chExt cx="4483735" cy="460375"/>
          </a:xfrm>
        </p:grpSpPr>
        <p:sp>
          <p:nvSpPr>
            <p:cNvPr id="25" name="object 25"/>
            <p:cNvSpPr/>
            <p:nvPr/>
          </p:nvSpPr>
          <p:spPr>
            <a:xfrm>
              <a:off x="87743" y="2099462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F7D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8544" y="2458047"/>
              <a:ext cx="101600" cy="101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9344" y="2445346"/>
              <a:ext cx="4381715" cy="1143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11" y="2150021"/>
              <a:ext cx="50749" cy="30802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7743" y="2143885"/>
              <a:ext cx="4432935" cy="365125"/>
            </a:xfrm>
            <a:custGeom>
              <a:avLst/>
              <a:gdLst/>
              <a:ahLst/>
              <a:cxnLst/>
              <a:rect l="l" t="t" r="r" b="b"/>
              <a:pathLst>
                <a:path w="4432935" h="365125">
                  <a:moveTo>
                    <a:pt x="4432567" y="0"/>
                  </a:moveTo>
                  <a:lnTo>
                    <a:pt x="0" y="0"/>
                  </a:lnTo>
                  <a:lnTo>
                    <a:pt x="0" y="314161"/>
                  </a:lnTo>
                  <a:lnTo>
                    <a:pt x="4008" y="333885"/>
                  </a:lnTo>
                  <a:lnTo>
                    <a:pt x="14922" y="350038"/>
                  </a:lnTo>
                  <a:lnTo>
                    <a:pt x="31075" y="360953"/>
                  </a:lnTo>
                  <a:lnTo>
                    <a:pt x="50800" y="364961"/>
                  </a:lnTo>
                  <a:lnTo>
                    <a:pt x="4381767" y="364961"/>
                  </a:lnTo>
                  <a:lnTo>
                    <a:pt x="4401492" y="360953"/>
                  </a:lnTo>
                  <a:lnTo>
                    <a:pt x="4417644" y="350038"/>
                  </a:lnTo>
                  <a:lnTo>
                    <a:pt x="4428558" y="333885"/>
                  </a:lnTo>
                  <a:lnTo>
                    <a:pt x="4432567" y="314161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F7D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11" y="2188122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h="289560">
                  <a:moveTo>
                    <a:pt x="0" y="2889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0311" y="21754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0311" y="21627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0311" y="21500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333181" y="1473662"/>
            <a:ext cx="6390209" cy="2082140"/>
          </a:xfrm>
          <a:prstGeom prst="rect">
            <a:avLst/>
          </a:prstGeom>
        </p:spPr>
        <p:txBody>
          <a:bodyPr vert="horz" wrap="square" lIns="0" tIns="10381" rIns="0" bIns="0" rtlCol="0">
            <a:spAutoFit/>
          </a:bodyPr>
          <a:lstStyle/>
          <a:p>
            <a:pPr marL="18875" marR="682322">
              <a:lnSpc>
                <a:spcPct val="102699"/>
              </a:lnSpc>
              <a:spcBef>
                <a:spcPts val="82"/>
              </a:spcBef>
            </a:pPr>
            <a:r>
              <a:rPr sz="1635" spc="-7" dirty="0">
                <a:latin typeface="LM Sans 10"/>
                <a:cs typeface="LM Sans 10"/>
              </a:rPr>
              <a:t>Violating the </a:t>
            </a:r>
            <a:r>
              <a:rPr sz="1635" spc="-30" dirty="0">
                <a:latin typeface="LM Sans 10"/>
                <a:cs typeface="LM Sans 10"/>
              </a:rPr>
              <a:t>Law </a:t>
            </a:r>
            <a:r>
              <a:rPr sz="1635" spc="-7" dirty="0">
                <a:latin typeface="LM Sans 10"/>
                <a:cs typeface="LM Sans 10"/>
              </a:rPr>
              <a:t>is potentially expensive, </a:t>
            </a:r>
            <a:r>
              <a:rPr sz="1635" spc="-15" dirty="0">
                <a:latin typeface="LM Sans 10"/>
                <a:cs typeface="LM Sans 10"/>
              </a:rPr>
              <a:t>and can </a:t>
            </a:r>
            <a:r>
              <a:rPr sz="1635" spc="-7" dirty="0">
                <a:latin typeface="LM Sans 10"/>
                <a:cs typeface="LM Sans 10"/>
              </a:rPr>
              <a:t>cause business  </a:t>
            </a:r>
            <a:r>
              <a:rPr sz="1635" spc="-22" dirty="0">
                <a:latin typeface="LM Sans 10"/>
                <a:cs typeface="LM Sans 10"/>
              </a:rPr>
              <a:t>discontinuity.</a:t>
            </a:r>
            <a:endParaRPr sz="1635" dirty="0">
              <a:latin typeface="LM Sans 10"/>
              <a:cs typeface="LM Sans 10"/>
            </a:endParaRPr>
          </a:p>
          <a:p>
            <a:pPr>
              <a:spcBef>
                <a:spcPts val="37"/>
              </a:spcBef>
            </a:pPr>
            <a:endParaRPr sz="1709" dirty="0">
              <a:latin typeface="LM Sans 10"/>
              <a:cs typeface="LM Sans 10"/>
            </a:endParaRPr>
          </a:p>
          <a:p>
            <a:pPr marL="18875" marR="7550">
              <a:lnSpc>
                <a:spcPct val="102600"/>
              </a:lnSpc>
            </a:pPr>
            <a:r>
              <a:rPr sz="1635" spc="-15" dirty="0">
                <a:latin typeface="LM Sans 10"/>
                <a:cs typeface="LM Sans 10"/>
              </a:rPr>
              <a:t>The </a:t>
            </a:r>
            <a:r>
              <a:rPr sz="1635" spc="-30" dirty="0">
                <a:latin typeface="LM Sans 10"/>
                <a:cs typeface="LM Sans 10"/>
              </a:rPr>
              <a:t>Law </a:t>
            </a:r>
            <a:r>
              <a:rPr sz="1635" spc="-7" dirty="0">
                <a:latin typeface="LM Sans 10"/>
                <a:cs typeface="LM Sans 10"/>
              </a:rPr>
              <a:t>changes, </a:t>
            </a:r>
            <a:r>
              <a:rPr sz="1635" spc="-15" dirty="0">
                <a:latin typeface="LM Sans 10"/>
                <a:cs typeface="LM Sans 10"/>
              </a:rPr>
              <a:t>therefore </a:t>
            </a:r>
            <a:r>
              <a:rPr sz="1635" spc="-37" dirty="0">
                <a:latin typeface="LM Sans 10"/>
                <a:cs typeface="LM Sans 10"/>
              </a:rPr>
              <a:t>we </a:t>
            </a:r>
            <a:r>
              <a:rPr sz="1635" spc="-7" dirty="0">
                <a:latin typeface="LM Sans 10"/>
                <a:cs typeface="LM Sans 10"/>
              </a:rPr>
              <a:t>need to deal with the compliance </a:t>
            </a:r>
            <a:r>
              <a:rPr sz="1635" spc="-15" dirty="0">
                <a:latin typeface="LM Sans 10"/>
                <a:cs typeface="LM Sans 10"/>
              </a:rPr>
              <a:t>problem  </a:t>
            </a:r>
            <a:r>
              <a:rPr sz="1635" spc="-22" dirty="0">
                <a:latin typeface="LM Sans 10"/>
                <a:cs typeface="LM Sans 10"/>
              </a:rPr>
              <a:t>repeatedly.</a:t>
            </a:r>
            <a:endParaRPr sz="1635" dirty="0">
              <a:latin typeface="LM Sans 10"/>
              <a:cs typeface="LM Sans 10"/>
            </a:endParaRPr>
          </a:p>
          <a:p>
            <a:pPr>
              <a:spcBef>
                <a:spcPts val="45"/>
              </a:spcBef>
            </a:pPr>
            <a:endParaRPr sz="1709" dirty="0">
              <a:latin typeface="LM Sans 10"/>
              <a:cs typeface="LM Sans 10"/>
            </a:endParaRPr>
          </a:p>
          <a:p>
            <a:pPr marL="18875" marR="20762">
              <a:lnSpc>
                <a:spcPct val="102699"/>
              </a:lnSpc>
            </a:pPr>
            <a:r>
              <a:rPr sz="1635" spc="-15" dirty="0">
                <a:latin typeface="LM Sans 10"/>
                <a:cs typeface="LM Sans 10"/>
              </a:rPr>
              <a:t>Checking </a:t>
            </a:r>
            <a:r>
              <a:rPr sz="1635" spc="-7" dirty="0">
                <a:latin typeface="LM Sans 10"/>
                <a:cs typeface="LM Sans 10"/>
              </a:rPr>
              <a:t>compliance is </a:t>
            </a:r>
            <a:r>
              <a:rPr sz="1635" spc="-15" dirty="0">
                <a:latin typeface="LM Sans 10"/>
                <a:cs typeface="LM Sans 10"/>
              </a:rPr>
              <a:t>performed </a:t>
            </a:r>
            <a:r>
              <a:rPr sz="1635" spc="-30" dirty="0">
                <a:latin typeface="LM Sans 10"/>
                <a:cs typeface="LM Sans 10"/>
              </a:rPr>
              <a:t>by </a:t>
            </a:r>
            <a:r>
              <a:rPr sz="1635" spc="-7" dirty="0">
                <a:latin typeface="LM Sans 10"/>
                <a:cs typeface="LM Sans 10"/>
              </a:rPr>
              <a:t>experts, as it requires </a:t>
            </a:r>
            <a:r>
              <a:rPr sz="1635" i="1" spc="-15" dirty="0">
                <a:latin typeface="LM Sans 10"/>
                <a:cs typeface="LM Sans 10"/>
              </a:rPr>
              <a:t>Knowledge </a:t>
            </a:r>
            <a:r>
              <a:rPr sz="1635" i="1" spc="-7" dirty="0">
                <a:latin typeface="LM Sans 10"/>
                <a:cs typeface="LM Sans 10"/>
              </a:rPr>
              <a:t>of  the </a:t>
            </a:r>
            <a:r>
              <a:rPr sz="1635" i="1" spc="-30" dirty="0">
                <a:latin typeface="LM Sans 10"/>
                <a:cs typeface="LM Sans 10"/>
              </a:rPr>
              <a:t>Law </a:t>
            </a:r>
            <a:r>
              <a:rPr sz="1635" spc="-15" dirty="0">
                <a:latin typeface="LM Sans 10"/>
                <a:cs typeface="LM Sans 10"/>
              </a:rPr>
              <a:t>and </a:t>
            </a:r>
            <a:r>
              <a:rPr sz="1635" i="1" spc="-7" dirty="0">
                <a:latin typeface="LM Sans 10"/>
                <a:cs typeface="LM Sans 10"/>
              </a:rPr>
              <a:t>Competence in Legal</a:t>
            </a:r>
            <a:r>
              <a:rPr sz="1635" i="1" spc="15" dirty="0">
                <a:latin typeface="LM Sans 10"/>
                <a:cs typeface="LM Sans 10"/>
              </a:rPr>
              <a:t> </a:t>
            </a:r>
            <a:r>
              <a:rPr sz="1635" i="1" spc="-15" dirty="0">
                <a:latin typeface="LM Sans 10"/>
                <a:cs typeface="LM Sans 10"/>
              </a:rPr>
              <a:t>Reasoning</a:t>
            </a:r>
            <a:r>
              <a:rPr sz="1635" spc="-15" dirty="0">
                <a:latin typeface="LM Sans 10"/>
                <a:cs typeface="LM Sans 10"/>
              </a:rPr>
              <a:t>.</a:t>
            </a:r>
            <a:endParaRPr sz="1635" dirty="0">
              <a:latin typeface="LM Sans 10"/>
              <a:cs typeface="LM Sans 10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xfrm>
            <a:off x="486575" y="3351784"/>
            <a:ext cx="61658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600" b="0" i="0" kern="1200">
                <a:solidFill>
                  <a:srgbClr val="F2F2F2"/>
                </a:solidFill>
                <a:latin typeface="LM Sans 8"/>
                <a:ea typeface="+mn-ea"/>
                <a:cs typeface="LM Sans 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75">
              <a:lnSpc>
                <a:spcPts val="1003"/>
              </a:lnSpc>
            </a:pPr>
            <a:r>
              <a:rPr lang="it-IT" spc="-5"/>
              <a:t>(Matteo</a:t>
            </a:r>
            <a:r>
              <a:rPr lang="it-IT" spc="-30"/>
              <a:t> </a:t>
            </a:r>
            <a:r>
              <a:rPr lang="it-IT" spc="-10"/>
              <a:t>Cristani)</a:t>
            </a:r>
            <a:endParaRPr spc="-15" dirty="0"/>
          </a:p>
        </p:txBody>
      </p:sp>
    </p:spTree>
  </p:cSld>
  <p:clrMapOvr>
    <a:masterClrMapping/>
  </p:clrMapOvr>
  <p:transition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B6BB80-7DA1-F541-96F9-D4D2024F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RUNNING ON THE QUEST FOR EXCEPTIONS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F14881-A26F-4742-B3ED-821E8AE4E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err="1"/>
              <a:t>Consider</a:t>
            </a:r>
            <a:r>
              <a:rPr lang="it-IT" sz="2800" dirty="0"/>
              <a:t> the </a:t>
            </a:r>
            <a:r>
              <a:rPr lang="it-IT" sz="2800" dirty="0" err="1"/>
              <a:t>propositional</a:t>
            </a:r>
            <a:r>
              <a:rPr lang="it-IT" sz="2800" dirty="0"/>
              <a:t> </a:t>
            </a:r>
            <a:r>
              <a:rPr lang="it-IT" sz="2800" dirty="0" err="1"/>
              <a:t>framework</a:t>
            </a:r>
            <a:r>
              <a:rPr lang="it-IT" sz="2800" dirty="0"/>
              <a:t> and assume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know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a </a:t>
            </a:r>
            <a:r>
              <a:rPr lang="it-IT" sz="2800" dirty="0" err="1"/>
              <a:t>certain</a:t>
            </a:r>
            <a:r>
              <a:rPr lang="it-IT" sz="2800" dirty="0"/>
              <a:t> </a:t>
            </a:r>
            <a:r>
              <a:rPr lang="it-IT" sz="2800" i="1" dirty="0"/>
              <a:t>predicate, </a:t>
            </a:r>
            <a:r>
              <a:rPr lang="it-IT" sz="2800" dirty="0"/>
              <a:t>for </a:t>
            </a:r>
            <a:r>
              <a:rPr lang="it-IT" sz="2800" dirty="0" err="1"/>
              <a:t>instance</a:t>
            </a:r>
            <a:r>
              <a:rPr lang="it-IT" sz="2800" dirty="0"/>
              <a:t> </a:t>
            </a:r>
            <a:r>
              <a:rPr lang="it-IT" sz="2800" i="1" dirty="0" err="1"/>
              <a:t>fly</a:t>
            </a:r>
            <a:r>
              <a:rPr lang="it-IT" sz="2800" dirty="0"/>
              <a:t> </a:t>
            </a:r>
            <a:r>
              <a:rPr lang="it-IT" sz="2800" dirty="0" err="1"/>
              <a:t>cannot</a:t>
            </a:r>
            <a:r>
              <a:rPr lang="it-IT" sz="2800" dirty="0"/>
              <a:t> be </a:t>
            </a:r>
            <a:r>
              <a:rPr lang="it-IT" sz="2800" dirty="0" err="1"/>
              <a:t>generalised</a:t>
            </a:r>
            <a:r>
              <a:rPr lang="it-IT" sz="2800" dirty="0"/>
              <a:t> over </a:t>
            </a:r>
            <a:r>
              <a:rPr lang="it-IT" sz="2800" dirty="0" err="1"/>
              <a:t>another</a:t>
            </a:r>
            <a:r>
              <a:rPr lang="it-IT" sz="2800" dirty="0"/>
              <a:t> predicate </a:t>
            </a:r>
            <a:r>
              <a:rPr lang="it-IT" sz="2800" i="1" dirty="0" err="1"/>
              <a:t>bird</a:t>
            </a:r>
            <a:endParaRPr lang="it-IT" sz="2800" dirty="0"/>
          </a:p>
          <a:p>
            <a:r>
              <a:rPr lang="it-IT" sz="2800" dirty="0"/>
              <a:t>In </a:t>
            </a:r>
            <a:r>
              <a:rPr lang="it-IT" sz="2800" dirty="0" err="1"/>
              <a:t>fact</a:t>
            </a:r>
            <a:r>
              <a:rPr lang="it-IT" sz="2800" dirty="0"/>
              <a:t>, </a:t>
            </a:r>
            <a:r>
              <a:rPr lang="it-IT" sz="2800" dirty="0" err="1"/>
              <a:t>what</a:t>
            </a:r>
            <a:r>
              <a:rPr lang="it-IT" sz="2800" dirty="0"/>
              <a:t> </a:t>
            </a: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know</a:t>
            </a:r>
            <a:r>
              <a:rPr lang="it-IT" sz="2800" dirty="0"/>
              <a:t>,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certain</a:t>
            </a:r>
            <a:r>
              <a:rPr lang="it-IT" sz="2800" dirty="0"/>
              <a:t> </a:t>
            </a:r>
            <a:r>
              <a:rPr lang="it-IT" sz="2800" dirty="0" err="1"/>
              <a:t>categories</a:t>
            </a:r>
            <a:r>
              <a:rPr lang="it-IT" sz="2800" dirty="0"/>
              <a:t> of </a:t>
            </a:r>
            <a:r>
              <a:rPr lang="it-IT" sz="2800" dirty="0" err="1"/>
              <a:t>birds</a:t>
            </a:r>
            <a:r>
              <a:rPr lang="it-IT" sz="2800" dirty="0"/>
              <a:t> do </a:t>
            </a:r>
            <a:r>
              <a:rPr lang="it-IT" sz="2800" dirty="0" err="1"/>
              <a:t>not</a:t>
            </a:r>
            <a:r>
              <a:rPr lang="it-IT" sz="2800" dirty="0"/>
              <a:t> </a:t>
            </a:r>
            <a:r>
              <a:rPr lang="it-IT" sz="2800" dirty="0" err="1"/>
              <a:t>fly</a:t>
            </a:r>
            <a:endParaRPr lang="it-IT" sz="2800" dirty="0"/>
          </a:p>
          <a:p>
            <a:r>
              <a:rPr lang="it-IT" sz="2800" dirty="0" err="1"/>
              <a:t>Potentially</a:t>
            </a:r>
            <a:r>
              <a:rPr lang="it-IT" sz="2800" dirty="0"/>
              <a:t>, </a:t>
            </a:r>
            <a:r>
              <a:rPr lang="it-IT" sz="2800" dirty="0" err="1"/>
              <a:t>however</a:t>
            </a:r>
            <a:r>
              <a:rPr lang="it-IT" sz="2800" dirty="0"/>
              <a:t>,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could</a:t>
            </a:r>
            <a:r>
              <a:rPr lang="it-IT" sz="2800" dirty="0"/>
              <a:t> </a:t>
            </a:r>
            <a:r>
              <a:rPr lang="it-IT" sz="2800" dirty="0" err="1"/>
              <a:t>also</a:t>
            </a:r>
            <a:r>
              <a:rPr lang="it-IT" sz="2800" dirty="0"/>
              <a:t> be the case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certain</a:t>
            </a:r>
            <a:r>
              <a:rPr lang="it-IT" sz="2800" dirty="0"/>
              <a:t> </a:t>
            </a:r>
            <a:r>
              <a:rPr lang="it-IT" sz="2800" dirty="0" err="1"/>
              <a:t>subcategories</a:t>
            </a:r>
            <a:r>
              <a:rPr lang="it-IT" sz="2800" dirty="0"/>
              <a:t> of non-</a:t>
            </a:r>
            <a:r>
              <a:rPr lang="it-IT" sz="2800" dirty="0" err="1"/>
              <a:t>flying</a:t>
            </a:r>
            <a:r>
              <a:rPr lang="it-IT" sz="2800" dirty="0"/>
              <a:t> </a:t>
            </a:r>
            <a:r>
              <a:rPr lang="it-IT" sz="2800" dirty="0" err="1"/>
              <a:t>birds</a:t>
            </a:r>
            <a:r>
              <a:rPr lang="it-IT" sz="2800" dirty="0"/>
              <a:t> </a:t>
            </a:r>
            <a:r>
              <a:rPr lang="it-IT" sz="2800" dirty="0" err="1"/>
              <a:t>fly</a:t>
            </a:r>
            <a:r>
              <a:rPr lang="it-IT" sz="2800" dirty="0"/>
              <a:t> or </a:t>
            </a:r>
            <a:r>
              <a:rPr lang="it-IT" sz="2800" dirty="0" err="1"/>
              <a:t>that</a:t>
            </a:r>
            <a:r>
              <a:rPr lang="it-IT" sz="2800" dirty="0"/>
              <a:t> a </a:t>
            </a:r>
            <a:r>
              <a:rPr lang="it-IT" sz="2800" dirty="0" err="1"/>
              <a:t>specific</a:t>
            </a:r>
            <a:r>
              <a:rPr lang="it-IT" sz="2800" dirty="0"/>
              <a:t> </a:t>
            </a:r>
            <a:r>
              <a:rPr lang="it-IT" sz="2800" dirty="0" err="1"/>
              <a:t>supersmart</a:t>
            </a:r>
            <a:r>
              <a:rPr lang="it-IT" sz="2800" dirty="0"/>
              <a:t> </a:t>
            </a:r>
            <a:r>
              <a:rPr lang="it-IT" sz="2800" dirty="0" err="1"/>
              <a:t>individual</a:t>
            </a:r>
            <a:r>
              <a:rPr lang="it-IT" sz="2800" dirty="0"/>
              <a:t> in turn </a:t>
            </a:r>
            <a:r>
              <a:rPr lang="it-IT" sz="2800" dirty="0" err="1"/>
              <a:t>flies</a:t>
            </a:r>
            <a:endParaRPr lang="it-IT" sz="28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94B349-D44E-0C4C-BD5A-B6E54F73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641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39B0C7-5FC4-3D4B-BFA3-8B410278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COMBINATORICS OF EXCEPTIONS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ECC8E2-5E08-F248-AEDF-DC34EE1B6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nested</a:t>
            </a:r>
            <a:r>
              <a:rPr lang="it-IT" dirty="0"/>
              <a:t> </a:t>
            </a:r>
            <a:r>
              <a:rPr lang="it-IT" dirty="0" err="1"/>
              <a:t>exceptions</a:t>
            </a:r>
            <a:r>
              <a:rPr lang="it-IT" dirty="0"/>
              <a:t> </a:t>
            </a:r>
            <a:r>
              <a:rPr lang="it-IT" dirty="0" err="1"/>
              <a:t>arise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reveal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aspect</a:t>
            </a:r>
            <a:r>
              <a:rPr lang="it-IT" dirty="0"/>
              <a:t> of the </a:t>
            </a:r>
            <a:r>
              <a:rPr lang="it-IT" dirty="0" err="1"/>
              <a:t>intrinsic</a:t>
            </a:r>
            <a:r>
              <a:rPr lang="it-IT" dirty="0"/>
              <a:t> nature of </a:t>
            </a:r>
            <a:r>
              <a:rPr lang="it-IT" dirty="0" err="1"/>
              <a:t>rule</a:t>
            </a:r>
            <a:r>
              <a:rPr lang="it-IT" dirty="0"/>
              <a:t>-with-</a:t>
            </a:r>
            <a:r>
              <a:rPr lang="it-IT" dirty="0" err="1"/>
              <a:t>exception</a:t>
            </a:r>
            <a:r>
              <a:rPr lang="it-IT" dirty="0"/>
              <a:t> model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common in </a:t>
            </a:r>
            <a:r>
              <a:rPr lang="it-IT" dirty="0" err="1"/>
              <a:t>natural</a:t>
            </a:r>
            <a:r>
              <a:rPr lang="it-IT" dirty="0"/>
              <a:t> </a:t>
            </a:r>
            <a:r>
              <a:rPr lang="it-IT" dirty="0" err="1"/>
              <a:t>language</a:t>
            </a:r>
            <a:endParaRPr lang="it-IT" dirty="0"/>
          </a:p>
          <a:p>
            <a:r>
              <a:rPr lang="it-IT" dirty="0" err="1"/>
              <a:t>Writing</a:t>
            </a:r>
            <a:r>
              <a:rPr lang="it-IT" dirty="0"/>
              <a:t> a </a:t>
            </a:r>
            <a:r>
              <a:rPr lang="it-IT" dirty="0" err="1"/>
              <a:t>rule</a:t>
            </a:r>
            <a:r>
              <a:rPr lang="it-IT" dirty="0"/>
              <a:t> with multiple </a:t>
            </a:r>
            <a:r>
              <a:rPr lang="it-IT" dirty="0" err="1"/>
              <a:t>nested</a:t>
            </a:r>
            <a:r>
              <a:rPr lang="it-IT" dirty="0"/>
              <a:t> </a:t>
            </a:r>
            <a:r>
              <a:rPr lang="it-IT" dirty="0" err="1"/>
              <a:t>multilevel</a:t>
            </a:r>
            <a:r>
              <a:rPr lang="it-IT" dirty="0"/>
              <a:t> </a:t>
            </a:r>
            <a:r>
              <a:rPr lang="it-IT" dirty="0" err="1"/>
              <a:t>exceptions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easier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writing</a:t>
            </a:r>
            <a:r>
              <a:rPr lang="it-IT" dirty="0"/>
              <a:t> the </a:t>
            </a:r>
            <a:r>
              <a:rPr lang="it-IT" dirty="0" err="1"/>
              <a:t>actual</a:t>
            </a:r>
            <a:r>
              <a:rPr lang="it-IT" dirty="0"/>
              <a:t> </a:t>
            </a:r>
            <a:r>
              <a:rPr lang="it-IT" dirty="0" err="1"/>
              <a:t>subrules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AAF3E2-2118-CF40-9B23-8F3D49C8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4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CBA49B-73D3-A34E-A782-DFB549AF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 OF COMBINATORICS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B6F019-7F66-0E4F-99D4-C92686DE8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err="1"/>
              <a:t>Let</a:t>
            </a:r>
            <a:r>
              <a:rPr lang="it-IT" sz="2800" dirty="0"/>
              <a:t> </a:t>
            </a:r>
            <a:r>
              <a:rPr lang="it-IT" sz="2800" dirty="0" err="1"/>
              <a:t>us</a:t>
            </a:r>
            <a:r>
              <a:rPr lang="it-IT" sz="2800" dirty="0"/>
              <a:t> </a:t>
            </a:r>
            <a:r>
              <a:rPr lang="it-IT" sz="2800" dirty="0" err="1"/>
              <a:t>consider</a:t>
            </a:r>
            <a:r>
              <a:rPr lang="it-IT" sz="2800" dirty="0"/>
              <a:t> the mass-</a:t>
            </a:r>
            <a:r>
              <a:rPr lang="it-IT" sz="2800" dirty="0" err="1"/>
              <a:t>acceleration</a:t>
            </a:r>
            <a:r>
              <a:rPr lang="it-IT" sz="2800" dirty="0"/>
              <a:t> </a:t>
            </a:r>
            <a:r>
              <a:rPr lang="it-IT" sz="2800" dirty="0" err="1"/>
              <a:t>laws</a:t>
            </a:r>
            <a:r>
              <a:rPr lang="it-IT" sz="2800" dirty="0"/>
              <a:t> and </a:t>
            </a:r>
            <a:r>
              <a:rPr lang="it-IT" sz="2800" dirty="0" err="1"/>
              <a:t>its</a:t>
            </a:r>
            <a:r>
              <a:rPr lang="it-IT" sz="2800" dirty="0"/>
              <a:t> </a:t>
            </a:r>
            <a:r>
              <a:rPr lang="it-IT" sz="2800" dirty="0" err="1"/>
              <a:t>consequences</a:t>
            </a:r>
            <a:endParaRPr lang="it-IT" sz="2800" dirty="0"/>
          </a:p>
          <a:p>
            <a:r>
              <a:rPr lang="it-IT" sz="2800" dirty="0"/>
              <a:t>In general, </a:t>
            </a:r>
            <a:r>
              <a:rPr lang="it-IT" sz="2800" dirty="0" err="1"/>
              <a:t>we</a:t>
            </a:r>
            <a:r>
              <a:rPr lang="it-IT" sz="2800" dirty="0"/>
              <a:t> can assume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classical</a:t>
            </a:r>
            <a:r>
              <a:rPr lang="it-IT" sz="2800" dirty="0"/>
              <a:t> </a:t>
            </a:r>
            <a:r>
              <a:rPr lang="it-IT" sz="2800" dirty="0" err="1"/>
              <a:t>physics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false, </a:t>
            </a:r>
            <a:r>
              <a:rPr lang="it-IT" sz="2800" dirty="0" err="1"/>
              <a:t>as</a:t>
            </a:r>
            <a:r>
              <a:rPr lang="it-IT" sz="2800" dirty="0"/>
              <a:t>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does</a:t>
            </a:r>
            <a:r>
              <a:rPr lang="it-IT" sz="2800" dirty="0"/>
              <a:t> </a:t>
            </a:r>
            <a:r>
              <a:rPr lang="it-IT" sz="2800" dirty="0" err="1"/>
              <a:t>not</a:t>
            </a:r>
            <a:r>
              <a:rPr lang="it-IT" sz="2800" dirty="0"/>
              <a:t> </a:t>
            </a:r>
            <a:r>
              <a:rPr lang="it-IT" sz="2800" dirty="0" err="1"/>
              <a:t>hold</a:t>
            </a:r>
            <a:r>
              <a:rPr lang="it-IT" sz="2800" dirty="0"/>
              <a:t> for high </a:t>
            </a:r>
            <a:r>
              <a:rPr lang="it-IT" sz="2800" dirty="0" err="1"/>
              <a:t>speed</a:t>
            </a:r>
            <a:r>
              <a:rPr lang="it-IT" sz="2800" dirty="0"/>
              <a:t> </a:t>
            </a:r>
            <a:r>
              <a:rPr lang="it-IT" sz="2800" dirty="0" err="1"/>
              <a:t>phenomena</a:t>
            </a:r>
            <a:r>
              <a:rPr lang="it-IT" sz="2800" dirty="0"/>
              <a:t> and </a:t>
            </a:r>
            <a:r>
              <a:rPr lang="it-IT" sz="2800" dirty="0" err="1"/>
              <a:t>also</a:t>
            </a:r>
            <a:r>
              <a:rPr lang="it-IT" sz="2800" dirty="0"/>
              <a:t> for </a:t>
            </a:r>
            <a:r>
              <a:rPr lang="it-IT" sz="2800" dirty="0" err="1"/>
              <a:t>microscopic</a:t>
            </a:r>
            <a:r>
              <a:rPr lang="it-IT" sz="2800" dirty="0"/>
              <a:t> and </a:t>
            </a:r>
            <a:r>
              <a:rPr lang="it-IT" sz="2800" dirty="0" err="1"/>
              <a:t>microscopic</a:t>
            </a:r>
            <a:r>
              <a:rPr lang="it-IT" sz="2800" dirty="0"/>
              <a:t> </a:t>
            </a:r>
            <a:r>
              <a:rPr lang="it-IT" sz="2800" dirty="0" err="1"/>
              <a:t>scales</a:t>
            </a:r>
            <a:r>
              <a:rPr lang="it-IT" sz="2800" dirty="0"/>
              <a:t> </a:t>
            </a:r>
            <a:r>
              <a:rPr lang="it-IT" sz="2800" dirty="0" err="1"/>
              <a:t>where</a:t>
            </a:r>
            <a:r>
              <a:rPr lang="it-IT" sz="2800" dirty="0"/>
              <a:t> </a:t>
            </a: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should</a:t>
            </a:r>
            <a:r>
              <a:rPr lang="it-IT" sz="2800" dirty="0"/>
              <a:t> </a:t>
            </a:r>
            <a:r>
              <a:rPr lang="it-IT" sz="2800" dirty="0" err="1"/>
              <a:t>consider</a:t>
            </a:r>
            <a:r>
              <a:rPr lang="it-IT" sz="2800" dirty="0"/>
              <a:t>, </a:t>
            </a:r>
            <a:r>
              <a:rPr lang="it-IT" sz="2800" dirty="0" err="1"/>
              <a:t>respectively</a:t>
            </a:r>
            <a:r>
              <a:rPr lang="it-IT" sz="2800" dirty="0"/>
              <a:t>, the quantum model and the Fermi-</a:t>
            </a:r>
            <a:r>
              <a:rPr lang="it-IT" sz="2800" dirty="0" err="1"/>
              <a:t>Dirac</a:t>
            </a:r>
            <a:r>
              <a:rPr lang="it-IT" sz="2800" dirty="0"/>
              <a:t> standard </a:t>
            </a:r>
            <a:r>
              <a:rPr lang="it-IT" sz="2800" dirty="0" err="1"/>
              <a:t>interpretation</a:t>
            </a:r>
            <a:endParaRPr lang="it-IT" sz="28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11146AD-CB5C-3440-BD1C-D1E660D9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511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68A370-77A6-6C4B-980F-07281554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ANALYTICS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B5E69E-BFE1-4949-9054-F25CDA9F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/>
              <a:t>N</a:t>
            </a:r>
            <a:r>
              <a:rPr lang="it-IT" sz="2000" dirty="0"/>
              <a:t> 	(</a:t>
            </a:r>
            <a:r>
              <a:rPr lang="it-IT" sz="2000" dirty="0" err="1"/>
              <a:t>Newton’s</a:t>
            </a:r>
            <a:r>
              <a:rPr lang="it-IT" sz="2000" dirty="0"/>
              <a:t> </a:t>
            </a:r>
            <a:r>
              <a:rPr lang="it-IT" sz="2000" dirty="0" err="1"/>
              <a:t>Physics</a:t>
            </a:r>
            <a:r>
              <a:rPr lang="it-IT" sz="2000" dirty="0"/>
              <a:t>)</a:t>
            </a:r>
          </a:p>
          <a:p>
            <a:r>
              <a:rPr lang="it-IT" sz="2000" dirty="0" err="1"/>
              <a:t>F</a:t>
            </a:r>
            <a:r>
              <a:rPr lang="it-IT" sz="2000" dirty="0"/>
              <a:t> 	(Fermi-</a:t>
            </a:r>
            <a:r>
              <a:rPr lang="it-IT" sz="2000" dirty="0" err="1"/>
              <a:t>Dirac</a:t>
            </a:r>
            <a:r>
              <a:rPr lang="it-IT" sz="2000" dirty="0"/>
              <a:t> standard </a:t>
            </a:r>
            <a:r>
              <a:rPr lang="it-IT" sz="2000" dirty="0" err="1"/>
              <a:t>interpretation</a:t>
            </a:r>
            <a:r>
              <a:rPr lang="it-IT" sz="2000" dirty="0"/>
              <a:t>, </a:t>
            </a:r>
            <a:r>
              <a:rPr lang="it-IT" sz="2000" dirty="0" err="1"/>
              <a:t>also</a:t>
            </a:r>
            <a:r>
              <a:rPr lang="it-IT" sz="2000" dirty="0"/>
              <a:t> </a:t>
            </a:r>
            <a:r>
              <a:rPr lang="it-IT" sz="2000" dirty="0" err="1"/>
              <a:t>known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Standard Model </a:t>
            </a:r>
          </a:p>
          <a:p>
            <a:pPr marL="0" indent="0">
              <a:buNone/>
            </a:pPr>
            <a:r>
              <a:rPr lang="it-IT" sz="2000" dirty="0"/>
              <a:t>		 or Quantum-</a:t>
            </a:r>
            <a:r>
              <a:rPr lang="it-IT" sz="2000" dirty="0" err="1"/>
              <a:t>Relativistic</a:t>
            </a:r>
            <a:r>
              <a:rPr lang="it-IT" sz="2000" dirty="0"/>
              <a:t> </a:t>
            </a:r>
            <a:r>
              <a:rPr lang="it-IT" sz="2000" dirty="0" err="1"/>
              <a:t>Physics</a:t>
            </a:r>
            <a:r>
              <a:rPr lang="it-IT" sz="2000" dirty="0"/>
              <a:t>)</a:t>
            </a:r>
          </a:p>
          <a:p>
            <a:r>
              <a:rPr lang="it-IT" sz="2000" dirty="0" err="1"/>
              <a:t>Q</a:t>
            </a:r>
            <a:r>
              <a:rPr lang="it-IT" sz="2000" dirty="0"/>
              <a:t>	(Quantum </a:t>
            </a:r>
            <a:r>
              <a:rPr lang="it-IT" sz="2000" dirty="0" err="1"/>
              <a:t>Physics</a:t>
            </a:r>
            <a:r>
              <a:rPr lang="it-IT" sz="2000" dirty="0"/>
              <a:t>)</a:t>
            </a:r>
          </a:p>
          <a:p>
            <a:r>
              <a:rPr lang="it-IT" sz="2000" dirty="0"/>
              <a:t>G	(General </a:t>
            </a:r>
            <a:r>
              <a:rPr lang="it-IT" sz="2000" dirty="0" err="1"/>
              <a:t>Relativity</a:t>
            </a:r>
            <a:r>
              <a:rPr lang="it-IT" sz="2000" dirty="0"/>
              <a:t>)</a:t>
            </a:r>
          </a:p>
          <a:p>
            <a:r>
              <a:rPr lang="it-IT" sz="2000" dirty="0" err="1"/>
              <a:t>S</a:t>
            </a:r>
            <a:r>
              <a:rPr lang="it-IT" sz="2000" dirty="0"/>
              <a:t>	(Special </a:t>
            </a:r>
            <a:r>
              <a:rPr lang="it-IT" sz="2000" dirty="0" err="1"/>
              <a:t>Relativity</a:t>
            </a:r>
            <a:r>
              <a:rPr lang="it-IT" sz="2000" dirty="0"/>
              <a:t>)</a:t>
            </a:r>
          </a:p>
          <a:p>
            <a:r>
              <a:rPr lang="it-IT" sz="2000" dirty="0"/>
              <a:t>H	(High-</a:t>
            </a:r>
            <a:r>
              <a:rPr lang="it-IT" sz="2000" dirty="0" err="1"/>
              <a:t>Speed</a:t>
            </a:r>
            <a:r>
              <a:rPr lang="it-IT" sz="2000" dirty="0"/>
              <a:t>)</a:t>
            </a:r>
          </a:p>
          <a:p>
            <a:r>
              <a:rPr lang="it-IT" sz="2000" dirty="0"/>
              <a:t>T	(</a:t>
            </a:r>
            <a:r>
              <a:rPr lang="it-IT" sz="2000" dirty="0" err="1"/>
              <a:t>microscopic</a:t>
            </a:r>
            <a:r>
              <a:rPr lang="it-IT" sz="2000" dirty="0"/>
              <a:t> </a:t>
            </a:r>
            <a:r>
              <a:rPr lang="it-IT" sz="2000" dirty="0" err="1"/>
              <a:t>level</a:t>
            </a:r>
            <a:r>
              <a:rPr lang="it-IT" sz="2000" dirty="0"/>
              <a:t>)</a:t>
            </a:r>
          </a:p>
          <a:p>
            <a:r>
              <a:rPr lang="it-IT" sz="2000" dirty="0" err="1"/>
              <a:t>W</a:t>
            </a:r>
            <a:r>
              <a:rPr lang="it-IT" sz="2000" dirty="0"/>
              <a:t>	(</a:t>
            </a:r>
            <a:r>
              <a:rPr lang="it-IT" sz="2000" dirty="0" err="1"/>
              <a:t>macroscopic</a:t>
            </a:r>
            <a:r>
              <a:rPr lang="it-IT" sz="2000" dirty="0"/>
              <a:t> </a:t>
            </a:r>
            <a:r>
              <a:rPr lang="it-IT" sz="2000" dirty="0" err="1"/>
              <a:t>level</a:t>
            </a:r>
            <a:r>
              <a:rPr lang="it-IT" sz="2000" dirty="0"/>
              <a:t>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218ABE5-BC3C-8F47-A89E-E15939C1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3608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8C296-FF0C-A44A-BC1F-6C531E58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LOGIC REPRESENTATION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F5766D-DA86-B246-A45C-CA043E1E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onto</a:t>
            </a:r>
            <a:r>
              <a:rPr lang="it-IT" dirty="0"/>
              <a:t> </a:t>
            </a:r>
            <a:r>
              <a:rPr lang="it-IT" dirty="0" err="1"/>
              <a:t>rules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make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staments</a:t>
            </a:r>
            <a:r>
              <a:rPr lang="it-IT" dirty="0"/>
              <a:t> on the single </a:t>
            </a:r>
            <a:r>
              <a:rPr lang="it-IT" dirty="0" err="1"/>
              <a:t>conditionals</a:t>
            </a:r>
            <a:r>
              <a:rPr lang="it-IT" dirty="0"/>
              <a:t>,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guarantee</a:t>
            </a:r>
            <a:r>
              <a:rPr lang="it-IT" dirty="0"/>
              <a:t> the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of the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physics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82E3E04-1625-5B42-BDD0-B640AADD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404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CA247B-7F97-B44D-B2CF-89AF927B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RATHER COMPLEX MODELIZATION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1407A6-3D81-8245-8832-FE2C4195A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6775"/>
            <a:ext cx="8229600" cy="987904"/>
          </a:xfrm>
        </p:spPr>
        <p:txBody>
          <a:bodyPr/>
          <a:lstStyle/>
          <a:p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8 </a:t>
            </a:r>
            <a:r>
              <a:rPr lang="it-IT" sz="2400" dirty="0" err="1"/>
              <a:t>possible</a:t>
            </a:r>
            <a:r>
              <a:rPr lang="it-IT" sz="2400" dirty="0"/>
              <a:t> </a:t>
            </a:r>
            <a:r>
              <a:rPr lang="it-IT" sz="2400" dirty="0" err="1"/>
              <a:t>physical</a:t>
            </a:r>
            <a:r>
              <a:rPr lang="it-IT" sz="2400" dirty="0"/>
              <a:t> </a:t>
            </a:r>
            <a:r>
              <a:rPr lang="it-IT" sz="2400" dirty="0" err="1"/>
              <a:t>contexts</a:t>
            </a:r>
            <a:r>
              <a:rPr lang="it-IT" sz="2400" dirty="0"/>
              <a:t> of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two</a:t>
            </a:r>
            <a:r>
              <a:rPr lang="it-IT" sz="2400" dirty="0"/>
              <a:t> are </a:t>
            </a:r>
            <a:r>
              <a:rPr lang="it-IT" sz="2400" dirty="0" err="1"/>
              <a:t>absurd</a:t>
            </a:r>
            <a:endParaRPr lang="it-IT" sz="2400" dirty="0"/>
          </a:p>
          <a:p>
            <a:r>
              <a:rPr lang="it-IT" sz="2400" dirty="0"/>
              <a:t>The </a:t>
            </a:r>
            <a:r>
              <a:rPr lang="it-IT" sz="2400" dirty="0" err="1"/>
              <a:t>specific</a:t>
            </a:r>
            <a:r>
              <a:rPr lang="it-IT" sz="2400" dirty="0"/>
              <a:t> </a:t>
            </a:r>
            <a:r>
              <a:rPr lang="it-IT" sz="2400" dirty="0" err="1"/>
              <a:t>physics</a:t>
            </a:r>
            <a:r>
              <a:rPr lang="it-IT" sz="2400" dirty="0"/>
              <a:t> model </a:t>
            </a:r>
            <a:r>
              <a:rPr lang="it-IT" sz="2400" dirty="0" err="1"/>
              <a:t>hold</a:t>
            </a:r>
            <a:r>
              <a:rPr lang="it-IT" sz="2400" dirty="0"/>
              <a:t> on the </a:t>
            </a:r>
            <a:r>
              <a:rPr lang="it-IT" sz="2400" dirty="0" err="1"/>
              <a:t>specific</a:t>
            </a:r>
            <a:r>
              <a:rPr lang="it-IT" sz="2400" dirty="0"/>
              <a:t> </a:t>
            </a:r>
            <a:r>
              <a:rPr lang="it-IT" sz="2400" dirty="0" err="1"/>
              <a:t>context</a:t>
            </a:r>
            <a:endParaRPr lang="it-IT" sz="2400" dirty="0"/>
          </a:p>
          <a:p>
            <a:endParaRPr lang="it-IT" sz="24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3D373C9-3DB9-7349-AADF-27B4FC77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976D0BD3-8265-C047-9B08-7DA06C8D0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024192"/>
              </p:ext>
            </p:extLst>
          </p:nvPr>
        </p:nvGraphicFramePr>
        <p:xfrm>
          <a:off x="1999890" y="2126137"/>
          <a:ext cx="5144220" cy="1957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6055">
                  <a:extLst>
                    <a:ext uri="{9D8B030D-6E8A-4147-A177-3AD203B41FA5}">
                      <a16:colId xmlns:a16="http://schemas.microsoft.com/office/drawing/2014/main" val="4079370113"/>
                    </a:ext>
                  </a:extLst>
                </a:gridCol>
                <a:gridCol w="1286055">
                  <a:extLst>
                    <a:ext uri="{9D8B030D-6E8A-4147-A177-3AD203B41FA5}">
                      <a16:colId xmlns:a16="http://schemas.microsoft.com/office/drawing/2014/main" val="1313109347"/>
                    </a:ext>
                  </a:extLst>
                </a:gridCol>
                <a:gridCol w="1286055">
                  <a:extLst>
                    <a:ext uri="{9D8B030D-6E8A-4147-A177-3AD203B41FA5}">
                      <a16:colId xmlns:a16="http://schemas.microsoft.com/office/drawing/2014/main" val="990323390"/>
                    </a:ext>
                  </a:extLst>
                </a:gridCol>
                <a:gridCol w="1286055">
                  <a:extLst>
                    <a:ext uri="{9D8B030D-6E8A-4147-A177-3AD203B41FA5}">
                      <a16:colId xmlns:a16="http://schemas.microsoft.com/office/drawing/2014/main" val="2728486735"/>
                    </a:ext>
                  </a:extLst>
                </a:gridCol>
              </a:tblGrid>
              <a:tr h="279662">
                <a:tc>
                  <a:txBody>
                    <a:bodyPr/>
                    <a:lstStyle/>
                    <a:p>
                      <a:r>
                        <a:rPr lang="it-IT" sz="1200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="1" dirty="0" err="1"/>
                        <a:t>W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="1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44944"/>
                  </a:ext>
                </a:extLst>
              </a:tr>
              <a:tr h="279662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it-IT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888784"/>
                  </a:ext>
                </a:extLst>
              </a:tr>
              <a:tr h="279662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it-IT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569891"/>
                  </a:ext>
                </a:extLst>
              </a:tr>
              <a:tr h="279662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rgbClr val="FF0000"/>
                          </a:solidFill>
                        </a:rPr>
                        <a:t>S</a:t>
                      </a:r>
                      <a:endParaRPr lang="it-IT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365657"/>
                  </a:ext>
                </a:extLst>
              </a:tr>
              <a:tr h="279662">
                <a:tc>
                  <a:txBody>
                    <a:bodyPr/>
                    <a:lstStyle/>
                    <a:p>
                      <a:pPr algn="ctr"/>
                      <a:endParaRPr lang="it-I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rgbClr val="FF0000"/>
                          </a:solidFill>
                        </a:rPr>
                        <a:t>Q</a:t>
                      </a:r>
                      <a:endParaRPr lang="it-IT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815234"/>
                  </a:ext>
                </a:extLst>
              </a:tr>
              <a:tr h="279662">
                <a:tc>
                  <a:txBody>
                    <a:bodyPr/>
                    <a:lstStyle/>
                    <a:p>
                      <a:pPr algn="ctr"/>
                      <a:endParaRPr lang="it-I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20558"/>
                  </a:ext>
                </a:extLst>
              </a:tr>
              <a:tr h="279662">
                <a:tc>
                  <a:txBody>
                    <a:bodyPr/>
                    <a:lstStyle/>
                    <a:p>
                      <a:pPr algn="ctr"/>
                      <a:endParaRPr lang="it-I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it-IT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108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5097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DB4F10-B259-534B-B381-3B7CD10E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EXPRESSING VARIETIES OF PHYSICS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5F4D3FC-33B7-1D41-88AE-3804CAFF08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sz="2400" dirty="0"/>
                  <a:t>We can </a:t>
                </a:r>
                <a:r>
                  <a:rPr lang="it-IT" sz="2400" dirty="0" err="1"/>
                  <a:t>represent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them</a:t>
                </a:r>
                <a:r>
                  <a:rPr lang="it-IT" sz="2400" dirty="0"/>
                  <a:t> by </a:t>
                </a:r>
                <a:r>
                  <a:rPr lang="it-IT" sz="2400" dirty="0" err="1"/>
                  <a:t>rules</a:t>
                </a:r>
                <a:endParaRPr lang="it-IT" sz="2400" dirty="0"/>
              </a:p>
              <a:p>
                <a:endParaRPr lang="it-IT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it-IT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it-IT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it-IT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it-IT" sz="24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it-IT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it-IT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it-IT" sz="24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it-IT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it-IT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it-IT" sz="24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it-IT" sz="24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it-IT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2400" dirty="0"/>
              </a:p>
              <a:p>
                <a:endParaRPr lang="it-IT" sz="24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5F4D3FC-33B7-1D41-88AE-3804CAFF08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3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9F2B36-6DD7-AB4C-9B59-F111E9F5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063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310B31-838A-6A4E-94FE-06D3866E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OR…BY RULES WITH EXCEPTIONS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B49C851-F1D3-7340-B6EE-4FD4E40F8B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R1:	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it-IT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dirty="0"/>
                  <a:t>R2: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it-IT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dirty="0">
                    <a:ea typeface="Cambria Math" panose="02040503050406030204" pitchFamily="18" charset="0"/>
                  </a:rPr>
                  <a:t>R3: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it-IT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dirty="0">
                    <a:ea typeface="Cambria Math" panose="02040503050406030204" pitchFamily="18" charset="0"/>
                  </a:rPr>
                  <a:t>R4: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it-IT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dirty="0">
                    <a:ea typeface="Cambria Math" panose="02040503050406030204" pitchFamily="18" charset="0"/>
                  </a:rPr>
                  <a:t>R5: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it-IT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dirty="0">
                    <a:ea typeface="Cambria Math" panose="02040503050406030204" pitchFamily="18" charset="0"/>
                  </a:rPr>
                  <a:t>R6:	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lang="it-IT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B49C851-F1D3-7340-B6EE-4FD4E40F8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9400A9F-1110-7844-8A29-0512BCD1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4350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A79E29-8019-D242-8250-662C4D7D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REPRESENTING THE STRUCTURE OF EXCEPTIONS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37A9E6-7836-F949-9803-A000A5EE9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Defeasible</a:t>
            </a:r>
            <a:r>
              <a:rPr lang="it-IT" dirty="0"/>
              <a:t> </a:t>
            </a:r>
            <a:r>
              <a:rPr lang="it-IT" dirty="0" err="1"/>
              <a:t>logic</a:t>
            </a:r>
            <a:r>
              <a:rPr lang="it-IT" dirty="0"/>
              <a:t> </a:t>
            </a:r>
            <a:r>
              <a:rPr lang="it-IT" dirty="0" err="1"/>
              <a:t>responds</a:t>
            </a:r>
            <a:r>
              <a:rPr lang="it-IT" dirty="0"/>
              <a:t> to the </a:t>
            </a:r>
            <a:r>
              <a:rPr lang="it-IT" dirty="0" err="1"/>
              <a:t>quest</a:t>
            </a:r>
            <a:r>
              <a:rPr lang="it-IT" dirty="0"/>
              <a:t> for </a:t>
            </a:r>
            <a:r>
              <a:rPr lang="it-IT" dirty="0" err="1"/>
              <a:t>exceptions</a:t>
            </a:r>
            <a:r>
              <a:rPr lang="it-IT" dirty="0"/>
              <a:t> by </a:t>
            </a:r>
            <a:r>
              <a:rPr lang="it-IT" i="1" dirty="0" err="1"/>
              <a:t>avoiding</a:t>
            </a:r>
            <a:r>
              <a:rPr lang="it-IT" i="1" dirty="0"/>
              <a:t> </a:t>
            </a:r>
            <a:r>
              <a:rPr lang="it-IT" dirty="0" err="1"/>
              <a:t>combinatorics</a:t>
            </a:r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notion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one</a:t>
            </a:r>
            <a:r>
              <a:rPr lang="it-IT" dirty="0"/>
              <a:t> of </a:t>
            </a:r>
            <a:r>
              <a:rPr lang="it-IT" i="1" dirty="0" err="1"/>
              <a:t>defeasible</a:t>
            </a:r>
            <a:r>
              <a:rPr lang="it-IT" i="1" dirty="0"/>
              <a:t> </a:t>
            </a:r>
            <a:r>
              <a:rPr lang="it-IT" i="1" dirty="0" err="1"/>
              <a:t>rule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34D305C-6406-1D4C-A26E-7EEC5110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067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D7D2E4-3D5B-9244-BEE8-B4D4D5D9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DEFEASIBLE LOGIC PARAPHERNALIA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FB63F2F-4A7F-C047-B122-CADD499DC3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Letters</a:t>
                </a:r>
              </a:p>
              <a:p>
                <a:r>
                  <a:rPr lang="it-IT" dirty="0" err="1"/>
                  <a:t>One</a:t>
                </a:r>
                <a:r>
                  <a:rPr lang="it-IT" dirty="0"/>
                  <a:t> </a:t>
                </a:r>
                <a:r>
                  <a:rPr lang="it-IT" dirty="0" err="1"/>
                  <a:t>negation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</m:oMath>
                </a14:m>
                <a:endParaRPr lang="it-IT" dirty="0">
                  <a:ea typeface="Cambria Math" panose="02040503050406030204" pitchFamily="18" charset="0"/>
                </a:endParaRPr>
              </a:p>
              <a:p>
                <a:r>
                  <a:rPr lang="it-IT" dirty="0"/>
                  <a:t>Three </a:t>
                </a:r>
                <a:r>
                  <a:rPr lang="it-IT" dirty="0" err="1"/>
                  <a:t>implications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,⟹,↝</m:t>
                    </m:r>
                  </m:oMath>
                </a14:m>
                <a:endParaRPr lang="it-IT" dirty="0"/>
              </a:p>
              <a:p>
                <a:r>
                  <a:rPr lang="it-IT" dirty="0" err="1"/>
                  <a:t>One</a:t>
                </a:r>
                <a:r>
                  <a:rPr lang="it-IT" dirty="0"/>
                  <a:t> </a:t>
                </a:r>
                <a:r>
                  <a:rPr lang="it-IT" dirty="0" err="1"/>
                  <a:t>preference</a:t>
                </a:r>
                <a:r>
                  <a:rPr lang="it-IT" dirty="0"/>
                  <a:t> relation &gt;</a:t>
                </a:r>
              </a:p>
              <a:p>
                <a:r>
                  <a:rPr lang="it-IT" dirty="0"/>
                  <a:t>The special </a:t>
                </a:r>
                <a:r>
                  <a:rPr lang="it-IT" dirty="0" err="1"/>
                  <a:t>symbols</a:t>
                </a:r>
                <a:r>
                  <a:rPr lang="it-IT" dirty="0"/>
                  <a:t> , :</a:t>
                </a:r>
              </a:p>
              <a:p>
                <a:r>
                  <a:rPr lang="it-IT" dirty="0" err="1"/>
                  <a:t>Labels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FB63F2F-4A7F-C047-B122-CADD499DC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AA419E9-A89A-3E46-8997-E4150A52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5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82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875">
              <a:spcBef>
                <a:spcPts val="201"/>
              </a:spcBef>
            </a:pPr>
            <a:r>
              <a:rPr spc="30" dirty="0"/>
              <a:t>Numbers </a:t>
            </a:r>
            <a:r>
              <a:rPr spc="15" dirty="0"/>
              <a:t>of a global issue</a:t>
            </a:r>
            <a:r>
              <a:rPr spc="-37" dirty="0"/>
              <a:t> </a:t>
            </a:r>
            <a:r>
              <a:rPr spc="15" dirty="0"/>
              <a:t>(1)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6488" y="825874"/>
            <a:ext cx="7542838" cy="4071722"/>
          </a:xfrm>
          <a:prstGeom prst="rect">
            <a:avLst/>
          </a:prstGeom>
        </p:spPr>
        <p:txBody>
          <a:bodyPr vert="horz" wrap="square" lIns="0" tIns="10381" rIns="0" bIns="0" rtlCol="0">
            <a:spAutoFit/>
          </a:bodyPr>
          <a:lstStyle/>
          <a:p>
            <a:pPr marL="304625" marR="7550" indent="-285750">
              <a:lnSpc>
                <a:spcPct val="102600"/>
              </a:lnSpc>
              <a:spcBef>
                <a:spcPts val="82"/>
              </a:spcBef>
              <a:buFont typeface="Arial" panose="020B0604020202020204" pitchFamily="34" charset="0"/>
              <a:buChar char="•"/>
            </a:pPr>
            <a:r>
              <a:rPr spc="-15" dirty="0">
                <a:latin typeface="+mj-lt"/>
                <a:cs typeface="LM Sans 10"/>
              </a:rPr>
              <a:t>Regulatory </a:t>
            </a:r>
            <a:r>
              <a:rPr spc="-7" dirty="0">
                <a:latin typeface="+mj-lt"/>
                <a:cs typeface="LM Sans 10"/>
              </a:rPr>
              <a:t>compliance costs </a:t>
            </a:r>
            <a:r>
              <a:rPr spc="-15" dirty="0">
                <a:latin typeface="+mj-lt"/>
                <a:cs typeface="LM Sans 10"/>
              </a:rPr>
              <a:t>represent a figure variable </a:t>
            </a:r>
            <a:r>
              <a:rPr spc="-22" dirty="0">
                <a:latin typeface="+mj-lt"/>
                <a:cs typeface="LM Sans 10"/>
              </a:rPr>
              <a:t>between </a:t>
            </a:r>
            <a:r>
              <a:rPr spc="-15" dirty="0">
                <a:latin typeface="+mj-lt"/>
                <a:cs typeface="LM Sans 10"/>
              </a:rPr>
              <a:t>4%  and 6% </a:t>
            </a:r>
            <a:r>
              <a:rPr spc="-7" dirty="0">
                <a:latin typeface="+mj-lt"/>
                <a:cs typeface="LM Sans 10"/>
              </a:rPr>
              <a:t>of the global </a:t>
            </a:r>
            <a:r>
              <a:rPr spc="-15" dirty="0">
                <a:latin typeface="+mj-lt"/>
                <a:cs typeface="LM Sans 10"/>
              </a:rPr>
              <a:t>GDP </a:t>
            </a:r>
            <a:r>
              <a:rPr spc="-7" dirty="0">
                <a:latin typeface="+mj-lt"/>
                <a:cs typeface="LM Sans 10"/>
              </a:rPr>
              <a:t>in the </a:t>
            </a:r>
            <a:r>
              <a:rPr spc="-15" dirty="0">
                <a:latin typeface="+mj-lt"/>
                <a:cs typeface="LM Sans 10"/>
              </a:rPr>
              <a:t>OECD, ad probably a </a:t>
            </a:r>
            <a:r>
              <a:rPr spc="-7" dirty="0">
                <a:latin typeface="+mj-lt"/>
                <a:cs typeface="LM Sans 10"/>
              </a:rPr>
              <a:t>higher </a:t>
            </a:r>
            <a:r>
              <a:rPr spc="-15" dirty="0">
                <a:latin typeface="+mj-lt"/>
                <a:cs typeface="LM Sans 10"/>
              </a:rPr>
              <a:t>and  </a:t>
            </a:r>
            <a:r>
              <a:rPr spc="-7" dirty="0">
                <a:latin typeface="+mj-lt"/>
                <a:cs typeface="LM Sans 10"/>
              </a:rPr>
              <a:t>faster </a:t>
            </a:r>
            <a:r>
              <a:rPr spc="-15" dirty="0">
                <a:latin typeface="+mj-lt"/>
                <a:cs typeface="LM Sans 10"/>
              </a:rPr>
              <a:t>growing figure </a:t>
            </a:r>
            <a:r>
              <a:rPr spc="-22" dirty="0">
                <a:latin typeface="+mj-lt"/>
                <a:cs typeface="LM Sans 10"/>
              </a:rPr>
              <a:t>for </a:t>
            </a:r>
            <a:r>
              <a:rPr spc="-7" dirty="0">
                <a:latin typeface="+mj-lt"/>
                <a:cs typeface="LM Sans 10"/>
              </a:rPr>
              <a:t>developing countries </a:t>
            </a:r>
            <a:r>
              <a:rPr spc="-15" dirty="0">
                <a:latin typeface="+mj-lt"/>
                <a:cs typeface="LM Sans 10"/>
              </a:rPr>
              <a:t>(Thomson &amp; </a:t>
            </a:r>
            <a:r>
              <a:rPr spc="-7" dirty="0">
                <a:latin typeface="+mj-lt"/>
                <a:cs typeface="LM Sans 10"/>
              </a:rPr>
              <a:t>Reuter  2017 </a:t>
            </a:r>
            <a:r>
              <a:rPr spc="-15" dirty="0">
                <a:latin typeface="+mj-lt"/>
                <a:cs typeface="LM Sans 10"/>
              </a:rPr>
              <a:t>Global Regulatory Compliance</a:t>
            </a:r>
            <a:r>
              <a:rPr dirty="0">
                <a:latin typeface="+mj-lt"/>
                <a:cs typeface="LM Sans 10"/>
              </a:rPr>
              <a:t> </a:t>
            </a:r>
            <a:r>
              <a:rPr spc="-15" dirty="0">
                <a:latin typeface="+mj-lt"/>
                <a:cs typeface="LM Sans 10"/>
              </a:rPr>
              <a:t>Report);</a:t>
            </a:r>
            <a:endParaRPr lang="it-IT" spc="-15" dirty="0">
              <a:latin typeface="+mj-lt"/>
              <a:cs typeface="LM Sans 10"/>
            </a:endParaRPr>
          </a:p>
          <a:p>
            <a:pPr marL="18875" marR="7550">
              <a:lnSpc>
                <a:spcPct val="102600"/>
              </a:lnSpc>
              <a:spcBef>
                <a:spcPts val="82"/>
              </a:spcBef>
            </a:pPr>
            <a:endParaRPr lang="it-IT" spc="-15" dirty="0">
              <a:latin typeface="+mj-lt"/>
              <a:cs typeface="LM Sans 10"/>
            </a:endParaRPr>
          </a:p>
          <a:p>
            <a:pPr marL="304625" marR="7550" indent="-285750">
              <a:lnSpc>
                <a:spcPct val="102600"/>
              </a:lnSpc>
              <a:spcBef>
                <a:spcPts val="82"/>
              </a:spcBef>
              <a:buFont typeface="Arial" panose="020B0604020202020204" pitchFamily="34" charset="0"/>
              <a:buChar char="•"/>
            </a:pPr>
            <a:r>
              <a:rPr lang="it-IT" spc="-7" dirty="0" err="1">
                <a:latin typeface="+mj-lt"/>
              </a:rPr>
              <a:t>Number</a:t>
            </a:r>
            <a:r>
              <a:rPr lang="it-IT" spc="-7" dirty="0">
                <a:latin typeface="+mj-lt"/>
              </a:rPr>
              <a:t> of </a:t>
            </a:r>
            <a:r>
              <a:rPr lang="it-IT" spc="-7" dirty="0" err="1">
                <a:latin typeface="+mj-lt"/>
              </a:rPr>
              <a:t>subjects</a:t>
            </a:r>
            <a:r>
              <a:rPr lang="it-IT" spc="-7" dirty="0">
                <a:latin typeface="+mj-lt"/>
              </a:rPr>
              <a:t> with </a:t>
            </a:r>
            <a:r>
              <a:rPr lang="it-IT" spc="-7" dirty="0" err="1">
                <a:latin typeface="+mj-lt"/>
              </a:rPr>
              <a:t>higher</a:t>
            </a:r>
            <a:r>
              <a:rPr lang="it-IT" spc="-7" dirty="0">
                <a:latin typeface="+mj-lt"/>
              </a:rPr>
              <a:t> </a:t>
            </a:r>
            <a:r>
              <a:rPr lang="it-IT" spc="-7" dirty="0" err="1">
                <a:latin typeface="+mj-lt"/>
              </a:rPr>
              <a:t>qualification</a:t>
            </a:r>
            <a:r>
              <a:rPr lang="it-IT" spc="-7" dirty="0">
                <a:latin typeface="+mj-lt"/>
              </a:rPr>
              <a:t> </a:t>
            </a:r>
            <a:r>
              <a:rPr lang="it-IT" spc="-7" dirty="0" err="1">
                <a:latin typeface="+mj-lt"/>
              </a:rPr>
              <a:t>involved</a:t>
            </a:r>
            <a:r>
              <a:rPr lang="it-IT" spc="-7" dirty="0">
                <a:latin typeface="+mj-lt"/>
              </a:rPr>
              <a:t> in </a:t>
            </a:r>
            <a:r>
              <a:rPr lang="it-IT" spc="-15" dirty="0">
                <a:latin typeface="+mj-lt"/>
              </a:rPr>
              <a:t>a </a:t>
            </a:r>
            <a:r>
              <a:rPr lang="it-IT" spc="-7" dirty="0">
                <a:latin typeface="+mj-lt"/>
              </a:rPr>
              <a:t>full-time  job </a:t>
            </a:r>
            <a:r>
              <a:rPr lang="it-IT" spc="-7" dirty="0" err="1">
                <a:latin typeface="+mj-lt"/>
              </a:rPr>
              <a:t>concerning</a:t>
            </a:r>
            <a:r>
              <a:rPr lang="it-IT" spc="-7" dirty="0">
                <a:latin typeface="+mj-lt"/>
              </a:rPr>
              <a:t> </a:t>
            </a:r>
            <a:r>
              <a:rPr lang="it-IT" spc="-7" dirty="0" err="1">
                <a:latin typeface="+mj-lt"/>
              </a:rPr>
              <a:t>compliance</a:t>
            </a:r>
            <a:r>
              <a:rPr lang="it-IT" spc="-7" dirty="0">
                <a:latin typeface="+mj-lt"/>
              </a:rPr>
              <a:t> </a:t>
            </a:r>
            <a:r>
              <a:rPr lang="it-IT" spc="-7" dirty="0" err="1">
                <a:latin typeface="+mj-lt"/>
              </a:rPr>
              <a:t>is</a:t>
            </a:r>
            <a:r>
              <a:rPr lang="it-IT" spc="-7" dirty="0">
                <a:latin typeface="+mj-lt"/>
              </a:rPr>
              <a:t> </a:t>
            </a:r>
            <a:r>
              <a:rPr lang="it-IT" spc="-15" dirty="0" err="1">
                <a:latin typeface="+mj-lt"/>
              </a:rPr>
              <a:t>between</a:t>
            </a:r>
            <a:r>
              <a:rPr lang="it-IT" spc="-15" dirty="0">
                <a:latin typeface="+mj-lt"/>
              </a:rPr>
              <a:t> 10% and 16% </a:t>
            </a:r>
            <a:r>
              <a:rPr lang="it-IT" spc="-7" dirty="0">
                <a:latin typeface="+mj-lt"/>
              </a:rPr>
              <a:t>of the global  </a:t>
            </a:r>
            <a:r>
              <a:rPr lang="it-IT" dirty="0" err="1">
                <a:latin typeface="+mj-lt"/>
              </a:rPr>
              <a:t>labour</a:t>
            </a:r>
            <a:r>
              <a:rPr lang="it-IT" dirty="0">
                <a:latin typeface="+mj-lt"/>
              </a:rPr>
              <a:t> </a:t>
            </a:r>
            <a:r>
              <a:rPr lang="it-IT" spc="-22" dirty="0">
                <a:latin typeface="+mj-lt"/>
              </a:rPr>
              <a:t>force </a:t>
            </a:r>
            <a:r>
              <a:rPr lang="it-IT" spc="-7" dirty="0">
                <a:latin typeface="+mj-lt"/>
              </a:rPr>
              <a:t>with </a:t>
            </a:r>
            <a:r>
              <a:rPr lang="it-IT" spc="-15" dirty="0" err="1">
                <a:latin typeface="+mj-lt"/>
              </a:rPr>
              <a:t>tertiary</a:t>
            </a:r>
            <a:r>
              <a:rPr lang="it-IT" spc="-15" dirty="0">
                <a:latin typeface="+mj-lt"/>
              </a:rPr>
              <a:t> </a:t>
            </a:r>
            <a:r>
              <a:rPr lang="it-IT" spc="-7" dirty="0" err="1">
                <a:latin typeface="+mj-lt"/>
              </a:rPr>
              <a:t>education</a:t>
            </a:r>
            <a:r>
              <a:rPr lang="it-IT" spc="-7" dirty="0">
                <a:latin typeface="+mj-lt"/>
              </a:rPr>
              <a:t> </a:t>
            </a:r>
            <a:r>
              <a:rPr lang="it-IT" spc="-30" dirty="0">
                <a:latin typeface="+mj-lt"/>
              </a:rPr>
              <a:t>(World </a:t>
            </a:r>
            <a:r>
              <a:rPr lang="it-IT" spc="-15" dirty="0" err="1">
                <a:latin typeface="+mj-lt"/>
              </a:rPr>
              <a:t>Bank</a:t>
            </a:r>
            <a:r>
              <a:rPr lang="it-IT" spc="-15" dirty="0">
                <a:latin typeface="+mj-lt"/>
              </a:rPr>
              <a:t> </a:t>
            </a:r>
            <a:r>
              <a:rPr lang="it-IT" spc="-15" dirty="0" err="1">
                <a:latin typeface="+mj-lt"/>
              </a:rPr>
              <a:t>Labor</a:t>
            </a:r>
            <a:r>
              <a:rPr lang="it-IT" spc="-15" dirty="0">
                <a:latin typeface="+mj-lt"/>
              </a:rPr>
              <a:t> </a:t>
            </a:r>
            <a:r>
              <a:rPr lang="it-IT" spc="-30" dirty="0">
                <a:latin typeface="+mj-lt"/>
              </a:rPr>
              <a:t>Force </a:t>
            </a:r>
            <a:r>
              <a:rPr lang="it-IT" spc="-15" dirty="0" err="1">
                <a:latin typeface="+mj-lt"/>
              </a:rPr>
              <a:t>annual</a:t>
            </a:r>
            <a:r>
              <a:rPr lang="it-IT" spc="-15" dirty="0">
                <a:latin typeface="+mj-lt"/>
              </a:rPr>
              <a:t>  report </a:t>
            </a:r>
            <a:r>
              <a:rPr lang="it-IT" spc="-7" dirty="0">
                <a:latin typeface="+mj-lt"/>
              </a:rPr>
              <a:t>2017);</a:t>
            </a:r>
          </a:p>
          <a:p>
            <a:pPr marL="18875" marR="7550">
              <a:lnSpc>
                <a:spcPct val="102600"/>
              </a:lnSpc>
              <a:spcBef>
                <a:spcPts val="82"/>
              </a:spcBef>
            </a:pPr>
            <a:endParaRPr lang="it-IT" spc="-7" dirty="0">
              <a:latin typeface="+mj-lt"/>
            </a:endParaRPr>
          </a:p>
          <a:p>
            <a:pPr marL="304625" marR="7550" indent="-285750">
              <a:lnSpc>
                <a:spcPct val="102600"/>
              </a:lnSpc>
              <a:spcBef>
                <a:spcPts val="82"/>
              </a:spcBef>
              <a:buFont typeface="Arial" panose="020B0604020202020204" pitchFamily="34" charset="0"/>
              <a:buChar char="•"/>
            </a:pPr>
            <a:r>
              <a:rPr lang="it-IT" spc="-15" dirty="0">
                <a:latin typeface="+mj-lt"/>
              </a:rPr>
              <a:t>Time </a:t>
            </a:r>
            <a:r>
              <a:rPr lang="it-IT" dirty="0" err="1">
                <a:latin typeface="+mj-lt"/>
              </a:rPr>
              <a:t>spent</a:t>
            </a:r>
            <a:r>
              <a:rPr lang="it-IT" dirty="0">
                <a:latin typeface="+mj-lt"/>
              </a:rPr>
              <a:t> </a:t>
            </a:r>
            <a:r>
              <a:rPr lang="it-IT" spc="-7" dirty="0">
                <a:latin typeface="+mj-lt"/>
              </a:rPr>
              <a:t>in </a:t>
            </a:r>
            <a:r>
              <a:rPr lang="it-IT" spc="-7" dirty="0" err="1">
                <a:latin typeface="+mj-lt"/>
              </a:rPr>
              <a:t>repetitive</a:t>
            </a:r>
            <a:r>
              <a:rPr lang="it-IT" spc="-7" dirty="0">
                <a:latin typeface="+mj-lt"/>
              </a:rPr>
              <a:t> </a:t>
            </a:r>
            <a:r>
              <a:rPr lang="it-IT" spc="-7" dirty="0" err="1">
                <a:latin typeface="+mj-lt"/>
              </a:rPr>
              <a:t>activities</a:t>
            </a:r>
            <a:r>
              <a:rPr lang="it-IT" spc="-7" dirty="0">
                <a:latin typeface="+mj-lt"/>
              </a:rPr>
              <a:t> </a:t>
            </a:r>
            <a:r>
              <a:rPr lang="it-IT" spc="-30" dirty="0">
                <a:latin typeface="+mj-lt"/>
              </a:rPr>
              <a:t>by </a:t>
            </a:r>
            <a:r>
              <a:rPr lang="it-IT" spc="-7" dirty="0">
                <a:latin typeface="+mj-lt"/>
              </a:rPr>
              <a:t>the </a:t>
            </a:r>
            <a:r>
              <a:rPr lang="it-IT" dirty="0" err="1">
                <a:latin typeface="+mj-lt"/>
              </a:rPr>
              <a:t>above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labour</a:t>
            </a:r>
            <a:r>
              <a:rPr lang="it-IT" dirty="0">
                <a:latin typeface="+mj-lt"/>
              </a:rPr>
              <a:t> </a:t>
            </a:r>
            <a:r>
              <a:rPr lang="it-IT" spc="-22" dirty="0">
                <a:latin typeface="+mj-lt"/>
              </a:rPr>
              <a:t>force </a:t>
            </a:r>
            <a:r>
              <a:rPr lang="it-IT" spc="-7" dirty="0" err="1">
                <a:latin typeface="+mj-lt"/>
              </a:rPr>
              <a:t>is</a:t>
            </a:r>
            <a:r>
              <a:rPr lang="it-IT" spc="-7" dirty="0">
                <a:latin typeface="+mj-lt"/>
              </a:rPr>
              <a:t>  </a:t>
            </a:r>
            <a:r>
              <a:rPr lang="it-IT" spc="-22" dirty="0" err="1">
                <a:latin typeface="+mj-lt"/>
              </a:rPr>
              <a:t>between</a:t>
            </a:r>
            <a:r>
              <a:rPr lang="it-IT" spc="-22" dirty="0">
                <a:latin typeface="+mj-lt"/>
              </a:rPr>
              <a:t> </a:t>
            </a:r>
            <a:r>
              <a:rPr lang="it-IT" spc="-15" dirty="0">
                <a:latin typeface="+mj-lt"/>
              </a:rPr>
              <a:t>50% and 70% </a:t>
            </a:r>
            <a:r>
              <a:rPr lang="it-IT" spc="-7" dirty="0" err="1">
                <a:latin typeface="+mj-lt"/>
              </a:rPr>
              <a:t>depending</a:t>
            </a:r>
            <a:r>
              <a:rPr lang="it-IT" spc="-7" dirty="0">
                <a:latin typeface="+mj-lt"/>
              </a:rPr>
              <a:t> </a:t>
            </a:r>
            <a:r>
              <a:rPr lang="it-IT" spc="-15" dirty="0">
                <a:latin typeface="+mj-lt"/>
              </a:rPr>
              <a:t>on </a:t>
            </a:r>
            <a:r>
              <a:rPr lang="it-IT" spc="-7" dirty="0" err="1">
                <a:latin typeface="+mj-lt"/>
              </a:rPr>
              <a:t>their</a:t>
            </a:r>
            <a:r>
              <a:rPr lang="it-IT" spc="-7" dirty="0">
                <a:latin typeface="+mj-lt"/>
              </a:rPr>
              <a:t> </a:t>
            </a:r>
            <a:r>
              <a:rPr lang="it-IT" spc="-7" dirty="0" err="1">
                <a:latin typeface="+mj-lt"/>
              </a:rPr>
              <a:t>level</a:t>
            </a:r>
            <a:r>
              <a:rPr lang="it-IT" spc="-7" dirty="0">
                <a:latin typeface="+mj-lt"/>
              </a:rPr>
              <a:t> in the </a:t>
            </a:r>
            <a:r>
              <a:rPr lang="it-IT" spc="-15" dirty="0" err="1">
                <a:latin typeface="+mj-lt"/>
              </a:rPr>
              <a:t>organization</a:t>
            </a:r>
            <a:r>
              <a:rPr lang="it-IT" spc="-15" dirty="0">
                <a:latin typeface="+mj-lt"/>
              </a:rPr>
              <a:t>  </a:t>
            </a:r>
            <a:r>
              <a:rPr lang="it-IT" spc="-7" dirty="0">
                <a:latin typeface="+mj-lt"/>
              </a:rPr>
              <a:t>(</a:t>
            </a:r>
            <a:r>
              <a:rPr lang="it-IT" spc="-7" dirty="0" err="1">
                <a:latin typeface="+mj-lt"/>
              </a:rPr>
              <a:t>Kroll</a:t>
            </a:r>
            <a:r>
              <a:rPr lang="it-IT" spc="-7" dirty="0">
                <a:latin typeface="+mj-lt"/>
              </a:rPr>
              <a:t> </a:t>
            </a:r>
            <a:r>
              <a:rPr lang="it-IT" spc="-15" dirty="0">
                <a:latin typeface="+mj-lt"/>
              </a:rPr>
              <a:t>Global </a:t>
            </a:r>
            <a:r>
              <a:rPr lang="it-IT" spc="-15" dirty="0" err="1">
                <a:latin typeface="+mj-lt"/>
              </a:rPr>
              <a:t>Regulatory</a:t>
            </a:r>
            <a:r>
              <a:rPr lang="it-IT" spc="-15" dirty="0">
                <a:latin typeface="+mj-lt"/>
              </a:rPr>
              <a:t> </a:t>
            </a:r>
            <a:r>
              <a:rPr lang="it-IT" spc="-7" dirty="0">
                <a:latin typeface="+mj-lt"/>
              </a:rPr>
              <a:t>Outlook</a:t>
            </a:r>
            <a:r>
              <a:rPr lang="it-IT" dirty="0">
                <a:latin typeface="+mj-lt"/>
              </a:rPr>
              <a:t> </a:t>
            </a:r>
            <a:r>
              <a:rPr lang="it-IT" spc="-7" dirty="0">
                <a:latin typeface="+mj-lt"/>
              </a:rPr>
              <a:t>2021).</a:t>
            </a:r>
          </a:p>
          <a:p>
            <a:pPr marL="304625" marR="7550" indent="-285750">
              <a:lnSpc>
                <a:spcPct val="102600"/>
              </a:lnSpc>
              <a:spcBef>
                <a:spcPts val="82"/>
              </a:spcBef>
              <a:buFont typeface="Arial" panose="020B0604020202020204" pitchFamily="34" charset="0"/>
              <a:buChar char="•"/>
            </a:pPr>
            <a:endParaRPr lang="it-IT" spc="-7" dirty="0">
              <a:latin typeface="+mj-lt"/>
            </a:endParaRPr>
          </a:p>
          <a:p>
            <a:pPr marL="304625" marR="7550" indent="-285750">
              <a:lnSpc>
                <a:spcPct val="102600"/>
              </a:lnSpc>
              <a:spcBef>
                <a:spcPts val="82"/>
              </a:spcBef>
              <a:buFont typeface="Arial" panose="020B0604020202020204" pitchFamily="34" charset="0"/>
              <a:buChar char="•"/>
            </a:pPr>
            <a:endParaRPr lang="it-IT" spc="-15" dirty="0">
              <a:latin typeface="+mj-lt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E789BB-1B7C-804C-A19F-81FC98F1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FACTS AND RULES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34C284-511B-BB47-8018-99E4345D4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err="1"/>
              <a:t>Facts</a:t>
            </a:r>
            <a:r>
              <a:rPr lang="it-IT" sz="2800" dirty="0"/>
              <a:t> are </a:t>
            </a:r>
            <a:r>
              <a:rPr lang="it-IT" sz="2800" dirty="0" err="1"/>
              <a:t>literals</a:t>
            </a:r>
            <a:endParaRPr lang="it-IT" sz="2800" dirty="0"/>
          </a:p>
          <a:p>
            <a:r>
              <a:rPr lang="it-IT" sz="2800" dirty="0" err="1"/>
              <a:t>Rules</a:t>
            </a:r>
            <a:r>
              <a:rPr lang="it-IT" sz="2800" dirty="0"/>
              <a:t> are </a:t>
            </a:r>
            <a:r>
              <a:rPr lang="it-IT" sz="2800" dirty="0" err="1"/>
              <a:t>formed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</a:t>
            </a:r>
            <a:r>
              <a:rPr lang="it-IT" sz="2800" dirty="0" err="1"/>
              <a:t>one</a:t>
            </a:r>
            <a:r>
              <a:rPr lang="it-IT" sz="2800" dirty="0"/>
              <a:t> </a:t>
            </a:r>
            <a:r>
              <a:rPr lang="it-IT" sz="2800" dirty="0" err="1"/>
              <a:t>label</a:t>
            </a:r>
            <a:r>
              <a:rPr lang="it-IT" sz="2800" dirty="0"/>
              <a:t> </a:t>
            </a:r>
            <a:r>
              <a:rPr lang="it-IT" sz="2800" dirty="0" err="1"/>
              <a:t>upon</a:t>
            </a:r>
            <a:r>
              <a:rPr lang="it-IT" sz="2800" dirty="0"/>
              <a:t> an </a:t>
            </a:r>
            <a:r>
              <a:rPr lang="it-IT" sz="2800" dirty="0" err="1"/>
              <a:t>implication</a:t>
            </a:r>
            <a:r>
              <a:rPr lang="it-IT" sz="2800" dirty="0"/>
              <a:t> </a:t>
            </a:r>
            <a:r>
              <a:rPr lang="it-IT" sz="2800" dirty="0" err="1"/>
              <a:t>between</a:t>
            </a:r>
            <a:r>
              <a:rPr lang="it-IT" sz="2800" dirty="0"/>
              <a:t> a set of </a:t>
            </a:r>
            <a:r>
              <a:rPr lang="it-IT" sz="2800" dirty="0" err="1"/>
              <a:t>literals</a:t>
            </a:r>
            <a:r>
              <a:rPr lang="it-IT" sz="2800" dirty="0"/>
              <a:t>, </a:t>
            </a:r>
            <a:r>
              <a:rPr lang="it-IT" sz="2800" dirty="0" err="1"/>
              <a:t>separated</a:t>
            </a:r>
            <a:r>
              <a:rPr lang="it-IT" sz="2800" dirty="0"/>
              <a:t> by </a:t>
            </a:r>
            <a:r>
              <a:rPr lang="it-IT" sz="2800" dirty="0" err="1"/>
              <a:t>commas</a:t>
            </a:r>
            <a:r>
              <a:rPr lang="it-IT" sz="2800" dirty="0"/>
              <a:t> and </a:t>
            </a:r>
            <a:r>
              <a:rPr lang="it-IT" sz="2800" dirty="0" err="1"/>
              <a:t>one</a:t>
            </a:r>
            <a:r>
              <a:rPr lang="it-IT" sz="2800" dirty="0"/>
              <a:t> </a:t>
            </a:r>
            <a:r>
              <a:rPr lang="it-IT" sz="2800" dirty="0" err="1"/>
              <a:t>literal</a:t>
            </a:r>
            <a:endParaRPr lang="it-IT" sz="2800" dirty="0"/>
          </a:p>
          <a:p>
            <a:r>
              <a:rPr lang="it-IT" sz="2800" dirty="0" err="1"/>
              <a:t>Preferences</a:t>
            </a:r>
            <a:r>
              <a:rPr lang="it-IT" sz="2800" dirty="0"/>
              <a:t> are </a:t>
            </a:r>
            <a:r>
              <a:rPr lang="it-IT" sz="2800" dirty="0" err="1"/>
              <a:t>applied</a:t>
            </a:r>
            <a:r>
              <a:rPr lang="it-IT" sz="2800" dirty="0"/>
              <a:t> </a:t>
            </a:r>
            <a:r>
              <a:rPr lang="it-IT" sz="2800" dirty="0" err="1"/>
              <a:t>between</a:t>
            </a:r>
            <a:r>
              <a:rPr lang="it-IT" sz="2800" dirty="0"/>
              <a:t> </a:t>
            </a:r>
            <a:r>
              <a:rPr lang="it-IT" sz="2800" dirty="0" err="1"/>
              <a:t>two</a:t>
            </a:r>
            <a:r>
              <a:rPr lang="it-IT" sz="2800" dirty="0"/>
              <a:t> </a:t>
            </a:r>
            <a:r>
              <a:rPr lang="it-IT" sz="2800" dirty="0" err="1"/>
              <a:t>rules</a:t>
            </a:r>
            <a:r>
              <a:rPr lang="it-IT" sz="2800" dirty="0"/>
              <a:t> with opposite </a:t>
            </a:r>
            <a:r>
              <a:rPr lang="it-IT" sz="2800" dirty="0" err="1"/>
              <a:t>conclusions</a:t>
            </a:r>
            <a:endParaRPr lang="it-IT" sz="2800" dirty="0"/>
          </a:p>
          <a:p>
            <a:r>
              <a:rPr lang="it-IT" sz="2800" dirty="0"/>
              <a:t>A set of </a:t>
            </a:r>
            <a:r>
              <a:rPr lang="it-IT" sz="2800" dirty="0" err="1"/>
              <a:t>rules</a:t>
            </a:r>
            <a:r>
              <a:rPr lang="it-IT" sz="2800" dirty="0"/>
              <a:t>, </a:t>
            </a:r>
            <a:r>
              <a:rPr lang="it-IT" sz="2800" dirty="0" err="1"/>
              <a:t>facts</a:t>
            </a:r>
            <a:r>
              <a:rPr lang="it-IT" sz="2800" dirty="0"/>
              <a:t>, and </a:t>
            </a:r>
            <a:r>
              <a:rPr lang="it-IT" sz="2800" dirty="0" err="1"/>
              <a:t>prefences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named</a:t>
            </a:r>
            <a:r>
              <a:rPr lang="it-IT" sz="2800" dirty="0"/>
              <a:t> a </a:t>
            </a:r>
            <a:r>
              <a:rPr lang="it-IT" sz="2800" i="1" dirty="0" err="1"/>
              <a:t>defeasible</a:t>
            </a:r>
            <a:r>
              <a:rPr lang="it-IT" sz="2800" i="1" dirty="0"/>
              <a:t> </a:t>
            </a:r>
            <a:r>
              <a:rPr lang="it-IT" sz="2800" i="1" dirty="0" err="1"/>
              <a:t>theory</a:t>
            </a:r>
            <a:endParaRPr lang="it-IT" sz="28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1177025-2FB6-E348-9D0E-3E02ADDB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181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3752F3-C991-1D47-94EE-6F0CF404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READY FOR NEXT STEP?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12B6AF-1F44-0B43-B9C2-090F17652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err="1"/>
              <a:t>We</a:t>
            </a:r>
            <a:r>
              <a:rPr lang="it-IT" sz="2800" dirty="0"/>
              <a:t> are </a:t>
            </a:r>
            <a:r>
              <a:rPr lang="it-IT" sz="2800" dirty="0" err="1"/>
              <a:t>now</a:t>
            </a:r>
            <a:r>
              <a:rPr lang="it-IT" sz="2800" dirty="0"/>
              <a:t> </a:t>
            </a:r>
            <a:r>
              <a:rPr lang="it-IT" sz="2800" dirty="0" err="1"/>
              <a:t>leaving</a:t>
            </a:r>
            <a:r>
              <a:rPr lang="it-IT" sz="2800" dirty="0"/>
              <a:t> </a:t>
            </a:r>
            <a:r>
              <a:rPr lang="it-IT" sz="2800" dirty="0" err="1"/>
              <a:t>you</a:t>
            </a:r>
            <a:r>
              <a:rPr lang="it-IT" sz="2800" dirty="0"/>
              <a:t> in a </a:t>
            </a:r>
            <a:r>
              <a:rPr lang="it-IT" sz="2800" dirty="0" err="1"/>
              <a:t>reflexion</a:t>
            </a:r>
            <a:r>
              <a:rPr lang="it-IT" sz="2800" dirty="0"/>
              <a:t> state, </a:t>
            </a:r>
            <a:r>
              <a:rPr lang="it-IT" sz="2800" dirty="0" err="1"/>
              <a:t>when</a:t>
            </a:r>
            <a:r>
              <a:rPr lang="it-IT" sz="2800" dirty="0"/>
              <a:t> </a:t>
            </a:r>
            <a:r>
              <a:rPr lang="it-IT" sz="2800" dirty="0" err="1"/>
              <a:t>thinking</a:t>
            </a:r>
            <a:r>
              <a:rPr lang="it-IT" sz="2800" dirty="0"/>
              <a:t> back on </a:t>
            </a:r>
            <a:r>
              <a:rPr lang="it-IT" sz="2800" dirty="0" err="1"/>
              <a:t>all</a:t>
            </a:r>
            <a:r>
              <a:rPr lang="it-IT" sz="2800" dirty="0"/>
              <a:t> </a:t>
            </a:r>
            <a:r>
              <a:rPr lang="it-IT" sz="2800" dirty="0" err="1"/>
              <a:t>these</a:t>
            </a:r>
            <a:r>
              <a:rPr lang="it-IT" sz="2800" dirty="0"/>
              <a:t> </a:t>
            </a:r>
            <a:r>
              <a:rPr lang="it-IT" sz="2800" dirty="0" err="1"/>
              <a:t>things</a:t>
            </a:r>
            <a:r>
              <a:rPr lang="it-IT" sz="2800" dirty="0"/>
              <a:t> and </a:t>
            </a:r>
            <a:r>
              <a:rPr lang="it-IT" sz="2800" dirty="0" err="1"/>
              <a:t>preserve</a:t>
            </a:r>
            <a:r>
              <a:rPr lang="it-IT" sz="2800" dirty="0"/>
              <a:t> </a:t>
            </a:r>
            <a:r>
              <a:rPr lang="it-IT" sz="2800" dirty="0" err="1"/>
              <a:t>them</a:t>
            </a:r>
            <a:r>
              <a:rPr lang="it-IT" sz="2800" dirty="0"/>
              <a:t> on </a:t>
            </a:r>
            <a:r>
              <a:rPr lang="it-IT" sz="2800" dirty="0" err="1"/>
              <a:t>your</a:t>
            </a:r>
            <a:r>
              <a:rPr lang="it-IT" sz="2800" dirty="0"/>
              <a:t> </a:t>
            </a:r>
            <a:r>
              <a:rPr lang="it-IT" sz="2800" dirty="0" err="1"/>
              <a:t>heart</a:t>
            </a:r>
            <a:endParaRPr lang="it-IT" sz="2800" dirty="0"/>
          </a:p>
          <a:p>
            <a:r>
              <a:rPr lang="it-IT" sz="2800" dirty="0"/>
              <a:t>For the </a:t>
            </a:r>
            <a:r>
              <a:rPr lang="it-IT" sz="2800" dirty="0" err="1"/>
              <a:t>next</a:t>
            </a:r>
            <a:r>
              <a:rPr lang="it-IT" sz="2800" dirty="0"/>
              <a:t> </a:t>
            </a:r>
            <a:r>
              <a:rPr lang="it-IT" sz="2800" dirty="0" err="1"/>
              <a:t>lecture</a:t>
            </a:r>
            <a:r>
              <a:rPr lang="it-IT" sz="2800" dirty="0"/>
              <a:t>, </a:t>
            </a:r>
            <a:r>
              <a:rPr lang="it-IT" sz="2800" dirty="0" err="1"/>
              <a:t>when</a:t>
            </a:r>
            <a:r>
              <a:rPr lang="it-IT" sz="2800" dirty="0"/>
              <a:t> </a:t>
            </a: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shall</a:t>
            </a:r>
            <a:r>
              <a:rPr lang="it-IT" sz="2800" dirty="0"/>
              <a:t> introduce the </a:t>
            </a:r>
            <a:r>
              <a:rPr lang="it-IT" sz="2800" dirty="0" err="1"/>
              <a:t>real</a:t>
            </a:r>
            <a:r>
              <a:rPr lang="it-IT" sz="2800" dirty="0"/>
              <a:t> </a:t>
            </a:r>
            <a:r>
              <a:rPr lang="it-IT" sz="2800" dirty="0" err="1"/>
              <a:t>issue</a:t>
            </a:r>
            <a:r>
              <a:rPr lang="it-IT" sz="2800" dirty="0"/>
              <a:t> of the </a:t>
            </a:r>
            <a:r>
              <a:rPr lang="it-IT" sz="2800" dirty="0" err="1"/>
              <a:t>solution</a:t>
            </a:r>
            <a:r>
              <a:rPr lang="it-IT" sz="2800" dirty="0"/>
              <a:t> for non </a:t>
            </a:r>
            <a:r>
              <a:rPr lang="it-IT" sz="2800" dirty="0" err="1"/>
              <a:t>monotonic</a:t>
            </a:r>
            <a:r>
              <a:rPr lang="it-IT" sz="2800" dirty="0"/>
              <a:t> </a:t>
            </a:r>
            <a:r>
              <a:rPr lang="it-IT" sz="2800" dirty="0" err="1"/>
              <a:t>problems</a:t>
            </a:r>
            <a:r>
              <a:rPr lang="it-IT" sz="2800" dirty="0"/>
              <a:t>: </a:t>
            </a:r>
            <a:r>
              <a:rPr lang="it-IT" sz="2800" i="1" dirty="0" err="1"/>
              <a:t>scepticisim</a:t>
            </a:r>
            <a:r>
              <a:rPr lang="it-IT" sz="2800" dirty="0"/>
              <a:t>, the </a:t>
            </a:r>
            <a:r>
              <a:rPr lang="it-IT" sz="2800" dirty="0" err="1"/>
              <a:t>attitude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will</a:t>
            </a:r>
            <a:r>
              <a:rPr lang="it-IT" sz="2800" dirty="0"/>
              <a:t> </a:t>
            </a:r>
            <a:r>
              <a:rPr lang="it-IT" sz="2800" dirty="0" err="1"/>
              <a:t>give</a:t>
            </a:r>
            <a:r>
              <a:rPr lang="it-IT" sz="2800" dirty="0"/>
              <a:t> </a:t>
            </a:r>
            <a:r>
              <a:rPr lang="it-IT" sz="2800" dirty="0" err="1"/>
              <a:t>us</a:t>
            </a:r>
            <a:r>
              <a:rPr lang="it-IT" sz="2800" dirty="0"/>
              <a:t> the light </a:t>
            </a:r>
            <a:r>
              <a:rPr lang="it-IT" sz="2800" dirty="0" err="1"/>
              <a:t>at</a:t>
            </a:r>
            <a:r>
              <a:rPr lang="it-IT" sz="2800" dirty="0"/>
              <a:t> the end of the tunnel</a:t>
            </a:r>
          </a:p>
          <a:p>
            <a:r>
              <a:rPr lang="it-IT" sz="2800" dirty="0" err="1"/>
              <a:t>Hoping</a:t>
            </a:r>
            <a:r>
              <a:rPr lang="it-IT" sz="2800" dirty="0"/>
              <a:t>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won’t</a:t>
            </a:r>
            <a:r>
              <a:rPr lang="it-IT" sz="2800" dirty="0"/>
              <a:t> be the </a:t>
            </a:r>
            <a:r>
              <a:rPr lang="it-IT" sz="2800" dirty="0" err="1"/>
              <a:t>train</a:t>
            </a:r>
            <a:r>
              <a:rPr lang="it-IT" sz="2800" dirty="0"/>
              <a:t> </a:t>
            </a:r>
            <a:r>
              <a:rPr lang="it-IT" sz="2800" dirty="0" err="1"/>
              <a:t>gettin</a:t>
            </a:r>
            <a:r>
              <a:rPr lang="it-IT" sz="2800" dirty="0"/>
              <a:t>’ in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F343F3E-5322-F64D-BFBC-740D5E5C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2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D_new_GP">
  <a:themeElements>
    <a:clrScheme name="Impostazioni personalizzate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63513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zione standard1" id="{8235C985-55F2-4F87-A977-D8A70953F925}" vid="{F161873E-82B3-403B-879B-B3C589C61F8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ESD_new_GP</Template>
  <TotalTime>84433</TotalTime>
  <Words>4504</Words>
  <Application>Microsoft Macintosh PowerPoint</Application>
  <PresentationFormat>Presentazione su schermo (16:9)</PresentationFormat>
  <Paragraphs>658</Paragraphs>
  <Slides>91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91</vt:i4>
      </vt:variant>
    </vt:vector>
  </HeadingPairs>
  <TitlesOfParts>
    <vt:vector size="102" baseType="lpstr">
      <vt:lpstr>Arial</vt:lpstr>
      <vt:lpstr>Calibri</vt:lpstr>
      <vt:lpstr>Cambria Math</vt:lpstr>
      <vt:lpstr>DejaVu Sans</vt:lpstr>
      <vt:lpstr>freight-text-pro</vt:lpstr>
      <vt:lpstr>Latin Modern Math</vt:lpstr>
      <vt:lpstr>LM Sans 10</vt:lpstr>
      <vt:lpstr>LM Sans 12</vt:lpstr>
      <vt:lpstr>LM Sans 8</vt:lpstr>
      <vt:lpstr>Tahoma</vt:lpstr>
      <vt:lpstr>ESD_new_GP</vt:lpstr>
      <vt:lpstr>INTRODUCTION TO NON MONOTONIC REASONING  LECTURE 1:  BASIC ISSUES AND SOLUTIONS</vt:lpstr>
      <vt:lpstr>COURSE STRUCTURE (1)</vt:lpstr>
      <vt:lpstr>COURSE STRUCTURE (2)</vt:lpstr>
      <vt:lpstr>COURSE STRUCTURE (3)</vt:lpstr>
      <vt:lpstr>COURSE STRUCTURE (4)</vt:lpstr>
      <vt:lpstr>A general motivation</vt:lpstr>
      <vt:lpstr>Compliance at a glance</vt:lpstr>
      <vt:lpstr>What generates the compliance needs?</vt:lpstr>
      <vt:lpstr>Numbers of a global issue (1)</vt:lpstr>
      <vt:lpstr>Numbers of a global issue (2)</vt:lpstr>
      <vt:lpstr>Presentazione standard di PowerPoint</vt:lpstr>
      <vt:lpstr>How to formalize the Law?</vt:lpstr>
      <vt:lpstr>What is RegTech?</vt:lpstr>
      <vt:lpstr>The Business Process Compliance problem</vt:lpstr>
      <vt:lpstr>Regulatory compliance: declarative  frameworks</vt:lpstr>
      <vt:lpstr>Evolving the Montague Semantics in Temporal Linear  Deontic Defeasible Logic</vt:lpstr>
      <vt:lpstr>The role of machine learning in RegTech: opportunities  and risks</vt:lpstr>
      <vt:lpstr>INCOMPLETENESS OF KNOWLEDGE</vt:lpstr>
      <vt:lpstr>INTRINSIC NATURE OF MODELISATION</vt:lpstr>
      <vt:lpstr>STRATIFIED EXAMPLE</vt:lpstr>
      <vt:lpstr>PHYSICAL MODEL</vt:lpstr>
      <vt:lpstr>CPNCEPTUAL MODEL</vt:lpstr>
      <vt:lpstr>MENTAL MODELS</vt:lpstr>
      <vt:lpstr>THE ARGUMENTATION BATTLE</vt:lpstr>
      <vt:lpstr>THE TREMENDOUS BIAS OF THE INARGUABLE</vt:lpstr>
      <vt:lpstr>IS THIS ARGUABLE? </vt:lpstr>
      <vt:lpstr>TARSKI’S ARGUMENTATION CONCEPT</vt:lpstr>
      <vt:lpstr>ARGUABILITY, REPRESENTABILITY AND THE LIKE</vt:lpstr>
      <vt:lpstr>THE CLOSED WORLD ASSUMPTION</vt:lpstr>
      <vt:lpstr>EXAMPLES OF OPEN WORLDS (1)</vt:lpstr>
      <vt:lpstr>THE MITIGATORS</vt:lpstr>
      <vt:lpstr>THE FRAME PROBLEM</vt:lpstr>
      <vt:lpstr>FORMULATION OF THE FRAME PROBLEM</vt:lpstr>
      <vt:lpstr>EXAMPLE</vt:lpstr>
      <vt:lpstr>EXAMPLE</vt:lpstr>
      <vt:lpstr>EXAMPLE</vt:lpstr>
      <vt:lpstr>EXAMPLE</vt:lpstr>
      <vt:lpstr>EXAMPLE</vt:lpstr>
      <vt:lpstr>MISSIONARIES AND CANNIBALS</vt:lpstr>
      <vt:lpstr>NICE PICTURE!</vt:lpstr>
      <vt:lpstr>SOLUTION</vt:lpstr>
      <vt:lpstr>CIRCUMSCRIPTION LOGIC</vt:lpstr>
      <vt:lpstr>EXAMPLE OF MINIMAL MODELS</vt:lpstr>
      <vt:lpstr>CIRCUMSCRIPTION FAILURE</vt:lpstr>
      <vt:lpstr>THE NATURE OF GENERALIZATIONS</vt:lpstr>
      <vt:lpstr>STRUCTURE OF THE FRAME</vt:lpstr>
      <vt:lpstr>TEMPORAL REASONING ISSUES</vt:lpstr>
      <vt:lpstr>A TYPOLOGY OF CLAIMS</vt:lpstr>
      <vt:lpstr>EXAMPLES</vt:lpstr>
      <vt:lpstr>THE QUEST FOR EXCEPTIONS</vt:lpstr>
      <vt:lpstr>TEMPORAL MODALITIES</vt:lpstr>
      <vt:lpstr>SPATIAL MODALITIES</vt:lpstr>
      <vt:lpstr>EPISTEMOLOGICAL MODALITIES</vt:lpstr>
      <vt:lpstr>THE COMMON NATURE OF MODALITIES</vt:lpstr>
      <vt:lpstr>THE COMMON NATURE OF MODALITIES</vt:lpstr>
      <vt:lpstr>RULE-BASED SYSTEMS</vt:lpstr>
      <vt:lpstr>ELEMENTARY FORMULAE</vt:lpstr>
      <vt:lpstr>BASIC CLAUSES</vt:lpstr>
      <vt:lpstr>REDUCTION TO CLAUSE</vt:lpstr>
      <vt:lpstr>CLAUSAL FORM</vt:lpstr>
      <vt:lpstr>BEHEADED CLAUSES</vt:lpstr>
      <vt:lpstr>HORN CLAUSES</vt:lpstr>
      <vt:lpstr>EXAMPLE</vt:lpstr>
      <vt:lpstr>RULE NOTATION</vt:lpstr>
      <vt:lpstr>SOLVING HORN CLAUSES (1)</vt:lpstr>
      <vt:lpstr>EXAMPLE</vt:lpstr>
      <vt:lpstr>SOLVING HORN CLAUSES (2)</vt:lpstr>
      <vt:lpstr>EXAMPLE</vt:lpstr>
      <vt:lpstr>SOLVING HORN CLAUSES (3)</vt:lpstr>
      <vt:lpstr>EXAMPLE</vt:lpstr>
      <vt:lpstr>VALIDATION</vt:lpstr>
      <vt:lpstr>DEFAULT LOGIC</vt:lpstr>
      <vt:lpstr>EXAMPLE OF DEFAULT MECHANISM</vt:lpstr>
      <vt:lpstr>DEFAULT LOGIC STRUCTURE</vt:lpstr>
      <vt:lpstr>MINIMAL MODELS</vt:lpstr>
      <vt:lpstr>FIXPOINT SEMANTICS</vt:lpstr>
      <vt:lpstr>FIRST ORDER OR MODALITIES?</vt:lpstr>
      <vt:lpstr>CONCLUSIVITY</vt:lpstr>
      <vt:lpstr>THE NUTE’S PROPOSAL</vt:lpstr>
      <vt:lpstr>RUNNING ON THE QUEST FOR EXCEPTIONS</vt:lpstr>
      <vt:lpstr>THE COMBINATORICS OF EXCEPTIONS</vt:lpstr>
      <vt:lpstr>EXAMPLE OF COMBINATORICS</vt:lpstr>
      <vt:lpstr>ANALYTICS</vt:lpstr>
      <vt:lpstr>LOGIC REPRESENTATION</vt:lpstr>
      <vt:lpstr>A RATHER COMPLEX MODELIZATION</vt:lpstr>
      <vt:lpstr>EXPRESSING VARIETIES OF PHYSICS</vt:lpstr>
      <vt:lpstr>OR…BY RULES WITH EXCEPTIONS</vt:lpstr>
      <vt:lpstr>REPRESENTING THE STRUCTURE OF EXCEPTIONS</vt:lpstr>
      <vt:lpstr>DEFEASIBLE LOGIC PARAPHERNALIA</vt:lpstr>
      <vt:lpstr>FACTS AND RULES</vt:lpstr>
      <vt:lpstr>READY FOR NEXT STEP?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Stefano Spellini</dc:creator>
  <cp:lastModifiedBy>Matteo Cristani</cp:lastModifiedBy>
  <cp:revision>344</cp:revision>
  <dcterms:created xsi:type="dcterms:W3CDTF">2019-02-11T14:27:15Z</dcterms:created>
  <dcterms:modified xsi:type="dcterms:W3CDTF">2022-05-30T14:40:19Z</dcterms:modified>
</cp:coreProperties>
</file>