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9" r:id="rId1"/>
  </p:sldMasterIdLst>
  <p:notesMasterIdLst>
    <p:notesMasterId r:id="rId56"/>
  </p:notesMasterIdLst>
  <p:handoutMasterIdLst>
    <p:handoutMasterId r:id="rId57"/>
  </p:handoutMasterIdLst>
  <p:sldIdLst>
    <p:sldId id="257" r:id="rId2"/>
    <p:sldId id="337" r:id="rId3"/>
    <p:sldId id="334" r:id="rId4"/>
    <p:sldId id="335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47" r:id="rId15"/>
    <p:sldId id="348" r:id="rId16"/>
    <p:sldId id="349" r:id="rId17"/>
    <p:sldId id="299" r:id="rId18"/>
    <p:sldId id="304" r:id="rId19"/>
    <p:sldId id="350" r:id="rId20"/>
    <p:sldId id="278" r:id="rId21"/>
    <p:sldId id="277" r:id="rId22"/>
    <p:sldId id="258" r:id="rId23"/>
    <p:sldId id="279" r:id="rId24"/>
    <p:sldId id="294" r:id="rId25"/>
    <p:sldId id="259" r:id="rId26"/>
    <p:sldId id="280" r:id="rId27"/>
    <p:sldId id="260" r:id="rId28"/>
    <p:sldId id="281" r:id="rId29"/>
    <p:sldId id="282" r:id="rId30"/>
    <p:sldId id="283" r:id="rId31"/>
    <p:sldId id="297" r:id="rId32"/>
    <p:sldId id="298" r:id="rId33"/>
    <p:sldId id="261" r:id="rId34"/>
    <p:sldId id="262" r:id="rId35"/>
    <p:sldId id="263" r:id="rId36"/>
    <p:sldId id="286" r:id="rId37"/>
    <p:sldId id="287" r:id="rId38"/>
    <p:sldId id="284" r:id="rId39"/>
    <p:sldId id="285" r:id="rId40"/>
    <p:sldId id="300" r:id="rId41"/>
    <p:sldId id="264" r:id="rId42"/>
    <p:sldId id="265" r:id="rId43"/>
    <p:sldId id="266" r:id="rId44"/>
    <p:sldId id="267" r:id="rId45"/>
    <p:sldId id="295" r:id="rId46"/>
    <p:sldId id="293" r:id="rId47"/>
    <p:sldId id="291" r:id="rId48"/>
    <p:sldId id="268" r:id="rId49"/>
    <p:sldId id="269" r:id="rId50"/>
    <p:sldId id="270" r:id="rId51"/>
    <p:sldId id="292" r:id="rId52"/>
    <p:sldId id="296" r:id="rId53"/>
    <p:sldId id="301" r:id="rId54"/>
    <p:sldId id="309" r:id="rId55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C78E2-DF3B-4DCE-83BB-1269F2F94E16}">
          <p14:sldIdLst>
            <p14:sldId id="257"/>
            <p14:sldId id="337"/>
            <p14:sldId id="334"/>
            <p14:sldId id="335"/>
            <p14:sldId id="338"/>
            <p14:sldId id="339"/>
            <p14:sldId id="340"/>
            <p14:sldId id="341"/>
            <p14:sldId id="342"/>
            <p14:sldId id="344"/>
            <p14:sldId id="343"/>
            <p14:sldId id="345"/>
            <p14:sldId id="346"/>
            <p14:sldId id="347"/>
            <p14:sldId id="348"/>
            <p14:sldId id="349"/>
            <p14:sldId id="299"/>
            <p14:sldId id="304"/>
            <p14:sldId id="350"/>
            <p14:sldId id="278"/>
            <p14:sldId id="277"/>
            <p14:sldId id="258"/>
            <p14:sldId id="279"/>
            <p14:sldId id="294"/>
            <p14:sldId id="259"/>
            <p14:sldId id="280"/>
            <p14:sldId id="260"/>
            <p14:sldId id="281"/>
            <p14:sldId id="282"/>
            <p14:sldId id="283"/>
            <p14:sldId id="297"/>
            <p14:sldId id="298"/>
            <p14:sldId id="261"/>
            <p14:sldId id="262"/>
            <p14:sldId id="263"/>
            <p14:sldId id="286"/>
            <p14:sldId id="287"/>
            <p14:sldId id="284"/>
            <p14:sldId id="285"/>
            <p14:sldId id="300"/>
            <p14:sldId id="264"/>
            <p14:sldId id="265"/>
            <p14:sldId id="266"/>
            <p14:sldId id="267"/>
            <p14:sldId id="295"/>
            <p14:sldId id="293"/>
            <p14:sldId id="291"/>
            <p14:sldId id="268"/>
            <p14:sldId id="269"/>
            <p14:sldId id="270"/>
            <p14:sldId id="292"/>
            <p14:sldId id="296"/>
            <p14:sldId id="301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o" initials="s" lastIdx="2" clrIdx="0"/>
  <p:cmAuthor id="1" name="Matteo Cristani" initials="M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40000"/>
    <a:srgbClr val="8C3836"/>
    <a:srgbClr val="FFFF99"/>
    <a:srgbClr val="AA00AA"/>
    <a:srgbClr val="98BDD6"/>
    <a:srgbClr val="287ECB"/>
    <a:srgbClr val="F0BC51"/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2" autoAdjust="0"/>
    <p:restoredTop sz="86467"/>
  </p:normalViewPr>
  <p:slideViewPr>
    <p:cSldViewPr snapToGrid="0">
      <p:cViewPr varScale="1">
        <p:scale>
          <a:sx n="144" d="100"/>
          <a:sy n="144" d="100"/>
        </p:scale>
        <p:origin x="880" y="184"/>
      </p:cViewPr>
      <p:guideLst>
        <p:guide orient="horz" pos="1620"/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92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84E245-B5A0-47D5-87CC-147578DAD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E7327-C872-472C-88D2-681BC8B0B8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A485-6416-43AD-8EA8-9AB4021210E8}" type="datetimeFigureOut">
              <a:rPr lang="en-US" altLang="it-IT"/>
              <a:pPr>
                <a:defRPr/>
              </a:pPr>
              <a:t>1/27/21</a:t>
            </a:fld>
            <a:endParaRPr lang="en-US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62B19-2075-46D4-90D4-88B66BAEC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0A42C-D4BA-4B57-8810-2714EF7E8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4743EB-F053-4EB0-B667-D66F0FE415E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2446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71CFC63-76EE-4C9F-A897-82314CDCE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9A7D3CE-DD5A-4884-90F5-F968DA0A72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804E0D8-8B5E-4615-B9C4-D99DA5FC31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926CD4B-EA52-4A35-ACD1-53E31ED8E8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34C6D3B-D2DB-4D5F-B47B-BAC5A6830E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A0687926-11A6-4219-AC1F-0E059A65D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5E51E3-9A27-4F9D-92A0-CC2B6D7DC9D8}" type="slidenum">
              <a:rPr lang="nl-NL" altLang="it-IT"/>
              <a:pPr>
                <a:defRPr/>
              </a:pPr>
              <a:t>‹N›</a:t>
            </a:fld>
            <a:endParaRPr lang="nl-NL" altLang="it-IT"/>
          </a:p>
        </p:txBody>
      </p:sp>
    </p:spTree>
    <p:extLst>
      <p:ext uri="{BB962C8B-B14F-4D97-AF65-F5344CB8AC3E}">
        <p14:creationId xmlns:p14="http://schemas.microsoft.com/office/powerpoint/2010/main" val="3938765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C57EF8F-8361-448B-B33D-B27F754A8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D545CD-AACE-464A-8873-AFDA579DE3B8}" type="slidenum">
              <a:rPr lang="nl-NL" altLang="it-IT">
                <a:latin typeface="Arial" panose="020B0604020202020204" pitchFamily="34" charset="0"/>
              </a:rPr>
              <a:pPr/>
              <a:t>1</a:t>
            </a:fld>
            <a:endParaRPr lang="nl-NL" altLang="it-IT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461A36A-26A4-442B-A193-C48F58FB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3263"/>
            <a:ext cx="6046788" cy="340201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93DB840-CA14-4E5B-BB44-138D926D3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0225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7" tIns="38524" rIns="77047" bIns="38524"/>
          <a:lstStyle/>
          <a:p>
            <a:pPr eaLnBrk="1" hangingPunct="1"/>
            <a:endParaRPr lang="en-US" altLang="it-IT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29EB811-4B8F-964A-8772-125ED7AC4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91FCF7-7703-1442-9BB7-5145E197579E}" type="slidenum">
              <a:rPr lang="en-US" altLang="it-IT"/>
              <a:pPr>
                <a:spcBef>
                  <a:spcPct val="0"/>
                </a:spcBef>
              </a:pPr>
              <a:t>25</a:t>
            </a:fld>
            <a:endParaRPr lang="en-US" altLang="it-IT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96E41F7-174B-EF4F-8052-58BDED9675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8CE750A-D2CC-FD48-8C3D-1940DD844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83454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C3912CE-8A5D-284F-A229-A9160B6ACA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0DAC7F-90CF-7C4A-A426-517B36F93731}" type="slidenum">
              <a:rPr lang="en-US" altLang="it-IT"/>
              <a:pPr>
                <a:spcBef>
                  <a:spcPct val="0"/>
                </a:spcBef>
              </a:pPr>
              <a:t>26</a:t>
            </a:fld>
            <a:endParaRPr lang="en-US" altLang="it-IT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38C7D2F-0E1E-1A4E-9873-F39F8CA5F8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304F711-2312-234D-9D0A-F11A0E69F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80135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63ED7D4-D409-A542-AA36-9C8F4B470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79E6C7-09F0-C84C-831C-71E725DC86B2}" type="slidenum">
              <a:rPr lang="en-US" altLang="it-IT"/>
              <a:pPr>
                <a:spcBef>
                  <a:spcPct val="0"/>
                </a:spcBef>
              </a:pPr>
              <a:t>27</a:t>
            </a:fld>
            <a:endParaRPr lang="en-US" altLang="it-IT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A2BA4D8-E562-9348-90F6-C3E33BF5AB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09BA066-2AB3-1444-9693-A8A6F8464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91323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4709CC9-274F-2041-8936-5EE677D42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AFD137-5064-3043-AE2A-4F427CB53B75}" type="slidenum">
              <a:rPr lang="en-US" altLang="it-IT"/>
              <a:pPr>
                <a:spcBef>
                  <a:spcPct val="0"/>
                </a:spcBef>
              </a:pPr>
              <a:t>28</a:t>
            </a:fld>
            <a:endParaRPr lang="en-US" altLang="it-IT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75B62C1-3045-0D41-BA43-6C4A5CC151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9247D0F-F746-C249-9E87-88F734A6C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4228067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F84A97B-E2D3-6E4C-9F49-1BB18B973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324335-A836-6C4E-876F-F5765521CF25}" type="slidenum">
              <a:rPr lang="en-US" altLang="it-IT"/>
              <a:pPr>
                <a:spcBef>
                  <a:spcPct val="0"/>
                </a:spcBef>
              </a:pPr>
              <a:t>29</a:t>
            </a:fld>
            <a:endParaRPr lang="en-US" altLang="it-IT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1D6B7C6-E862-6A42-BBA8-4FE931DAED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BB42EB1-105C-554A-B90A-212399B02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95828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A14FE78-E88E-0E4F-8B25-045BAC1B9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E94BB7-0143-4845-A961-54C0F10A9D65}" type="slidenum">
              <a:rPr lang="en-US" altLang="it-IT"/>
              <a:pPr>
                <a:spcBef>
                  <a:spcPct val="0"/>
                </a:spcBef>
              </a:pPr>
              <a:t>30</a:t>
            </a:fld>
            <a:endParaRPr lang="en-US" altLang="it-IT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1DF549C-52F9-E949-9C65-BEB0E61C82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80F603D-0BD2-5F46-A514-DA678CCB5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56504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21C5F66-52A0-8247-87C7-9982CD3A3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CDB0A3-14D7-B545-9926-D5A42AADB6DC}" type="slidenum">
              <a:rPr lang="en-US" altLang="it-IT"/>
              <a:pPr>
                <a:spcBef>
                  <a:spcPct val="0"/>
                </a:spcBef>
              </a:pPr>
              <a:t>31</a:t>
            </a:fld>
            <a:endParaRPr lang="en-US" altLang="it-IT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0AB1665-0852-E243-BC13-EAE4F6AA94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C23321F-DC4B-5C4C-AC4E-D50A82334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3665863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FB79015-91E0-9D4F-9A11-896E80CBD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48FFAD-F52A-4047-99DC-87F016494009}" type="slidenum">
              <a:rPr lang="en-US" altLang="it-IT"/>
              <a:pPr>
                <a:spcBef>
                  <a:spcPct val="0"/>
                </a:spcBef>
              </a:pPr>
              <a:t>32</a:t>
            </a:fld>
            <a:endParaRPr lang="en-US" altLang="it-IT"/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482EEE10-E0C6-AA4A-9E05-F38F1B2E39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>
            <a:extLst>
              <a:ext uri="{FF2B5EF4-FFF2-40B4-BE49-F238E27FC236}">
                <a16:creationId xmlns:a16="http://schemas.microsoft.com/office/drawing/2014/main" id="{4420E06F-34CE-9B4E-9F70-1D1161384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73118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BF8B3E7-59DF-BD48-B81E-80002DC4C3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FE2031-7088-A54C-8B50-B09796BE129F}" type="slidenum">
              <a:rPr lang="en-US" altLang="it-IT"/>
              <a:pPr>
                <a:spcBef>
                  <a:spcPct val="0"/>
                </a:spcBef>
              </a:pPr>
              <a:t>33</a:t>
            </a:fld>
            <a:endParaRPr lang="en-US" altLang="it-IT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14FD030-FC34-0941-BA2F-9E2313C5E9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6E483BF-3059-064A-8DBB-995E223C8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971634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931EA1D-2B7F-4F48-9511-1E054625A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7F5948-529D-F249-AF3A-B42179575CD8}" type="slidenum">
              <a:rPr lang="en-US" altLang="it-IT"/>
              <a:pPr>
                <a:spcBef>
                  <a:spcPct val="0"/>
                </a:spcBef>
              </a:pPr>
              <a:t>34</a:t>
            </a:fld>
            <a:endParaRPr lang="en-US" altLang="it-IT"/>
          </a:p>
        </p:txBody>
      </p:sp>
      <p:sp>
        <p:nvSpPr>
          <p:cNvPr id="40963" name="Rectangle 1026">
            <a:extLst>
              <a:ext uri="{FF2B5EF4-FFF2-40B4-BE49-F238E27FC236}">
                <a16:creationId xmlns:a16="http://schemas.microsoft.com/office/drawing/2014/main" id="{80B20042-47C2-9F48-A24E-BE82EB95B5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>
            <a:extLst>
              <a:ext uri="{FF2B5EF4-FFF2-40B4-BE49-F238E27FC236}">
                <a16:creationId xmlns:a16="http://schemas.microsoft.com/office/drawing/2014/main" id="{FDBFA8E2-CBA6-B94D-82D8-7BADCD317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311119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5007130F-3773-F24F-9A01-D6B886595F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BDF4DD-EB3D-AC4F-ADCA-EE7E5EFE8BC6}" type="slidenum">
              <a:rPr lang="en-US" altLang="it-IT"/>
              <a:pPr>
                <a:spcBef>
                  <a:spcPct val="0"/>
                </a:spcBef>
              </a:pPr>
              <a:t>17</a:t>
            </a:fld>
            <a:endParaRPr lang="en-US" altLang="it-IT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4D438DF-78B8-4645-87AB-BAC35E0189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00B5CC5-7376-7C43-9B9D-BE7EA9A9C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3070563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729726-1117-6040-9917-322B9C411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39CAAF-DD3A-1A4A-9B06-E8AF9C801550}" type="slidenum">
              <a:rPr lang="en-US" altLang="it-IT"/>
              <a:pPr>
                <a:spcBef>
                  <a:spcPct val="0"/>
                </a:spcBef>
              </a:pPr>
              <a:t>35</a:t>
            </a:fld>
            <a:endParaRPr lang="en-US" altLang="it-IT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DEBCD0C-08F3-534B-943D-3A8BF7CFA3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91B3514-E7C3-8C4C-804A-2D79D91D7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4277247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2478B12-47C9-3746-BDAD-EE05EF459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CAF4AE-4F78-C34F-BB80-19C1CA55471C}" type="slidenum">
              <a:rPr lang="en-US" altLang="it-IT"/>
              <a:pPr>
                <a:spcBef>
                  <a:spcPct val="0"/>
                </a:spcBef>
              </a:pPr>
              <a:t>36</a:t>
            </a:fld>
            <a:endParaRPr lang="en-US" altLang="it-IT"/>
          </a:p>
        </p:txBody>
      </p:sp>
      <p:sp>
        <p:nvSpPr>
          <p:cNvPr id="45059" name="Rectangle 1026">
            <a:extLst>
              <a:ext uri="{FF2B5EF4-FFF2-40B4-BE49-F238E27FC236}">
                <a16:creationId xmlns:a16="http://schemas.microsoft.com/office/drawing/2014/main" id="{B317B501-82D0-AD41-A8D6-EFC5CED759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>
            <a:extLst>
              <a:ext uri="{FF2B5EF4-FFF2-40B4-BE49-F238E27FC236}">
                <a16:creationId xmlns:a16="http://schemas.microsoft.com/office/drawing/2014/main" id="{E63413F0-48C0-4E4B-8580-6BE333CC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403692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F03A43E-C677-014A-8845-5D9F94EFD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06250F-D7A0-174A-B02E-2EB04F80D433}" type="slidenum">
              <a:rPr lang="en-US" altLang="it-IT"/>
              <a:pPr>
                <a:spcBef>
                  <a:spcPct val="0"/>
                </a:spcBef>
              </a:pPr>
              <a:t>37</a:t>
            </a:fld>
            <a:endParaRPr lang="en-US" altLang="it-IT"/>
          </a:p>
        </p:txBody>
      </p:sp>
      <p:sp>
        <p:nvSpPr>
          <p:cNvPr id="47107" name="Rectangle 1026">
            <a:extLst>
              <a:ext uri="{FF2B5EF4-FFF2-40B4-BE49-F238E27FC236}">
                <a16:creationId xmlns:a16="http://schemas.microsoft.com/office/drawing/2014/main" id="{8769E844-64C1-9846-8DAE-A53F13EA8F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54A2EA16-DD32-3B41-BDA2-1D6D12C42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901613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46A60C8-5D52-DD41-B027-611B9E148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CB3085-D251-A14F-B557-ED08F51FA4A6}" type="slidenum">
              <a:rPr lang="en-US" altLang="it-IT"/>
              <a:pPr>
                <a:spcBef>
                  <a:spcPct val="0"/>
                </a:spcBef>
              </a:pPr>
              <a:t>38</a:t>
            </a:fld>
            <a:endParaRPr lang="en-US" altLang="it-IT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5F62867-6F31-5049-AFF1-054868ACDE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D0A9EBB-434B-0549-8D3E-0B21E7370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611382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4F2793C-D455-4D45-92B7-80E3D63A10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5B4866-1481-6941-B98B-91F4CDDFF913}" type="slidenum">
              <a:rPr lang="en-US" altLang="it-IT"/>
              <a:pPr>
                <a:spcBef>
                  <a:spcPct val="0"/>
                </a:spcBef>
              </a:pPr>
              <a:t>39</a:t>
            </a:fld>
            <a:endParaRPr lang="en-US" altLang="it-IT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7423D81-2E3C-6147-AE61-A4FF0978CE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5BF3FB2-5688-0A49-AA83-5CE12A117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4144023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364D778-EBC8-824D-BF40-1238057C4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A7BD47-965E-A347-9872-39E77693767C}" type="slidenum">
              <a:rPr lang="en-US" altLang="it-IT"/>
              <a:pPr>
                <a:spcBef>
                  <a:spcPct val="0"/>
                </a:spcBef>
              </a:pPr>
              <a:t>40</a:t>
            </a:fld>
            <a:endParaRPr lang="en-US" altLang="it-IT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0083DF5-0192-7F41-9E65-D31405BDAB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5DB89B9-B60C-7C42-9EA0-1D7972133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700560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0AE53E7-348F-4441-833E-3AECB6533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804682-11B2-964B-93BD-00DA71E98B2B}" type="slidenum">
              <a:rPr lang="en-US" altLang="it-IT"/>
              <a:pPr>
                <a:spcBef>
                  <a:spcPct val="0"/>
                </a:spcBef>
              </a:pPr>
              <a:t>41</a:t>
            </a:fld>
            <a:endParaRPr lang="en-US" altLang="it-IT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7476382-5636-5F45-8788-045C1EB152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5E4F996-46A6-1546-A1B1-41D423070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194090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0BBF123-E47C-164B-967D-F8442BA5D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C7B213-F7B9-A241-9BAD-1DBD89107522}" type="slidenum">
              <a:rPr lang="en-US" altLang="it-IT"/>
              <a:pPr>
                <a:spcBef>
                  <a:spcPct val="0"/>
                </a:spcBef>
              </a:pPr>
              <a:t>42</a:t>
            </a:fld>
            <a:endParaRPr lang="en-US" altLang="it-IT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145F6B4-2F85-244C-87F1-CB370C2E9C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2F96346-89BD-6A49-A7CB-125377B1E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261983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306F65C-BC85-E949-B924-27A77DBB8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52DB2D-64D2-8448-9D27-05D77AE08E08}" type="slidenum">
              <a:rPr lang="en-US" altLang="it-IT"/>
              <a:pPr>
                <a:spcBef>
                  <a:spcPct val="0"/>
                </a:spcBef>
              </a:pPr>
              <a:t>43</a:t>
            </a:fld>
            <a:endParaRPr lang="en-US" altLang="it-IT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61EBC95-275F-4444-BD0F-1DFD4CDF35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D99C122-4237-9341-831D-FEABA9C2F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373015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2106128-860C-124C-9BA3-544B1E23C3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8C512F-70B7-F948-83D5-7166518C082C}" type="slidenum">
              <a:rPr lang="en-US" altLang="it-IT"/>
              <a:pPr>
                <a:spcBef>
                  <a:spcPct val="0"/>
                </a:spcBef>
              </a:pPr>
              <a:t>44</a:t>
            </a:fld>
            <a:endParaRPr lang="en-US" altLang="it-IT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AA4C37E-536A-1E40-B9D3-9C96A07F4E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90CD71B-0A3A-044A-994D-84317E33E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23666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BC74DC5-9649-8142-91B9-B1E4E5A56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224408-04F5-3A44-AF53-A672CFA02836}" type="slidenum">
              <a:rPr lang="en-US" altLang="it-IT"/>
              <a:pPr>
                <a:spcBef>
                  <a:spcPct val="0"/>
                </a:spcBef>
              </a:pPr>
              <a:t>18</a:t>
            </a:fld>
            <a:endParaRPr lang="en-US" altLang="it-IT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B106AF5-B8FE-F54D-80BF-7476F52E0F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F34F109-4C16-454E-AB4D-C027060D6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11577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2C75960-D5A5-C747-8178-927332CC5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890965-D7E6-534F-B451-131CA4415B55}" type="slidenum">
              <a:rPr lang="en-US" altLang="it-IT"/>
              <a:pPr>
                <a:spcBef>
                  <a:spcPct val="0"/>
                </a:spcBef>
              </a:pPr>
              <a:t>45</a:t>
            </a:fld>
            <a:endParaRPr lang="en-US" altLang="it-IT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815A121-0C91-3742-AAD7-79323C1E42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724DB90-0230-8044-B832-E94BE93B3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440758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1EF2DC9-1277-0644-9D9C-1374314184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D4A336-3E05-5E46-B981-745F2AEF519F}" type="slidenum">
              <a:rPr lang="en-US" altLang="it-IT"/>
              <a:pPr>
                <a:spcBef>
                  <a:spcPct val="0"/>
                </a:spcBef>
              </a:pPr>
              <a:t>46</a:t>
            </a:fld>
            <a:endParaRPr lang="en-US" altLang="it-IT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100D8E1-9B91-F04F-990B-E51DCB0E9D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D71B1D1-7C69-7349-BEAB-A15BE94F0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235787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4652F513-7996-4448-A396-9C64AB480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FFEC9D-15C3-F042-829A-854DE2220483}" type="slidenum">
              <a:rPr lang="en-US" altLang="it-IT"/>
              <a:pPr>
                <a:spcBef>
                  <a:spcPct val="0"/>
                </a:spcBef>
              </a:pPr>
              <a:t>47</a:t>
            </a:fld>
            <a:endParaRPr lang="en-US" altLang="it-IT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5946107-C038-B547-93E5-141E0FD462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E06FA2B-B3ED-574B-A7C9-0100A7629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745031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B80566C-8D79-7244-8E8C-92EAE4D1E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AF7C02-8318-9340-AB62-F66FD46D5AAE}" type="slidenum">
              <a:rPr lang="en-US" altLang="it-IT"/>
              <a:pPr>
                <a:spcBef>
                  <a:spcPct val="0"/>
                </a:spcBef>
              </a:pPr>
              <a:t>48</a:t>
            </a:fld>
            <a:endParaRPr lang="en-US" altLang="it-IT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EEEF3B6-35B3-8946-840F-5BFCD65538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3C385C-555E-D745-9060-936D7B4E2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715609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DEB2023-6844-6249-BFE2-C7E51DDE4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31ABF8-51FA-3240-B899-9F87993499ED}" type="slidenum">
              <a:rPr lang="en-US" altLang="it-IT"/>
              <a:pPr>
                <a:spcBef>
                  <a:spcPct val="0"/>
                </a:spcBef>
              </a:pPr>
              <a:t>49</a:t>
            </a:fld>
            <a:endParaRPr lang="en-US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EEA52DC-7945-2643-AD1B-1ECAD132E2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3808C54-9BEE-134D-8652-DF296C11F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083464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CC76BAE-EB7B-D140-9646-F109520CF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8EDBC9-1989-A648-A7CC-5E5B8F4D5047}" type="slidenum">
              <a:rPr lang="en-US" altLang="it-IT"/>
              <a:pPr>
                <a:spcBef>
                  <a:spcPct val="0"/>
                </a:spcBef>
              </a:pPr>
              <a:t>50</a:t>
            </a:fld>
            <a:endParaRPr lang="en-US" altLang="it-IT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D0C0FDC-B530-9C44-B51B-46AF647AE6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3EC3452-BA15-B944-9219-3EF6A42A4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626429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B254B32-AD7E-0B4F-B7D6-65C569FBD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764384-699A-7C42-92EA-2322F7AA19AC}" type="slidenum">
              <a:rPr lang="en-US" altLang="it-IT"/>
              <a:pPr>
                <a:spcBef>
                  <a:spcPct val="0"/>
                </a:spcBef>
              </a:pPr>
              <a:t>51</a:t>
            </a:fld>
            <a:endParaRPr lang="en-US" altLang="it-IT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E9FEF8E-2BF1-8A4D-A599-43EE4EA803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40C8441-DBB0-0643-820B-1554DB8BD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40747432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5B0AF8C-4B56-2049-85AD-85CD440D4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300440-AF84-2F47-8392-E6C72CF26273}" type="slidenum">
              <a:rPr lang="en-US" altLang="it-IT"/>
              <a:pPr>
                <a:spcBef>
                  <a:spcPct val="0"/>
                </a:spcBef>
              </a:pPr>
              <a:t>52</a:t>
            </a:fld>
            <a:endParaRPr lang="en-US" altLang="it-IT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41B0A1DC-FF28-6145-9B5A-0505CEEF49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0052AFA-6C82-BF4F-8DE9-8F95B7FAF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0332230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9F17A21-9538-0D47-8EE3-BD52610E2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86AE50-4140-7841-9C88-55FA7699FD7E}" type="slidenum">
              <a:rPr lang="en-US" altLang="it-IT"/>
              <a:pPr>
                <a:spcBef>
                  <a:spcPct val="0"/>
                </a:spcBef>
              </a:pPr>
              <a:t>53</a:t>
            </a:fld>
            <a:endParaRPr lang="en-US" altLang="it-IT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A7302C2-A21C-6F40-A2DB-356D8AF898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FEDAF3F-46E7-5E42-A257-72678799E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31460720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32DA71A-F727-6348-B7D4-2500F5446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318BE3-4783-AD49-9410-D28ECC4F2FA8}" type="slidenum">
              <a:rPr lang="en-US" altLang="it-IT"/>
              <a:pPr>
                <a:spcBef>
                  <a:spcPct val="0"/>
                </a:spcBef>
              </a:pPr>
              <a:t>54</a:t>
            </a:fld>
            <a:endParaRPr lang="en-US" altLang="it-IT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D8C16AE-AFB0-7048-A0F5-D693B81EF0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E861180-15A2-6646-84F2-8D3DC2D14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63887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02BAE00-E3AF-F347-8B1C-B6B3790D8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424D48-EC64-3E4B-92C5-84CD96D9E8F5}" type="slidenum">
              <a:rPr lang="en-US" altLang="it-IT"/>
              <a:pPr>
                <a:spcBef>
                  <a:spcPct val="0"/>
                </a:spcBef>
              </a:pPr>
              <a:t>19</a:t>
            </a:fld>
            <a:endParaRPr lang="en-US" altLang="it-IT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803ABBA-AD88-6B43-96D8-3695E1AD0B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0371094-EA58-5E42-8930-4DB8E3BBE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38156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789348B-E69A-2745-88A1-069E9EEBB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480530-62C6-3540-A609-4C91CAC04AA6}" type="slidenum">
              <a:rPr lang="en-US" altLang="it-IT"/>
              <a:pPr>
                <a:spcBef>
                  <a:spcPct val="0"/>
                </a:spcBef>
              </a:pPr>
              <a:t>20</a:t>
            </a:fld>
            <a:endParaRPr lang="en-US" altLang="it-IT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F02DCC0-F527-CF4A-9E3D-C618F9D084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D38DCA1-9A7E-2349-925A-4EE662BF1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328396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734CD81-B5C4-BC42-B7F8-5A575CB45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59153B-A23B-EE44-8AF8-B25346448D8A}" type="slidenum">
              <a:rPr lang="en-US" altLang="it-IT"/>
              <a:pPr>
                <a:spcBef>
                  <a:spcPct val="0"/>
                </a:spcBef>
              </a:pPr>
              <a:t>21</a:t>
            </a:fld>
            <a:endParaRPr lang="en-US" altLang="it-IT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357B3D9-9A0D-9747-9C44-8F378DF50C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5C72A30-2B3E-5D42-839E-5956FC217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102121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AF01104-2EC2-B144-ADB8-7B83B8758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A0857D-B6C8-7244-9F3D-5EB02A728994}" type="slidenum">
              <a:rPr lang="en-US" altLang="it-IT"/>
              <a:pPr>
                <a:spcBef>
                  <a:spcPct val="0"/>
                </a:spcBef>
              </a:pPr>
              <a:t>22</a:t>
            </a:fld>
            <a:endParaRPr lang="en-US" altLang="it-IT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BE7522E-D234-9F41-B7CE-1B3376552C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00C43F7-C2A8-7C4C-BAF5-D5DFAA983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99217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416C2A7-B624-4745-9366-91F41CEC2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6A23AD-7859-BD43-8625-BF217908A2B3}" type="slidenum">
              <a:rPr lang="en-US" altLang="it-IT"/>
              <a:pPr>
                <a:spcBef>
                  <a:spcPct val="0"/>
                </a:spcBef>
              </a:pPr>
              <a:t>23</a:t>
            </a:fld>
            <a:endParaRPr lang="en-US" altLang="it-IT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5FD5653-5B75-7540-948E-349CDA6358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B20A1B4-2CBA-C34E-8214-E256943F6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19963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986605A-A018-8B43-9638-948A30686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4D727C-BCC4-C148-863A-59CDA3C9EF3C}" type="slidenum">
              <a:rPr lang="en-US" altLang="it-IT"/>
              <a:pPr>
                <a:spcBef>
                  <a:spcPct val="0"/>
                </a:spcBef>
              </a:pPr>
              <a:t>24</a:t>
            </a:fld>
            <a:endParaRPr lang="en-US" altLang="it-IT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3C1B561-4760-9B49-839C-61471E2330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3C34522-70C1-2741-B2FA-6CE76507D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4496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F5CD9-6EAF-4B8B-9A4D-446D9D8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5EC06-D9EF-421D-B636-55F4AACA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ED50A0-78C5-42A3-8B38-E1A9DBE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7103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6C99A-F6EA-44E5-B86D-8086FD21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3AB2F-0E00-4C92-A508-186E6FD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68B54-0662-4EE2-B3E9-264D1DF0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91C6E6-09D2-40BD-91F2-E474F31023E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57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144EC7-064D-4629-A13E-BC17C0C7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BA2179-2FC3-4FAD-8BB0-1E9D316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A0186A-B7F0-4F3A-A07F-0F1394D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7B9D4D-E2B4-4C02-A143-BFB59491808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10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F3F9C-540B-468D-B525-7A1FFFB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AC2101-7C3D-43D9-B409-B7ABFD75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01E8D0-7250-4243-89B8-07E48DFA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58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small" baseline="0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FC1CC5-72B4-4175-96AC-0AAB76C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D2EC85-D444-4CAE-8A7C-2318EEC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C0FDD-1C9E-4F9B-802B-D0D0B256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A0980B-2DE9-40AD-8A4E-40673DB95E9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898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DFE60E-FCA5-4468-A238-A20DBCF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C1C83E-6933-48CB-81DB-2D6C24A0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80F37-86A5-4A66-88A3-29B44267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54FAF7-AB3B-4F7E-9E4D-EFD1BDE1368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439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C22FEF5-9EB2-453F-A5FE-EAB3C53E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A33CE7-8F18-4DB0-B6A3-7B697BF4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4923DE-6083-4153-995D-8F0374F8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30E12C-3274-4FAB-BA9C-E68E77B0C14D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85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01FED8-2700-48C7-87EB-F70A6817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426F0B-8BC6-4ADE-A8A8-5385F517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582239-C1BB-485A-9FEE-F41A21AB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F7909B-0F24-4DCB-B54E-6ED0CFB1C01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3182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FE9452-6A85-432A-9499-56CE62A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F88F0-4AAD-4067-8504-06A96A4C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0A01D4-5A85-4F93-84CF-2B84CC8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D64222-F0E5-4BFA-B141-DC6F71D6256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6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507EE9-0CDC-4148-8A28-DB77BBCD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22D2B5-089D-434E-80AE-5C832BC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2FBC73-D206-45C1-96E4-53614CD9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76B2D-B94D-4307-9644-89F667858B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99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0E7B81-0415-45FD-AB81-D333AF2D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E77243-2F71-42BE-B622-2FC4DE67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NMR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6188A-68ED-4AC6-B692-6ABAE89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B338B3-9BD9-4219-AABA-FCF7A675F8C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81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3E4D53D9-0413-4E98-B30A-0911779B1C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36525"/>
            <a:ext cx="7924800" cy="0"/>
          </a:xfrm>
          <a:prstGeom prst="line">
            <a:avLst/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Segnaposto titolo 1">
            <a:extLst>
              <a:ext uri="{FF2B5EF4-FFF2-40B4-BE49-F238E27FC236}">
                <a16:creationId xmlns:a16="http://schemas.microsoft.com/office/drawing/2014/main" id="{AA9ADE31-466F-4A6E-B2C5-67CEBCE01D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952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  <a:endParaRPr lang="en-US" altLang="it-IT"/>
          </a:p>
        </p:txBody>
      </p:sp>
      <p:sp>
        <p:nvSpPr>
          <p:cNvPr id="2052" name="Segnaposto testo 2">
            <a:extLst>
              <a:ext uri="{FF2B5EF4-FFF2-40B4-BE49-F238E27FC236}">
                <a16:creationId xmlns:a16="http://schemas.microsoft.com/office/drawing/2014/main" id="{11430D93-9A39-4E38-B62A-1CFA666B5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866775"/>
            <a:ext cx="82296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  <a:endParaRPr lang="en-US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039C1-3D31-4618-812B-62486E9A9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en-US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C481AF-DC48-4A15-B780-A6FE13CE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5BA29-28F1-45BD-95D4-7D70F8E1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7703C53-5324-49A8-8F9E-1D23D9472D2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43039F-1152-7640-A8B6-3592FA14B47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35975" y="18703"/>
            <a:ext cx="1108025" cy="3920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95ECE64-F2A7-4B42-9294-67E7C031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128" y="4092351"/>
            <a:ext cx="33480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>
                <a:latin typeface="Tahoma" panose="020B0604030504040204" pitchFamily="34" charset="0"/>
              </a:rPr>
              <a:t>Computer Science Department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>
                <a:latin typeface="Tahoma" panose="020B0604030504040204" pitchFamily="34" charset="0"/>
              </a:rPr>
              <a:t>University of Verona - Italy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4E587E-09E1-4E74-AE2B-B98A490615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3216" y="843558"/>
            <a:ext cx="7772400" cy="2088232"/>
          </a:xfrm>
          <a:effectLst>
            <a:outerShdw blurRad="63500" dist="81320" dir="2319588" algn="ctr" rotWithShape="0">
              <a:schemeClr val="bg2">
                <a:alpha val="74997"/>
              </a:schemeClr>
            </a:outerShdw>
          </a:effectLst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ea typeface="+mj-ea"/>
                <a:cs typeface="+mj-cs"/>
              </a:rPr>
              <a:t>INTRODUCTION TO NON MONOTONIC REASONING</a:t>
            </a:r>
            <a:br>
              <a:rPr lang="en-US" sz="2800" b="1" dirty="0">
                <a:ea typeface="+mj-ea"/>
                <a:cs typeface="+mj-cs"/>
              </a:rPr>
            </a:br>
            <a:br>
              <a:rPr lang="en-US" sz="2800" b="1" dirty="0">
                <a:ea typeface="+mj-ea"/>
                <a:cs typeface="+mj-cs"/>
              </a:rPr>
            </a:br>
            <a:r>
              <a:rPr lang="en-US" sz="2400" b="1" dirty="0">
                <a:solidFill>
                  <a:schemeClr val="tx1"/>
                </a:solidFill>
                <a:ea typeface="+mj-ea"/>
                <a:cs typeface="+mj-cs"/>
              </a:rPr>
              <a:t>LECTURE 2:	 NON MONOTONIC LOGIC AND LOGIC PROGRAMMING</a:t>
            </a:r>
            <a:endParaRPr lang="en-US" sz="2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28677" name="Immagine 25" descr="univr-color.gif">
            <a:extLst>
              <a:ext uri="{FF2B5EF4-FFF2-40B4-BE49-F238E27FC236}">
                <a16:creationId xmlns:a16="http://schemas.microsoft.com/office/drawing/2014/main" id="{0F2A3EAB-47C4-4463-9952-A31D235A5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41" y="3805014"/>
            <a:ext cx="1098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CasellaDiTesto 1">
            <a:extLst>
              <a:ext uri="{FF2B5EF4-FFF2-40B4-BE49-F238E27FC236}">
                <a16:creationId xmlns:a16="http://schemas.microsoft.com/office/drawing/2014/main" id="{7FE76117-C115-45E9-82F7-562E82BF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20081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it-IT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62553-8B64-BA4D-8E70-079EFEE5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THEORY EVALUTATION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DD25F5-6056-C848-AC1F-3BA1CAA48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 DT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i="1" dirty="0" err="1"/>
                  <a:t>coherent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derive </a:t>
                </a:r>
                <a:r>
                  <a:rPr lang="it-IT" dirty="0" err="1"/>
                  <a:t>both</a:t>
                </a:r>
                <a:r>
                  <a:rPr lang="it-IT" dirty="0"/>
                  <a:t> a </a:t>
                </a:r>
                <a:r>
                  <a:rPr lang="it-IT" dirty="0" err="1"/>
                  <a:t>literal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and </a:t>
                </a:r>
                <a:r>
                  <a:rPr lang="it-IT" dirty="0" err="1"/>
                  <a:t>its</a:t>
                </a:r>
                <a:r>
                  <a:rPr lang="it-IT" dirty="0"/>
                  <a:t> opposite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in a </a:t>
                </a:r>
                <a:r>
                  <a:rPr lang="it-IT" dirty="0" err="1"/>
                  <a:t>strict</a:t>
                </a:r>
                <a:r>
                  <a:rPr lang="it-IT" dirty="0"/>
                  <a:t> way</a:t>
                </a:r>
              </a:p>
              <a:p>
                <a:r>
                  <a:rPr lang="it-IT" dirty="0"/>
                  <a:t>With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mean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positive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it-IT" dirty="0"/>
              </a:p>
              <a:p>
                <a:pPr lvl="1"/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negative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DD25F5-6056-C848-AC1F-3BA1CAA48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E96578-AFAD-C54F-894C-8AB1691C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5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786EC6-8C6F-8740-AA84-AB66DFCF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STRICT 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0D7655-DBFE-8546-AA54-95557CEFC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We conclude </a:t>
                </a:r>
                <a:r>
                  <a:rPr lang="it-IT" dirty="0" err="1"/>
                  <a:t>positively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for a </a:t>
                </a:r>
                <a:r>
                  <a:rPr lang="it-IT" dirty="0" err="1"/>
                  <a:t>literal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within a </a:t>
                </a:r>
                <a:r>
                  <a:rPr lang="it-IT" dirty="0" err="1"/>
                  <a:t>coherent</a:t>
                </a:r>
                <a:r>
                  <a:rPr lang="it-IT" dirty="0"/>
                  <a:t> </a:t>
                </a:r>
                <a:r>
                  <a:rPr lang="it-IT" dirty="0" err="1"/>
                  <a:t>theory</a:t>
                </a:r>
                <a:endParaRPr lang="it-IT" dirty="0"/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fact</a:t>
                </a:r>
                <a:endParaRPr lang="it-IT" dirty="0"/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derived</a:t>
                </a:r>
                <a:r>
                  <a:rPr lang="it-IT" dirty="0"/>
                  <a:t> in a </a:t>
                </a:r>
                <a:r>
                  <a:rPr lang="it-IT" dirty="0" err="1"/>
                  <a:t>strict</a:t>
                </a:r>
                <a:r>
                  <a:rPr lang="it-IT" dirty="0"/>
                  <a:t> way, with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dirty="0" err="1"/>
                  <a:t>rules</a:t>
                </a:r>
                <a:r>
                  <a:rPr lang="it-IT" dirty="0"/>
                  <a:t> </a:t>
                </a:r>
                <a:r>
                  <a:rPr lang="it-IT" dirty="0" err="1"/>
                  <a:t>triggered</a:t>
                </a:r>
                <a:r>
                  <a:rPr lang="it-IT" dirty="0"/>
                  <a:t> by </a:t>
                </a:r>
                <a:r>
                  <a:rPr lang="it-IT" dirty="0" err="1"/>
                  <a:t>either</a:t>
                </a:r>
                <a:r>
                  <a:rPr lang="it-IT" dirty="0"/>
                  <a:t> a </a:t>
                </a:r>
                <a:r>
                  <a:rPr lang="it-IT" dirty="0" err="1"/>
                  <a:t>fact</a:t>
                </a:r>
                <a:r>
                  <a:rPr lang="it-IT" dirty="0"/>
                  <a:t> or </a:t>
                </a:r>
                <a:r>
                  <a:rPr lang="it-IT" dirty="0" err="1"/>
                  <a:t>literals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are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0D7655-DBFE-8546-AA54-95557CEFC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4EF2A6-3307-6B4A-8361-71B7DF4B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8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81F9F-3AC4-5A4D-99D4-7B2901DC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DEFEASIBLE 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43E0486-BF5B-AB40-BCDE-CED5B7F16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1600" dirty="0"/>
                  <a:t>We conclude </a:t>
                </a:r>
                <a:r>
                  <a:rPr lang="it-IT" sz="1600" dirty="0" err="1"/>
                  <a:t>positively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/>
                  <a:t> for a </a:t>
                </a:r>
                <a:r>
                  <a:rPr lang="it-IT" sz="1600" dirty="0" err="1"/>
                  <a:t>literal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/>
                  <a:t> within a </a:t>
                </a:r>
                <a:r>
                  <a:rPr lang="it-IT" sz="1600" dirty="0" err="1"/>
                  <a:t>coherent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theory</a:t>
                </a:r>
                <a:r>
                  <a:rPr lang="it-IT" sz="1600" dirty="0"/>
                  <a:t>, </a:t>
                </a:r>
                <a:r>
                  <a:rPr lang="it-IT" sz="1600" dirty="0" err="1"/>
                  <a:t>when</a:t>
                </a:r>
                <a:endParaRPr lang="it-IT" sz="16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ea typeface="Cambria Math" panose="02040503050406030204" pitchFamily="18" charset="0"/>
                  </a:rPr>
                  <a:t> or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1600" dirty="0" err="1">
                    <a:ea typeface="Cambria Math" panose="02040503050406030204" pitchFamily="18" charset="0"/>
                  </a:rPr>
                  <a:t>It</a:t>
                </a:r>
                <a:r>
                  <a:rPr lang="it-IT" sz="1600" dirty="0"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ea typeface="Cambria Math" panose="02040503050406030204" pitchFamily="18" charset="0"/>
                  </a:rPr>
                  <a:t>proven</a:t>
                </a:r>
                <a:r>
                  <a:rPr lang="it-IT" sz="1600" dirty="0"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ea typeface="Cambria Math" panose="02040503050406030204" pitchFamily="18" charset="0"/>
                  </a:rPr>
                  <a:t>irrefutably</a:t>
                </a:r>
                <a:endParaRPr lang="it-IT" sz="1600" dirty="0">
                  <a:ea typeface="Cambria Math" panose="02040503050406030204" pitchFamily="18" charset="0"/>
                </a:endParaRPr>
              </a:p>
              <a:p>
                <a:pPr marL="1314450" lvl="2" indent="-457200">
                  <a:buFont typeface="+mj-lt"/>
                  <a:buAutoNum type="alphaLcPeriod"/>
                </a:pP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least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one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defeasible</a:t>
                </a:r>
                <a:r>
                  <a:rPr lang="it-IT" sz="1600" dirty="0"/>
                  <a:t> or </a:t>
                </a:r>
                <a:r>
                  <a:rPr lang="it-IT" sz="1600" dirty="0" err="1"/>
                  <a:t>strict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rule</a:t>
                </a:r>
                <a:r>
                  <a:rPr lang="it-IT" sz="1600" dirty="0"/>
                  <a:t> </a:t>
                </a:r>
                <a:r>
                  <a:rPr lang="it-IT" sz="1600" b="1" dirty="0" err="1"/>
                  <a:t>r</a:t>
                </a:r>
                <a:r>
                  <a:rPr lang="it-IT" sz="1600" dirty="0"/>
                  <a:t> </a:t>
                </a:r>
                <a:r>
                  <a:rPr lang="it-IT" sz="1600" dirty="0" err="1"/>
                  <a:t>whose</a:t>
                </a:r>
                <a:r>
                  <a:rPr lang="it-IT" sz="1600" dirty="0"/>
                  <a:t> head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/>
                  <a:t>, </a:t>
                </a:r>
                <a:r>
                  <a:rPr lang="it-IT" sz="1600" dirty="0" err="1"/>
                  <a:t>whose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antecedents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are </a:t>
                </a:r>
                <a:r>
                  <a:rPr lang="it-IT" sz="1600" dirty="0" err="1"/>
                  <a:t>all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proven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defeasibly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and</a:t>
                </a:r>
              </a:p>
              <a:p>
                <a:pPr marL="1314450" lvl="2" indent="-457200">
                  <a:buFont typeface="+mj-lt"/>
                  <a:buAutoNum type="alphaLcPeriod"/>
                </a:pP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no </a:t>
                </a:r>
                <a:r>
                  <a:rPr lang="it-IT" sz="1600" dirty="0" err="1"/>
                  <a:t>chain</a:t>
                </a:r>
                <a:r>
                  <a:rPr lang="it-IT" sz="1600" dirty="0"/>
                  <a:t> of </a:t>
                </a:r>
                <a:r>
                  <a:rPr lang="it-IT" sz="1600" dirty="0" err="1"/>
                  <a:t>rules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starting</a:t>
                </a:r>
                <a:r>
                  <a:rPr lang="it-IT" sz="1600" dirty="0"/>
                  <a:t> with </a:t>
                </a:r>
                <a:r>
                  <a:rPr lang="it-IT" sz="1600" dirty="0" err="1"/>
                  <a:t>facts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brings</a:t>
                </a:r>
                <a:r>
                  <a:rPr lang="it-IT" sz="1600" dirty="0"/>
                  <a:t> to the opposite </a:t>
                </a:r>
                <a:r>
                  <a:rPr lang="it-IT" sz="1600" dirty="0" err="1"/>
                  <a:t>literal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16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1600" dirty="0" err="1"/>
                  <a:t>It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proven</a:t>
                </a:r>
                <a:r>
                  <a:rPr lang="it-IT" sz="1600" dirty="0"/>
                  <a:t> in a </a:t>
                </a:r>
                <a:r>
                  <a:rPr lang="it-IT" sz="1600" dirty="0" err="1"/>
                  <a:t>properly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defeasible</a:t>
                </a:r>
                <a:r>
                  <a:rPr lang="it-IT" sz="1600" dirty="0"/>
                  <a:t> way</a:t>
                </a:r>
              </a:p>
              <a:p>
                <a:pPr marL="1314450" lvl="2" indent="-457200">
                  <a:buFont typeface="+mj-lt"/>
                  <a:buAutoNum type="alphaLcPeriod"/>
                </a:pPr>
                <a:r>
                  <a:rPr lang="it-IT" sz="1600" dirty="0"/>
                  <a:t>There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least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one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defeasible</a:t>
                </a:r>
                <a:r>
                  <a:rPr lang="it-IT" sz="1600" dirty="0"/>
                  <a:t> or </a:t>
                </a:r>
                <a:r>
                  <a:rPr lang="it-IT" sz="1600" dirty="0" err="1"/>
                  <a:t>strict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rule</a:t>
                </a:r>
                <a:r>
                  <a:rPr lang="it-IT" sz="1600" dirty="0"/>
                  <a:t> </a:t>
                </a:r>
                <a:r>
                  <a:rPr lang="it-IT" sz="1600" b="1" dirty="0" err="1"/>
                  <a:t>r</a:t>
                </a:r>
                <a:r>
                  <a:rPr lang="it-IT" sz="1600" dirty="0"/>
                  <a:t> </a:t>
                </a:r>
                <a:r>
                  <a:rPr lang="it-IT" sz="1600" dirty="0" err="1"/>
                  <a:t>whose</a:t>
                </a:r>
                <a:r>
                  <a:rPr lang="it-IT" sz="1600" dirty="0"/>
                  <a:t> head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/>
                  <a:t>, </a:t>
                </a:r>
                <a:r>
                  <a:rPr lang="it-IT" sz="1600" dirty="0" err="1"/>
                  <a:t>whose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antecedents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are </a:t>
                </a:r>
                <a:r>
                  <a:rPr lang="it-IT" sz="1600" dirty="0" err="1"/>
                  <a:t>all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proven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defeasibly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and</a:t>
                </a:r>
              </a:p>
              <a:p>
                <a:pPr marL="1314450" lvl="2" indent="-457200">
                  <a:buFont typeface="+mj-lt"/>
                  <a:buAutoNum type="alphaLcPeriod"/>
                </a:pP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 </a:t>
                </a:r>
                <a:r>
                  <a:rPr lang="it-IT" sz="1600" dirty="0" err="1"/>
                  <a:t>priority</a:t>
                </a:r>
                <a:r>
                  <a:rPr lang="it-IT" sz="1600" dirty="0"/>
                  <a:t> of </a:t>
                </a:r>
                <a:r>
                  <a:rPr lang="it-IT" sz="1600" b="1" dirty="0" err="1"/>
                  <a:t>r</a:t>
                </a:r>
                <a:r>
                  <a:rPr lang="it-IT" sz="1600" dirty="0"/>
                  <a:t> on </a:t>
                </a:r>
                <a:r>
                  <a:rPr lang="it-IT" sz="1600" dirty="0" err="1"/>
                  <a:t>any</a:t>
                </a:r>
                <a:r>
                  <a:rPr lang="it-IT" sz="1600" dirty="0"/>
                  <a:t> </a:t>
                </a:r>
                <a:r>
                  <a:rPr lang="it-IT" sz="1600" dirty="0" err="1"/>
                  <a:t>rule</a:t>
                </a:r>
                <a:r>
                  <a:rPr lang="it-IT" sz="1600" dirty="0"/>
                  <a:t> </a:t>
                </a:r>
                <a:r>
                  <a:rPr lang="it-IT" sz="1600" b="1" dirty="0" err="1"/>
                  <a:t>r</a:t>
                </a:r>
                <a:r>
                  <a:rPr lang="it-IT" sz="1600" b="1" dirty="0"/>
                  <a:t>’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concluding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/>
                      <m:t>∼</m:t>
                    </m:r>
                    <m:r>
                      <a:rPr lang="it-IT" sz="1600"/>
                      <m:t>𝑝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(</a:t>
                </a:r>
                <a:r>
                  <a:rPr lang="it-IT" sz="1600" dirty="0" err="1"/>
                  <a:t>either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defeasible</a:t>
                </a:r>
                <a:r>
                  <a:rPr lang="it-IT" sz="1600" dirty="0"/>
                  <a:t> or </a:t>
                </a:r>
                <a:r>
                  <a:rPr lang="it-IT" sz="1600" dirty="0" err="1"/>
                  <a:t>defeater</a:t>
                </a:r>
                <a:r>
                  <a:rPr lang="it-IT" sz="1600" dirty="0"/>
                  <a:t>)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43E0486-BF5B-AB40-BCDE-CED5B7F16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6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FBDB64-71D7-0248-8952-59EE3AD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4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898E7-23D6-B44D-A576-4D5BE274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44" y="9525"/>
            <a:ext cx="8229600" cy="857250"/>
          </a:xfrm>
        </p:spPr>
        <p:txBody>
          <a:bodyPr/>
          <a:lstStyle/>
          <a:p>
            <a:r>
              <a:rPr lang="it-IT" dirty="0"/>
              <a:t>NEGATIVE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E279E89-D71F-884C-AF9A-14CD48566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When </a:t>
                </a:r>
                <a14:m>
                  <m:oMath xmlns:m="http://schemas.openxmlformats.org/officeDocument/2006/math">
                    <m:r>
                      <a:rPr lang="it-IT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</a:p>
              <a:p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either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or 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  <a:p>
                <a:r>
                  <a:rPr lang="it-IT" dirty="0"/>
                  <a:t>We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either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or </a:t>
                </a:r>
                <a14:m>
                  <m:oMath xmlns:m="http://schemas.openxmlformats.org/officeDocument/2006/math">
                    <m:r>
                      <a: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  <a:p>
                <a:r>
                  <a:rPr lang="it-IT" dirty="0" err="1"/>
                  <a:t>We</a:t>
                </a:r>
                <a:r>
                  <a:rPr lang="it-IT" dirty="0"/>
                  <a:t> can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both</a:t>
                </a:r>
                <a:r>
                  <a:rPr lang="it-IT" dirty="0"/>
                  <a:t> -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E279E89-D71F-884C-AF9A-14CD48566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9BBF80-D09A-0949-A9D6-FEE6D6A8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4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B031C-D16B-3648-A9F9-5470D2E1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EXAMPLES: IRREFUTABLES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5782B310-0199-844B-B58D-675372122C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∼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5782B310-0199-844B-B58D-675372122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22ED5E2-B31F-DF4A-BE98-64A2B9C04A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sz="2000" b="1" dirty="0"/>
                  <a:t>STRICT POSITIVE EXTENSION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r>
                  <a:rPr lang="it-IT" sz="2000" b="1" dirty="0"/>
                  <a:t>STRICT NEGATIVE EXTENSION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{∼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r>
                  <a:rPr lang="it-IT" sz="2000" b="1" dirty="0"/>
                  <a:t>DEFEASIBLE POSITIVE EXTENSION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r>
                  <a:rPr lang="it-IT" sz="2000" b="1" dirty="0"/>
                  <a:t>DEFEASIBLE NEGATIVE EXTENSION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{∼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22ED5E2-B31F-DF4A-BE98-64A2B9C04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11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649EF25-EA17-CF4B-BEF1-09314C81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2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B031C-D16B-3648-A9F9-5470D2E1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EXAMPLES: REFUTABLES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5782B310-0199-844B-B58D-675372122C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1&gt;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5782B310-0199-844B-B58D-675372122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22ED5E2-B31F-DF4A-BE98-64A2B9C04A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sz="2000" b="1" dirty="0"/>
                  <a:t>STRICT POSITIVE EXTENSION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r>
                  <a:rPr lang="it-IT" sz="2000" b="1" dirty="0"/>
                  <a:t>STRICT NEGATIVE EXTENSION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{∼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r>
                  <a:rPr lang="it-IT" sz="2000" b="1" dirty="0"/>
                  <a:t>DEFEASIBLE POSITIVE EXTENSION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r>
                  <a:rPr lang="it-IT" sz="2000" b="1" dirty="0"/>
                  <a:t>DEFEASIBLE NEGATIVE EXTENSION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{∼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,∼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22ED5E2-B31F-DF4A-BE98-64A2B9C04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11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649EF25-EA17-CF4B-BEF1-09314C81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A84D32B-54A5-5041-8C57-C66B5BF8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COMPUTATIONA ISSUES TO DEAL WITH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33A0FB7-09D6-204E-9EA9-A562A9A3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work?</a:t>
            </a:r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 general </a:t>
            </a:r>
            <a:r>
              <a:rPr lang="it-IT" dirty="0" err="1"/>
              <a:t>implementation</a:t>
            </a:r>
            <a:r>
              <a:rPr lang="it-IT" dirty="0"/>
              <a:t>?</a:t>
            </a:r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 general </a:t>
            </a:r>
            <a:r>
              <a:rPr lang="it-IT" dirty="0" err="1"/>
              <a:t>method</a:t>
            </a:r>
            <a:r>
              <a:rPr lang="it-IT" dirty="0"/>
              <a:t>?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4A956-4951-E744-ADB1-4E829EBF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60018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71BB0109-8960-784C-ACD2-D5108FFDE2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PROLOG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660B9C5C-2997-CF41-8D21-0D2C159F74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318677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06DB189-7A5A-5C48-BAC9-2567A4797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Prolog</a:t>
            </a:r>
            <a:endParaRPr lang="en-US" altLang="it-IT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0035839-BD89-1244-A783-C8EBE9DCD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it-IT" sz="1800" dirty="0"/>
              <a:t>A </a:t>
            </a:r>
            <a:r>
              <a:rPr lang="tr-TR" altLang="it-IT" sz="1800" dirty="0" err="1"/>
              <a:t>logic</a:t>
            </a:r>
            <a:r>
              <a:rPr lang="tr-TR" altLang="it-IT" sz="1800" dirty="0"/>
              <a:t> </a:t>
            </a:r>
            <a:r>
              <a:rPr lang="tr-TR" altLang="it-IT" sz="1800" dirty="0" err="1"/>
              <a:t>programming</a:t>
            </a:r>
            <a:r>
              <a:rPr lang="tr-TR" altLang="it-IT" sz="1800" dirty="0"/>
              <a:t> </a:t>
            </a:r>
            <a:r>
              <a:rPr lang="tr-TR" altLang="it-IT" sz="1800" dirty="0" err="1"/>
              <a:t>language</a:t>
            </a:r>
            <a:r>
              <a:rPr lang="tr-TR" altLang="it-IT" sz="1800" dirty="0"/>
              <a:t> </a:t>
            </a:r>
            <a:r>
              <a:rPr lang="tr-TR" altLang="it-IT" sz="1800" dirty="0" err="1"/>
              <a:t>created</a:t>
            </a:r>
            <a:r>
              <a:rPr lang="tr-TR" altLang="it-IT" sz="1800" dirty="0"/>
              <a:t> in 1972</a:t>
            </a:r>
          </a:p>
          <a:p>
            <a:pPr eaLnBrk="1" hangingPunct="1"/>
            <a:endParaRPr lang="tr-TR" altLang="it-IT" sz="1800" dirty="0"/>
          </a:p>
          <a:p>
            <a:pPr eaLnBrk="1" hangingPunct="1"/>
            <a:r>
              <a:rPr lang="tr-TR" altLang="it-IT" sz="1800" dirty="0" err="1"/>
              <a:t>PROgramming</a:t>
            </a:r>
            <a:r>
              <a:rPr lang="tr-TR" altLang="it-IT" sz="1800" dirty="0"/>
              <a:t> in </a:t>
            </a:r>
            <a:r>
              <a:rPr lang="tr-TR" altLang="it-IT" sz="1800" dirty="0" err="1"/>
              <a:t>LOGic</a:t>
            </a:r>
            <a:endParaRPr lang="tr-TR" altLang="it-IT" sz="1800" dirty="0"/>
          </a:p>
          <a:p>
            <a:pPr eaLnBrk="1" hangingPunct="1"/>
            <a:endParaRPr lang="tr-TR" altLang="it-IT" sz="1800" dirty="0"/>
          </a:p>
          <a:p>
            <a:pPr eaLnBrk="1" hangingPunct="1"/>
            <a:r>
              <a:rPr lang="tr-TR" altLang="it-IT" sz="1800" dirty="0" err="1"/>
              <a:t>Restricted</a:t>
            </a:r>
            <a:r>
              <a:rPr lang="tr-TR" altLang="it-IT" sz="1800" dirty="0"/>
              <a:t> </a:t>
            </a:r>
            <a:r>
              <a:rPr lang="tr-TR" altLang="it-IT" sz="1800" dirty="0" err="1"/>
              <a:t>to</a:t>
            </a:r>
            <a:r>
              <a:rPr lang="tr-TR" altLang="it-IT" sz="1800" dirty="0"/>
              <a:t> </a:t>
            </a:r>
            <a:r>
              <a:rPr lang="tr-TR" altLang="it-IT" sz="1800" dirty="0" err="1"/>
              <a:t>Horn</a:t>
            </a:r>
            <a:r>
              <a:rPr lang="tr-TR" altLang="it-IT" sz="1800" dirty="0"/>
              <a:t> </a:t>
            </a:r>
            <a:r>
              <a:rPr lang="tr-TR" altLang="it-IT" sz="1800" dirty="0" err="1"/>
              <a:t>clauses</a:t>
            </a:r>
            <a:endParaRPr lang="tr-TR" altLang="it-IT" sz="1800" dirty="0"/>
          </a:p>
          <a:p>
            <a:pPr lvl="1" eaLnBrk="1" hangingPunct="1"/>
            <a:r>
              <a:rPr lang="tr-TR" altLang="it-IT" sz="1600" dirty="0" err="1"/>
              <a:t>Head</a:t>
            </a:r>
            <a:r>
              <a:rPr lang="tr-TR" altLang="it-IT" sz="1600" dirty="0"/>
              <a:t>:- body </a:t>
            </a:r>
          </a:p>
          <a:p>
            <a:pPr lvl="1" eaLnBrk="1" hangingPunct="1"/>
            <a:endParaRPr lang="tr-TR" altLang="it-IT" sz="1600" dirty="0"/>
          </a:p>
          <a:p>
            <a:pPr eaLnBrk="1" hangingPunct="1"/>
            <a:r>
              <a:rPr lang="tr-TR" altLang="it-IT" sz="1800" dirty="0" err="1"/>
              <a:t>Inference</a:t>
            </a:r>
            <a:endParaRPr lang="tr-TR" altLang="it-IT" sz="1800" dirty="0"/>
          </a:p>
          <a:p>
            <a:pPr lvl="1" eaLnBrk="1" hangingPunct="1"/>
            <a:r>
              <a:rPr lang="tr-TR" altLang="it-IT" sz="1600" dirty="0" err="1"/>
              <a:t>Backward</a:t>
            </a:r>
            <a:r>
              <a:rPr lang="tr-TR" altLang="it-IT" sz="1600" dirty="0"/>
              <a:t> </a:t>
            </a:r>
            <a:r>
              <a:rPr lang="tr-TR" altLang="it-IT" sz="1600" dirty="0" err="1"/>
              <a:t>chaining</a:t>
            </a:r>
            <a:endParaRPr lang="tr-TR" altLang="it-IT" sz="1600" dirty="0"/>
          </a:p>
          <a:p>
            <a:pPr lvl="1" eaLnBrk="1" hangingPunct="1"/>
            <a:endParaRPr lang="tr-TR" altLang="it-IT" sz="1600" dirty="0"/>
          </a:p>
          <a:p>
            <a:pPr eaLnBrk="1" hangingPunct="1"/>
            <a:r>
              <a:rPr lang="tr-TR" altLang="it-IT" sz="1800" dirty="0" err="1"/>
              <a:t>Closed</a:t>
            </a:r>
            <a:r>
              <a:rPr lang="tr-TR" altLang="it-IT" sz="1800" dirty="0"/>
              <a:t> </a:t>
            </a:r>
            <a:r>
              <a:rPr lang="tr-TR" altLang="it-IT" sz="1800" dirty="0" err="1"/>
              <a:t>world</a:t>
            </a:r>
            <a:r>
              <a:rPr lang="tr-TR" altLang="it-IT" sz="1800" dirty="0"/>
              <a:t> </a:t>
            </a:r>
            <a:r>
              <a:rPr lang="tr-TR" altLang="it-IT" sz="1800" dirty="0" err="1"/>
              <a:t>assumption</a:t>
            </a:r>
            <a:endParaRPr lang="tr-TR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15271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D7844E-8502-2745-8752-A8267FCAC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Knowledge Base-facts</a:t>
            </a:r>
            <a:endParaRPr lang="en-US" altLang="it-IT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F5723C-1CAD-B54D-830F-A4A7C238C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Knowledgebase can have </a:t>
            </a:r>
            <a:r>
              <a:rPr lang="tr-TR" altLang="it-IT">
                <a:solidFill>
                  <a:schemeClr val="accent2"/>
                </a:solidFill>
              </a:rPr>
              <a:t>facts</a:t>
            </a:r>
            <a:r>
              <a:rPr lang="tr-TR" altLang="it-IT"/>
              <a:t>:</a:t>
            </a:r>
          </a:p>
          <a:p>
            <a:pPr lvl="1" eaLnBrk="1" hangingPunct="1"/>
            <a:r>
              <a:rPr lang="tr-TR" altLang="it-IT" b="1">
                <a:latin typeface="Courier New" panose="02070309020205020404" pitchFamily="49" charset="0"/>
              </a:rPr>
              <a:t>woman(mia).</a:t>
            </a:r>
          </a:p>
          <a:p>
            <a:pPr lvl="1" eaLnBrk="1" hangingPunct="1"/>
            <a:r>
              <a:rPr lang="tr-TR" altLang="it-IT" b="1">
                <a:latin typeface="Courier New" panose="02070309020205020404" pitchFamily="49" charset="0"/>
              </a:rPr>
              <a:t>playsguitar(jane).</a:t>
            </a:r>
          </a:p>
          <a:p>
            <a:pPr lvl="1" eaLnBrk="1" hangingPunct="1"/>
            <a:r>
              <a:rPr lang="tr-TR" altLang="it-IT"/>
              <a:t>...</a:t>
            </a:r>
          </a:p>
          <a:p>
            <a:pPr lvl="1" eaLnBrk="1" hangingPunct="1"/>
            <a:endParaRPr lang="tr-TR" altLang="it-IT"/>
          </a:p>
        </p:txBody>
      </p:sp>
    </p:spTree>
    <p:extLst>
      <p:ext uri="{BB962C8B-B14F-4D97-AF65-F5344CB8AC3E}">
        <p14:creationId xmlns:p14="http://schemas.microsoft.com/office/powerpoint/2010/main" val="213238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957B6-FECA-1B41-AD9B-3928FF90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7DB380-DD5E-374C-B2D3-07A9827F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are in the state of </a:t>
            </a:r>
            <a:r>
              <a:rPr lang="it-IT" dirty="0" err="1"/>
              <a:t>challenging</a:t>
            </a:r>
            <a:r>
              <a:rPr lang="it-IT" dirty="0"/>
              <a:t> the </a:t>
            </a:r>
            <a:r>
              <a:rPr lang="it-IT" dirty="0" err="1"/>
              <a:t>exceptions</a:t>
            </a:r>
            <a:r>
              <a:rPr lang="it-IT" dirty="0"/>
              <a:t> in a </a:t>
            </a:r>
            <a:r>
              <a:rPr lang="it-IT" dirty="0" err="1"/>
              <a:t>factual</a:t>
            </a:r>
            <a:r>
              <a:rPr lang="it-IT" dirty="0"/>
              <a:t> way</a:t>
            </a:r>
          </a:p>
          <a:p>
            <a:r>
              <a:rPr lang="it-IT" dirty="0"/>
              <a:t>NMR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glance</a:t>
            </a:r>
            <a:endParaRPr lang="it-IT" dirty="0"/>
          </a:p>
          <a:p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come back to </a:t>
            </a:r>
            <a:r>
              <a:rPr lang="it-IT" dirty="0" err="1"/>
              <a:t>provability</a:t>
            </a:r>
            <a:r>
              <a:rPr lang="it-IT" dirty="0"/>
              <a:t>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04EAE0-D872-D14B-ADBF-77CF20F9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8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DFB6767E-14B5-7543-B4E2-5CDB1EC21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Knowledge Base-facts</a:t>
            </a:r>
            <a:endParaRPr lang="en-US" altLang="it-IT"/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D5C81A14-5770-3D40-8576-BCA2D7B0E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it-IT" sz="2800" dirty="0" err="1">
                <a:solidFill>
                  <a:schemeClr val="accent2"/>
                </a:solidFill>
              </a:rPr>
              <a:t>Knowledgebase</a:t>
            </a:r>
            <a:r>
              <a:rPr lang="tr-TR" altLang="it-IT" sz="2800" dirty="0">
                <a:solidFill>
                  <a:schemeClr val="accent2"/>
                </a:solidFill>
              </a:rPr>
              <a:t> can </a:t>
            </a:r>
            <a:r>
              <a:rPr lang="tr-TR" altLang="it-IT" sz="2800" dirty="0" err="1">
                <a:solidFill>
                  <a:schemeClr val="accent2"/>
                </a:solidFill>
              </a:rPr>
              <a:t>have</a:t>
            </a:r>
            <a:r>
              <a:rPr lang="tr-TR" altLang="it-IT" sz="2800" dirty="0">
                <a:solidFill>
                  <a:schemeClr val="accent2"/>
                </a:solidFill>
              </a:rPr>
              <a:t> </a:t>
            </a:r>
            <a:r>
              <a:rPr lang="tr-TR" altLang="it-IT" sz="2800" dirty="0" err="1">
                <a:solidFill>
                  <a:schemeClr val="accent2"/>
                </a:solidFill>
              </a:rPr>
              <a:t>facts</a:t>
            </a:r>
            <a:r>
              <a:rPr lang="tr-TR" altLang="it-IT" sz="2800" dirty="0">
                <a:solidFill>
                  <a:schemeClr val="accent2"/>
                </a:solidFill>
              </a:rPr>
              <a:t>:</a:t>
            </a:r>
          </a:p>
          <a:p>
            <a:pPr lvl="1" eaLnBrk="1" hangingPunct="1"/>
            <a:r>
              <a:rPr lang="tr-TR" altLang="it-IT" sz="2400" b="1" dirty="0" err="1">
                <a:latin typeface="Courier New" panose="02070309020205020404" pitchFamily="49" charset="0"/>
              </a:rPr>
              <a:t>woman</a:t>
            </a:r>
            <a:r>
              <a:rPr lang="tr-TR" altLang="it-IT" sz="2400" b="1" dirty="0">
                <a:latin typeface="Courier New" panose="02070309020205020404" pitchFamily="49" charset="0"/>
              </a:rPr>
              <a:t>(</a:t>
            </a:r>
            <a:r>
              <a:rPr lang="tr-TR" altLang="it-IT" sz="2400" b="1" dirty="0" err="1">
                <a:latin typeface="Courier New" panose="02070309020205020404" pitchFamily="49" charset="0"/>
              </a:rPr>
              <a:t>mia</a:t>
            </a:r>
            <a:r>
              <a:rPr lang="tr-TR" altLang="it-IT" sz="2400" b="1" dirty="0">
                <a:latin typeface="Courier New" panose="02070309020205020404" pitchFamily="49" charset="0"/>
              </a:rPr>
              <a:t>).</a:t>
            </a:r>
          </a:p>
          <a:p>
            <a:pPr lvl="1" eaLnBrk="1" hangingPunct="1"/>
            <a:r>
              <a:rPr lang="tr-TR" altLang="it-IT" sz="2400" b="1" dirty="0" err="1">
                <a:latin typeface="Courier New" panose="02070309020205020404" pitchFamily="49" charset="0"/>
              </a:rPr>
              <a:t>playsguitar</a:t>
            </a:r>
            <a:r>
              <a:rPr lang="tr-TR" altLang="it-IT" sz="2400" b="1" dirty="0">
                <a:latin typeface="Courier New" panose="02070309020205020404" pitchFamily="49" charset="0"/>
              </a:rPr>
              <a:t>(</a:t>
            </a:r>
            <a:r>
              <a:rPr lang="tr-TR" altLang="it-IT" sz="2400" b="1" dirty="0" err="1">
                <a:latin typeface="Courier New" panose="02070309020205020404" pitchFamily="49" charset="0"/>
              </a:rPr>
              <a:t>jane</a:t>
            </a:r>
            <a:r>
              <a:rPr lang="tr-TR" altLang="it-IT" sz="2400" b="1" dirty="0">
                <a:latin typeface="Courier New" panose="02070309020205020404" pitchFamily="49" charset="0"/>
              </a:rPr>
              <a:t>).</a:t>
            </a:r>
            <a:endParaRPr lang="en-US" altLang="it-IT" sz="2400" b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tr-TR" altLang="it-IT" sz="2400" dirty="0"/>
          </a:p>
          <a:p>
            <a:pPr eaLnBrk="1" hangingPunct="1"/>
            <a:r>
              <a:rPr lang="tr-TR" altLang="it-IT" sz="2800" dirty="0" err="1">
                <a:solidFill>
                  <a:schemeClr val="accent2"/>
                </a:solidFill>
              </a:rPr>
              <a:t>Consulting</a:t>
            </a:r>
            <a:r>
              <a:rPr lang="tr-TR" altLang="it-IT" sz="2800" dirty="0"/>
              <a:t> </a:t>
            </a:r>
            <a:r>
              <a:rPr lang="tr-TR" altLang="it-IT" sz="2800" dirty="0" err="1"/>
              <a:t>the</a:t>
            </a:r>
            <a:r>
              <a:rPr lang="tr-TR" altLang="it-IT" sz="2800" dirty="0"/>
              <a:t> KB is done in </a:t>
            </a:r>
            <a:r>
              <a:rPr lang="tr-TR" altLang="it-IT" sz="2800" dirty="0" err="1"/>
              <a:t>the</a:t>
            </a:r>
            <a:r>
              <a:rPr lang="tr-TR" altLang="it-IT" sz="2800" dirty="0"/>
              <a:t> Interpreter </a:t>
            </a:r>
            <a:r>
              <a:rPr lang="tr-TR" altLang="it-IT" sz="2800" dirty="0" err="1"/>
              <a:t>window</a:t>
            </a:r>
            <a:r>
              <a:rPr lang="tr-TR" altLang="it-IT" sz="2800" dirty="0"/>
              <a:t>:</a:t>
            </a:r>
          </a:p>
          <a:p>
            <a:pPr lvl="1" eaLnBrk="1" hangingPunct="1"/>
            <a:r>
              <a:rPr lang="tr-TR" altLang="it-IT" sz="2400" dirty="0"/>
              <a:t>Prolog </a:t>
            </a:r>
            <a:r>
              <a:rPr lang="tr-TR" altLang="it-IT" sz="2400" dirty="0" err="1"/>
              <a:t>listens</a:t>
            </a:r>
            <a:r>
              <a:rPr lang="tr-TR" altLang="it-IT" sz="2400" dirty="0"/>
              <a:t> </a:t>
            </a:r>
            <a:r>
              <a:rPr lang="tr-TR" altLang="it-IT" sz="2400" dirty="0" err="1"/>
              <a:t>to</a:t>
            </a:r>
            <a:r>
              <a:rPr lang="tr-TR" altLang="it-IT" sz="2400" dirty="0"/>
              <a:t> </a:t>
            </a:r>
            <a:r>
              <a:rPr lang="tr-TR" altLang="it-IT" sz="2400" dirty="0" err="1"/>
              <a:t>your</a:t>
            </a:r>
            <a:r>
              <a:rPr lang="tr-TR" altLang="it-IT" sz="2400" dirty="0"/>
              <a:t> </a:t>
            </a:r>
            <a:r>
              <a:rPr lang="tr-TR" altLang="it-IT" sz="2400" dirty="0" err="1"/>
              <a:t>queries</a:t>
            </a:r>
            <a:r>
              <a:rPr lang="tr-TR" altLang="it-IT" sz="2400" dirty="0"/>
              <a:t> </a:t>
            </a:r>
            <a:r>
              <a:rPr lang="tr-TR" altLang="it-IT" sz="2400" dirty="0" err="1"/>
              <a:t>and</a:t>
            </a:r>
            <a:r>
              <a:rPr lang="tr-TR" altLang="it-IT" sz="2400" dirty="0"/>
              <a:t> </a:t>
            </a:r>
            <a:r>
              <a:rPr lang="tr-TR" altLang="it-IT" sz="2400" dirty="0" err="1"/>
              <a:t>answers</a:t>
            </a:r>
            <a:r>
              <a:rPr lang="tr-TR" altLang="it-IT" sz="2400" dirty="0"/>
              <a:t>:</a:t>
            </a:r>
          </a:p>
          <a:p>
            <a:pPr lvl="2" eaLnBrk="1" hangingPunct="1"/>
            <a:r>
              <a:rPr lang="tr-TR" altLang="it-IT" sz="2000" b="1" dirty="0">
                <a:latin typeface="Courier New" panose="02070309020205020404" pitchFamily="49" charset="0"/>
              </a:rPr>
              <a:t>?-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woman</a:t>
            </a:r>
            <a:r>
              <a:rPr lang="tr-TR" altLang="it-IT" sz="2000" b="1" dirty="0">
                <a:latin typeface="Courier New" panose="02070309020205020404" pitchFamily="49" charset="0"/>
              </a:rPr>
              <a:t>(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mia</a:t>
            </a:r>
            <a:r>
              <a:rPr lang="tr-TR" altLang="it-IT" sz="2000" b="1" dirty="0">
                <a:latin typeface="Courier New" panose="02070309020205020404" pitchFamily="49" charset="0"/>
              </a:rPr>
              <a:t>)</a:t>
            </a:r>
            <a:r>
              <a:rPr lang="en-US" altLang="it-IT" sz="2000" b="1" dirty="0">
                <a:latin typeface="Courier New" panose="02070309020205020404" pitchFamily="49" charset="0"/>
              </a:rPr>
              <a:t>. </a:t>
            </a:r>
            <a:r>
              <a:rPr lang="en-US" altLang="it-IT" sz="1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//asking if </a:t>
            </a:r>
            <a:r>
              <a:rPr lang="en-US" altLang="it-IT" sz="1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mia</a:t>
            </a:r>
            <a:r>
              <a:rPr lang="en-US" altLang="it-IT" sz="1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is a woman</a:t>
            </a:r>
            <a:endParaRPr lang="tr-TR" altLang="it-IT" sz="12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2" eaLnBrk="1" hangingPunct="1"/>
            <a:r>
              <a:rPr lang="tr-TR" altLang="it-IT" sz="2000" b="1" dirty="0" err="1">
                <a:latin typeface="Courier New" panose="02070309020205020404" pitchFamily="49" charset="0"/>
              </a:rPr>
              <a:t>yes</a:t>
            </a:r>
            <a:endParaRPr lang="tr-TR" altLang="it-IT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4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958E5A9-616C-D84E-8114-F2E209622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Consulting</a:t>
            </a: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B11C50C-F99F-3746-ABE9-56DFEE444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it-IT" sz="2000" dirty="0" err="1"/>
              <a:t>Consulting</a:t>
            </a:r>
            <a:r>
              <a:rPr lang="tr-TR" altLang="it-IT" sz="2000" dirty="0"/>
              <a:t> </a:t>
            </a:r>
            <a:r>
              <a:rPr lang="tr-TR" altLang="it-IT" sz="2000" dirty="0" err="1"/>
              <a:t>the</a:t>
            </a:r>
            <a:r>
              <a:rPr lang="tr-TR" altLang="it-IT" sz="2000" dirty="0"/>
              <a:t> KB:</a:t>
            </a:r>
          </a:p>
          <a:p>
            <a:pPr lvl="1" eaLnBrk="1" hangingPunct="1"/>
            <a:r>
              <a:rPr lang="tr-TR" altLang="it-IT" sz="1800" dirty="0"/>
              <a:t>Prolog </a:t>
            </a:r>
            <a:r>
              <a:rPr lang="tr-TR" altLang="it-IT" sz="1800" dirty="0" err="1"/>
              <a:t>listens</a:t>
            </a:r>
            <a:r>
              <a:rPr lang="tr-TR" altLang="it-IT" sz="1800" dirty="0"/>
              <a:t> </a:t>
            </a:r>
            <a:r>
              <a:rPr lang="tr-TR" altLang="it-IT" sz="1800" dirty="0" err="1"/>
              <a:t>to</a:t>
            </a:r>
            <a:r>
              <a:rPr lang="tr-TR" altLang="it-IT" sz="1800" dirty="0"/>
              <a:t> </a:t>
            </a:r>
            <a:r>
              <a:rPr lang="tr-TR" altLang="it-IT" sz="1800" dirty="0" err="1"/>
              <a:t>your</a:t>
            </a:r>
            <a:r>
              <a:rPr lang="tr-TR" altLang="it-IT" sz="1800" dirty="0"/>
              <a:t> </a:t>
            </a:r>
            <a:r>
              <a:rPr lang="tr-TR" altLang="it-IT" sz="1800" dirty="0" err="1"/>
              <a:t>queries</a:t>
            </a:r>
            <a:r>
              <a:rPr lang="tr-TR" altLang="it-IT" sz="1800" dirty="0"/>
              <a:t> </a:t>
            </a:r>
            <a:r>
              <a:rPr lang="tr-TR" altLang="it-IT" sz="1800" dirty="0" err="1"/>
              <a:t>and</a:t>
            </a:r>
            <a:r>
              <a:rPr lang="tr-TR" altLang="it-IT" sz="1800" dirty="0"/>
              <a:t> </a:t>
            </a:r>
            <a:r>
              <a:rPr lang="tr-TR" altLang="it-IT" sz="1800" dirty="0" err="1"/>
              <a:t>answers</a:t>
            </a:r>
            <a:r>
              <a:rPr lang="tr-TR" altLang="it-IT" sz="1800" dirty="0"/>
              <a:t>:</a:t>
            </a:r>
          </a:p>
          <a:p>
            <a:pPr lvl="2" eaLnBrk="1" hangingPunct="1"/>
            <a:r>
              <a:rPr lang="tr-TR" altLang="it-IT" sz="1600" b="1" dirty="0">
                <a:latin typeface="Courier New" panose="02070309020205020404" pitchFamily="49" charset="0"/>
              </a:rPr>
              <a:t>?- </a:t>
            </a:r>
            <a:r>
              <a:rPr lang="tr-TR" altLang="it-IT" sz="1600" b="1" dirty="0" err="1">
                <a:latin typeface="Courier New" panose="02070309020205020404" pitchFamily="49" charset="0"/>
              </a:rPr>
              <a:t>woman</a:t>
            </a:r>
            <a:r>
              <a:rPr lang="tr-TR" altLang="it-IT" sz="1600" b="1" dirty="0">
                <a:latin typeface="Courier New" panose="02070309020205020404" pitchFamily="49" charset="0"/>
              </a:rPr>
              <a:t>(</a:t>
            </a:r>
            <a:r>
              <a:rPr lang="tr-TR" altLang="it-IT" sz="1600" b="1" dirty="0" err="1">
                <a:latin typeface="Courier New" panose="02070309020205020404" pitchFamily="49" charset="0"/>
              </a:rPr>
              <a:t>mia</a:t>
            </a:r>
            <a:r>
              <a:rPr lang="tr-TR" altLang="it-IT" sz="1600" b="1" dirty="0">
                <a:latin typeface="Courier New" panose="02070309020205020404" pitchFamily="49" charset="0"/>
              </a:rPr>
              <a:t>)</a:t>
            </a:r>
          </a:p>
          <a:p>
            <a:pPr lvl="2" eaLnBrk="1" hangingPunct="1"/>
            <a:r>
              <a:rPr lang="tr-TR" altLang="it-IT" sz="1600" b="1" dirty="0" err="1">
                <a:latin typeface="Courier New" panose="02070309020205020404" pitchFamily="49" charset="0"/>
              </a:rPr>
              <a:t>yes</a:t>
            </a:r>
            <a:endParaRPr lang="tr-TR" altLang="it-IT" sz="1600" b="1" dirty="0">
              <a:latin typeface="Courier New" panose="02070309020205020404" pitchFamily="49" charset="0"/>
            </a:endParaRPr>
          </a:p>
          <a:p>
            <a:pPr lvl="2" eaLnBrk="1" hangingPunct="1"/>
            <a:endParaRPr lang="tr-TR" altLang="it-IT" sz="1600" b="1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tr-TR" altLang="it-IT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?- </a:t>
            </a:r>
            <a:r>
              <a:rPr lang="tr-TR" altLang="it-IT" sz="16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woman</a:t>
            </a:r>
            <a:r>
              <a:rPr lang="tr-TR" altLang="it-IT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(</a:t>
            </a:r>
            <a:r>
              <a:rPr lang="tr-TR" altLang="it-IT" sz="16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jane</a:t>
            </a:r>
            <a:r>
              <a:rPr lang="tr-TR" altLang="it-IT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)</a:t>
            </a:r>
          </a:p>
          <a:p>
            <a:pPr lvl="2" eaLnBrk="1" hangingPunct="1"/>
            <a:r>
              <a:rPr lang="tr-TR" altLang="it-IT" sz="16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no</a:t>
            </a:r>
            <a:endParaRPr lang="tr-TR" altLang="it-IT" sz="1600" b="1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lvl="3" eaLnBrk="1" hangingPunct="1"/>
            <a:r>
              <a:rPr lang="tr-TR" altLang="it-IT" sz="1050" dirty="0" err="1">
                <a:solidFill>
                  <a:srgbClr val="000099"/>
                </a:solidFill>
              </a:rPr>
              <a:t>doesn’t</a:t>
            </a:r>
            <a:r>
              <a:rPr lang="tr-TR" altLang="it-IT" sz="1050" dirty="0">
                <a:solidFill>
                  <a:srgbClr val="000099"/>
                </a:solidFill>
              </a:rPr>
              <a:t> </a:t>
            </a:r>
            <a:r>
              <a:rPr lang="tr-TR" altLang="it-IT" sz="1050" dirty="0" err="1">
                <a:solidFill>
                  <a:srgbClr val="000099"/>
                </a:solidFill>
              </a:rPr>
              <a:t>follow</a:t>
            </a:r>
            <a:r>
              <a:rPr lang="tr-TR" altLang="it-IT" sz="1050" dirty="0">
                <a:solidFill>
                  <a:srgbClr val="000099"/>
                </a:solidFill>
              </a:rPr>
              <a:t> </a:t>
            </a:r>
            <a:r>
              <a:rPr lang="tr-TR" altLang="it-IT" sz="1050" dirty="0" err="1">
                <a:solidFill>
                  <a:srgbClr val="000099"/>
                </a:solidFill>
              </a:rPr>
              <a:t>from</a:t>
            </a:r>
            <a:r>
              <a:rPr lang="tr-TR" altLang="it-IT" sz="1050" dirty="0">
                <a:solidFill>
                  <a:srgbClr val="000099"/>
                </a:solidFill>
              </a:rPr>
              <a:t> KB</a:t>
            </a:r>
          </a:p>
          <a:p>
            <a:pPr lvl="3" eaLnBrk="1" hangingPunct="1"/>
            <a:endParaRPr lang="tr-TR" altLang="it-IT" sz="1050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lvl="2" eaLnBrk="1" hangingPunct="1"/>
            <a:r>
              <a:rPr lang="tr-TR" altLang="it-IT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?- </a:t>
            </a:r>
            <a:r>
              <a:rPr lang="tr-TR" altLang="it-IT" sz="16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woman</a:t>
            </a:r>
            <a:r>
              <a:rPr lang="tr-TR" altLang="it-IT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(</a:t>
            </a:r>
            <a:r>
              <a:rPr lang="tr-TR" altLang="it-IT" sz="16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alisa</a:t>
            </a:r>
            <a:r>
              <a:rPr lang="tr-TR" altLang="it-IT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)</a:t>
            </a:r>
          </a:p>
          <a:p>
            <a:pPr lvl="2" eaLnBrk="1" hangingPunct="1"/>
            <a:r>
              <a:rPr lang="tr-TR" altLang="it-IT" sz="16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no</a:t>
            </a:r>
            <a:endParaRPr lang="tr-TR" altLang="it-IT" sz="1600" b="1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lvl="2"/>
            <a:r>
              <a:rPr lang="tr-TR" altLang="it-IT" sz="1400" dirty="0" err="1">
                <a:solidFill>
                  <a:srgbClr val="000099"/>
                </a:solidFill>
              </a:rPr>
              <a:t>doesn’t</a:t>
            </a:r>
            <a:r>
              <a:rPr lang="tr-TR" altLang="it-IT" sz="1400" dirty="0">
                <a:solidFill>
                  <a:srgbClr val="000099"/>
                </a:solidFill>
              </a:rPr>
              <a:t> </a:t>
            </a:r>
            <a:r>
              <a:rPr lang="tr-TR" altLang="it-IT" sz="1400" dirty="0" err="1">
                <a:solidFill>
                  <a:srgbClr val="000099"/>
                </a:solidFill>
              </a:rPr>
              <a:t>know</a:t>
            </a:r>
            <a:r>
              <a:rPr lang="tr-TR" altLang="it-IT" sz="1400" dirty="0">
                <a:solidFill>
                  <a:srgbClr val="000099"/>
                </a:solidFill>
              </a:rPr>
              <a:t> </a:t>
            </a:r>
            <a:r>
              <a:rPr lang="tr-TR" altLang="it-IT" sz="1400" dirty="0" err="1">
                <a:solidFill>
                  <a:srgbClr val="000099"/>
                </a:solidFill>
              </a:rPr>
              <a:t>anything</a:t>
            </a:r>
            <a:r>
              <a:rPr lang="tr-TR" altLang="it-IT" sz="1400" dirty="0">
                <a:solidFill>
                  <a:srgbClr val="000099"/>
                </a:solidFill>
              </a:rPr>
              <a:t> </a:t>
            </a:r>
            <a:r>
              <a:rPr lang="tr-TR" altLang="it-IT" sz="1400" dirty="0" err="1">
                <a:solidFill>
                  <a:srgbClr val="000099"/>
                </a:solidFill>
              </a:rPr>
              <a:t>about</a:t>
            </a:r>
            <a:r>
              <a:rPr lang="tr-TR" altLang="it-IT" sz="1400" dirty="0">
                <a:solidFill>
                  <a:srgbClr val="000099"/>
                </a:solidFill>
              </a:rPr>
              <a:t> </a:t>
            </a:r>
            <a:r>
              <a:rPr lang="tr-TR" altLang="it-IT" sz="1400" dirty="0" err="1">
                <a:solidFill>
                  <a:srgbClr val="000099"/>
                </a:solidFill>
              </a:rPr>
              <a:t>alisa</a:t>
            </a:r>
            <a:endParaRPr lang="tr-TR" altLang="it-IT" sz="105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6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82CB58F-765C-9C46-BB8A-C0A6F6083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KnowledgeBase - rules</a:t>
            </a:r>
            <a:endParaRPr lang="en-US" altLang="it-IT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5C2234A-548B-0A4B-AA87-55F6A7831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r-TR" altLang="it-IT" sz="15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tr-TR" altLang="it-IT" sz="15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it-IT" sz="15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yasin</a:t>
            </a:r>
            <a:r>
              <a:rPr lang="tr-TR" altLang="it-IT" sz="15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tr-TR" altLang="it-IT" sz="1500" b="1" dirty="0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tr-TR" altLang="it-IT" sz="15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tr-TR" altLang="it-IT" sz="15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(aliye).</a:t>
            </a:r>
            <a:endParaRPr lang="tr-TR" altLang="it-IT" sz="1500" b="1" dirty="0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tr-TR" altLang="it-IT" sz="15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tr-TR" altLang="it-IT" sz="15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it-IT" sz="15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yusuf</a:t>
            </a:r>
            <a:r>
              <a:rPr lang="tr-TR" altLang="it-IT" sz="15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tr-TR" altLang="it-IT" sz="1500" b="1" dirty="0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tr-TR" altLang="it-IT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mortal</a:t>
            </a:r>
            <a:r>
              <a:rPr lang="tr-TR" altLang="it-IT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:- </a:t>
            </a:r>
            <a:r>
              <a:rPr lang="tr-TR" altLang="it-IT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tr-TR" altLang="it-IT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  <a:endParaRPr lang="tr-TR" altLang="it-IT" sz="1500" b="1" dirty="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tr-TR" altLang="it-IT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tr-TR" altLang="it-IT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:- </a:t>
            </a:r>
            <a:r>
              <a:rPr lang="tr-TR" altLang="it-IT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tr-TR" altLang="it-IT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  <a:endParaRPr lang="tr-TR" altLang="it-IT" sz="15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tr-TR" altLang="it-IT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tr-TR" altLang="it-IT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:- </a:t>
            </a:r>
            <a:r>
              <a:rPr lang="tr-TR" altLang="it-IT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tr-TR" altLang="it-IT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  <a:endParaRPr lang="tr-TR" altLang="it-IT" sz="1500" b="1" dirty="0">
              <a:latin typeface="Courier New" panose="02070309020205020404" pitchFamily="49" charset="0"/>
            </a:endParaRPr>
          </a:p>
          <a:p>
            <a:pPr lvl="1" eaLnBrk="1" hangingPunct="1"/>
            <a:endParaRPr lang="tr-TR" altLang="it-IT" dirty="0">
              <a:solidFill>
                <a:srgbClr val="000099"/>
              </a:solidFill>
              <a:latin typeface="Courier" pitchFamily="2" charset="0"/>
            </a:endParaRPr>
          </a:p>
          <a:p>
            <a:pPr lvl="2" eaLnBrk="1" hangingPunct="1">
              <a:buFontTx/>
              <a:buNone/>
            </a:pPr>
            <a:r>
              <a:rPr lang="en-US" altLang="it-IT" dirty="0">
                <a:solidFill>
                  <a:srgbClr val="CC0000"/>
                </a:solidFill>
                <a:latin typeface="Courier" pitchFamily="2" charset="0"/>
              </a:rPr>
              <a:t> </a:t>
            </a:r>
            <a:r>
              <a:rPr lang="tr-TR" altLang="it-IT" dirty="0" err="1">
                <a:solidFill>
                  <a:srgbClr val="CC0000"/>
                </a:solidFill>
                <a:latin typeface="Courier" pitchFamily="2" charset="0"/>
              </a:rPr>
              <a:t>head</a:t>
            </a:r>
            <a:r>
              <a:rPr lang="tr-TR" altLang="it-IT" dirty="0">
                <a:solidFill>
                  <a:srgbClr val="CC0000"/>
                </a:solidFill>
                <a:latin typeface="Courier" pitchFamily="2" charset="0"/>
              </a:rPr>
              <a:t> := body </a:t>
            </a:r>
            <a:r>
              <a:rPr lang="tr-TR" altLang="it-IT" dirty="0" err="1">
                <a:latin typeface="Courier" pitchFamily="2" charset="0"/>
              </a:rPr>
              <a:t>means</a:t>
            </a:r>
            <a:r>
              <a:rPr lang="tr-TR" altLang="it-IT" dirty="0">
                <a:latin typeface="Courier" pitchFamily="2" charset="0"/>
              </a:rPr>
              <a:t> </a:t>
            </a:r>
            <a:r>
              <a:rPr lang="tr-TR" altLang="it-IT" dirty="0">
                <a:solidFill>
                  <a:srgbClr val="CC0000"/>
                </a:solidFill>
                <a:latin typeface="Courier" pitchFamily="2" charset="0"/>
              </a:rPr>
              <a:t>body =&gt; </a:t>
            </a:r>
            <a:r>
              <a:rPr lang="tr-TR" altLang="it-IT" dirty="0" err="1">
                <a:solidFill>
                  <a:srgbClr val="CC0000"/>
                </a:solidFill>
                <a:latin typeface="Courier" pitchFamily="2" charset="0"/>
              </a:rPr>
              <a:t>head</a:t>
            </a:r>
            <a:endParaRPr lang="en-US" altLang="it-IT" sz="1800" dirty="0">
              <a:latin typeface="Courier" pitchFamily="2" charset="0"/>
            </a:endParaRPr>
          </a:p>
          <a:p>
            <a:pPr lvl="2" eaLnBrk="1" hangingPunct="1">
              <a:buFontTx/>
              <a:buNone/>
            </a:pPr>
            <a:r>
              <a:rPr lang="en-US" altLang="it-IT" sz="1800" dirty="0">
                <a:latin typeface="Courier" pitchFamily="2" charset="0"/>
              </a:rPr>
              <a:t>                  </a:t>
            </a:r>
            <a:r>
              <a:rPr lang="tr-TR" altLang="it-IT" dirty="0" err="1">
                <a:latin typeface="Courier" pitchFamily="2" charset="0"/>
              </a:rPr>
              <a:t>e.g</a:t>
            </a:r>
            <a:r>
              <a:rPr lang="tr-TR" altLang="it-IT" dirty="0">
                <a:latin typeface="Courier" pitchFamily="2" charset="0"/>
              </a:rPr>
              <a:t>. </a:t>
            </a:r>
            <a:r>
              <a:rPr lang="tr-TR" altLang="it-IT" dirty="0" err="1">
                <a:solidFill>
                  <a:srgbClr val="CC0000"/>
                </a:solidFill>
                <a:latin typeface="Courier" pitchFamily="2" charset="0"/>
              </a:rPr>
              <a:t>person</a:t>
            </a:r>
            <a:r>
              <a:rPr lang="tr-TR" altLang="it-IT" dirty="0">
                <a:solidFill>
                  <a:srgbClr val="CC0000"/>
                </a:solidFill>
                <a:latin typeface="Courier" pitchFamily="2" charset="0"/>
              </a:rPr>
              <a:t> ( X) =&gt; </a:t>
            </a:r>
            <a:r>
              <a:rPr lang="tr-TR" altLang="it-IT" dirty="0" err="1">
                <a:solidFill>
                  <a:srgbClr val="CC0000"/>
                </a:solidFill>
                <a:latin typeface="Courier" pitchFamily="2" charset="0"/>
              </a:rPr>
              <a:t>mortal</a:t>
            </a:r>
            <a:r>
              <a:rPr lang="tr-TR" altLang="it-IT" dirty="0">
                <a:solidFill>
                  <a:srgbClr val="CC0000"/>
                </a:solidFill>
                <a:latin typeface="Courier" pitchFamily="2" charset="0"/>
              </a:rPr>
              <a:t> (X)</a:t>
            </a:r>
          </a:p>
          <a:p>
            <a:pPr lvl="1" eaLnBrk="1" hangingPunct="1"/>
            <a:endParaRPr lang="en-US" altLang="it-IT" sz="1350" dirty="0">
              <a:solidFill>
                <a:srgbClr val="CC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38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AD861E4-5ACD-3349-AE0C-49A65B6F4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KnowledgeBase - rules</a:t>
            </a:r>
            <a:endParaRPr lang="en-US" altLang="it-IT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29B820B-33FD-CE40-A88C-A7EC1288D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2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male(yasin).</a:t>
            </a:r>
            <a:endParaRPr lang="tr-TR" altLang="it-IT" sz="1200" b="1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2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female(aliye).</a:t>
            </a:r>
            <a:endParaRPr lang="tr-TR" altLang="it-IT" sz="1200" b="1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2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male(yusuf).</a:t>
            </a:r>
            <a:endParaRPr lang="tr-TR" altLang="it-IT" sz="1200" b="1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200" b="1">
                <a:latin typeface="Courier New" panose="02070309020205020404" pitchFamily="49" charset="0"/>
                <a:cs typeface="Courier New" panose="02070309020205020404" pitchFamily="49" charset="0"/>
              </a:rPr>
              <a:t>mortal(X) :- person(X).</a:t>
            </a:r>
            <a:endParaRPr lang="tr-TR" altLang="it-IT" sz="12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200" b="1">
                <a:latin typeface="Courier New" panose="02070309020205020404" pitchFamily="49" charset="0"/>
                <a:cs typeface="Courier New" panose="02070309020205020404" pitchFamily="49" charset="0"/>
              </a:rPr>
              <a:t>person(X) :- female(X).</a:t>
            </a:r>
            <a:endParaRPr lang="tr-TR" altLang="it-IT" sz="12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200" b="1">
                <a:latin typeface="Courier New" panose="02070309020205020404" pitchFamily="49" charset="0"/>
                <a:cs typeface="Courier New" panose="02070309020205020404" pitchFamily="49" charset="0"/>
              </a:rPr>
              <a:t>person(X) :- male(X).</a:t>
            </a:r>
            <a:endParaRPr lang="en-US" altLang="it-IT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it-IT" sz="1350">
              <a:solidFill>
                <a:srgbClr val="000099"/>
              </a:solidFill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" pitchFamily="2" charset="0"/>
              </a:rPr>
              <a:t>If you save these in a file: mortal.pro (a prolog program), you can TELL these to the interpreter via</a:t>
            </a:r>
            <a:r>
              <a:rPr lang="en-US" altLang="it-IT" sz="1350">
                <a:solidFill>
                  <a:srgbClr val="000099"/>
                </a:solidFill>
                <a:latin typeface="Courier" pitchFamily="2" charset="0"/>
              </a:rPr>
              <a:t> (or when you click on file name and select run-as single interpreted file, when listener window is closed)</a:t>
            </a:r>
            <a:r>
              <a:rPr lang="tr-TR" altLang="it-IT" sz="1350">
                <a:solidFill>
                  <a:srgbClr val="000099"/>
                </a:solidFill>
                <a:latin typeface="Courier" pitchFamily="2" charset="0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consult(mortal).</a:t>
            </a:r>
            <a:endParaRPr lang="tr-TR" altLang="it-IT" sz="1350">
              <a:solidFill>
                <a:srgbClr val="000099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</a:rPr>
              <a:t>Y</a:t>
            </a: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endParaRPr lang="en-US" altLang="it-IT" sz="135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endParaRPr lang="tr-TR" altLang="it-IT" sz="135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" pitchFamily="2" charset="0"/>
              </a:rPr>
              <a:t>If you type “listing”, Prolog will list all the facts and rules you just “read in” (consulted).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</a:rPr>
              <a:t>listing.</a:t>
            </a:r>
            <a:endParaRPr lang="tr-TR" altLang="it-IT" sz="1350">
              <a:solidFill>
                <a:srgbClr val="000099"/>
              </a:solidFill>
              <a:latin typeface="Courier" pitchFamily="2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</a:rPr>
              <a:t>male(yasin)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6EF23E55-9FFC-2948-B925-204E4DEE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685801"/>
            <a:ext cx="30861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it-IT" sz="1500">
                <a:solidFill>
                  <a:schemeClr val="tx1"/>
                </a:solidFill>
                <a:latin typeface="Times New Roman" panose="02020603050405020304" pitchFamily="18" charset="0"/>
              </a:rPr>
              <a:t>You can type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it-IT" sz="1500">
                <a:solidFill>
                  <a:srgbClr val="AC0000"/>
                </a:solidFill>
                <a:latin typeface="Times New Roman" panose="02020603050405020304" pitchFamily="18" charset="0"/>
              </a:rPr>
              <a:t>	?- debug.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it-IT" sz="1500">
                <a:solidFill>
                  <a:schemeClr val="tx1"/>
                </a:solidFill>
                <a:latin typeface="Times New Roman" panose="02020603050405020304" pitchFamily="18" charset="0"/>
              </a:rPr>
              <a:t>and enter a debug mode where you can see what rule is used in the matching.</a:t>
            </a:r>
            <a:endParaRPr lang="en-US" altLang="it-IT" sz="1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3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7B9F4B8-6BB7-664F-BAA8-4685554B9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KnowledgeBase - rules</a:t>
            </a:r>
            <a:endParaRPr lang="en-US" altLang="it-IT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7A79990-43FD-2B44-BF01-0F110B239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male(yasin).</a:t>
            </a:r>
            <a:endParaRPr lang="tr-TR" altLang="it-IT" sz="1350" b="1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female(aliye).</a:t>
            </a:r>
            <a:endParaRPr lang="tr-TR" altLang="it-IT" sz="1350" b="1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male(yusuf).</a:t>
            </a:r>
            <a:endParaRPr lang="tr-TR" altLang="it-IT" sz="1350" b="1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latin typeface="Courier New" panose="02070309020205020404" pitchFamily="49" charset="0"/>
                <a:cs typeface="Courier New" panose="02070309020205020404" pitchFamily="49" charset="0"/>
              </a:rPr>
              <a:t>mortal(X) :- person(X).</a:t>
            </a:r>
            <a:endParaRPr lang="tr-TR" altLang="it-IT" sz="135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latin typeface="Courier New" panose="02070309020205020404" pitchFamily="49" charset="0"/>
                <a:cs typeface="Courier New" panose="02070309020205020404" pitchFamily="49" charset="0"/>
              </a:rPr>
              <a:t>person(X) :- female(X).</a:t>
            </a:r>
            <a:endParaRPr lang="tr-TR" altLang="it-IT" sz="135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latin typeface="Courier New" panose="02070309020205020404" pitchFamily="49" charset="0"/>
                <a:cs typeface="Courier New" panose="02070309020205020404" pitchFamily="49" charset="0"/>
              </a:rPr>
              <a:t>person(X) :- male(X).</a:t>
            </a:r>
            <a:endParaRPr lang="tr-TR" altLang="it-IT" sz="135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tr-TR" altLang="it-IT" sz="1350">
              <a:solidFill>
                <a:srgbClr val="000099"/>
              </a:solidFill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" pitchFamily="2" charset="0"/>
              </a:rPr>
              <a:t>If you save these in a file: mortal.pro (a prolog program), you can TELL these to the interpreter via: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consult(mortal).</a:t>
            </a:r>
            <a:endParaRPr lang="tr-TR" altLang="it-IT" sz="1350">
              <a:solidFill>
                <a:srgbClr val="000099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</a:rPr>
              <a:t>Y</a:t>
            </a: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endParaRPr lang="tr-TR" altLang="it-IT" sz="135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" pitchFamily="2" charset="0"/>
              </a:rPr>
              <a:t>...</a:t>
            </a:r>
            <a:endParaRPr lang="tr-TR" altLang="it-IT" sz="135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" pitchFamily="2" charset="0"/>
                <a:cs typeface="Times New Roman" panose="02020603050405020304" pitchFamily="18" charset="0"/>
              </a:rPr>
              <a:t>Now we can test the program inside the Listener with prolog queries: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mortal(araba).</a:t>
            </a:r>
            <a:endParaRPr lang="tr-TR" altLang="it-IT" sz="1350">
              <a:solidFill>
                <a:srgbClr val="000099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</a:rPr>
              <a:t>n</a:t>
            </a: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tr-TR" altLang="it-IT" sz="1350">
              <a:solidFill>
                <a:srgbClr val="000099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mortal(yasin).</a:t>
            </a:r>
            <a:endParaRPr lang="tr-TR" altLang="it-IT" sz="1350">
              <a:solidFill>
                <a:srgbClr val="000099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</a:rPr>
              <a:t>y</a:t>
            </a:r>
            <a:r>
              <a:rPr lang="tr-TR" altLang="it-IT" sz="135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altLang="it-IT" sz="1350">
                <a:solidFill>
                  <a:srgbClr val="000099"/>
                </a:solidFill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3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49FE81-014A-1944-8D2F-4BAC81557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Rules - Logical AND</a:t>
            </a:r>
            <a:endParaRPr lang="en-US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B989023-7745-4C4F-9680-BD6AF9081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it-IT" sz="1500" b="1">
                <a:latin typeface="Courier New" panose="02070309020205020404" pitchFamily="49" charset="0"/>
              </a:rPr>
              <a:t>dances(vincent) :-  happy(vincent) </a:t>
            </a:r>
            <a:r>
              <a:rPr lang="tr-TR" altLang="it-IT" sz="1500" b="1">
                <a:solidFill>
                  <a:srgbClr val="CC0000"/>
                </a:solidFill>
                <a:latin typeface="Courier New" panose="02070309020205020404" pitchFamily="49" charset="0"/>
              </a:rPr>
              <a:t>, 						</a:t>
            </a:r>
            <a:r>
              <a:rPr lang="en-US" altLang="it-IT" sz="1500" b="1">
                <a:solidFill>
                  <a:srgbClr val="CC0000"/>
                </a:solidFill>
                <a:latin typeface="Courier New" panose="02070309020205020404" pitchFamily="49" charset="0"/>
              </a:rPr>
              <a:t>  </a:t>
            </a:r>
            <a:r>
              <a:rPr lang="tr-TR" altLang="it-IT" sz="1500" b="1">
                <a:solidFill>
                  <a:srgbClr val="CC0000"/>
                </a:solidFill>
                <a:latin typeface="Courier New" panose="02070309020205020404" pitchFamily="49" charset="0"/>
              </a:rPr>
              <a:t>  </a:t>
            </a:r>
            <a:r>
              <a:rPr lang="tr-TR" altLang="it-IT" sz="1500" b="1">
                <a:latin typeface="Courier New" panose="02070309020205020404" pitchFamily="49" charset="0"/>
              </a:rPr>
              <a:t>listensToMusic(vincent).</a:t>
            </a:r>
          </a:p>
          <a:p>
            <a:pPr eaLnBrk="1" hangingPunct="1"/>
            <a:endParaRPr lang="tr-TR" altLang="it-IT" sz="1500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tr-TR" altLang="it-IT" sz="1800">
                <a:solidFill>
                  <a:srgbClr val="CC0000"/>
                </a:solidFill>
                <a:latin typeface="Courier" pitchFamily="2" charset="0"/>
              </a:rPr>
              <a:t>, is used to indicate Logical AND</a:t>
            </a:r>
          </a:p>
          <a:p>
            <a:pPr lvl="2" eaLnBrk="1" hangingPunct="1"/>
            <a:r>
              <a:rPr lang="tr-TR" altLang="it-IT" sz="1800">
                <a:latin typeface="Courier" pitchFamily="2" charset="0"/>
              </a:rPr>
              <a:t>Equivalent to:</a:t>
            </a:r>
          </a:p>
          <a:p>
            <a:pPr lvl="3" eaLnBrk="1" hangingPunct="1"/>
            <a:r>
              <a:rPr lang="tr-TR" altLang="it-IT" sz="1350">
                <a:latin typeface="Courier" pitchFamily="2" charset="0"/>
              </a:rPr>
              <a:t>happy(vincent) </a:t>
            </a:r>
            <a:r>
              <a:rPr lang="tr-TR" altLang="it-IT" sz="1350">
                <a:latin typeface="Courier" pitchFamily="2" charset="0"/>
                <a:sym typeface="Symbol" pitchFamily="2" charset="2"/>
              </a:rPr>
              <a:t> </a:t>
            </a:r>
            <a:r>
              <a:rPr lang="tr-TR" altLang="it-IT" sz="1350">
                <a:latin typeface="Courier" pitchFamily="2" charset="0"/>
              </a:rPr>
              <a:t>listensToMusic(vincent) =&gt; dances(vincent) </a:t>
            </a:r>
            <a:endParaRPr lang="tr-TR" altLang="it-IT" sz="1350">
              <a:solidFill>
                <a:srgbClr val="CC0000"/>
              </a:solidFill>
              <a:latin typeface="Courier" pitchFamily="2" charset="0"/>
            </a:endParaRPr>
          </a:p>
          <a:p>
            <a:pPr lvl="3" eaLnBrk="1" hangingPunct="1"/>
            <a:r>
              <a:rPr lang="tr-TR" altLang="it-IT" sz="1350"/>
              <a:t>“Vincent </a:t>
            </a:r>
            <a:r>
              <a:rPr lang="en-US" altLang="it-IT" sz="1350"/>
              <a:t>dances</a:t>
            </a:r>
            <a:r>
              <a:rPr lang="tr-TR" altLang="it-IT" sz="1350"/>
              <a:t> if he listens to music and he is happy”.</a:t>
            </a:r>
          </a:p>
          <a:p>
            <a:pPr lvl="2" eaLnBrk="1" hangingPunct="1"/>
            <a:endParaRPr lang="tr-TR" altLang="it-IT">
              <a:solidFill>
                <a:srgbClr val="CC0000"/>
              </a:solidFill>
              <a:latin typeface="Courier" pitchFamily="2" charset="0"/>
            </a:endParaRPr>
          </a:p>
          <a:p>
            <a:pPr eaLnBrk="1" hangingPunct="1"/>
            <a:r>
              <a:rPr lang="tr-TR" altLang="it-IT" sz="1500"/>
              <a:t>Other example:</a:t>
            </a:r>
          </a:p>
          <a:p>
            <a:pPr lvl="1" eaLnBrk="1" hangingPunct="1"/>
            <a:r>
              <a:rPr lang="tr-TR" altLang="it-IT" b="1">
                <a:latin typeface="Courier New" panose="02070309020205020404" pitchFamily="49" charset="0"/>
                <a:cs typeface="Courier New" panose="02070309020205020404" pitchFamily="49" charset="0"/>
              </a:rPr>
              <a:t>father(X,Y) :- parent(X,Y)</a:t>
            </a:r>
            <a:r>
              <a:rPr lang="tr-TR" altLang="it-IT" b="1">
                <a:latin typeface="Courier New" panose="02070309020205020404" pitchFamily="49" charset="0"/>
              </a:rPr>
              <a:t> </a:t>
            </a:r>
            <a:r>
              <a:rPr lang="tr-TR" altLang="it-IT" b="1">
                <a:latin typeface="Courier New" panose="02070309020205020404" pitchFamily="49" charset="0"/>
                <a:cs typeface="Courier New" panose="02070309020205020404" pitchFamily="49" charset="0"/>
              </a:rPr>
              <a:t>, male(X).</a:t>
            </a:r>
            <a:r>
              <a:rPr lang="en-US" altLang="it-IT" b="1">
                <a:latin typeface="Courier New" panose="02070309020205020404" pitchFamily="49" charset="0"/>
              </a:rPr>
              <a:t> </a:t>
            </a:r>
            <a:endParaRPr lang="tr-TR" altLang="it-IT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47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89B631-1DF0-D64A-9730-BE0870529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Rules - Logical OR</a:t>
            </a:r>
            <a:endParaRPr lang="en-US" altLang="it-IT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45CF2C9-CB64-4D41-A476-F3138B0F1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1200" b="1" dirty="0">
                <a:latin typeface="Courier New" panose="02070309020205020404" pitchFamily="49" charset="0"/>
              </a:rPr>
              <a:t>dances(</a:t>
            </a:r>
            <a:r>
              <a:rPr lang="tr-TR" altLang="it-IT" sz="1200" b="1" dirty="0" err="1">
                <a:latin typeface="Courier New" panose="02070309020205020404" pitchFamily="49" charset="0"/>
              </a:rPr>
              <a:t>john</a:t>
            </a:r>
            <a:r>
              <a:rPr lang="en-US" altLang="it-IT" sz="1200" b="1" dirty="0">
                <a:latin typeface="Courier New" panose="02070309020205020404" pitchFamily="49" charset="0"/>
              </a:rPr>
              <a:t>)</a:t>
            </a:r>
            <a:r>
              <a:rPr lang="tr-TR" altLang="it-IT" sz="1200" b="1" dirty="0">
                <a:latin typeface="Courier New" panose="02070309020205020404" pitchFamily="49" charset="0"/>
              </a:rPr>
              <a:t> </a:t>
            </a:r>
            <a:r>
              <a:rPr lang="en-US" altLang="it-IT" sz="1200" b="1" dirty="0">
                <a:latin typeface="Courier New" panose="02070309020205020404" pitchFamily="49" charset="0"/>
              </a:rPr>
              <a:t>:-</a:t>
            </a:r>
            <a:r>
              <a:rPr lang="tr-TR" altLang="it-IT" sz="1200" b="1" dirty="0">
                <a:latin typeface="Courier New" panose="02070309020205020404" pitchFamily="49" charset="0"/>
              </a:rPr>
              <a:t> </a:t>
            </a:r>
            <a:r>
              <a:rPr lang="en-US" altLang="it-IT" sz="1200" b="1" dirty="0">
                <a:latin typeface="Courier New" panose="02070309020205020404" pitchFamily="49" charset="0"/>
              </a:rPr>
              <a:t>happy(</a:t>
            </a:r>
            <a:r>
              <a:rPr lang="tr-TR" altLang="it-IT" sz="1200" b="1" dirty="0" err="1">
                <a:latin typeface="Courier New" panose="02070309020205020404" pitchFamily="49" charset="0"/>
              </a:rPr>
              <a:t>john</a:t>
            </a:r>
            <a:r>
              <a:rPr lang="en-US" altLang="it-IT" sz="1200" b="1" dirty="0">
                <a:latin typeface="Courier New" panose="02070309020205020404" pitchFamily="49" charset="0"/>
              </a:rPr>
              <a:t>).</a:t>
            </a:r>
          </a:p>
          <a:p>
            <a:pPr eaLnBrk="1" hangingPunct="1"/>
            <a:r>
              <a:rPr lang="en-US" altLang="it-IT" sz="1200" b="1" dirty="0">
                <a:latin typeface="Courier New" panose="02070309020205020404" pitchFamily="49" charset="0"/>
              </a:rPr>
              <a:t>dances(</a:t>
            </a:r>
            <a:r>
              <a:rPr lang="tr-TR" altLang="it-IT" sz="1200" b="1" dirty="0" err="1">
                <a:latin typeface="Courier New" panose="02070309020205020404" pitchFamily="49" charset="0"/>
              </a:rPr>
              <a:t>john</a:t>
            </a:r>
            <a:r>
              <a:rPr lang="en-US" altLang="it-IT" sz="1200" b="1" dirty="0">
                <a:latin typeface="Courier New" panose="02070309020205020404" pitchFamily="49" charset="0"/>
              </a:rPr>
              <a:t>)</a:t>
            </a:r>
            <a:r>
              <a:rPr lang="tr-TR" altLang="it-IT" sz="1200" b="1" dirty="0">
                <a:latin typeface="Courier New" panose="02070309020205020404" pitchFamily="49" charset="0"/>
              </a:rPr>
              <a:t> </a:t>
            </a:r>
            <a:r>
              <a:rPr lang="en-US" altLang="it-IT" sz="1200" b="1" dirty="0">
                <a:latin typeface="Courier New" panose="02070309020205020404" pitchFamily="49" charset="0"/>
              </a:rPr>
              <a:t>:-</a:t>
            </a:r>
            <a:r>
              <a:rPr lang="tr-TR" altLang="it-IT" sz="1200" b="1" dirty="0">
                <a:latin typeface="Courier New" panose="02070309020205020404" pitchFamily="49" charset="0"/>
              </a:rPr>
              <a:t> </a:t>
            </a:r>
            <a:r>
              <a:rPr lang="en-US" altLang="it-IT" sz="1200" b="1" dirty="0" err="1">
                <a:latin typeface="Courier New" panose="02070309020205020404" pitchFamily="49" charset="0"/>
              </a:rPr>
              <a:t>listensToMusic</a:t>
            </a:r>
            <a:r>
              <a:rPr lang="en-US" altLang="it-IT" sz="1200" b="1" dirty="0">
                <a:latin typeface="Courier New" panose="02070309020205020404" pitchFamily="49" charset="0"/>
              </a:rPr>
              <a:t>(</a:t>
            </a:r>
            <a:r>
              <a:rPr lang="tr-TR" altLang="it-IT" sz="1200" b="1" dirty="0" err="1">
                <a:latin typeface="Courier New" panose="02070309020205020404" pitchFamily="49" charset="0"/>
              </a:rPr>
              <a:t>john</a:t>
            </a:r>
            <a:r>
              <a:rPr lang="en-US" altLang="it-IT" sz="1200" b="1" dirty="0">
                <a:latin typeface="Courier New" panose="02070309020205020404" pitchFamily="49" charset="0"/>
              </a:rPr>
              <a:t>).</a:t>
            </a:r>
            <a:endParaRPr lang="tr-TR" altLang="it-IT" sz="1200" b="1" dirty="0">
              <a:latin typeface="Courier New" panose="02070309020205020404" pitchFamily="49" charset="0"/>
            </a:endParaRPr>
          </a:p>
          <a:p>
            <a:pPr eaLnBrk="1" hangingPunct="1"/>
            <a:endParaRPr lang="tr-TR" altLang="it-IT" sz="12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tr-TR" altLang="it-IT" sz="2000" dirty="0" err="1">
                <a:solidFill>
                  <a:srgbClr val="CC0000"/>
                </a:solidFill>
                <a:latin typeface="Courier" pitchFamily="2" charset="0"/>
              </a:rPr>
              <a:t>Indicates</a:t>
            </a:r>
            <a:r>
              <a:rPr lang="tr-TR" altLang="it-IT" sz="2000" dirty="0">
                <a:solidFill>
                  <a:srgbClr val="CC0000"/>
                </a:solidFill>
                <a:latin typeface="Courier" pitchFamily="2" charset="0"/>
              </a:rPr>
              <a:t> LOGICAL OR</a:t>
            </a:r>
          </a:p>
          <a:p>
            <a:pPr lvl="1" eaLnBrk="1" hangingPunct="1"/>
            <a:r>
              <a:rPr lang="tr-TR" altLang="it-IT" sz="2000" dirty="0" err="1">
                <a:latin typeface="Courier" pitchFamily="2" charset="0"/>
              </a:rPr>
              <a:t>Equivalent</a:t>
            </a:r>
            <a:r>
              <a:rPr lang="tr-TR" altLang="it-IT" sz="2000" dirty="0">
                <a:latin typeface="Courier" pitchFamily="2" charset="0"/>
              </a:rPr>
              <a:t> </a:t>
            </a:r>
            <a:r>
              <a:rPr lang="tr-TR" altLang="it-IT" sz="2000" dirty="0" err="1">
                <a:latin typeface="Courier" pitchFamily="2" charset="0"/>
              </a:rPr>
              <a:t>to</a:t>
            </a:r>
            <a:r>
              <a:rPr lang="tr-TR" altLang="it-IT" sz="2000" dirty="0">
                <a:latin typeface="Courier" pitchFamily="2" charset="0"/>
              </a:rPr>
              <a:t>:</a:t>
            </a:r>
          </a:p>
          <a:p>
            <a:pPr lvl="2" eaLnBrk="1" hangingPunct="1"/>
            <a:r>
              <a:rPr lang="en-US" altLang="it-IT" sz="1800" dirty="0">
                <a:latin typeface="Courier" pitchFamily="2" charset="0"/>
              </a:rPr>
              <a:t>happy(</a:t>
            </a:r>
            <a:r>
              <a:rPr lang="tr-TR" altLang="it-IT" sz="1800" dirty="0" err="1">
                <a:latin typeface="Courier" pitchFamily="2" charset="0"/>
              </a:rPr>
              <a:t>john</a:t>
            </a:r>
            <a:r>
              <a:rPr lang="en-US" altLang="it-IT" sz="1800" dirty="0">
                <a:latin typeface="Courier" pitchFamily="2" charset="0"/>
              </a:rPr>
              <a:t>)</a:t>
            </a:r>
            <a:r>
              <a:rPr lang="tr-TR" altLang="it-IT" sz="1800" dirty="0">
                <a:latin typeface="Courier" pitchFamily="2" charset="0"/>
              </a:rPr>
              <a:t> </a:t>
            </a:r>
            <a:r>
              <a:rPr lang="tr-TR" altLang="it-IT" sz="1800" dirty="0">
                <a:latin typeface="Courier" pitchFamily="2" charset="0"/>
                <a:sym typeface="Symbol" pitchFamily="2" charset="2"/>
              </a:rPr>
              <a:t> </a:t>
            </a:r>
            <a:r>
              <a:rPr lang="en-US" altLang="it-IT" sz="1800" dirty="0" err="1">
                <a:latin typeface="Courier" pitchFamily="2" charset="0"/>
              </a:rPr>
              <a:t>listensToMusic</a:t>
            </a:r>
            <a:r>
              <a:rPr lang="en-US" altLang="it-IT" sz="1800" dirty="0">
                <a:latin typeface="Courier" pitchFamily="2" charset="0"/>
              </a:rPr>
              <a:t>(</a:t>
            </a:r>
            <a:r>
              <a:rPr lang="tr-TR" altLang="it-IT" sz="1800" dirty="0" err="1">
                <a:latin typeface="Courier" pitchFamily="2" charset="0"/>
              </a:rPr>
              <a:t>john</a:t>
            </a:r>
            <a:r>
              <a:rPr lang="en-US" altLang="it-IT" sz="1800" dirty="0">
                <a:latin typeface="Courier" pitchFamily="2" charset="0"/>
              </a:rPr>
              <a:t>)</a:t>
            </a:r>
            <a:r>
              <a:rPr lang="tr-TR" altLang="it-IT" sz="1800" dirty="0">
                <a:latin typeface="Courier" pitchFamily="2" charset="0"/>
              </a:rPr>
              <a:t> =&gt; </a:t>
            </a:r>
            <a:r>
              <a:rPr lang="en-US" altLang="it-IT" sz="1800" dirty="0">
                <a:latin typeface="Courier" pitchFamily="2" charset="0"/>
              </a:rPr>
              <a:t>dances(</a:t>
            </a:r>
            <a:r>
              <a:rPr lang="tr-TR" altLang="it-IT" sz="1800" dirty="0" err="1">
                <a:latin typeface="Courier" pitchFamily="2" charset="0"/>
              </a:rPr>
              <a:t>john</a:t>
            </a:r>
            <a:r>
              <a:rPr lang="en-US" altLang="it-IT" sz="1800" dirty="0">
                <a:latin typeface="Courier" pitchFamily="2" charset="0"/>
              </a:rPr>
              <a:t>)</a:t>
            </a:r>
            <a:r>
              <a:rPr lang="tr-TR" altLang="it-IT" sz="1100" dirty="0">
                <a:latin typeface="Courier" pitchFamily="2" charset="0"/>
              </a:rPr>
              <a:t> </a:t>
            </a:r>
            <a:endParaRPr lang="tr-TR" altLang="it-IT" sz="1100" dirty="0">
              <a:solidFill>
                <a:srgbClr val="CC0000"/>
              </a:solidFill>
              <a:latin typeface="Courier" pitchFamily="2" charset="0"/>
            </a:endParaRPr>
          </a:p>
          <a:p>
            <a:pPr lvl="2" eaLnBrk="1" hangingPunct="1"/>
            <a:r>
              <a:rPr lang="tr-TR" altLang="it-IT" sz="1800" dirty="0">
                <a:latin typeface="Courier" pitchFamily="2" charset="0"/>
              </a:rPr>
              <a:t>“John </a:t>
            </a:r>
            <a:r>
              <a:rPr lang="en-US" altLang="it-IT" sz="1800" dirty="0"/>
              <a:t>dances</a:t>
            </a:r>
            <a:r>
              <a:rPr lang="tr-TR" altLang="it-IT" sz="1800" dirty="0"/>
              <a:t> </a:t>
            </a:r>
            <a:r>
              <a:rPr lang="tr-TR" altLang="it-IT" sz="1800" i="1" dirty="0" err="1"/>
              <a:t>either</a:t>
            </a:r>
            <a:r>
              <a:rPr lang="tr-TR" altLang="it-IT" sz="1800" i="1" dirty="0"/>
              <a:t> </a:t>
            </a:r>
            <a:r>
              <a:rPr lang="en-US" altLang="it-IT" sz="1800" i="1" dirty="0"/>
              <a:t>if </a:t>
            </a:r>
            <a:r>
              <a:rPr lang="tr-TR" altLang="it-IT" sz="1800" dirty="0"/>
              <a:t>he </a:t>
            </a:r>
            <a:r>
              <a:rPr lang="tr-TR" altLang="it-IT" sz="1800" dirty="0" err="1"/>
              <a:t>listens</a:t>
            </a:r>
            <a:r>
              <a:rPr lang="tr-TR" altLang="it-IT" sz="1800" dirty="0"/>
              <a:t> </a:t>
            </a:r>
            <a:r>
              <a:rPr lang="tr-TR" altLang="it-IT" sz="1800" dirty="0" err="1"/>
              <a:t>to</a:t>
            </a:r>
            <a:r>
              <a:rPr lang="tr-TR" altLang="it-IT" sz="1800" dirty="0"/>
              <a:t> </a:t>
            </a:r>
            <a:r>
              <a:rPr lang="tr-TR" altLang="it-IT" sz="1800" dirty="0" err="1"/>
              <a:t>music</a:t>
            </a:r>
            <a:r>
              <a:rPr lang="tr-TR" altLang="it-IT" sz="1800" dirty="0"/>
              <a:t>, </a:t>
            </a:r>
            <a:r>
              <a:rPr lang="tr-TR" altLang="it-IT" sz="1800" i="1" dirty="0" err="1"/>
              <a:t>or</a:t>
            </a:r>
            <a:r>
              <a:rPr lang="tr-TR" altLang="it-IT" sz="1800" i="1" dirty="0"/>
              <a:t> </a:t>
            </a:r>
            <a:r>
              <a:rPr lang="tr-TR" altLang="it-IT" sz="1800" dirty="0" err="1"/>
              <a:t>if</a:t>
            </a:r>
            <a:r>
              <a:rPr lang="tr-TR" altLang="it-IT" sz="1800" dirty="0"/>
              <a:t> he is </a:t>
            </a:r>
            <a:r>
              <a:rPr lang="tr-TR" altLang="it-IT" sz="1800" dirty="0" err="1"/>
              <a:t>happy</a:t>
            </a:r>
            <a:r>
              <a:rPr lang="tr-TR" altLang="it-IT" sz="1800" dirty="0"/>
              <a:t>.”</a:t>
            </a:r>
          </a:p>
          <a:p>
            <a:pPr lvl="2" eaLnBrk="1" hangingPunct="1"/>
            <a:endParaRPr lang="tr-TR" altLang="it-IT" sz="1800" dirty="0"/>
          </a:p>
          <a:p>
            <a:pPr eaLnBrk="1" hangingPunct="1"/>
            <a:r>
              <a:rPr lang="tr-TR" altLang="it-IT" sz="2400" dirty="0" err="1">
                <a:solidFill>
                  <a:srgbClr val="CC0000"/>
                </a:solidFill>
              </a:rPr>
              <a:t>This</a:t>
            </a:r>
            <a:r>
              <a:rPr lang="tr-TR" altLang="it-IT" sz="2400" dirty="0">
                <a:solidFill>
                  <a:srgbClr val="CC0000"/>
                </a:solidFill>
              </a:rPr>
              <a:t> can </a:t>
            </a:r>
            <a:r>
              <a:rPr lang="tr-TR" altLang="it-IT" sz="2400" dirty="0" err="1">
                <a:solidFill>
                  <a:srgbClr val="CC0000"/>
                </a:solidFill>
              </a:rPr>
              <a:t>also</a:t>
            </a:r>
            <a:r>
              <a:rPr lang="tr-TR" altLang="it-IT" sz="2400" dirty="0">
                <a:solidFill>
                  <a:srgbClr val="CC0000"/>
                </a:solidFill>
              </a:rPr>
              <a:t> be </a:t>
            </a:r>
            <a:r>
              <a:rPr lang="tr-TR" altLang="it-IT" sz="2400" dirty="0" err="1">
                <a:solidFill>
                  <a:srgbClr val="CC0000"/>
                </a:solidFill>
              </a:rPr>
              <a:t>stated</a:t>
            </a:r>
            <a:r>
              <a:rPr lang="tr-TR" altLang="it-IT" sz="2400" dirty="0">
                <a:solidFill>
                  <a:srgbClr val="CC0000"/>
                </a:solidFill>
              </a:rPr>
              <a:t> as:</a:t>
            </a:r>
          </a:p>
          <a:p>
            <a:pPr lvl="1" eaLnBrk="1" hangingPunct="1"/>
            <a:r>
              <a:rPr lang="en-US" altLang="it-IT" sz="1100" b="1" dirty="0">
                <a:latin typeface="Courier New" panose="02070309020205020404" pitchFamily="49" charset="0"/>
              </a:rPr>
              <a:t>dances(</a:t>
            </a:r>
            <a:r>
              <a:rPr lang="tr-TR" altLang="it-IT" sz="1100" b="1" dirty="0" err="1">
                <a:latin typeface="Courier New" panose="02070309020205020404" pitchFamily="49" charset="0"/>
              </a:rPr>
              <a:t>john</a:t>
            </a:r>
            <a:r>
              <a:rPr lang="en-US" altLang="it-IT" sz="1100" b="1" dirty="0">
                <a:latin typeface="Courier New" panose="02070309020205020404" pitchFamily="49" charset="0"/>
              </a:rPr>
              <a:t>)</a:t>
            </a:r>
            <a:r>
              <a:rPr lang="tr-TR" altLang="it-IT" sz="1100" b="1" dirty="0">
                <a:latin typeface="Courier New" panose="02070309020205020404" pitchFamily="49" charset="0"/>
              </a:rPr>
              <a:t> </a:t>
            </a:r>
            <a:r>
              <a:rPr lang="en-US" altLang="it-IT" sz="1100" b="1" dirty="0">
                <a:latin typeface="Courier New" panose="02070309020205020404" pitchFamily="49" charset="0"/>
              </a:rPr>
              <a:t>:-</a:t>
            </a:r>
            <a:r>
              <a:rPr lang="tr-TR" altLang="it-IT" sz="1100" b="1" dirty="0">
                <a:latin typeface="Courier New" panose="02070309020205020404" pitchFamily="49" charset="0"/>
              </a:rPr>
              <a:t> </a:t>
            </a:r>
            <a:r>
              <a:rPr lang="en-US" altLang="it-IT" sz="1100" b="1" dirty="0">
                <a:latin typeface="Courier New" panose="02070309020205020404" pitchFamily="49" charset="0"/>
              </a:rPr>
              <a:t>happy(</a:t>
            </a:r>
            <a:r>
              <a:rPr lang="tr-TR" altLang="it-IT" sz="1100" b="1" dirty="0" err="1">
                <a:latin typeface="Courier New" panose="02070309020205020404" pitchFamily="49" charset="0"/>
              </a:rPr>
              <a:t>john</a:t>
            </a:r>
            <a:r>
              <a:rPr lang="tr-TR" altLang="it-IT" sz="1100" b="1" dirty="0">
                <a:latin typeface="Courier New" panose="02070309020205020404" pitchFamily="49" charset="0"/>
              </a:rPr>
              <a:t>) </a:t>
            </a:r>
            <a:r>
              <a:rPr lang="tr-TR" altLang="it-IT" sz="1100" b="1" dirty="0">
                <a:solidFill>
                  <a:srgbClr val="CC0000"/>
                </a:solidFill>
                <a:latin typeface="Courier New" panose="02070309020205020404" pitchFamily="49" charset="0"/>
              </a:rPr>
              <a:t>; </a:t>
            </a:r>
            <a:r>
              <a:rPr lang="tr-TR" altLang="it-IT" sz="1100" b="1" dirty="0">
                <a:latin typeface="Courier New" panose="02070309020205020404" pitchFamily="49" charset="0"/>
              </a:rPr>
              <a:t>							   </a:t>
            </a:r>
            <a:r>
              <a:rPr lang="en-US" altLang="it-IT" sz="1100" b="1" dirty="0" err="1">
                <a:latin typeface="Courier New" panose="02070309020205020404" pitchFamily="49" charset="0"/>
              </a:rPr>
              <a:t>listensToMusic</a:t>
            </a:r>
            <a:r>
              <a:rPr lang="en-US" altLang="it-IT" sz="1100" b="1" dirty="0">
                <a:latin typeface="Courier New" panose="02070309020205020404" pitchFamily="49" charset="0"/>
              </a:rPr>
              <a:t>(</a:t>
            </a:r>
            <a:r>
              <a:rPr lang="tr-TR" altLang="it-IT" sz="1100" b="1" dirty="0" err="1">
                <a:latin typeface="Courier New" panose="02070309020205020404" pitchFamily="49" charset="0"/>
              </a:rPr>
              <a:t>john</a:t>
            </a:r>
            <a:r>
              <a:rPr lang="en-US" altLang="it-IT" sz="1100" b="1" dirty="0">
                <a:latin typeface="Courier New" panose="02070309020205020404" pitchFamily="49" charset="0"/>
              </a:rPr>
              <a:t>).</a:t>
            </a:r>
            <a:endParaRPr lang="tr-TR" altLang="it-IT" sz="1100" b="1" dirty="0">
              <a:latin typeface="Courier New" panose="02070309020205020404" pitchFamily="49" charset="0"/>
            </a:endParaRPr>
          </a:p>
          <a:p>
            <a:pPr eaLnBrk="1" hangingPunct="1"/>
            <a:endParaRPr lang="tr-TR" altLang="it-IT" sz="12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tr-TR" altLang="it-IT" sz="1100" b="1" dirty="0" err="1">
                <a:latin typeface="Courier New" panose="02070309020205020404" pitchFamily="49" charset="0"/>
              </a:rPr>
              <a:t>where</a:t>
            </a:r>
            <a:r>
              <a:rPr lang="tr-TR" altLang="it-IT" sz="1100" b="1" dirty="0">
                <a:latin typeface="Courier New" panose="02070309020205020404" pitchFamily="49" charset="0"/>
              </a:rPr>
              <a:t> </a:t>
            </a:r>
            <a:r>
              <a:rPr lang="en-US" altLang="it-IT" sz="1100" b="1" dirty="0">
                <a:solidFill>
                  <a:srgbClr val="CC0000"/>
                </a:solidFill>
                <a:latin typeface="Courier New" panose="02070309020205020404" pitchFamily="49" charset="0"/>
              </a:rPr>
              <a:t>;</a:t>
            </a:r>
            <a:r>
              <a:rPr lang="tr-TR" altLang="it-IT" sz="1100" b="1" dirty="0">
                <a:latin typeface="Courier New" panose="02070309020205020404" pitchFamily="49" charset="0"/>
              </a:rPr>
              <a:t> </a:t>
            </a:r>
            <a:r>
              <a:rPr lang="tr-TR" altLang="it-IT" sz="1100" b="1" dirty="0" err="1">
                <a:latin typeface="Courier New" panose="02070309020205020404" pitchFamily="49" charset="0"/>
              </a:rPr>
              <a:t>indicates</a:t>
            </a:r>
            <a:r>
              <a:rPr lang="tr-TR" altLang="it-IT" sz="1100" b="1" dirty="0">
                <a:latin typeface="Courier New" panose="02070309020205020404" pitchFamily="49" charset="0"/>
              </a:rPr>
              <a:t> </a:t>
            </a:r>
            <a:r>
              <a:rPr lang="tr-TR" altLang="it-IT" sz="1100" b="1" dirty="0">
                <a:solidFill>
                  <a:srgbClr val="CC0000"/>
                </a:solidFill>
                <a:latin typeface="Courier New" panose="02070309020205020404" pitchFamily="49" charset="0"/>
              </a:rPr>
              <a:t>OR</a:t>
            </a:r>
            <a:r>
              <a:rPr lang="tr-TR" altLang="it-IT" sz="1100" b="1" dirty="0">
                <a:latin typeface="Courier New" panose="02070309020205020404" pitchFamily="49" charset="0"/>
              </a:rPr>
              <a:t>.</a:t>
            </a:r>
            <a:endParaRPr lang="tr-TR" altLang="it-IT" sz="1100" dirty="0">
              <a:solidFill>
                <a:srgbClr val="CC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9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89811EF-705F-B94E-B509-B50EA15C7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Consulting</a:t>
            </a:r>
            <a:endParaRPr lang="en-US" altLang="it-IT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C263D1-5D9F-7447-96BE-FAF58EED2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it-IT" sz="1500" b="1">
                <a:solidFill>
                  <a:srgbClr val="AC0000"/>
                </a:solidFill>
                <a:latin typeface="Courier New" panose="02070309020205020404" pitchFamily="49" charset="0"/>
              </a:rPr>
              <a:t>File:</a:t>
            </a:r>
          </a:p>
          <a:p>
            <a:pPr eaLnBrk="1" hangingPunct="1"/>
            <a:r>
              <a:rPr lang="en-US" altLang="it-IT" sz="1500" b="1">
                <a:latin typeface="Courier New" panose="02070309020205020404" pitchFamily="49" charset="0"/>
              </a:rPr>
              <a:t>woman(mia).</a:t>
            </a:r>
          </a:p>
          <a:p>
            <a:pPr eaLnBrk="1" hangingPunct="1"/>
            <a:r>
              <a:rPr lang="en-US" altLang="it-IT" sz="1500" b="1">
                <a:latin typeface="Courier New" panose="02070309020205020404" pitchFamily="49" charset="0"/>
              </a:rPr>
              <a:t>woman(jody).</a:t>
            </a:r>
          </a:p>
          <a:p>
            <a:pPr eaLnBrk="1" hangingPunct="1"/>
            <a:r>
              <a:rPr lang="en-US" altLang="it-IT" sz="1500" b="1">
                <a:latin typeface="Courier New" panose="02070309020205020404" pitchFamily="49" charset="0"/>
              </a:rPr>
              <a:t>woman(yolanda).</a:t>
            </a:r>
          </a:p>
          <a:p>
            <a:pPr eaLnBrk="1" hangingPunct="1"/>
            <a:r>
              <a:rPr lang="en-US" altLang="it-IT" sz="1500" b="1">
                <a:latin typeface="Courier New" panose="02070309020205020404" pitchFamily="49" charset="0"/>
              </a:rPr>
              <a:t>loves(vincent,mia).</a:t>
            </a:r>
          </a:p>
          <a:p>
            <a:pPr eaLnBrk="1" hangingPunct="1"/>
            <a:r>
              <a:rPr lang="en-US" altLang="it-IT" sz="1500" b="1">
                <a:latin typeface="Courier New" panose="02070309020205020404" pitchFamily="49" charset="0"/>
              </a:rPr>
              <a:t>loves(marcellus,mia).</a:t>
            </a:r>
            <a:endParaRPr lang="tr-TR" altLang="it-IT" sz="1500" b="1">
              <a:latin typeface="Courier New" panose="02070309020205020404" pitchFamily="49" charset="0"/>
            </a:endParaRPr>
          </a:p>
          <a:p>
            <a:pPr eaLnBrk="1" hangingPunct="1"/>
            <a:endParaRPr lang="en-US" altLang="it-IT" sz="15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it-IT" sz="1500" b="1">
                <a:solidFill>
                  <a:srgbClr val="AC0000"/>
                </a:solidFill>
                <a:latin typeface="Courier New" panose="02070309020205020404" pitchFamily="49" charset="0"/>
              </a:rPr>
              <a:t>In the interpreter window (?):</a:t>
            </a:r>
            <a:endParaRPr lang="tr-TR" altLang="it-IT" sz="1500" b="1">
              <a:solidFill>
                <a:srgbClr val="AC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it-IT" sz="1500" b="1">
                <a:latin typeface="Courier New" panose="02070309020205020404" pitchFamily="49" charset="0"/>
              </a:rPr>
              <a:t>?- woman(X).</a:t>
            </a:r>
            <a:endParaRPr lang="tr-TR" altLang="it-IT" sz="1500" b="1">
              <a:latin typeface="Courier New" panose="02070309020205020404" pitchFamily="49" charset="0"/>
            </a:endParaRPr>
          </a:p>
          <a:p>
            <a:pPr eaLnBrk="1" hangingPunct="1"/>
            <a:r>
              <a:rPr lang="tr-TR" altLang="it-IT" sz="1500" b="1">
                <a:latin typeface="Courier New" panose="02070309020205020404" pitchFamily="49" charset="0"/>
              </a:rPr>
              <a:t>X = mia</a:t>
            </a:r>
            <a:endParaRPr lang="en-US" altLang="it-IT" sz="15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80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8AFC5BFF-5CA9-9A4A-8A40-8CE954AE4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Consulting</a:t>
            </a:r>
            <a:endParaRPr lang="en-US" altLang="it-IT"/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BFCF72B5-2DC6-844E-997C-9F953A593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1350" b="1">
                <a:latin typeface="Courier New" panose="02070309020205020404" pitchFamily="49" charset="0"/>
              </a:rPr>
              <a:t>woman(mia).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350" b="1">
                <a:latin typeface="Courier New" panose="02070309020205020404" pitchFamily="49" charset="0"/>
              </a:rPr>
              <a:t>woman(jody).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350" b="1">
                <a:latin typeface="Courier New" panose="02070309020205020404" pitchFamily="49" charset="0"/>
              </a:rPr>
              <a:t>woman(yolanda).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350" b="1">
                <a:latin typeface="Courier New" panose="02070309020205020404" pitchFamily="49" charset="0"/>
              </a:rPr>
              <a:t>loves(vincent,mia).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350" b="1">
                <a:latin typeface="Courier New" panose="02070309020205020404" pitchFamily="49" charset="0"/>
              </a:rPr>
              <a:t>loves(marcellus,mia).</a:t>
            </a:r>
            <a:endParaRPr lang="tr-TR" altLang="it-IT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tr-TR" altLang="it-IT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it-IT" sz="1350" b="1">
                <a:latin typeface="Courier New" panose="02070309020205020404" pitchFamily="49" charset="0"/>
              </a:rPr>
              <a:t>?- woman(X).</a:t>
            </a:r>
            <a:endParaRPr lang="tr-TR" altLang="it-IT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latin typeface="Courier New" panose="02070309020205020404" pitchFamily="49" charset="0"/>
              </a:rPr>
              <a:t>X = mia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500" b="1">
                <a:solidFill>
                  <a:srgbClr val="CC0000"/>
                </a:solidFill>
                <a:latin typeface="Courier New" panose="02070309020205020404" pitchFamily="49" charset="0"/>
              </a:rPr>
              <a:t>?- ;</a:t>
            </a:r>
            <a:r>
              <a:rPr lang="tr-TR" altLang="it-IT" sz="1500" b="1">
                <a:solidFill>
                  <a:srgbClr val="CC0000"/>
                </a:solidFill>
                <a:latin typeface="Courier New" panose="02070309020205020404" pitchFamily="49" charset="0"/>
              </a:rPr>
              <a:t>	</a:t>
            </a:r>
            <a:r>
              <a:rPr lang="tr-TR" altLang="it-IT" sz="1050" b="1">
                <a:solidFill>
                  <a:srgbClr val="CC0000"/>
                </a:solidFill>
                <a:latin typeface="Courier New" panose="02070309020205020404" pitchFamily="49" charset="0"/>
              </a:rPr>
              <a:t>(remember that ; means </a:t>
            </a:r>
            <a:r>
              <a:rPr lang="tr-TR" altLang="it-IT" sz="1050" b="1" i="1">
                <a:solidFill>
                  <a:srgbClr val="CC0000"/>
                </a:solidFill>
                <a:latin typeface="Courier New" panose="02070309020205020404" pitchFamily="49" charset="0"/>
              </a:rPr>
              <a:t>OR</a:t>
            </a:r>
            <a:endParaRPr lang="tr-TR" altLang="it-IT" sz="1050" b="1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050" b="1">
                <a:solidFill>
                  <a:srgbClr val="CC0000"/>
                </a:solidFill>
                <a:latin typeface="Courier New" panose="02070309020205020404" pitchFamily="49" charset="0"/>
              </a:rPr>
              <a:t>			so this query means: “</a:t>
            </a:r>
            <a:r>
              <a:rPr lang="tr-TR" altLang="it-IT" sz="1050" b="1" i="1">
                <a:solidFill>
                  <a:srgbClr val="CC0000"/>
                </a:solidFill>
                <a:latin typeface="Courier New" panose="02070309020205020404" pitchFamily="49" charset="0"/>
              </a:rPr>
              <a:t>are there any more wome</a:t>
            </a:r>
            <a:r>
              <a:rPr lang="tr-TR" altLang="it-IT" sz="1050" b="1">
                <a:solidFill>
                  <a:srgbClr val="CC0000"/>
                </a:solidFill>
                <a:latin typeface="Courier New" panose="02070309020205020404" pitchFamily="49" charset="0"/>
              </a:rPr>
              <a:t>n?”)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solidFill>
                  <a:srgbClr val="000099"/>
                </a:solidFill>
                <a:latin typeface="Courier New" panose="02070309020205020404" pitchFamily="49" charset="0"/>
              </a:rPr>
              <a:t>X = jody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350" b="1">
                <a:solidFill>
                  <a:srgbClr val="CC0000"/>
                </a:solidFill>
                <a:latin typeface="Courier New" panose="02070309020205020404" pitchFamily="49" charset="0"/>
              </a:rPr>
              <a:t>?- ;</a:t>
            </a:r>
            <a:endParaRPr lang="tr-TR" altLang="it-IT" sz="1350" b="1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solidFill>
                  <a:srgbClr val="000099"/>
                </a:solidFill>
                <a:latin typeface="Courier New" panose="02070309020205020404" pitchFamily="49" charset="0"/>
              </a:rPr>
              <a:t>X = yolanda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350" b="1">
                <a:solidFill>
                  <a:srgbClr val="CC0000"/>
                </a:solidFill>
                <a:latin typeface="Courier New" panose="02070309020205020404" pitchFamily="49" charset="0"/>
              </a:rPr>
              <a:t>?- ;</a:t>
            </a:r>
            <a:endParaRPr lang="tr-TR" altLang="it-IT" sz="1350" b="1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it-IT" sz="1350" b="1">
                <a:solidFill>
                  <a:srgbClr val="000099"/>
                </a:solidFill>
                <a:latin typeface="Courier New" panose="02070309020205020404" pitchFamily="49" charset="0"/>
              </a:rPr>
              <a:t>no		</a:t>
            </a:r>
            <a:r>
              <a:rPr lang="tr-TR" altLang="it-IT" sz="1050" b="1">
                <a:solidFill>
                  <a:srgbClr val="000099"/>
                </a:solidFill>
                <a:latin typeface="Courier New" panose="02070309020205020404" pitchFamily="49" charset="0"/>
              </a:rPr>
              <a:t>( No other match is possible)</a:t>
            </a:r>
            <a:endParaRPr lang="en-US" altLang="it-IT" sz="1050" b="1">
              <a:solidFill>
                <a:srgbClr val="0000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9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D9273C5-D7FF-194D-9F7F-B702EC4FD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Inference</a:t>
            </a:r>
            <a:endParaRPr lang="en-US" altLang="it-IT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2688673-1B93-344F-AF37-81DE9CB18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1500" b="1" dirty="0">
                <a:latin typeface="Courier New" panose="02070309020205020404" pitchFamily="49" charset="0"/>
              </a:rPr>
              <a:t>woman(</a:t>
            </a:r>
            <a:r>
              <a:rPr lang="en-US" altLang="it-IT" sz="1500" b="1" dirty="0" err="1">
                <a:latin typeface="Courier New" panose="02070309020205020404" pitchFamily="49" charset="0"/>
              </a:rPr>
              <a:t>mia</a:t>
            </a:r>
            <a:r>
              <a:rPr lang="en-US" altLang="it-IT" sz="1500" b="1" dirty="0">
                <a:latin typeface="Courier New" panose="02070309020205020404" pitchFamily="49" charset="0"/>
              </a:rPr>
              <a:t>).</a:t>
            </a:r>
          </a:p>
          <a:p>
            <a:pPr eaLnBrk="1" hangingPunct="1"/>
            <a:r>
              <a:rPr lang="en-US" altLang="it-IT" sz="1500" b="1" dirty="0">
                <a:latin typeface="Courier New" panose="02070309020205020404" pitchFamily="49" charset="0"/>
              </a:rPr>
              <a:t>woman(</a:t>
            </a:r>
            <a:r>
              <a:rPr lang="en-US" altLang="it-IT" sz="1500" b="1" dirty="0" err="1">
                <a:latin typeface="Courier New" panose="02070309020205020404" pitchFamily="49" charset="0"/>
              </a:rPr>
              <a:t>jody</a:t>
            </a:r>
            <a:r>
              <a:rPr lang="en-US" altLang="it-IT" sz="1500" b="1" dirty="0">
                <a:latin typeface="Courier New" panose="02070309020205020404" pitchFamily="49" charset="0"/>
              </a:rPr>
              <a:t>).</a:t>
            </a:r>
          </a:p>
          <a:p>
            <a:pPr eaLnBrk="1" hangingPunct="1"/>
            <a:r>
              <a:rPr lang="en-US" altLang="it-IT" sz="1500" b="1" dirty="0">
                <a:latin typeface="Courier New" panose="02070309020205020404" pitchFamily="49" charset="0"/>
              </a:rPr>
              <a:t>woman(</a:t>
            </a:r>
            <a:r>
              <a:rPr lang="en-US" altLang="it-IT" sz="1500" b="1" dirty="0" err="1">
                <a:latin typeface="Courier New" panose="02070309020205020404" pitchFamily="49" charset="0"/>
              </a:rPr>
              <a:t>yolanda</a:t>
            </a:r>
            <a:r>
              <a:rPr lang="en-US" altLang="it-IT" sz="1500" b="1" dirty="0">
                <a:latin typeface="Courier New" panose="02070309020205020404" pitchFamily="49" charset="0"/>
              </a:rPr>
              <a:t>).</a:t>
            </a:r>
          </a:p>
          <a:p>
            <a:pPr eaLnBrk="1" hangingPunct="1"/>
            <a:r>
              <a:rPr lang="en-US" altLang="it-IT" sz="1500" b="1" dirty="0">
                <a:latin typeface="Courier New" panose="02070309020205020404" pitchFamily="49" charset="0"/>
              </a:rPr>
              <a:t>loves(</a:t>
            </a:r>
            <a:r>
              <a:rPr lang="en-US" altLang="it-IT" sz="1500" b="1" dirty="0" err="1">
                <a:latin typeface="Courier New" panose="02070309020205020404" pitchFamily="49" charset="0"/>
              </a:rPr>
              <a:t>vincent,mia</a:t>
            </a:r>
            <a:r>
              <a:rPr lang="en-US" altLang="it-IT" sz="1500" b="1" dirty="0">
                <a:latin typeface="Courier New" panose="02070309020205020404" pitchFamily="49" charset="0"/>
              </a:rPr>
              <a:t>).</a:t>
            </a:r>
          </a:p>
          <a:p>
            <a:pPr eaLnBrk="1" hangingPunct="1"/>
            <a:r>
              <a:rPr lang="en-US" altLang="it-IT" sz="1500" b="1" dirty="0">
                <a:latin typeface="Courier New" panose="02070309020205020404" pitchFamily="49" charset="0"/>
              </a:rPr>
              <a:t>loves(</a:t>
            </a:r>
            <a:r>
              <a:rPr lang="en-US" altLang="it-IT" sz="1500" b="1" dirty="0" err="1">
                <a:latin typeface="Courier New" panose="02070309020205020404" pitchFamily="49" charset="0"/>
              </a:rPr>
              <a:t>marcellus,mia</a:t>
            </a:r>
            <a:r>
              <a:rPr lang="en-US" altLang="it-IT" sz="1500" b="1" dirty="0">
                <a:latin typeface="Courier New" panose="02070309020205020404" pitchFamily="49" charset="0"/>
              </a:rPr>
              <a:t>).</a:t>
            </a:r>
            <a:endParaRPr lang="tr-TR" altLang="it-IT" sz="1500" b="1" dirty="0">
              <a:latin typeface="Courier New" panose="02070309020205020404" pitchFamily="49" charset="0"/>
            </a:endParaRPr>
          </a:p>
          <a:p>
            <a:pPr eaLnBrk="1" hangingPunct="1"/>
            <a:endParaRPr lang="tr-TR" altLang="it-IT" sz="15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tr-TR" altLang="it-IT" sz="1500" b="1" dirty="0">
                <a:latin typeface="Courier New" panose="02070309020205020404" pitchFamily="49" charset="0"/>
              </a:rPr>
              <a:t>?- </a:t>
            </a:r>
            <a:r>
              <a:rPr lang="en-US" altLang="it-IT" sz="1500" b="1" dirty="0">
                <a:latin typeface="Courier New" panose="02070309020205020404" pitchFamily="49" charset="0"/>
              </a:rPr>
              <a:t>loves(</a:t>
            </a:r>
            <a:r>
              <a:rPr lang="en-US" altLang="it-IT" sz="1500" b="1" dirty="0" err="1">
                <a:latin typeface="Courier New" panose="02070309020205020404" pitchFamily="49" charset="0"/>
              </a:rPr>
              <a:t>marcellus,X</a:t>
            </a:r>
            <a:r>
              <a:rPr lang="en-US" altLang="it-IT" sz="1500" b="1" dirty="0">
                <a:latin typeface="Courier New" panose="02070309020205020404" pitchFamily="49" charset="0"/>
              </a:rPr>
              <a:t>),woman(X).</a:t>
            </a:r>
            <a:endParaRPr lang="tr-TR" altLang="it-IT" sz="15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tr-TR" altLang="it-IT" dirty="0">
                <a:latin typeface="Courier" pitchFamily="2" charset="0"/>
              </a:rPr>
              <a:t>...</a:t>
            </a:r>
          </a:p>
          <a:p>
            <a:pPr eaLnBrk="1" hangingPunct="1"/>
            <a:r>
              <a:rPr lang="tr-TR" altLang="it-IT" sz="1350" dirty="0" err="1">
                <a:latin typeface="Courier" pitchFamily="2" charset="0"/>
              </a:rPr>
              <a:t>Note</a:t>
            </a:r>
            <a:r>
              <a:rPr lang="tr-TR" altLang="it-IT" sz="1350" dirty="0">
                <a:latin typeface="Courier" pitchFamily="2" charset="0"/>
              </a:rPr>
              <a:t>: </a:t>
            </a:r>
            <a:r>
              <a:rPr lang="tr-TR" altLang="it-IT" sz="1350" dirty="0" err="1">
                <a:solidFill>
                  <a:srgbClr val="CC0000"/>
                </a:solidFill>
                <a:latin typeface="Courier" pitchFamily="2" charset="0"/>
              </a:rPr>
              <a:t>we</a:t>
            </a:r>
            <a:r>
              <a:rPr lang="tr-TR" altLang="it-IT" sz="1350" dirty="0">
                <a:solidFill>
                  <a:srgbClr val="CC0000"/>
                </a:solidFill>
                <a:latin typeface="Courier" pitchFamily="2" charset="0"/>
              </a:rPr>
              <a:t> </a:t>
            </a:r>
            <a:r>
              <a:rPr lang="tr-TR" altLang="it-IT" sz="1350" dirty="0" err="1">
                <a:solidFill>
                  <a:srgbClr val="CC0000"/>
                </a:solidFill>
                <a:latin typeface="Courier" pitchFamily="2" charset="0"/>
              </a:rPr>
              <a:t>are</a:t>
            </a:r>
            <a:r>
              <a:rPr lang="tr-TR" altLang="it-IT" sz="1350" dirty="0">
                <a:solidFill>
                  <a:srgbClr val="CC0000"/>
                </a:solidFill>
                <a:latin typeface="Courier" pitchFamily="2" charset="0"/>
              </a:rPr>
              <a:t> </a:t>
            </a:r>
            <a:r>
              <a:rPr lang="tr-TR" altLang="it-IT" sz="1350" dirty="0" err="1">
                <a:solidFill>
                  <a:srgbClr val="CC0000"/>
                </a:solidFill>
                <a:latin typeface="Courier" pitchFamily="2" charset="0"/>
              </a:rPr>
              <a:t>querying</a:t>
            </a:r>
            <a:r>
              <a:rPr lang="tr-TR" altLang="it-IT" sz="1350" dirty="0">
                <a:solidFill>
                  <a:srgbClr val="CC0000"/>
                </a:solidFill>
                <a:latin typeface="Courier" pitchFamily="2" charset="0"/>
              </a:rPr>
              <a:t> </a:t>
            </a:r>
            <a:r>
              <a:rPr lang="tr-TR" altLang="it-IT" sz="1350" dirty="0" err="1">
                <a:solidFill>
                  <a:srgbClr val="CC0000"/>
                </a:solidFill>
                <a:latin typeface="Courier" pitchFamily="2" charset="0"/>
              </a:rPr>
              <a:t>for</a:t>
            </a:r>
            <a:r>
              <a:rPr lang="tr-TR" altLang="it-IT" sz="1350" dirty="0">
                <a:solidFill>
                  <a:srgbClr val="CC0000"/>
                </a:solidFill>
                <a:latin typeface="Courier" pitchFamily="2" charset="0"/>
              </a:rPr>
              <a:t> a </a:t>
            </a:r>
            <a:r>
              <a:rPr lang="tr-TR" altLang="it-IT" sz="1350" dirty="0" err="1">
                <a:solidFill>
                  <a:srgbClr val="CC0000"/>
                </a:solidFill>
                <a:latin typeface="Courier" pitchFamily="2" charset="0"/>
              </a:rPr>
              <a:t>conjunct</a:t>
            </a:r>
            <a:r>
              <a:rPr lang="tr-TR" altLang="it-IT" sz="1350" dirty="0">
                <a:solidFill>
                  <a:srgbClr val="CC0000"/>
                </a:solidFill>
                <a:latin typeface="Courier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0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D7D2E4-3D5B-9244-BEE8-B4D4D5D9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DEFEASIBLE LOGIC PARAPHERNALIA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FB63F2F-4A7F-C047-B122-CADD499DC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Letters</a:t>
                </a:r>
              </a:p>
              <a:p>
                <a:r>
                  <a:rPr lang="it-IT" dirty="0" err="1"/>
                  <a:t>One</a:t>
                </a:r>
                <a:r>
                  <a:rPr lang="it-IT" dirty="0"/>
                  <a:t> </a:t>
                </a:r>
                <a:r>
                  <a:rPr lang="it-IT" dirty="0" err="1"/>
                  <a:t>negation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Three </a:t>
                </a:r>
                <a:r>
                  <a:rPr lang="it-IT" dirty="0" err="1"/>
                  <a:t>implications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,⟹,↝</m:t>
                    </m:r>
                  </m:oMath>
                </a14:m>
                <a:endParaRPr lang="it-IT" dirty="0"/>
              </a:p>
              <a:p>
                <a:r>
                  <a:rPr lang="it-IT" dirty="0" err="1"/>
                  <a:t>One</a:t>
                </a:r>
                <a:r>
                  <a:rPr lang="it-IT" dirty="0"/>
                  <a:t> </a:t>
                </a:r>
                <a:r>
                  <a:rPr lang="it-IT" dirty="0" err="1"/>
                  <a:t>preference</a:t>
                </a:r>
                <a:r>
                  <a:rPr lang="it-IT" dirty="0"/>
                  <a:t> relation &gt;</a:t>
                </a:r>
              </a:p>
              <a:p>
                <a:r>
                  <a:rPr lang="it-IT" dirty="0"/>
                  <a:t>The special </a:t>
                </a:r>
                <a:r>
                  <a:rPr lang="it-IT" dirty="0" err="1"/>
                  <a:t>symbols</a:t>
                </a:r>
                <a:r>
                  <a:rPr lang="it-IT" dirty="0"/>
                  <a:t> , :</a:t>
                </a:r>
              </a:p>
              <a:p>
                <a:r>
                  <a:rPr lang="it-IT" dirty="0" err="1"/>
                  <a:t>Labels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FB63F2F-4A7F-C047-B122-CADD499DC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A419E9-A89A-3E46-8997-E4150A52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8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6C67F5-177E-1449-A515-0B990C290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it-IT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934AAC5-5F9E-2C4C-82AE-B37D02707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it-IT" sz="1800" b="1" dirty="0">
                <a:latin typeface="Courier New" panose="02070309020205020404" pitchFamily="49" charset="0"/>
              </a:rPr>
              <a:t>loves(</a:t>
            </a:r>
            <a:r>
              <a:rPr lang="en-US" altLang="it-IT" sz="1800" b="1" dirty="0" err="1">
                <a:latin typeface="Courier New" panose="02070309020205020404" pitchFamily="49" charset="0"/>
              </a:rPr>
              <a:t>vincent,mia</a:t>
            </a:r>
            <a:r>
              <a:rPr lang="en-US" altLang="it-IT" sz="1800" b="1" dirty="0">
                <a:latin typeface="Courier New" panose="02070309020205020404" pitchFamily="49" charset="0"/>
              </a:rPr>
              <a:t>).</a:t>
            </a:r>
          </a:p>
          <a:p>
            <a:pPr eaLnBrk="1" hangingPunct="1">
              <a:buFontTx/>
              <a:buNone/>
            </a:pPr>
            <a:r>
              <a:rPr lang="en-US" altLang="it-IT" sz="1800" b="1" dirty="0">
                <a:latin typeface="Courier New" panose="02070309020205020404" pitchFamily="49" charset="0"/>
              </a:rPr>
              <a:t>loves(</a:t>
            </a:r>
            <a:r>
              <a:rPr lang="en-US" altLang="it-IT" sz="1800" b="1" dirty="0" err="1">
                <a:latin typeface="Courier New" panose="02070309020205020404" pitchFamily="49" charset="0"/>
              </a:rPr>
              <a:t>marcellus,mia</a:t>
            </a:r>
            <a:r>
              <a:rPr lang="en-US" altLang="it-IT" sz="1800" b="1" dirty="0">
                <a:latin typeface="Courier New" panose="02070309020205020404" pitchFamily="49" charset="0"/>
              </a:rPr>
              <a:t>).</a:t>
            </a:r>
          </a:p>
          <a:p>
            <a:pPr eaLnBrk="1" hangingPunct="1">
              <a:buFontTx/>
              <a:buNone/>
            </a:pPr>
            <a:r>
              <a:rPr lang="en-US" altLang="it-IT" sz="1800" b="1" dirty="0">
                <a:latin typeface="Courier New" panose="02070309020205020404" pitchFamily="49" charset="0"/>
              </a:rPr>
              <a:t>loves(</a:t>
            </a:r>
            <a:r>
              <a:rPr lang="en-US" altLang="it-IT" sz="1800" b="1" dirty="0" err="1">
                <a:latin typeface="Courier New" panose="02070309020205020404" pitchFamily="49" charset="0"/>
              </a:rPr>
              <a:t>pumpkin,honey_bunny</a:t>
            </a:r>
            <a:r>
              <a:rPr lang="en-US" altLang="it-IT" sz="1800" b="1" dirty="0">
                <a:latin typeface="Courier New" panose="02070309020205020404" pitchFamily="49" charset="0"/>
              </a:rPr>
              <a:t>).</a:t>
            </a:r>
          </a:p>
          <a:p>
            <a:pPr eaLnBrk="1" hangingPunct="1">
              <a:buFontTx/>
              <a:buNone/>
            </a:pPr>
            <a:r>
              <a:rPr lang="en-US" altLang="it-IT" sz="1800" b="1" dirty="0">
                <a:latin typeface="Courier New" panose="02070309020205020404" pitchFamily="49" charset="0"/>
              </a:rPr>
              <a:t>loves(</a:t>
            </a:r>
            <a:r>
              <a:rPr lang="en-US" altLang="it-IT" sz="1800" b="1" dirty="0" err="1">
                <a:latin typeface="Courier New" panose="02070309020205020404" pitchFamily="49" charset="0"/>
              </a:rPr>
              <a:t>honey_bunny,pumpkin</a:t>
            </a:r>
            <a:r>
              <a:rPr lang="en-US" altLang="it-IT" sz="1800" b="1" dirty="0">
                <a:latin typeface="Courier New" panose="02070309020205020404" pitchFamily="49" charset="0"/>
              </a:rPr>
              <a:t>).</a:t>
            </a:r>
          </a:p>
          <a:p>
            <a:pPr eaLnBrk="1" hangingPunct="1">
              <a:buFontTx/>
              <a:buNone/>
            </a:pPr>
            <a:r>
              <a:rPr lang="en-US" altLang="it-IT" sz="1800" b="1" dirty="0">
                <a:latin typeface="Courier New" panose="02070309020205020404" pitchFamily="49" charset="0"/>
              </a:rPr>
              <a:t>jealous(X,Y) :- loves(X,Z),loves(Y,Z).</a:t>
            </a:r>
            <a:endParaRPr lang="tr-TR" altLang="it-IT" sz="1800" b="1" dirty="0">
              <a:latin typeface="Courier New" panose="02070309020205020404" pitchFamily="49" charset="0"/>
            </a:endParaRPr>
          </a:p>
          <a:p>
            <a:pPr eaLnBrk="1" hangingPunct="1"/>
            <a:endParaRPr lang="tr-TR" altLang="it-IT" sz="1800" dirty="0">
              <a:latin typeface="Courier" pitchFamily="2" charset="0"/>
            </a:endParaRPr>
          </a:p>
          <a:p>
            <a:pPr eaLnBrk="1" hangingPunct="1"/>
            <a:r>
              <a:rPr lang="tr-TR" altLang="it-IT" sz="1800" dirty="0" err="1">
                <a:latin typeface="Courier" pitchFamily="2" charset="0"/>
              </a:rPr>
              <a:t>Any</a:t>
            </a:r>
            <a:r>
              <a:rPr lang="tr-TR" altLang="it-IT" sz="1800" dirty="0">
                <a:latin typeface="Courier" pitchFamily="2" charset="0"/>
              </a:rPr>
              <a:t> </a:t>
            </a:r>
            <a:r>
              <a:rPr lang="tr-TR" altLang="it-IT" sz="1800" dirty="0" err="1">
                <a:latin typeface="Courier" pitchFamily="2" charset="0"/>
              </a:rPr>
              <a:t>jealous</a:t>
            </a:r>
            <a:r>
              <a:rPr lang="tr-TR" altLang="it-IT" sz="1800" dirty="0">
                <a:latin typeface="Courier" pitchFamily="2" charset="0"/>
              </a:rPr>
              <a:t> </a:t>
            </a:r>
            <a:r>
              <a:rPr lang="tr-TR" altLang="it-IT" sz="1800" dirty="0" err="1">
                <a:latin typeface="Courier" pitchFamily="2" charset="0"/>
              </a:rPr>
              <a:t>people</a:t>
            </a:r>
            <a:r>
              <a:rPr lang="tr-TR" altLang="it-IT" sz="1800" dirty="0">
                <a:latin typeface="Courier" pitchFamily="2" charset="0"/>
              </a:rPr>
              <a:t>?</a:t>
            </a:r>
          </a:p>
          <a:p>
            <a:pPr eaLnBrk="1" hangingPunct="1"/>
            <a:r>
              <a:rPr lang="tr-TR" altLang="it-IT" sz="1800" dirty="0">
                <a:latin typeface="Courier" pitchFamily="2" charset="0"/>
              </a:rPr>
              <a:t>?- </a:t>
            </a:r>
            <a:r>
              <a:rPr lang="tr-TR" altLang="it-IT" sz="1800" dirty="0" err="1">
                <a:latin typeface="Courier" pitchFamily="2" charset="0"/>
              </a:rPr>
              <a:t>jealous</a:t>
            </a:r>
            <a:r>
              <a:rPr lang="tr-TR" altLang="it-IT" sz="1800" dirty="0">
                <a:latin typeface="Courier" pitchFamily="2" charset="0"/>
              </a:rPr>
              <a:t>(</a:t>
            </a:r>
            <a:r>
              <a:rPr lang="tr-TR" altLang="it-IT" sz="1800" dirty="0" err="1">
                <a:latin typeface="Courier" pitchFamily="2" charset="0"/>
              </a:rPr>
              <a:t>marcellus,W</a:t>
            </a:r>
            <a:r>
              <a:rPr lang="tr-TR" altLang="it-IT" sz="1800" dirty="0">
                <a:latin typeface="Courier" pitchFamily="2" charset="0"/>
              </a:rPr>
              <a:t>).</a:t>
            </a:r>
          </a:p>
          <a:p>
            <a:pPr lvl="1" eaLnBrk="1" hangingPunct="1"/>
            <a:r>
              <a:rPr lang="tr-TR" altLang="it-IT" sz="1600" dirty="0" err="1">
                <a:latin typeface="Courier" pitchFamily="2" charset="0"/>
              </a:rPr>
              <a:t>apply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Generalized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Modus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Ponens</a:t>
            </a:r>
            <a:endParaRPr lang="tr-TR" altLang="it-IT" sz="1600" dirty="0">
              <a:latin typeface="Courier" pitchFamily="2" charset="0"/>
            </a:endParaRPr>
          </a:p>
          <a:p>
            <a:pPr lvl="1" eaLnBrk="1" hangingPunct="1"/>
            <a:r>
              <a:rPr lang="tr-TR" altLang="it-IT" sz="1600" dirty="0">
                <a:latin typeface="Courier" pitchFamily="2" charset="0"/>
              </a:rPr>
              <a:t>...</a:t>
            </a:r>
          </a:p>
          <a:p>
            <a:pPr eaLnBrk="1" hangingPunct="1"/>
            <a:r>
              <a:rPr lang="tr-TR" altLang="it-IT" sz="1800" dirty="0" err="1">
                <a:latin typeface="Courier" pitchFamily="2" charset="0"/>
              </a:rPr>
              <a:t>Any</a:t>
            </a:r>
            <a:r>
              <a:rPr lang="tr-TR" altLang="it-IT" sz="1800" dirty="0">
                <a:latin typeface="Courier" pitchFamily="2" charset="0"/>
              </a:rPr>
              <a:t> </a:t>
            </a:r>
            <a:r>
              <a:rPr lang="tr-TR" altLang="it-IT" sz="1800" dirty="0" err="1">
                <a:latin typeface="Courier" pitchFamily="2" charset="0"/>
              </a:rPr>
              <a:t>other</a:t>
            </a:r>
            <a:r>
              <a:rPr lang="tr-TR" altLang="it-IT" sz="1800" dirty="0">
                <a:latin typeface="Courier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334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>
            <a:extLst>
              <a:ext uri="{FF2B5EF4-FFF2-40B4-BE49-F238E27FC236}">
                <a16:creationId xmlns:a16="http://schemas.microsoft.com/office/drawing/2014/main" id="{CE651F92-64A2-7545-9C55-41515026C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Wildcard</a:t>
            </a:r>
            <a:endParaRPr lang="en-US" altLang="it-IT"/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7C6776CA-D077-7A4B-A233-EB48013F8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it-IT" sz="1800" dirty="0" err="1"/>
              <a:t>In</a:t>
            </a:r>
            <a:r>
              <a:rPr lang="tr-TR" altLang="it-IT" sz="1800" dirty="0"/>
              <a:t> Prolog </a:t>
            </a:r>
            <a:r>
              <a:rPr lang="tr-TR" altLang="it-IT" sz="1800" dirty="0" err="1"/>
              <a:t>predicates</a:t>
            </a:r>
            <a:r>
              <a:rPr lang="tr-TR" altLang="it-IT" sz="1800" dirty="0"/>
              <a:t>, </a:t>
            </a:r>
            <a:r>
              <a:rPr lang="tr-TR" altLang="it-IT" sz="1800" dirty="0" err="1"/>
              <a:t>underscore</a:t>
            </a:r>
            <a:r>
              <a:rPr lang="tr-TR" altLang="it-IT" sz="1800" dirty="0"/>
              <a:t> (_) is </a:t>
            </a:r>
            <a:r>
              <a:rPr lang="tr-TR" altLang="it-IT" sz="1800" dirty="0" err="1"/>
              <a:t>the</a:t>
            </a:r>
            <a:r>
              <a:rPr lang="tr-TR" altLang="it-IT" sz="1800" dirty="0"/>
              <a:t> </a:t>
            </a:r>
            <a:r>
              <a:rPr lang="tr-TR" altLang="it-IT" sz="1800" dirty="0" err="1"/>
              <a:t>wildcard</a:t>
            </a:r>
            <a:r>
              <a:rPr lang="tr-TR" altLang="it-IT" sz="1800" dirty="0"/>
              <a:t> (</a:t>
            </a:r>
            <a:r>
              <a:rPr lang="tr-TR" altLang="it-IT" sz="1800" dirty="0" err="1"/>
              <a:t>matches</a:t>
            </a:r>
            <a:r>
              <a:rPr lang="tr-TR" altLang="it-IT" sz="1800" dirty="0"/>
              <a:t> </a:t>
            </a:r>
            <a:r>
              <a:rPr lang="tr-TR" altLang="it-IT" sz="1800" dirty="0" err="1"/>
              <a:t>anything</a:t>
            </a:r>
            <a:r>
              <a:rPr lang="tr-TR" altLang="it-IT" sz="1800" dirty="0"/>
              <a:t>):</a:t>
            </a:r>
          </a:p>
          <a:p>
            <a:pPr lvl="1" eaLnBrk="1" hangingPunct="1"/>
            <a:r>
              <a:rPr lang="tr-TR" altLang="it-IT" sz="2000" b="1" dirty="0" err="1">
                <a:latin typeface="Courier New" panose="02070309020205020404" pitchFamily="49" charset="0"/>
              </a:rPr>
              <a:t>Mother</a:t>
            </a:r>
            <a:r>
              <a:rPr lang="tr-TR" altLang="it-IT" sz="2000" b="1" dirty="0">
                <a:latin typeface="Courier New" panose="02070309020205020404" pitchFamily="49" charset="0"/>
              </a:rPr>
              <a:t>(M,C) :-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Person</a:t>
            </a:r>
            <a:r>
              <a:rPr lang="tr-TR" altLang="it-IT" sz="2000" b="1" dirty="0">
                <a:latin typeface="Courier New" panose="02070309020205020404" pitchFamily="49" charset="0"/>
              </a:rPr>
              <a:t>(C,_,M,_,_).</a:t>
            </a:r>
          </a:p>
          <a:p>
            <a:pPr lvl="1" eaLnBrk="1" hangingPunct="1"/>
            <a:endParaRPr lang="tr-TR" altLang="it-IT" sz="2000" b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tr-TR" altLang="it-IT" sz="1400" dirty="0" err="1"/>
              <a:t>where</a:t>
            </a:r>
            <a:r>
              <a:rPr lang="tr-TR" altLang="it-IT" sz="1400" dirty="0"/>
              <a:t> </a:t>
            </a:r>
            <a:r>
              <a:rPr lang="tr-TR" altLang="it-IT" sz="1400" dirty="0" err="1"/>
              <a:t>Person</a:t>
            </a:r>
            <a:r>
              <a:rPr lang="tr-TR" altLang="it-IT" sz="1400" dirty="0"/>
              <a:t> is </a:t>
            </a:r>
            <a:r>
              <a:rPr lang="tr-TR" altLang="it-IT" sz="1400" dirty="0" err="1"/>
              <a:t>defined</a:t>
            </a:r>
            <a:r>
              <a:rPr lang="tr-TR" altLang="it-IT" sz="1400" dirty="0"/>
              <a:t> as </a:t>
            </a:r>
          </a:p>
          <a:p>
            <a:pPr lvl="1" eaLnBrk="1" hangingPunct="1">
              <a:buFontTx/>
              <a:buNone/>
            </a:pPr>
            <a:r>
              <a:rPr lang="tr-TR" altLang="it-IT" sz="1400" dirty="0"/>
              <a:t>   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Person</a:t>
            </a:r>
            <a:r>
              <a:rPr lang="tr-TR" altLang="it-IT" sz="2000" b="1" dirty="0">
                <a:latin typeface="Courier New" panose="02070309020205020404" pitchFamily="49" charset="0"/>
              </a:rPr>
              <a:t>(name,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gender</a:t>
            </a:r>
            <a:r>
              <a:rPr lang="tr-TR" altLang="it-IT" sz="2000" b="1" dirty="0">
                <a:latin typeface="Courier New" panose="02070309020205020404" pitchFamily="49" charset="0"/>
              </a:rPr>
              <a:t>,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mother</a:t>
            </a:r>
            <a:r>
              <a:rPr lang="tr-TR" altLang="it-IT" sz="2000" b="1" dirty="0">
                <a:latin typeface="Courier New" panose="02070309020205020404" pitchFamily="49" charset="0"/>
              </a:rPr>
              <a:t>,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father</a:t>
            </a:r>
            <a:r>
              <a:rPr lang="tr-TR" altLang="it-IT" sz="2000" b="1" dirty="0">
                <a:latin typeface="Courier New" panose="02070309020205020404" pitchFamily="49" charset="0"/>
              </a:rPr>
              <a:t>,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spouse</a:t>
            </a:r>
            <a:r>
              <a:rPr lang="tr-TR" altLang="it-IT" sz="2000" b="1" dirty="0">
                <a:latin typeface="Courier New" panose="02070309020205020404" pitchFamily="49" charset="0"/>
              </a:rPr>
              <a:t>).</a:t>
            </a:r>
          </a:p>
          <a:p>
            <a:pPr lvl="1" eaLnBrk="1" hangingPunct="1">
              <a:buFontTx/>
              <a:buNone/>
            </a:pPr>
            <a:endParaRPr lang="tr-TR" altLang="it-IT" sz="2000" b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tr-TR" altLang="it-IT" sz="2000" b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tr-TR" altLang="it-IT" sz="2000" b="1" dirty="0" err="1">
                <a:latin typeface="Courier New" panose="02070309020205020404" pitchFamily="49" charset="0"/>
              </a:rPr>
              <a:t>It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means</a:t>
            </a:r>
            <a:r>
              <a:rPr lang="tr-TR" altLang="it-IT" sz="2000" b="1" dirty="0">
                <a:latin typeface="Courier New" panose="02070309020205020404" pitchFamily="49" charset="0"/>
              </a:rPr>
              <a:t>,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Mother</a:t>
            </a:r>
            <a:r>
              <a:rPr lang="tr-TR" altLang="it-IT" sz="2000" b="1" dirty="0">
                <a:latin typeface="Courier New" panose="02070309020205020404" pitchFamily="49" charset="0"/>
              </a:rPr>
              <a:t>(M,C)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holds</a:t>
            </a:r>
            <a:r>
              <a:rPr lang="tr-TR" altLang="it-IT" sz="2000" b="1" dirty="0">
                <a:latin typeface="Courier New" panose="02070309020205020404" pitchFamily="49" charset="0"/>
              </a:rPr>
              <a:t>,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if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the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predicate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Person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holds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for</a:t>
            </a:r>
            <a:r>
              <a:rPr lang="tr-TR" altLang="it-IT" sz="2000" b="1" dirty="0">
                <a:latin typeface="Courier New" panose="02070309020205020404" pitchFamily="49" charset="0"/>
              </a:rPr>
              <a:t> C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and</a:t>
            </a:r>
            <a:r>
              <a:rPr lang="tr-TR" altLang="it-IT" sz="2000" b="1" dirty="0">
                <a:latin typeface="Courier New" panose="02070309020205020404" pitchFamily="49" charset="0"/>
              </a:rPr>
              <a:t> M in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the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right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positions</a:t>
            </a:r>
            <a:r>
              <a:rPr lang="tr-TR" altLang="it-IT" sz="2000" b="1" dirty="0">
                <a:latin typeface="Courier New" panose="02070309020205020404" pitchFamily="49" charset="0"/>
              </a:rPr>
              <a:t>,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with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solidFill>
                  <a:srgbClr val="AC0000"/>
                </a:solidFill>
                <a:latin typeface="Courier New" panose="02070309020205020404" pitchFamily="49" charset="0"/>
              </a:rPr>
              <a:t>anything</a:t>
            </a:r>
            <a:r>
              <a:rPr lang="tr-TR" altLang="it-IT" sz="2000" b="1" dirty="0">
                <a:solidFill>
                  <a:srgbClr val="AC0000"/>
                </a:solidFill>
                <a:latin typeface="Courier New" panose="02070309020205020404" pitchFamily="49" charset="0"/>
              </a:rPr>
              <a:t> else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for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the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other</a:t>
            </a:r>
            <a:r>
              <a:rPr lang="tr-TR" altLang="it-IT" sz="2000" b="1" dirty="0">
                <a:latin typeface="Courier New" panose="02070309020205020404" pitchFamily="49" charset="0"/>
              </a:rPr>
              <a:t> </a:t>
            </a:r>
            <a:r>
              <a:rPr lang="tr-TR" altLang="it-IT" sz="2000" b="1" dirty="0" err="1">
                <a:latin typeface="Courier New" panose="02070309020205020404" pitchFamily="49" charset="0"/>
              </a:rPr>
              <a:t>parts</a:t>
            </a:r>
            <a:r>
              <a:rPr lang="tr-TR" altLang="it-IT" sz="2000" b="1" dirty="0">
                <a:latin typeface="Courier New" panose="02070309020205020404" pitchFamily="49" charset="0"/>
              </a:rPr>
              <a:t>.</a:t>
            </a:r>
            <a:endParaRPr lang="en-US" altLang="it-IT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7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CCC2F435-EDA8-E04B-95F4-4729B5C15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assert, retract, tell, told...</a:t>
            </a:r>
            <a:endParaRPr lang="en-US" altLang="it-IT"/>
          </a:p>
        </p:txBody>
      </p:sp>
      <p:sp>
        <p:nvSpPr>
          <p:cNvPr id="45059" name="Rectangle 1027">
            <a:extLst>
              <a:ext uri="{FF2B5EF4-FFF2-40B4-BE49-F238E27FC236}">
                <a16:creationId xmlns:a16="http://schemas.microsoft.com/office/drawing/2014/main" id="{B51C481C-36A7-5746-B25C-C99A421D3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it-IT" sz="1800" dirty="0" err="1"/>
              <a:t>You</a:t>
            </a:r>
            <a:r>
              <a:rPr lang="tr-TR" altLang="it-IT" sz="1800" dirty="0"/>
              <a:t> can </a:t>
            </a:r>
            <a:r>
              <a:rPr lang="tr-TR" altLang="it-IT" sz="1800" dirty="0" err="1">
                <a:solidFill>
                  <a:srgbClr val="AC0000"/>
                </a:solidFill>
              </a:rPr>
              <a:t>dynamically</a:t>
            </a:r>
            <a:r>
              <a:rPr lang="tr-TR" altLang="it-IT" sz="1800" dirty="0"/>
              <a:t> </a:t>
            </a:r>
            <a:r>
              <a:rPr lang="tr-TR" altLang="it-IT" sz="1800" dirty="0" err="1"/>
              <a:t>add</a:t>
            </a:r>
            <a:r>
              <a:rPr lang="tr-TR" altLang="it-IT" sz="1800" dirty="0"/>
              <a:t> </a:t>
            </a:r>
            <a:r>
              <a:rPr lang="tr-TR" altLang="it-IT" sz="1800" dirty="0" err="1"/>
              <a:t>new</a:t>
            </a:r>
            <a:r>
              <a:rPr lang="tr-TR" altLang="it-IT" sz="1800" dirty="0"/>
              <a:t> </a:t>
            </a:r>
            <a:r>
              <a:rPr lang="tr-TR" altLang="it-IT" sz="1800" dirty="0" err="1"/>
              <a:t>facts</a:t>
            </a:r>
            <a:r>
              <a:rPr lang="tr-TR" altLang="it-IT" sz="1800" dirty="0"/>
              <a:t> </a:t>
            </a:r>
            <a:r>
              <a:rPr lang="tr-TR" altLang="it-IT" sz="1800" dirty="0" err="1"/>
              <a:t>and</a:t>
            </a:r>
            <a:r>
              <a:rPr lang="tr-TR" altLang="it-IT" sz="1800" dirty="0"/>
              <a:t> </a:t>
            </a:r>
            <a:r>
              <a:rPr lang="tr-TR" altLang="it-IT" sz="1800" dirty="0" err="1"/>
              <a:t>rules</a:t>
            </a:r>
            <a:r>
              <a:rPr lang="tr-TR" altLang="it-IT" sz="1800" dirty="0"/>
              <a:t> </a:t>
            </a:r>
            <a:r>
              <a:rPr lang="tr-TR" altLang="it-IT" sz="1800" dirty="0" err="1"/>
              <a:t>into</a:t>
            </a:r>
            <a:r>
              <a:rPr lang="tr-TR" altLang="it-IT" sz="1800" dirty="0"/>
              <a:t> </a:t>
            </a:r>
            <a:r>
              <a:rPr lang="tr-TR" altLang="it-IT" sz="1800" dirty="0" err="1"/>
              <a:t>the</a:t>
            </a:r>
            <a:r>
              <a:rPr lang="tr-TR" altLang="it-IT" sz="1800" dirty="0"/>
              <a:t> </a:t>
            </a:r>
            <a:r>
              <a:rPr lang="tr-TR" altLang="it-IT" sz="1800" dirty="0" err="1"/>
              <a:t>interpreter</a:t>
            </a:r>
            <a:r>
              <a:rPr lang="tr-TR" altLang="it-IT" sz="1800" dirty="0"/>
              <a:t> (not </a:t>
            </a:r>
            <a:r>
              <a:rPr lang="tr-TR" altLang="it-IT" sz="1800" dirty="0" err="1"/>
              <a:t>into</a:t>
            </a:r>
            <a:r>
              <a:rPr lang="tr-TR" altLang="it-IT" sz="1800" dirty="0"/>
              <a:t> </a:t>
            </a:r>
            <a:r>
              <a:rPr lang="tr-TR" altLang="it-IT" sz="1800" dirty="0" err="1"/>
              <a:t>the</a:t>
            </a:r>
            <a:r>
              <a:rPr lang="tr-TR" altLang="it-IT" sz="1800" dirty="0"/>
              <a:t> Prolog file) </a:t>
            </a:r>
            <a:r>
              <a:rPr lang="tr-TR" altLang="it-IT" sz="1800" dirty="0" err="1"/>
              <a:t>by</a:t>
            </a:r>
            <a:r>
              <a:rPr lang="tr-TR" altLang="it-IT" sz="1800" dirty="0"/>
              <a:t> </a:t>
            </a:r>
            <a:r>
              <a:rPr lang="tr-TR" altLang="it-IT" sz="1800" dirty="0" err="1">
                <a:solidFill>
                  <a:srgbClr val="AC0000"/>
                </a:solidFill>
              </a:rPr>
              <a:t>assert</a:t>
            </a:r>
            <a:r>
              <a:rPr lang="tr-TR" altLang="it-IT" sz="1800" dirty="0"/>
              <a:t>:</a:t>
            </a:r>
          </a:p>
          <a:p>
            <a:pPr lvl="1" eaLnBrk="1" hangingPunct="1"/>
            <a:r>
              <a:rPr lang="tr-TR" altLang="it-IT" sz="1000" b="1" dirty="0">
                <a:latin typeface="Courier New" panose="02070309020205020404" pitchFamily="49" charset="0"/>
              </a:rPr>
              <a:t>?- 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assert</a:t>
            </a:r>
            <a:r>
              <a:rPr lang="tr-TR" altLang="it-IT" sz="1000" b="1" dirty="0">
                <a:latin typeface="Courier New" panose="02070309020205020404" pitchFamily="49" charset="0"/>
              </a:rPr>
              <a:t>(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person</a:t>
            </a:r>
            <a:r>
              <a:rPr lang="tr-TR" altLang="it-IT" sz="1000" b="1" dirty="0">
                <a:latin typeface="Courier New" panose="02070309020205020404" pitchFamily="49" charset="0"/>
              </a:rPr>
              <a:t>(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ali,male,ayse,veli,fatma</a:t>
            </a:r>
            <a:r>
              <a:rPr lang="tr-TR" altLang="it-IT" sz="1000" b="1" dirty="0">
                <a:latin typeface="Courier New" panose="02070309020205020404" pitchFamily="49" charset="0"/>
              </a:rPr>
              <a:t>)).</a:t>
            </a:r>
          </a:p>
          <a:p>
            <a:pPr lvl="1" eaLnBrk="1" hangingPunct="1"/>
            <a:endParaRPr lang="tr-TR" altLang="it-IT" sz="1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tr-TR" altLang="it-IT" sz="1800" dirty="0" err="1"/>
              <a:t>You</a:t>
            </a:r>
            <a:r>
              <a:rPr lang="tr-TR" altLang="it-IT" sz="1800" dirty="0"/>
              <a:t> can </a:t>
            </a:r>
            <a:r>
              <a:rPr lang="tr-TR" altLang="it-IT" sz="1800" dirty="0" err="1">
                <a:solidFill>
                  <a:srgbClr val="AC0000"/>
                </a:solidFill>
              </a:rPr>
              <a:t>dynamically</a:t>
            </a:r>
            <a:r>
              <a:rPr lang="tr-TR" altLang="it-IT" sz="1800" dirty="0"/>
              <a:t> </a:t>
            </a:r>
            <a:r>
              <a:rPr lang="tr-TR" altLang="it-IT" sz="1800" dirty="0" err="1"/>
              <a:t>retract</a:t>
            </a:r>
            <a:r>
              <a:rPr lang="tr-TR" altLang="it-IT" sz="1800" dirty="0"/>
              <a:t> </a:t>
            </a:r>
            <a:r>
              <a:rPr lang="tr-TR" altLang="it-IT" sz="1800" dirty="0" err="1"/>
              <a:t>facts</a:t>
            </a:r>
            <a:r>
              <a:rPr lang="tr-TR" altLang="it-IT" sz="1800" dirty="0"/>
              <a:t> </a:t>
            </a:r>
            <a:r>
              <a:rPr lang="tr-TR" altLang="it-IT" sz="1800" dirty="0" err="1"/>
              <a:t>within</a:t>
            </a:r>
            <a:r>
              <a:rPr lang="tr-TR" altLang="it-IT" sz="1800" dirty="0"/>
              <a:t> </a:t>
            </a:r>
            <a:r>
              <a:rPr lang="tr-TR" altLang="it-IT" sz="1800" dirty="0" err="1"/>
              <a:t>the</a:t>
            </a:r>
            <a:r>
              <a:rPr lang="tr-TR" altLang="it-IT" sz="1800" dirty="0"/>
              <a:t> </a:t>
            </a:r>
            <a:r>
              <a:rPr lang="tr-TR" altLang="it-IT" sz="1800" dirty="0" err="1"/>
              <a:t>interpreter</a:t>
            </a:r>
            <a:r>
              <a:rPr lang="tr-TR" altLang="it-IT" sz="1800" dirty="0"/>
              <a:t> (not </a:t>
            </a:r>
            <a:r>
              <a:rPr lang="tr-TR" altLang="it-IT" sz="1800" dirty="0" err="1"/>
              <a:t>into</a:t>
            </a:r>
            <a:r>
              <a:rPr lang="tr-TR" altLang="it-IT" sz="1800" dirty="0"/>
              <a:t> </a:t>
            </a:r>
            <a:r>
              <a:rPr lang="tr-TR" altLang="it-IT" sz="1800" dirty="0" err="1"/>
              <a:t>the</a:t>
            </a:r>
            <a:r>
              <a:rPr lang="tr-TR" altLang="it-IT" sz="1800" dirty="0"/>
              <a:t> Prolog file) </a:t>
            </a:r>
            <a:r>
              <a:rPr lang="tr-TR" altLang="it-IT" sz="1800" dirty="0" err="1"/>
              <a:t>by</a:t>
            </a:r>
            <a:r>
              <a:rPr lang="tr-TR" altLang="it-IT" sz="1800" dirty="0"/>
              <a:t> </a:t>
            </a:r>
            <a:r>
              <a:rPr lang="tr-TR" altLang="it-IT" sz="1800" dirty="0" err="1">
                <a:solidFill>
                  <a:srgbClr val="AC0000"/>
                </a:solidFill>
              </a:rPr>
              <a:t>retract</a:t>
            </a:r>
            <a:r>
              <a:rPr lang="tr-TR" altLang="it-IT" sz="1800" dirty="0"/>
              <a:t>:</a:t>
            </a:r>
          </a:p>
          <a:p>
            <a:pPr lvl="1" eaLnBrk="1" hangingPunct="1"/>
            <a:r>
              <a:rPr lang="tr-TR" altLang="it-IT" sz="1000" b="1" dirty="0">
                <a:latin typeface="Courier New" panose="02070309020205020404" pitchFamily="49" charset="0"/>
              </a:rPr>
              <a:t>?- 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retract</a:t>
            </a:r>
            <a:r>
              <a:rPr lang="tr-TR" altLang="it-IT" sz="1000" b="1" dirty="0">
                <a:latin typeface="Courier New" panose="02070309020205020404" pitchFamily="49" charset="0"/>
              </a:rPr>
              <a:t>(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person</a:t>
            </a:r>
            <a:r>
              <a:rPr lang="tr-TR" altLang="it-IT" sz="1000" b="1" dirty="0">
                <a:latin typeface="Courier New" panose="02070309020205020404" pitchFamily="49" charset="0"/>
              </a:rPr>
              <a:t>(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ali,male,ayse,veli,fatma</a:t>
            </a:r>
            <a:r>
              <a:rPr lang="tr-TR" altLang="it-IT" sz="1000" b="1" dirty="0">
                <a:latin typeface="Courier New" panose="02070309020205020404" pitchFamily="49" charset="0"/>
              </a:rPr>
              <a:t>)).</a:t>
            </a:r>
          </a:p>
          <a:p>
            <a:pPr lvl="1" eaLnBrk="1" hangingPunct="1"/>
            <a:endParaRPr lang="tr-TR" altLang="it-IT" sz="1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tr-TR" altLang="it-IT" sz="1800" dirty="0" err="1"/>
              <a:t>You</a:t>
            </a:r>
            <a:r>
              <a:rPr lang="tr-TR" altLang="it-IT" sz="1800" dirty="0"/>
              <a:t> can </a:t>
            </a:r>
            <a:r>
              <a:rPr lang="tr-TR" altLang="it-IT" sz="1800" dirty="0" err="1">
                <a:solidFill>
                  <a:srgbClr val="AC0000"/>
                </a:solidFill>
              </a:rPr>
              <a:t>write</a:t>
            </a:r>
            <a:r>
              <a:rPr lang="tr-TR" altLang="it-IT" sz="1800" dirty="0">
                <a:solidFill>
                  <a:srgbClr val="AC0000"/>
                </a:solidFill>
              </a:rPr>
              <a:t> </a:t>
            </a:r>
            <a:r>
              <a:rPr lang="tr-TR" altLang="it-IT" sz="1800" dirty="0" err="1">
                <a:solidFill>
                  <a:srgbClr val="AC0000"/>
                </a:solidFill>
              </a:rPr>
              <a:t>into</a:t>
            </a:r>
            <a:r>
              <a:rPr lang="tr-TR" altLang="it-IT" sz="1800" dirty="0">
                <a:solidFill>
                  <a:srgbClr val="AC0000"/>
                </a:solidFill>
              </a:rPr>
              <a:t> a file </a:t>
            </a:r>
            <a:r>
              <a:rPr lang="tr-TR" altLang="it-IT" sz="1800" dirty="0" err="1"/>
              <a:t>by</a:t>
            </a:r>
            <a:r>
              <a:rPr lang="tr-TR" altLang="it-IT" sz="1800" dirty="0"/>
              <a:t> </a:t>
            </a:r>
            <a:r>
              <a:rPr lang="tr-TR" altLang="it-IT" sz="1800" dirty="0" err="1">
                <a:solidFill>
                  <a:srgbClr val="AC0000"/>
                </a:solidFill>
              </a:rPr>
              <a:t>tell</a:t>
            </a:r>
            <a:r>
              <a:rPr lang="tr-TR" altLang="it-IT" sz="1800" dirty="0"/>
              <a:t>:</a:t>
            </a:r>
          </a:p>
          <a:p>
            <a:pPr lvl="1" eaLnBrk="1" hangingPunct="1"/>
            <a:r>
              <a:rPr lang="tr-TR" altLang="it-IT" sz="1000" b="1" dirty="0">
                <a:latin typeface="Courier New" panose="02070309020205020404" pitchFamily="49" charset="0"/>
              </a:rPr>
              <a:t>?- 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tell</a:t>
            </a:r>
            <a:r>
              <a:rPr lang="tr-TR" altLang="it-IT" sz="1000" b="1" dirty="0">
                <a:latin typeface="Courier New" panose="02070309020205020404" pitchFamily="49" charset="0"/>
              </a:rPr>
              <a:t>(‘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out.txt</a:t>
            </a:r>
            <a:r>
              <a:rPr lang="tr-TR" altLang="it-IT" sz="1000" b="1" dirty="0">
                <a:latin typeface="Courier New" panose="02070309020205020404" pitchFamily="49" charset="0"/>
              </a:rPr>
              <a:t>’).	</a:t>
            </a:r>
            <a:r>
              <a:rPr lang="tr-TR" altLang="it-IT" sz="1600" dirty="0"/>
              <a:t>    </a:t>
            </a:r>
            <a:r>
              <a:rPr lang="tr-TR" altLang="it-IT" sz="900" dirty="0"/>
              <a:t>//</a:t>
            </a:r>
            <a:r>
              <a:rPr lang="tr-TR" altLang="it-IT" sz="900" dirty="0" err="1"/>
              <a:t>now</a:t>
            </a:r>
            <a:r>
              <a:rPr lang="tr-TR" altLang="it-IT" sz="900" dirty="0"/>
              <a:t> </a:t>
            </a:r>
            <a:r>
              <a:rPr lang="tr-TR" altLang="it-IT" sz="900" dirty="0" err="1"/>
              <a:t>anything</a:t>
            </a:r>
            <a:r>
              <a:rPr lang="tr-TR" altLang="it-IT" sz="900" dirty="0"/>
              <a:t> </a:t>
            </a:r>
            <a:r>
              <a:rPr lang="tr-TR" altLang="it-IT" sz="900" dirty="0" err="1"/>
              <a:t>you</a:t>
            </a:r>
            <a:r>
              <a:rPr lang="tr-TR" altLang="it-IT" sz="900" dirty="0"/>
              <a:t> </a:t>
            </a:r>
            <a:r>
              <a:rPr lang="tr-TR" altLang="it-IT" sz="900" dirty="0" err="1"/>
              <a:t>write</a:t>
            </a:r>
            <a:r>
              <a:rPr lang="tr-TR" altLang="it-IT" sz="900" dirty="0"/>
              <a:t> </a:t>
            </a:r>
            <a:r>
              <a:rPr lang="tr-TR" altLang="it-IT" sz="900" dirty="0" err="1"/>
              <a:t>goes</a:t>
            </a:r>
            <a:r>
              <a:rPr lang="tr-TR" altLang="it-IT" sz="900" dirty="0"/>
              <a:t> </a:t>
            </a:r>
            <a:r>
              <a:rPr lang="tr-TR" altLang="it-IT" sz="900" dirty="0" err="1"/>
              <a:t>to</a:t>
            </a:r>
            <a:r>
              <a:rPr lang="tr-TR" altLang="it-IT" sz="900" dirty="0"/>
              <a:t> </a:t>
            </a:r>
            <a:r>
              <a:rPr lang="tr-TR" altLang="it-IT" sz="900" dirty="0" err="1"/>
              <a:t>that</a:t>
            </a:r>
            <a:r>
              <a:rPr lang="tr-TR" altLang="it-IT" sz="900" dirty="0"/>
              <a:t> file</a:t>
            </a:r>
          </a:p>
          <a:p>
            <a:pPr lvl="1" eaLnBrk="1" hangingPunct="1"/>
            <a:endParaRPr lang="tr-TR" altLang="it-IT" sz="900" dirty="0"/>
          </a:p>
          <a:p>
            <a:pPr eaLnBrk="1" hangingPunct="1"/>
            <a:r>
              <a:rPr lang="tr-TR" altLang="it-IT" sz="1800" dirty="0" err="1"/>
              <a:t>You</a:t>
            </a:r>
            <a:r>
              <a:rPr lang="tr-TR" altLang="it-IT" sz="1800" dirty="0"/>
              <a:t> can </a:t>
            </a:r>
            <a:r>
              <a:rPr lang="tr-TR" altLang="it-IT" sz="1800" dirty="0" err="1"/>
              <a:t>now</a:t>
            </a:r>
            <a:r>
              <a:rPr lang="tr-TR" altLang="it-IT" sz="1800" dirty="0"/>
              <a:t> </a:t>
            </a:r>
            <a:r>
              <a:rPr lang="tr-TR" altLang="it-IT" sz="1800" dirty="0" err="1"/>
              <a:t>close</a:t>
            </a:r>
            <a:r>
              <a:rPr lang="tr-TR" altLang="it-IT" sz="1800" dirty="0"/>
              <a:t> </a:t>
            </a:r>
            <a:r>
              <a:rPr lang="tr-TR" altLang="it-IT" sz="1800" dirty="0" err="1"/>
              <a:t>that</a:t>
            </a:r>
            <a:r>
              <a:rPr lang="tr-TR" altLang="it-IT" sz="1800" dirty="0"/>
              <a:t> file </a:t>
            </a:r>
            <a:r>
              <a:rPr lang="tr-TR" altLang="it-IT" sz="1800" dirty="0" err="1"/>
              <a:t>by</a:t>
            </a:r>
            <a:r>
              <a:rPr lang="tr-TR" altLang="it-IT" sz="1800" dirty="0"/>
              <a:t> </a:t>
            </a:r>
            <a:r>
              <a:rPr lang="tr-TR" altLang="it-IT" sz="1800" dirty="0" err="1">
                <a:solidFill>
                  <a:srgbClr val="AC0000"/>
                </a:solidFill>
              </a:rPr>
              <a:t>told</a:t>
            </a:r>
            <a:r>
              <a:rPr lang="tr-TR" altLang="it-IT" sz="1800" dirty="0"/>
              <a:t>:</a:t>
            </a:r>
          </a:p>
          <a:p>
            <a:pPr lvl="1" eaLnBrk="1" hangingPunct="1"/>
            <a:r>
              <a:rPr lang="tr-TR" altLang="it-IT" sz="1000" b="1" dirty="0">
                <a:latin typeface="Courier New" panose="02070309020205020404" pitchFamily="49" charset="0"/>
              </a:rPr>
              <a:t>?- 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told</a:t>
            </a:r>
            <a:r>
              <a:rPr lang="tr-TR" altLang="it-IT" sz="1000" b="1" dirty="0">
                <a:latin typeface="Courier New" panose="02070309020205020404" pitchFamily="49" charset="0"/>
              </a:rPr>
              <a:t>. 	</a:t>
            </a:r>
            <a:r>
              <a:rPr lang="tr-TR" altLang="it-IT" sz="1600" dirty="0"/>
              <a:t>   	 </a:t>
            </a:r>
            <a:r>
              <a:rPr lang="tr-TR" altLang="it-IT" sz="900" dirty="0"/>
              <a:t>//</a:t>
            </a:r>
            <a:r>
              <a:rPr lang="tr-TR" altLang="it-IT" sz="900" dirty="0" err="1"/>
              <a:t>stops</a:t>
            </a:r>
            <a:r>
              <a:rPr lang="tr-TR" altLang="it-IT" sz="900" dirty="0"/>
              <a:t> </a:t>
            </a:r>
            <a:r>
              <a:rPr lang="tr-TR" altLang="it-IT" sz="900" dirty="0" err="1"/>
              <a:t>the</a:t>
            </a:r>
            <a:r>
              <a:rPr lang="tr-TR" altLang="it-IT" sz="900" dirty="0"/>
              <a:t> </a:t>
            </a:r>
            <a:r>
              <a:rPr lang="tr-TR" altLang="it-IT" sz="900" dirty="0" err="1"/>
              <a:t>output</a:t>
            </a:r>
            <a:endParaRPr lang="tr-TR" altLang="it-IT" sz="900" dirty="0"/>
          </a:p>
        </p:txBody>
      </p:sp>
    </p:spTree>
    <p:extLst>
      <p:ext uri="{BB962C8B-B14F-4D97-AF65-F5344CB8AC3E}">
        <p14:creationId xmlns:p14="http://schemas.microsoft.com/office/powerpoint/2010/main" val="15005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C2DF45F-6CD6-4342-A8F3-00C1A497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Proof Search – How does Prolog search?</a:t>
            </a:r>
            <a:endParaRPr lang="en-US" altLang="it-IT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8837267-84B3-A14F-82B3-D8584DB6B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2400" dirty="0"/>
              <a:t>Suppose we are working with the following knowledge base</a:t>
            </a:r>
          </a:p>
          <a:p>
            <a:pPr lvl="1" eaLnBrk="1" hangingPunct="1"/>
            <a:r>
              <a:rPr lang="en-US" altLang="it-IT" sz="2000" dirty="0">
                <a:latin typeface="Courier" pitchFamily="2" charset="0"/>
              </a:rPr>
              <a:t>f(a).</a:t>
            </a:r>
          </a:p>
          <a:p>
            <a:pPr lvl="1" eaLnBrk="1" hangingPunct="1"/>
            <a:r>
              <a:rPr lang="en-US" altLang="it-IT" sz="2000" dirty="0">
                <a:latin typeface="Courier" pitchFamily="2" charset="0"/>
              </a:rPr>
              <a:t>f(b).</a:t>
            </a:r>
          </a:p>
          <a:p>
            <a:pPr lvl="1" eaLnBrk="1" hangingPunct="1"/>
            <a:r>
              <a:rPr lang="en-US" altLang="it-IT" sz="2000" dirty="0">
                <a:latin typeface="Courier" pitchFamily="2" charset="0"/>
              </a:rPr>
              <a:t>g(a).</a:t>
            </a:r>
          </a:p>
          <a:p>
            <a:pPr lvl="1" eaLnBrk="1" hangingPunct="1"/>
            <a:r>
              <a:rPr lang="en-US" altLang="it-IT" sz="2000" dirty="0">
                <a:latin typeface="Courier" pitchFamily="2" charset="0"/>
              </a:rPr>
              <a:t>g(b).</a:t>
            </a:r>
          </a:p>
          <a:p>
            <a:pPr lvl="1" eaLnBrk="1" hangingPunct="1"/>
            <a:r>
              <a:rPr lang="en-US" altLang="it-IT" sz="2000" dirty="0">
                <a:latin typeface="Courier" pitchFamily="2" charset="0"/>
              </a:rPr>
              <a:t>h(b).</a:t>
            </a:r>
            <a:endParaRPr lang="tr-TR" altLang="it-IT" sz="2000" dirty="0">
              <a:latin typeface="Courier" pitchFamily="2" charset="0"/>
            </a:endParaRPr>
          </a:p>
          <a:p>
            <a:pPr lvl="1" eaLnBrk="1" hangingPunct="1"/>
            <a:endParaRPr lang="en-US" altLang="it-IT" sz="2000" dirty="0">
              <a:latin typeface="Courier" pitchFamily="2" charset="0"/>
            </a:endParaRPr>
          </a:p>
          <a:p>
            <a:pPr lvl="1" eaLnBrk="1" hangingPunct="1"/>
            <a:r>
              <a:rPr lang="en-US" altLang="it-IT" sz="2000" dirty="0">
                <a:latin typeface="Courier" pitchFamily="2" charset="0"/>
              </a:rPr>
              <a:t>k(X) :- f(X),g(X),h(X).</a:t>
            </a:r>
          </a:p>
        </p:txBody>
      </p:sp>
    </p:spTree>
    <p:extLst>
      <p:ext uri="{BB962C8B-B14F-4D97-AF65-F5344CB8AC3E}">
        <p14:creationId xmlns:p14="http://schemas.microsoft.com/office/powerpoint/2010/main" val="1346878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0AFDB75-1B6B-F645-819E-F2114D466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it-IT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863811B-8201-2E4B-B73E-75366D37F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it-IT" sz="1600" dirty="0">
                <a:latin typeface="Courier" pitchFamily="2" charset="0"/>
              </a:rPr>
              <a:t>f(a).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1600" dirty="0">
                <a:latin typeface="Courier" pitchFamily="2" charset="0"/>
              </a:rPr>
              <a:t>f(b).</a:t>
            </a:r>
          </a:p>
          <a:p>
            <a:pPr lvl="1" eaLnBrk="1" hangingPunct="1">
              <a:lnSpc>
                <a:spcPct val="90000"/>
              </a:lnSpc>
            </a:pPr>
            <a:endParaRPr lang="en-US" altLang="it-IT" sz="1600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it-IT" sz="1600" dirty="0">
                <a:latin typeface="Courier" pitchFamily="2" charset="0"/>
              </a:rPr>
              <a:t>g(a).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1600" dirty="0">
                <a:latin typeface="Courier" pitchFamily="2" charset="0"/>
              </a:rPr>
              <a:t>g(b).</a:t>
            </a:r>
          </a:p>
          <a:p>
            <a:pPr lvl="1" eaLnBrk="1" hangingPunct="1">
              <a:lnSpc>
                <a:spcPct val="90000"/>
              </a:lnSpc>
            </a:pPr>
            <a:endParaRPr lang="en-US" altLang="it-IT" sz="1600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it-IT" sz="1600" dirty="0">
                <a:latin typeface="Courier" pitchFamily="2" charset="0"/>
              </a:rPr>
              <a:t>h(b).</a:t>
            </a:r>
            <a:endParaRPr lang="tr-TR" altLang="it-IT" sz="1600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it-IT" sz="1600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it-IT" sz="1600" dirty="0">
                <a:latin typeface="Courier" pitchFamily="2" charset="0"/>
              </a:rPr>
              <a:t>k(X) :- f(X),g(X),h(X).</a:t>
            </a:r>
          </a:p>
          <a:p>
            <a:pPr eaLnBrk="1" hangingPunct="1">
              <a:lnSpc>
                <a:spcPct val="90000"/>
              </a:lnSpc>
            </a:pPr>
            <a:endParaRPr lang="tr-TR" altLang="it-IT" sz="1800" dirty="0"/>
          </a:p>
          <a:p>
            <a:pPr eaLnBrk="1" hangingPunct="1">
              <a:lnSpc>
                <a:spcPct val="90000"/>
              </a:lnSpc>
            </a:pPr>
            <a:r>
              <a:rPr lang="tr-TR" altLang="it-IT" sz="1800" dirty="0" err="1"/>
              <a:t>Pose</a:t>
            </a:r>
            <a:r>
              <a:rPr lang="en-US" altLang="it-IT" sz="1800" dirty="0"/>
              <a:t> the query</a:t>
            </a:r>
            <a:r>
              <a:rPr lang="tr-TR" altLang="it-IT" sz="1800" dirty="0"/>
              <a:t> </a:t>
            </a:r>
            <a:r>
              <a:rPr lang="en-US" altLang="it-IT" sz="1800" dirty="0">
                <a:latin typeface="Courier" pitchFamily="2" charset="0"/>
              </a:rPr>
              <a:t>k(X).</a:t>
            </a:r>
            <a:endParaRPr lang="tr-TR" altLang="it-IT" sz="1800" dirty="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it-IT" sz="1800" dirty="0"/>
              <a:t>You will probably see that there is only one answer to this query, namely </a:t>
            </a:r>
            <a:r>
              <a:rPr lang="en-US" altLang="it-IT" sz="1800" dirty="0">
                <a:latin typeface="Courier" pitchFamily="2" charset="0"/>
              </a:rPr>
              <a:t>k(b</a:t>
            </a:r>
            <a:r>
              <a:rPr lang="en-US" altLang="it-IT" sz="1800" dirty="0"/>
              <a:t>),but</a:t>
            </a:r>
            <a:r>
              <a:rPr lang="tr-TR" altLang="it-IT" sz="1800" dirty="0"/>
              <a:t> </a:t>
            </a:r>
            <a:r>
              <a:rPr lang="en-US" altLang="it-IT" sz="1800" dirty="0"/>
              <a:t>how exactly does Prolog work this out? </a:t>
            </a:r>
          </a:p>
        </p:txBody>
      </p:sp>
    </p:spTree>
    <p:extLst>
      <p:ext uri="{BB962C8B-B14F-4D97-AF65-F5344CB8AC3E}">
        <p14:creationId xmlns:p14="http://schemas.microsoft.com/office/powerpoint/2010/main" val="2767956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AB81656-D401-5E41-99CA-A42AAAF1C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Backtracking search</a:t>
            </a:r>
            <a:endParaRPr lang="en-US" altLang="it-IT"/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818152B6-C091-EB4F-A531-00A6C46F283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5" t="20000" r="33333" b="33847"/>
          <a:stretch>
            <a:fillRect/>
          </a:stretch>
        </p:blipFill>
        <p:spPr>
          <a:xfrm>
            <a:off x="1657350" y="1143001"/>
            <a:ext cx="6057900" cy="3708797"/>
          </a:xfrm>
        </p:spPr>
      </p:pic>
    </p:spTree>
    <p:extLst>
      <p:ext uri="{BB962C8B-B14F-4D97-AF65-F5344CB8AC3E}">
        <p14:creationId xmlns:p14="http://schemas.microsoft.com/office/powerpoint/2010/main" val="1744264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ACB03F3-D862-464F-B0C0-51BE7CAE8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Backtracking search</a:t>
            </a:r>
            <a:endParaRPr lang="en-US" altLang="it-IT"/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2494E538-E896-E443-A20F-89687471064A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5" t="30769" r="14912" b="20000"/>
          <a:stretch>
            <a:fillRect/>
          </a:stretch>
        </p:blipFill>
        <p:spPr>
          <a:xfrm>
            <a:off x="1143000" y="789385"/>
            <a:ext cx="6858000" cy="3796903"/>
          </a:xfrm>
        </p:spPr>
      </p:pic>
    </p:spTree>
    <p:extLst>
      <p:ext uri="{BB962C8B-B14F-4D97-AF65-F5344CB8AC3E}">
        <p14:creationId xmlns:p14="http://schemas.microsoft.com/office/powerpoint/2010/main" val="153273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2FF479D-A435-C141-9F73-B96C6A4F8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it-IT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6F1EB40-31DF-1A4F-86D0-E924792B9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it-IT" sz="1800" dirty="0">
                <a:solidFill>
                  <a:srgbClr val="CC0000"/>
                </a:solidFill>
              </a:rPr>
              <a:t>4</a:t>
            </a:r>
            <a:r>
              <a:rPr lang="en-US" altLang="it-IT" sz="1800" dirty="0">
                <a:solidFill>
                  <a:srgbClr val="CC0000"/>
                </a:solidFill>
              </a:rPr>
              <a:t> leave nodes with an empty</a:t>
            </a:r>
            <a:r>
              <a:rPr lang="tr-TR" altLang="it-IT" sz="1800" dirty="0">
                <a:solidFill>
                  <a:srgbClr val="CC0000"/>
                </a:solidFill>
              </a:rPr>
              <a:t> </a:t>
            </a:r>
            <a:r>
              <a:rPr lang="en-US" altLang="it-IT" sz="1800" dirty="0">
                <a:solidFill>
                  <a:srgbClr val="CC0000"/>
                </a:solidFill>
              </a:rPr>
              <a:t>goal list</a:t>
            </a:r>
            <a:endParaRPr lang="tr-TR" altLang="it-IT" sz="1800" dirty="0">
              <a:solidFill>
                <a:srgbClr val="CC0000"/>
              </a:solidFill>
            </a:endParaRPr>
          </a:p>
          <a:p>
            <a:pPr lvl="1" eaLnBrk="1" hangingPunct="1"/>
            <a:r>
              <a:rPr lang="en-US" altLang="it-IT" sz="1600" dirty="0"/>
              <a:t>four ways for satisfying the query. </a:t>
            </a:r>
            <a:endParaRPr lang="tr-TR" altLang="it-IT" sz="1600" dirty="0"/>
          </a:p>
          <a:p>
            <a:pPr lvl="1" eaLnBrk="1" hangingPunct="1"/>
            <a:r>
              <a:rPr lang="en-US" altLang="it-IT" sz="1600" dirty="0"/>
              <a:t>the variable</a:t>
            </a:r>
            <a:r>
              <a:rPr lang="tr-TR" altLang="it-IT" sz="1600" dirty="0"/>
              <a:t> </a:t>
            </a:r>
            <a:r>
              <a:rPr lang="en-US" altLang="it-IT" sz="1600" dirty="0"/>
              <a:t>instantiation for each of them can be read off the path from the root to the leaf node.</a:t>
            </a:r>
            <a:endParaRPr lang="tr-TR" altLang="it-IT" sz="1600" dirty="0"/>
          </a:p>
          <a:p>
            <a:pPr lvl="1" eaLnBrk="1" hangingPunct="1"/>
            <a:endParaRPr lang="en-US" altLang="it-IT" sz="1600" dirty="0"/>
          </a:p>
          <a:p>
            <a:pPr eaLnBrk="1" hangingPunct="1"/>
            <a:r>
              <a:rPr lang="en-US" altLang="it-IT" sz="1800" dirty="0"/>
              <a:t>1. </a:t>
            </a:r>
            <a:r>
              <a:rPr lang="en-US" altLang="it-IT" sz="1800" dirty="0">
                <a:latin typeface="Courier" pitchFamily="2" charset="0"/>
              </a:rPr>
              <a:t>X = \_158 = </a:t>
            </a:r>
            <a:r>
              <a:rPr lang="en-US" altLang="it-IT" sz="1800" dirty="0" err="1">
                <a:latin typeface="Courier" pitchFamily="2" charset="0"/>
              </a:rPr>
              <a:t>vincent</a:t>
            </a:r>
            <a:r>
              <a:rPr lang="en-US" altLang="it-IT" sz="1800" dirty="0">
                <a:latin typeface="Courier" pitchFamily="2" charset="0"/>
              </a:rPr>
              <a:t> </a:t>
            </a:r>
            <a:r>
              <a:rPr lang="en-US" altLang="it-IT" sz="1800" dirty="0"/>
              <a:t>and </a:t>
            </a:r>
            <a:r>
              <a:rPr lang="en-US" altLang="it-IT" sz="1800" dirty="0">
                <a:latin typeface="Courier" pitchFamily="2" charset="0"/>
              </a:rPr>
              <a:t>Y = \_178 = </a:t>
            </a:r>
            <a:r>
              <a:rPr lang="en-US" altLang="it-IT" sz="1800" dirty="0" err="1">
                <a:latin typeface="Courier" pitchFamily="2" charset="0"/>
              </a:rPr>
              <a:t>vincent</a:t>
            </a:r>
            <a:endParaRPr lang="en-US" altLang="it-IT" sz="1800" dirty="0">
              <a:latin typeface="Courier" pitchFamily="2" charset="0"/>
            </a:endParaRPr>
          </a:p>
          <a:p>
            <a:pPr eaLnBrk="1" hangingPunct="1"/>
            <a:r>
              <a:rPr lang="en-US" altLang="it-IT" sz="1800" dirty="0"/>
              <a:t>2. </a:t>
            </a:r>
            <a:r>
              <a:rPr lang="en-US" altLang="it-IT" sz="1800" dirty="0">
                <a:latin typeface="Courier" pitchFamily="2" charset="0"/>
              </a:rPr>
              <a:t>X = \_158 = </a:t>
            </a:r>
            <a:r>
              <a:rPr lang="en-US" altLang="it-IT" sz="1800" dirty="0" err="1">
                <a:latin typeface="Courier" pitchFamily="2" charset="0"/>
              </a:rPr>
              <a:t>vincent</a:t>
            </a:r>
            <a:r>
              <a:rPr lang="en-US" altLang="it-IT" sz="1800" dirty="0">
                <a:latin typeface="Courier" pitchFamily="2" charset="0"/>
              </a:rPr>
              <a:t> </a:t>
            </a:r>
            <a:r>
              <a:rPr lang="en-US" altLang="it-IT" sz="1800" dirty="0"/>
              <a:t>and </a:t>
            </a:r>
            <a:r>
              <a:rPr lang="en-US" altLang="it-IT" sz="1800" dirty="0">
                <a:latin typeface="Courier" pitchFamily="2" charset="0"/>
              </a:rPr>
              <a:t>Y = \_178 = </a:t>
            </a:r>
            <a:r>
              <a:rPr lang="en-US" altLang="it-IT" sz="1800" dirty="0" err="1">
                <a:latin typeface="Courier" pitchFamily="2" charset="0"/>
              </a:rPr>
              <a:t>marcellus</a:t>
            </a:r>
            <a:endParaRPr lang="en-US" altLang="it-IT" sz="1800" dirty="0">
              <a:latin typeface="Courier" pitchFamily="2" charset="0"/>
            </a:endParaRPr>
          </a:p>
          <a:p>
            <a:pPr eaLnBrk="1" hangingPunct="1"/>
            <a:r>
              <a:rPr lang="en-US" altLang="it-IT" sz="1800" dirty="0"/>
              <a:t>3. </a:t>
            </a:r>
            <a:r>
              <a:rPr lang="en-US" altLang="it-IT" sz="1800" dirty="0">
                <a:latin typeface="Courier" pitchFamily="2" charset="0"/>
              </a:rPr>
              <a:t>X = \_158 = </a:t>
            </a:r>
            <a:r>
              <a:rPr lang="en-US" altLang="it-IT" sz="1800" dirty="0" err="1">
                <a:latin typeface="Courier" pitchFamily="2" charset="0"/>
              </a:rPr>
              <a:t>marcellus</a:t>
            </a:r>
            <a:r>
              <a:rPr lang="en-US" altLang="it-IT" sz="1800" dirty="0">
                <a:latin typeface="Courier" pitchFamily="2" charset="0"/>
              </a:rPr>
              <a:t> </a:t>
            </a:r>
            <a:r>
              <a:rPr lang="en-US" altLang="it-IT" sz="1800" dirty="0"/>
              <a:t>and </a:t>
            </a:r>
            <a:r>
              <a:rPr lang="en-US" altLang="it-IT" sz="1800" dirty="0">
                <a:latin typeface="Courier" pitchFamily="2" charset="0"/>
              </a:rPr>
              <a:t>Y = \_178 = </a:t>
            </a:r>
            <a:r>
              <a:rPr lang="en-US" altLang="it-IT" sz="1800" dirty="0" err="1">
                <a:latin typeface="Courier" pitchFamily="2" charset="0"/>
              </a:rPr>
              <a:t>vincent</a:t>
            </a:r>
            <a:endParaRPr lang="en-US" altLang="it-IT" sz="1800" dirty="0">
              <a:latin typeface="Courier" pitchFamily="2" charset="0"/>
            </a:endParaRPr>
          </a:p>
          <a:p>
            <a:pPr eaLnBrk="1" hangingPunct="1"/>
            <a:r>
              <a:rPr lang="en-US" altLang="it-IT" sz="1800" dirty="0"/>
              <a:t>4. </a:t>
            </a:r>
            <a:r>
              <a:rPr lang="en-US" altLang="it-IT" sz="1800" dirty="0">
                <a:latin typeface="Courier" pitchFamily="2" charset="0"/>
              </a:rPr>
              <a:t>X = \_158 = </a:t>
            </a:r>
            <a:r>
              <a:rPr lang="en-US" altLang="it-IT" sz="1800" dirty="0" err="1">
                <a:latin typeface="Courier" pitchFamily="2" charset="0"/>
              </a:rPr>
              <a:t>marcellus</a:t>
            </a:r>
            <a:r>
              <a:rPr lang="en-US" altLang="it-IT" sz="1800" dirty="0">
                <a:latin typeface="Courier" pitchFamily="2" charset="0"/>
              </a:rPr>
              <a:t> </a:t>
            </a:r>
            <a:r>
              <a:rPr lang="en-US" altLang="it-IT" sz="1800" dirty="0"/>
              <a:t>and </a:t>
            </a:r>
            <a:r>
              <a:rPr lang="en-US" altLang="it-IT" sz="1800" dirty="0">
                <a:latin typeface="Courier" pitchFamily="2" charset="0"/>
              </a:rPr>
              <a:t>Y = \_178 = </a:t>
            </a:r>
            <a:r>
              <a:rPr lang="en-US" altLang="it-IT" sz="1800" dirty="0" err="1">
                <a:latin typeface="Courier" pitchFamily="2" charset="0"/>
              </a:rPr>
              <a:t>marcellus</a:t>
            </a:r>
            <a:endParaRPr lang="tr-TR" altLang="it-IT" sz="1800" dirty="0">
              <a:latin typeface="Courier" pitchFamily="2" charset="0"/>
            </a:endParaRPr>
          </a:p>
          <a:p>
            <a:pPr eaLnBrk="1" hangingPunct="1"/>
            <a:endParaRPr lang="tr-TR" altLang="it-IT" sz="1800" dirty="0">
              <a:latin typeface="Courier" pitchFamily="2" charset="0"/>
            </a:endParaRPr>
          </a:p>
          <a:p>
            <a:pPr eaLnBrk="1" hangingPunct="1"/>
            <a:r>
              <a:rPr lang="tr-TR" altLang="it-IT" sz="1800" dirty="0" err="1">
                <a:latin typeface="Courier" pitchFamily="2" charset="0"/>
              </a:rPr>
              <a:t>So</a:t>
            </a:r>
            <a:r>
              <a:rPr lang="tr-TR" altLang="it-IT" sz="1800" dirty="0">
                <a:latin typeface="Courier" pitchFamily="2" charset="0"/>
              </a:rPr>
              <a:t> </a:t>
            </a:r>
            <a:r>
              <a:rPr lang="tr-TR" altLang="it-IT" sz="1800" dirty="0" err="1">
                <a:latin typeface="Courier" pitchFamily="2" charset="0"/>
              </a:rPr>
              <a:t>who</a:t>
            </a:r>
            <a:r>
              <a:rPr lang="tr-TR" altLang="it-IT" sz="1800" dirty="0">
                <a:latin typeface="Courier" pitchFamily="2" charset="0"/>
              </a:rPr>
              <a:t> is </a:t>
            </a:r>
            <a:r>
              <a:rPr lang="tr-TR" altLang="it-IT" sz="1800" dirty="0" err="1">
                <a:latin typeface="Courier" pitchFamily="2" charset="0"/>
              </a:rPr>
              <a:t>jealous</a:t>
            </a:r>
            <a:r>
              <a:rPr lang="tr-TR" altLang="it-IT" sz="1800" dirty="0">
                <a:latin typeface="Courier" pitchFamily="2" charset="0"/>
              </a:rPr>
              <a:t>?</a:t>
            </a:r>
            <a:r>
              <a:rPr lang="en-US" altLang="it-IT" sz="1800" dirty="0">
                <a:latin typeface="Courier" pitchFamily="2" charset="0"/>
              </a:rPr>
              <a:t> How to fix it?</a:t>
            </a:r>
          </a:p>
        </p:txBody>
      </p:sp>
    </p:spTree>
    <p:extLst>
      <p:ext uri="{BB962C8B-B14F-4D97-AF65-F5344CB8AC3E}">
        <p14:creationId xmlns:p14="http://schemas.microsoft.com/office/powerpoint/2010/main" val="176418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C181712-124D-9C4E-A7A1-75901FA90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Consulting</a:t>
            </a:r>
            <a:endParaRPr lang="en-US" altLang="it-IT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636BC5D-A29E-0E4F-84D2-38F042106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2000" dirty="0">
                <a:latin typeface="Courier" pitchFamily="2" charset="0"/>
              </a:rPr>
              <a:t>woman(</a:t>
            </a:r>
            <a:r>
              <a:rPr lang="en-US" altLang="it-IT" sz="2000" dirty="0" err="1">
                <a:latin typeface="Courier" pitchFamily="2" charset="0"/>
              </a:rPr>
              <a:t>mia</a:t>
            </a:r>
            <a:r>
              <a:rPr lang="en-US" altLang="it-IT" sz="2000" dirty="0"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it-IT" sz="2000" dirty="0">
                <a:latin typeface="Courier" pitchFamily="2" charset="0"/>
              </a:rPr>
              <a:t>woman(</a:t>
            </a:r>
            <a:r>
              <a:rPr lang="en-US" altLang="it-IT" sz="2000" dirty="0" err="1">
                <a:latin typeface="Courier" pitchFamily="2" charset="0"/>
              </a:rPr>
              <a:t>jody</a:t>
            </a:r>
            <a:r>
              <a:rPr lang="en-US" altLang="it-IT" sz="2000" dirty="0"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it-IT" sz="2000" dirty="0">
                <a:latin typeface="Courier" pitchFamily="2" charset="0"/>
              </a:rPr>
              <a:t>woman(</a:t>
            </a:r>
            <a:r>
              <a:rPr lang="en-US" altLang="it-IT" sz="2000" dirty="0" err="1">
                <a:latin typeface="Courier" pitchFamily="2" charset="0"/>
              </a:rPr>
              <a:t>yolanda</a:t>
            </a:r>
            <a:r>
              <a:rPr lang="en-US" altLang="it-IT" sz="2000" dirty="0">
                <a:latin typeface="Courier" pitchFamily="2" charset="0"/>
              </a:rPr>
              <a:t>).</a:t>
            </a:r>
          </a:p>
          <a:p>
            <a:pPr eaLnBrk="1" hangingPunct="1"/>
            <a:endParaRPr lang="tr-TR" altLang="it-IT" sz="2000" dirty="0">
              <a:latin typeface="Courier" pitchFamily="2" charset="0"/>
            </a:endParaRPr>
          </a:p>
          <a:p>
            <a:pPr eaLnBrk="1" hangingPunct="1"/>
            <a:r>
              <a:rPr lang="en-US" altLang="it-IT" sz="2000" dirty="0">
                <a:latin typeface="Courier" pitchFamily="2" charset="0"/>
              </a:rPr>
              <a:t>?- woman(X).</a:t>
            </a:r>
            <a:endParaRPr lang="tr-TR" altLang="it-IT" sz="2000" dirty="0">
              <a:latin typeface="Courier" pitchFamily="2" charset="0"/>
            </a:endParaRPr>
          </a:p>
          <a:p>
            <a:pPr eaLnBrk="1" hangingPunct="1"/>
            <a:r>
              <a:rPr lang="tr-TR" altLang="it-IT" sz="2000" dirty="0">
                <a:latin typeface="Courier" pitchFamily="2" charset="0"/>
              </a:rPr>
              <a:t>X = </a:t>
            </a:r>
            <a:r>
              <a:rPr lang="tr-TR" altLang="it-IT" sz="2000" dirty="0" err="1">
                <a:latin typeface="Courier" pitchFamily="2" charset="0"/>
              </a:rPr>
              <a:t>mia</a:t>
            </a:r>
            <a:endParaRPr lang="tr-TR" altLang="it-IT" sz="2000" dirty="0">
              <a:latin typeface="Courier" pitchFamily="2" charset="0"/>
            </a:endParaRPr>
          </a:p>
          <a:p>
            <a:pPr eaLnBrk="1" hangingPunct="1"/>
            <a:r>
              <a:rPr lang="en-US" altLang="it-IT" sz="2000" dirty="0">
                <a:latin typeface="Courier" pitchFamily="2" charset="0"/>
              </a:rPr>
              <a:t>?- ;</a:t>
            </a:r>
            <a:r>
              <a:rPr lang="tr-TR" altLang="it-IT" sz="2000" dirty="0">
                <a:latin typeface="Courier" pitchFamily="2" charset="0"/>
              </a:rPr>
              <a:t>		</a:t>
            </a:r>
          </a:p>
          <a:p>
            <a:pPr eaLnBrk="1" hangingPunct="1"/>
            <a:r>
              <a:rPr lang="tr-TR" altLang="it-IT" sz="2000" dirty="0">
                <a:latin typeface="Courier" pitchFamily="2" charset="0"/>
              </a:rPr>
              <a:t>X = </a:t>
            </a:r>
            <a:r>
              <a:rPr lang="tr-TR" altLang="it-IT" sz="2000" dirty="0" err="1">
                <a:latin typeface="Courier" pitchFamily="2" charset="0"/>
              </a:rPr>
              <a:t>jody</a:t>
            </a:r>
            <a:endParaRPr lang="tr-TR" altLang="it-IT" sz="2000" dirty="0">
              <a:latin typeface="Courier" pitchFamily="2" charset="0"/>
            </a:endParaRPr>
          </a:p>
          <a:p>
            <a:pPr eaLnBrk="1" hangingPunct="1"/>
            <a:r>
              <a:rPr lang="tr-TR" altLang="it-IT" sz="2000" dirty="0">
                <a:solidFill>
                  <a:srgbClr val="000099"/>
                </a:solidFill>
                <a:latin typeface="Courier" pitchFamily="2" charset="0"/>
              </a:rPr>
              <a:t>... </a:t>
            </a:r>
            <a:r>
              <a:rPr lang="tr-TR" altLang="it-IT" sz="2000" dirty="0" err="1">
                <a:solidFill>
                  <a:srgbClr val="000099"/>
                </a:solidFill>
                <a:latin typeface="Courier" pitchFamily="2" charset="0"/>
              </a:rPr>
              <a:t>Any</a:t>
            </a:r>
            <a:r>
              <a:rPr lang="tr-TR" altLang="it-IT" sz="2000" dirty="0">
                <a:solidFill>
                  <a:srgbClr val="000099"/>
                </a:solidFill>
                <a:latin typeface="Courier" pitchFamily="2" charset="0"/>
              </a:rPr>
              <a:t> </a:t>
            </a:r>
            <a:r>
              <a:rPr lang="tr-TR" altLang="it-IT" sz="2000" dirty="0" err="1">
                <a:solidFill>
                  <a:srgbClr val="000099"/>
                </a:solidFill>
                <a:latin typeface="Courier" pitchFamily="2" charset="0"/>
              </a:rPr>
              <a:t>better</a:t>
            </a:r>
            <a:r>
              <a:rPr lang="tr-TR" altLang="it-IT" sz="2000" dirty="0">
                <a:solidFill>
                  <a:srgbClr val="000099"/>
                </a:solidFill>
                <a:latin typeface="Courier" pitchFamily="2" charset="0"/>
              </a:rPr>
              <a:t> </a:t>
            </a:r>
            <a:r>
              <a:rPr lang="tr-TR" altLang="it-IT" sz="2000" dirty="0" err="1">
                <a:solidFill>
                  <a:srgbClr val="000099"/>
                </a:solidFill>
                <a:latin typeface="Courier" pitchFamily="2" charset="0"/>
              </a:rPr>
              <a:t>way</a:t>
            </a:r>
            <a:r>
              <a:rPr lang="tr-TR" altLang="it-IT" sz="2000" dirty="0">
                <a:solidFill>
                  <a:srgbClr val="000099"/>
                </a:solidFill>
                <a:latin typeface="Courier" pitchFamily="2" charset="0"/>
              </a:rPr>
              <a:t>?</a:t>
            </a:r>
            <a:endParaRPr lang="en-US" altLang="it-IT" sz="1050" dirty="0">
              <a:solidFill>
                <a:srgbClr val="000099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01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7AC2B04-5B49-8846-9975-911B8C3B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Consulting</a:t>
            </a:r>
            <a:endParaRPr lang="en-US" altLang="it-IT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D23D1A4-8708-2C4A-B033-18A8FE14F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1800" dirty="0">
                <a:latin typeface="Courier" pitchFamily="2" charset="0"/>
              </a:rPr>
              <a:t>woman(</a:t>
            </a:r>
            <a:r>
              <a:rPr lang="en-US" altLang="it-IT" sz="1800" dirty="0" err="1">
                <a:latin typeface="Courier" pitchFamily="2" charset="0"/>
              </a:rPr>
              <a:t>mia</a:t>
            </a:r>
            <a:r>
              <a:rPr lang="en-US" altLang="it-IT" sz="1800" dirty="0">
                <a:latin typeface="Courier" pitchFamily="2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800" dirty="0">
                <a:latin typeface="Courier" pitchFamily="2" charset="0"/>
              </a:rPr>
              <a:t>woman(</a:t>
            </a:r>
            <a:r>
              <a:rPr lang="en-US" altLang="it-IT" sz="1800" dirty="0" err="1">
                <a:latin typeface="Courier" pitchFamily="2" charset="0"/>
              </a:rPr>
              <a:t>jody</a:t>
            </a:r>
            <a:r>
              <a:rPr lang="en-US" altLang="it-IT" sz="1800" dirty="0">
                <a:latin typeface="Courier" pitchFamily="2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800" dirty="0">
                <a:latin typeface="Courier" pitchFamily="2" charset="0"/>
              </a:rPr>
              <a:t>woman(</a:t>
            </a:r>
            <a:r>
              <a:rPr lang="en-US" altLang="it-IT" sz="1800" dirty="0" err="1">
                <a:latin typeface="Courier" pitchFamily="2" charset="0"/>
              </a:rPr>
              <a:t>yolanda</a:t>
            </a:r>
            <a:r>
              <a:rPr lang="en-US" altLang="it-IT" sz="1800" dirty="0">
                <a:latin typeface="Courier" pitchFamily="2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800" dirty="0">
                <a:latin typeface="Courier" pitchFamily="2" charset="0"/>
              </a:rPr>
              <a:t>loves(</a:t>
            </a:r>
            <a:r>
              <a:rPr lang="en-US" altLang="it-IT" sz="1800" dirty="0" err="1">
                <a:latin typeface="Courier" pitchFamily="2" charset="0"/>
              </a:rPr>
              <a:t>vincent,mia</a:t>
            </a:r>
            <a:r>
              <a:rPr lang="en-US" altLang="it-IT" sz="1800" dirty="0">
                <a:latin typeface="Courier" pitchFamily="2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800" dirty="0">
                <a:latin typeface="Courier" pitchFamily="2" charset="0"/>
              </a:rPr>
              <a:t>loves(</a:t>
            </a:r>
            <a:r>
              <a:rPr lang="en-US" altLang="it-IT" sz="1800" dirty="0" err="1">
                <a:latin typeface="Courier" pitchFamily="2" charset="0"/>
              </a:rPr>
              <a:t>marcellus,mia</a:t>
            </a:r>
            <a:r>
              <a:rPr lang="en-US" altLang="it-IT" sz="1800" dirty="0">
                <a:latin typeface="Courier" pitchFamily="2" charset="0"/>
              </a:rPr>
              <a:t>).</a:t>
            </a:r>
            <a:endParaRPr lang="tr-TR" altLang="it-IT" sz="1800" dirty="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</a:pPr>
            <a:endParaRPr lang="tr-TR" altLang="it-IT" sz="1800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it-IT" sz="1000" b="1" dirty="0" err="1">
                <a:latin typeface="Courier New" panose="02070309020205020404" pitchFamily="49" charset="0"/>
              </a:rPr>
              <a:t>woman</a:t>
            </a:r>
            <a:r>
              <a:rPr lang="tr-TR" altLang="it-IT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list</a:t>
            </a: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:-  </a:t>
            </a:r>
            <a:endParaRPr lang="tr-TR" altLang="it-IT" sz="1000" b="1" dirty="0">
              <a:latin typeface="Courier" pitchFamily="2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altLang="it-IT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Known</a:t>
            </a:r>
            <a:r>
              <a:rPr lang="tr-TR" altLang="it-IT" sz="1000" b="1" dirty="0">
                <a:latin typeface="Courier New" panose="02070309020205020404" pitchFamily="49" charset="0"/>
              </a:rPr>
              <a:t> 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women</a:t>
            </a:r>
            <a:r>
              <a:rPr lang="tr-TR" altLang="it-IT" sz="1000" b="1" dirty="0">
                <a:latin typeface="Courier New" panose="02070309020205020404" pitchFamily="49" charset="0"/>
              </a:rPr>
              <a:t> </a:t>
            </a:r>
            <a:r>
              <a:rPr lang="tr-TR" altLang="it-IT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:'),</a:t>
            </a:r>
            <a:r>
              <a:rPr lang="tr-TR" altLang="it-IT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tr-TR" altLang="it-IT" sz="1000" b="1" dirty="0">
              <a:latin typeface="Courier" pitchFamily="2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altLang="it-IT" sz="1000" b="1" dirty="0" err="1">
                <a:latin typeface="Courier New" panose="02070309020205020404" pitchFamily="49" charset="0"/>
              </a:rPr>
              <a:t>woman</a:t>
            </a: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(X),</a:t>
            </a:r>
            <a:endParaRPr lang="tr-TR" altLang="it-IT" sz="1000" b="1" dirty="0">
              <a:latin typeface="Courier" pitchFamily="2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altLang="it-IT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(X),</a:t>
            </a:r>
            <a:r>
              <a:rPr lang="tr-TR" altLang="it-IT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tr-TR" altLang="it-IT" sz="1000" b="1" dirty="0">
              <a:latin typeface="Courier" pitchFamily="2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it-IT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fail.</a:t>
            </a:r>
            <a:r>
              <a:rPr lang="en-US" altLang="it-IT" sz="1600" dirty="0">
                <a:latin typeface="Courier" pitchFamily="2" charset="0"/>
              </a:rPr>
              <a:t> </a:t>
            </a:r>
            <a:endParaRPr lang="tr-TR" altLang="it-IT" sz="1600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tr-TR" altLang="it-IT" sz="1600" i="1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it-IT" sz="1600" dirty="0" err="1">
                <a:latin typeface="Courier" pitchFamily="2" charset="0"/>
              </a:rPr>
              <a:t>The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first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match</a:t>
            </a:r>
            <a:r>
              <a:rPr lang="tr-TR" altLang="it-IT" sz="1600" dirty="0">
                <a:latin typeface="Courier" pitchFamily="2" charset="0"/>
              </a:rPr>
              <a:t> (</a:t>
            </a:r>
            <a:r>
              <a:rPr lang="tr-TR" altLang="it-IT" sz="1600" dirty="0" err="1">
                <a:latin typeface="Courier" pitchFamily="2" charset="0"/>
              </a:rPr>
              <a:t>mia</a:t>
            </a:r>
            <a:r>
              <a:rPr lang="tr-TR" altLang="it-IT" sz="1600" dirty="0">
                <a:latin typeface="Courier" pitchFamily="2" charset="0"/>
              </a:rPr>
              <a:t>) is </a:t>
            </a:r>
            <a:r>
              <a:rPr lang="tr-TR" altLang="it-IT" sz="1600" dirty="0" err="1">
                <a:latin typeface="Courier" pitchFamily="2" charset="0"/>
              </a:rPr>
              <a:t>written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and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then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the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rule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fails</a:t>
            </a:r>
            <a:r>
              <a:rPr lang="tr-TR" altLang="it-IT" sz="1600" dirty="0">
                <a:latin typeface="Courier" pitchFamily="2" charset="0"/>
              </a:rPr>
              <a:t>, </a:t>
            </a:r>
            <a:r>
              <a:rPr lang="tr-TR" altLang="it-IT" sz="1600" dirty="0" err="1">
                <a:latin typeface="Courier" pitchFamily="2" charset="0"/>
              </a:rPr>
              <a:t>forcing</a:t>
            </a:r>
            <a:r>
              <a:rPr lang="tr-TR" altLang="it-IT" sz="1600" dirty="0">
                <a:latin typeface="Courier" pitchFamily="2" charset="0"/>
              </a:rPr>
              <a:t> Prolog </a:t>
            </a:r>
            <a:r>
              <a:rPr lang="tr-TR" altLang="it-IT" sz="1600" dirty="0" err="1">
                <a:latin typeface="Courier" pitchFamily="2" charset="0"/>
              </a:rPr>
              <a:t>to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backtrack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and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try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different</a:t>
            </a:r>
            <a:r>
              <a:rPr lang="tr-TR" altLang="it-IT" sz="1600" dirty="0">
                <a:latin typeface="Courier" pitchFamily="2" charset="0"/>
              </a:rPr>
              <a:t> </a:t>
            </a:r>
            <a:r>
              <a:rPr lang="tr-TR" altLang="it-IT" sz="1600" dirty="0" err="1">
                <a:latin typeface="Courier" pitchFamily="2" charset="0"/>
              </a:rPr>
              <a:t>matches</a:t>
            </a:r>
            <a:r>
              <a:rPr lang="tr-TR" altLang="it-IT" sz="1600" dirty="0">
                <a:latin typeface="Courier" pitchFamily="2" charset="0"/>
              </a:rPr>
              <a:t> (</a:t>
            </a:r>
            <a:r>
              <a:rPr lang="tr-TR" altLang="it-IT" sz="1600" dirty="0" err="1">
                <a:latin typeface="Courier" pitchFamily="2" charset="0"/>
              </a:rPr>
              <a:t>jody</a:t>
            </a:r>
            <a:r>
              <a:rPr lang="tr-TR" altLang="it-IT" sz="1600" dirty="0">
                <a:latin typeface="Courier" pitchFamily="2" charset="0"/>
              </a:rPr>
              <a:t>, yolanda,...)</a:t>
            </a:r>
            <a:endParaRPr lang="en-US" altLang="it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789BB-1B7C-804C-A19F-81FC98F1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FACTS AND RULES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4C284-511B-BB47-8018-99E4345D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Facts</a:t>
            </a:r>
            <a:r>
              <a:rPr lang="it-IT" sz="2800" dirty="0"/>
              <a:t> are </a:t>
            </a:r>
            <a:r>
              <a:rPr lang="it-IT" sz="2800" dirty="0" err="1"/>
              <a:t>literals</a:t>
            </a:r>
            <a:endParaRPr lang="it-IT" sz="2800" dirty="0"/>
          </a:p>
          <a:p>
            <a:r>
              <a:rPr lang="it-IT" sz="2800" dirty="0" err="1"/>
              <a:t>Rules</a:t>
            </a:r>
            <a:r>
              <a:rPr lang="it-IT" sz="2800" dirty="0"/>
              <a:t> are </a:t>
            </a:r>
            <a:r>
              <a:rPr lang="it-IT" sz="2800" dirty="0" err="1"/>
              <a:t>formed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label</a:t>
            </a:r>
            <a:r>
              <a:rPr lang="it-IT" sz="2800" dirty="0"/>
              <a:t> </a:t>
            </a:r>
            <a:r>
              <a:rPr lang="it-IT" sz="2800" dirty="0" err="1"/>
              <a:t>upon</a:t>
            </a:r>
            <a:r>
              <a:rPr lang="it-IT" sz="2800" dirty="0"/>
              <a:t> an </a:t>
            </a:r>
            <a:r>
              <a:rPr lang="it-IT" sz="2800" dirty="0" err="1"/>
              <a:t>implication</a:t>
            </a:r>
            <a:r>
              <a:rPr lang="it-IT" sz="2800" dirty="0"/>
              <a:t> </a:t>
            </a:r>
            <a:r>
              <a:rPr lang="it-IT" sz="2800" dirty="0" err="1"/>
              <a:t>between</a:t>
            </a:r>
            <a:r>
              <a:rPr lang="it-IT" sz="2800" dirty="0"/>
              <a:t> a set of </a:t>
            </a:r>
            <a:r>
              <a:rPr lang="it-IT" sz="2800" dirty="0" err="1"/>
              <a:t>literals</a:t>
            </a:r>
            <a:r>
              <a:rPr lang="it-IT" sz="2800" dirty="0"/>
              <a:t>, </a:t>
            </a:r>
            <a:r>
              <a:rPr lang="it-IT" sz="2800" dirty="0" err="1"/>
              <a:t>separated</a:t>
            </a:r>
            <a:r>
              <a:rPr lang="it-IT" sz="2800" dirty="0"/>
              <a:t> by </a:t>
            </a:r>
            <a:r>
              <a:rPr lang="it-IT" sz="2800" dirty="0" err="1"/>
              <a:t>commas</a:t>
            </a:r>
            <a:r>
              <a:rPr lang="it-IT" sz="2800" dirty="0"/>
              <a:t> and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literal</a:t>
            </a:r>
            <a:endParaRPr lang="it-IT" sz="2800" dirty="0"/>
          </a:p>
          <a:p>
            <a:r>
              <a:rPr lang="it-IT" sz="2800" dirty="0" err="1"/>
              <a:t>Preferences</a:t>
            </a:r>
            <a:r>
              <a:rPr lang="it-IT" sz="2800" dirty="0"/>
              <a:t> are </a:t>
            </a:r>
            <a:r>
              <a:rPr lang="it-IT" sz="2800" dirty="0" err="1"/>
              <a:t>applied</a:t>
            </a:r>
            <a:r>
              <a:rPr lang="it-IT" sz="2800" dirty="0"/>
              <a:t> </a:t>
            </a:r>
            <a:r>
              <a:rPr lang="it-IT" sz="2800" dirty="0" err="1"/>
              <a:t>between</a:t>
            </a:r>
            <a:r>
              <a:rPr lang="it-IT" sz="2800" dirty="0"/>
              <a:t>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rules</a:t>
            </a:r>
            <a:r>
              <a:rPr lang="it-IT" sz="2800" dirty="0"/>
              <a:t> with opposite </a:t>
            </a:r>
            <a:r>
              <a:rPr lang="it-IT" sz="2800" dirty="0" err="1"/>
              <a:t>conclusions</a:t>
            </a:r>
            <a:endParaRPr lang="it-IT" sz="2800" dirty="0"/>
          </a:p>
          <a:p>
            <a:r>
              <a:rPr lang="it-IT" sz="2800" dirty="0"/>
              <a:t>A set of </a:t>
            </a:r>
            <a:r>
              <a:rPr lang="it-IT" sz="2800" dirty="0" err="1"/>
              <a:t>rules</a:t>
            </a:r>
            <a:r>
              <a:rPr lang="it-IT" sz="2800" dirty="0"/>
              <a:t>, </a:t>
            </a:r>
            <a:r>
              <a:rPr lang="it-IT" sz="2800" dirty="0" err="1"/>
              <a:t>facts</a:t>
            </a:r>
            <a:r>
              <a:rPr lang="it-IT" sz="2800" dirty="0"/>
              <a:t>, and </a:t>
            </a:r>
            <a:r>
              <a:rPr lang="it-IT" sz="2800" dirty="0" err="1"/>
              <a:t>prefences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named</a:t>
            </a:r>
            <a:r>
              <a:rPr lang="it-IT" sz="2800" dirty="0"/>
              <a:t> a </a:t>
            </a:r>
            <a:r>
              <a:rPr lang="it-IT" sz="2800" i="1" dirty="0" err="1"/>
              <a:t>defeasible</a:t>
            </a:r>
            <a:r>
              <a:rPr lang="it-IT" sz="2800" i="1" dirty="0"/>
              <a:t> </a:t>
            </a:r>
            <a:r>
              <a:rPr lang="it-IT" sz="2800" i="1" dirty="0" err="1"/>
              <a:t>theory</a:t>
            </a:r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177025-2FB6-E348-9D0E-3E02ADDB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Oval 4">
            <a:extLst>
              <a:ext uri="{FF2B5EF4-FFF2-40B4-BE49-F238E27FC236}">
                <a16:creationId xmlns:a16="http://schemas.microsoft.com/office/drawing/2014/main" id="{2CC13C6F-A2DF-D043-A6C1-1E1FDE08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008" y="442161"/>
            <a:ext cx="1781175" cy="43219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C3CFCDD5-F870-8344-881E-7EA51ED4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512" y="442162"/>
            <a:ext cx="1294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>
                <a:solidFill>
                  <a:schemeClr val="tx1"/>
                </a:solidFill>
                <a:latin typeface="Times New Roman" panose="02020603050405020304" pitchFamily="18" charset="0"/>
              </a:rPr>
              <a:t>Woman_list</a:t>
            </a:r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8527B04F-D45D-B443-93D1-57489FEB8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80" y="874358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30E282CF-4EB1-6C4D-A960-7AEBD3DF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74" y="1360134"/>
            <a:ext cx="6426994" cy="59412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3A4A7517-8615-ED41-864F-0BDFEB60D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45" y="1503008"/>
            <a:ext cx="61019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it-IT" sz="1800">
                <a:latin typeface="Times New Roman" panose="02020603050405020304" pitchFamily="18" charset="0"/>
              </a:rPr>
              <a:t>   </a:t>
            </a:r>
            <a:r>
              <a:rPr lang="tr-TR" altLang="it-IT" sz="1800">
                <a:latin typeface="Times New Roman" panose="02020603050405020304" pitchFamily="18" charset="0"/>
              </a:rPr>
              <a:t>write(‘Known women are:'),</a:t>
            </a:r>
            <a:r>
              <a:rPr lang="en-US" altLang="it-IT" sz="1800">
                <a:latin typeface="Times New Roman" panose="02020603050405020304" pitchFamily="18" charset="0"/>
              </a:rPr>
              <a:t> </a:t>
            </a:r>
            <a:r>
              <a:rPr lang="tr-TR" altLang="it-IT" sz="1800">
                <a:latin typeface="Times New Roman" panose="02020603050405020304" pitchFamily="18" charset="0"/>
              </a:rPr>
              <a:t>nl,</a:t>
            </a:r>
            <a:r>
              <a:rPr lang="en-US" altLang="it-IT" sz="1800">
                <a:latin typeface="Times New Roman" panose="02020603050405020304" pitchFamily="18" charset="0"/>
              </a:rPr>
              <a:t> </a:t>
            </a:r>
            <a:r>
              <a:rPr lang="tr-TR" altLang="it-IT" sz="1800">
                <a:latin typeface="Times New Roman" panose="02020603050405020304" pitchFamily="18" charset="0"/>
              </a:rPr>
              <a:t>woman(X),</a:t>
            </a:r>
            <a:r>
              <a:rPr lang="en-US" altLang="it-IT" sz="1800">
                <a:latin typeface="Times New Roman" panose="02020603050405020304" pitchFamily="18" charset="0"/>
              </a:rPr>
              <a:t> </a:t>
            </a:r>
            <a:r>
              <a:rPr lang="tr-TR" altLang="it-IT" sz="1800">
                <a:latin typeface="Times New Roman" panose="02020603050405020304" pitchFamily="18" charset="0"/>
              </a:rPr>
              <a:t>write(X),nl,fail</a:t>
            </a:r>
            <a:endParaRPr lang="en-US" altLang="it-IT" sz="1800">
              <a:latin typeface="Times New Roman" panose="02020603050405020304" pitchFamily="18" charset="0"/>
            </a:endParaRPr>
          </a:p>
        </p:txBody>
      </p:sp>
      <p:sp>
        <p:nvSpPr>
          <p:cNvPr id="52233" name="Oval 10">
            <a:extLst>
              <a:ext uri="{FF2B5EF4-FFF2-40B4-BE49-F238E27FC236}">
                <a16:creationId xmlns:a16="http://schemas.microsoft.com/office/drawing/2014/main" id="{59EA43BD-744C-F245-9016-32B6BDCC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221" y="2655533"/>
            <a:ext cx="1997869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ctr" eaLnBrk="1" hangingPunct="1">
              <a:spcBef>
                <a:spcPct val="0"/>
              </a:spcBef>
              <a:buFontTx/>
              <a:buNone/>
            </a:pPr>
            <a:endParaRPr lang="en-US" altLang="it-IT" sz="1800" b="1">
              <a:latin typeface="Times New Roman" panose="02020603050405020304" pitchFamily="18" charset="0"/>
            </a:endParaRPr>
          </a:p>
          <a:p>
            <a:pPr lvl="1" algn="ctr" eaLnBrk="1" hangingPunct="1">
              <a:spcBef>
                <a:spcPct val="0"/>
              </a:spcBef>
              <a:buFontTx/>
              <a:buNone/>
            </a:pPr>
            <a:r>
              <a:rPr lang="tr-TR" altLang="it-IT" sz="1800">
                <a:latin typeface="Times New Roman" panose="02020603050405020304" pitchFamily="18" charset="0"/>
              </a:rPr>
              <a:t>write(</a:t>
            </a:r>
            <a:r>
              <a:rPr lang="en-US" altLang="it-IT" sz="1800">
                <a:latin typeface="Times New Roman" panose="02020603050405020304" pitchFamily="18" charset="0"/>
              </a:rPr>
              <a:t>mia</a:t>
            </a:r>
            <a:r>
              <a:rPr lang="tr-TR" altLang="it-IT" sz="1800">
                <a:latin typeface="Times New Roman" panose="02020603050405020304" pitchFamily="18" charset="0"/>
              </a:rPr>
              <a:t>),nl,fail</a:t>
            </a:r>
            <a:endParaRPr lang="en-US" altLang="it-IT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4" name="Line 11">
            <a:extLst>
              <a:ext uri="{FF2B5EF4-FFF2-40B4-BE49-F238E27FC236}">
                <a16:creationId xmlns:a16="http://schemas.microsoft.com/office/drawing/2014/main" id="{9F9417B6-7731-694B-91D4-3AC144603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540" y="1954256"/>
            <a:ext cx="594122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35" name="Line 12">
            <a:extLst>
              <a:ext uri="{FF2B5EF4-FFF2-40B4-BE49-F238E27FC236}">
                <a16:creationId xmlns:a16="http://schemas.microsoft.com/office/drawing/2014/main" id="{7919199F-D1DC-4040-B13E-3B7EEB1BE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252" y="1954255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36" name="Oval 13">
            <a:extLst>
              <a:ext uri="{FF2B5EF4-FFF2-40B4-BE49-F238E27FC236}">
                <a16:creationId xmlns:a16="http://schemas.microsoft.com/office/drawing/2014/main" id="{566474F0-E5AC-FE47-984F-ABE50C9D9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436" y="2763880"/>
            <a:ext cx="2052638" cy="43219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7" name="Text Box 14">
            <a:extLst>
              <a:ext uri="{FF2B5EF4-FFF2-40B4-BE49-F238E27FC236}">
                <a16:creationId xmlns:a16="http://schemas.microsoft.com/office/drawing/2014/main" id="{EBB6E051-6B3E-684B-A852-5900F4CA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783" y="2763881"/>
            <a:ext cx="22878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tr-TR" altLang="it-IT" sz="1800">
                <a:latin typeface="Times New Roman" panose="02020603050405020304" pitchFamily="18" charset="0"/>
              </a:rPr>
              <a:t>write(</a:t>
            </a:r>
            <a:r>
              <a:rPr lang="en-US" altLang="it-IT" sz="1800">
                <a:latin typeface="Times New Roman" panose="02020603050405020304" pitchFamily="18" charset="0"/>
              </a:rPr>
              <a:t>jody</a:t>
            </a:r>
            <a:r>
              <a:rPr lang="tr-TR" altLang="it-IT" sz="1800">
                <a:latin typeface="Times New Roman" panose="02020603050405020304" pitchFamily="18" charset="0"/>
              </a:rPr>
              <a:t>),nl,fail</a:t>
            </a:r>
            <a:endParaRPr lang="en-US" altLang="it-IT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8" name="Text Box 15">
            <a:extLst>
              <a:ext uri="{FF2B5EF4-FFF2-40B4-BE49-F238E27FC236}">
                <a16:creationId xmlns:a16="http://schemas.microsoft.com/office/drawing/2014/main" id="{468C6F4E-6B4D-E745-B085-5BFDA0AF3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512" y="2185237"/>
            <a:ext cx="827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>
                <a:solidFill>
                  <a:schemeClr val="tx1"/>
                </a:solidFill>
                <a:latin typeface="Times New Roman" panose="02020603050405020304" pitchFamily="18" charset="0"/>
              </a:rPr>
              <a:t>X=mia</a:t>
            </a:r>
          </a:p>
        </p:txBody>
      </p:sp>
      <p:sp>
        <p:nvSpPr>
          <p:cNvPr id="52239" name="Text Box 16">
            <a:extLst>
              <a:ext uri="{FF2B5EF4-FFF2-40B4-BE49-F238E27FC236}">
                <a16:creationId xmlns:a16="http://schemas.microsoft.com/office/drawing/2014/main" id="{6496D9ED-2E4C-1C4D-95E0-B67F37422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121" y="2185237"/>
            <a:ext cx="891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>
                <a:solidFill>
                  <a:schemeClr val="tx1"/>
                </a:solidFill>
                <a:latin typeface="Times New Roman" panose="02020603050405020304" pitchFamily="18" charset="0"/>
              </a:rPr>
              <a:t>X=jody</a:t>
            </a:r>
          </a:p>
        </p:txBody>
      </p:sp>
      <p:sp>
        <p:nvSpPr>
          <p:cNvPr id="52240" name="Line 17">
            <a:extLst>
              <a:ext uri="{FF2B5EF4-FFF2-40B4-BE49-F238E27FC236}">
                <a16:creationId xmlns:a16="http://schemas.microsoft.com/office/drawing/2014/main" id="{9F5576E6-C4E8-4145-9465-049CCF2BC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252" y="3196077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1" name="Line 18">
            <a:extLst>
              <a:ext uri="{FF2B5EF4-FFF2-40B4-BE49-F238E27FC236}">
                <a16:creationId xmlns:a16="http://schemas.microsoft.com/office/drawing/2014/main" id="{D1CB7234-7636-274B-9919-BD6EB39B7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252" y="3574696"/>
            <a:ext cx="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52242" name="Group 21">
            <a:extLst>
              <a:ext uri="{FF2B5EF4-FFF2-40B4-BE49-F238E27FC236}">
                <a16:creationId xmlns:a16="http://schemas.microsoft.com/office/drawing/2014/main" id="{432B2C40-4856-C74F-B521-29386AD9FD17}"/>
              </a:ext>
            </a:extLst>
          </p:cNvPr>
          <p:cNvGrpSpPr>
            <a:grpSpLocks/>
          </p:cNvGrpSpPr>
          <p:nvPr/>
        </p:nvGrpSpPr>
        <p:grpSpPr bwMode="auto">
          <a:xfrm>
            <a:off x="4490287" y="3805680"/>
            <a:ext cx="971550" cy="369094"/>
            <a:chOff x="2789" y="3942"/>
            <a:chExt cx="816" cy="310"/>
          </a:xfrm>
        </p:grpSpPr>
        <p:sp>
          <p:nvSpPr>
            <p:cNvPr id="52248" name="Oval 19">
              <a:extLst>
                <a:ext uri="{FF2B5EF4-FFF2-40B4-BE49-F238E27FC236}">
                  <a16:creationId xmlns:a16="http://schemas.microsoft.com/office/drawing/2014/main" id="{D9908461-F29B-FF45-AC6F-361CEBCF4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974"/>
              <a:ext cx="816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33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49" name="Text Box 20">
              <a:extLst>
                <a:ext uri="{FF2B5EF4-FFF2-40B4-BE49-F238E27FC236}">
                  <a16:creationId xmlns:a16="http://schemas.microsoft.com/office/drawing/2014/main" id="{1514DAF1-7B92-674F-A452-EFDEDD8FE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3942"/>
              <a:ext cx="55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33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   fail</a:t>
              </a:r>
            </a:p>
          </p:txBody>
        </p:sp>
      </p:grpSp>
      <p:grpSp>
        <p:nvGrpSpPr>
          <p:cNvPr id="52243" name="Group 22">
            <a:extLst>
              <a:ext uri="{FF2B5EF4-FFF2-40B4-BE49-F238E27FC236}">
                <a16:creationId xmlns:a16="http://schemas.microsoft.com/office/drawing/2014/main" id="{2820B69E-39B4-2340-8570-3CA2C089FCB8}"/>
              </a:ext>
            </a:extLst>
          </p:cNvPr>
          <p:cNvGrpSpPr>
            <a:grpSpLocks/>
          </p:cNvGrpSpPr>
          <p:nvPr/>
        </p:nvGrpSpPr>
        <p:grpSpPr bwMode="auto">
          <a:xfrm>
            <a:off x="2492418" y="3790202"/>
            <a:ext cx="971550" cy="369094"/>
            <a:chOff x="2789" y="3942"/>
            <a:chExt cx="816" cy="310"/>
          </a:xfrm>
        </p:grpSpPr>
        <p:sp>
          <p:nvSpPr>
            <p:cNvPr id="52246" name="Oval 23">
              <a:extLst>
                <a:ext uri="{FF2B5EF4-FFF2-40B4-BE49-F238E27FC236}">
                  <a16:creationId xmlns:a16="http://schemas.microsoft.com/office/drawing/2014/main" id="{A94D9A21-7F3B-174F-836D-E68E24F55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974"/>
              <a:ext cx="816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33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47" name="Text Box 24">
              <a:extLst>
                <a:ext uri="{FF2B5EF4-FFF2-40B4-BE49-F238E27FC236}">
                  <a16:creationId xmlns:a16="http://schemas.microsoft.com/office/drawing/2014/main" id="{D64CAC23-9E92-BE47-BE99-F04223DA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3942"/>
              <a:ext cx="55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33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   fail</a:t>
              </a:r>
            </a:p>
          </p:txBody>
        </p:sp>
      </p:grpSp>
      <p:sp>
        <p:nvSpPr>
          <p:cNvPr id="52244" name="Line 25">
            <a:extLst>
              <a:ext uri="{FF2B5EF4-FFF2-40B4-BE49-F238E27FC236}">
                <a16:creationId xmlns:a16="http://schemas.microsoft.com/office/drawing/2014/main" id="{B95B02A1-6BAD-D54E-847E-856172D5D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8193" y="3142499"/>
            <a:ext cx="0" cy="215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5" name="Line 26">
            <a:extLst>
              <a:ext uri="{FF2B5EF4-FFF2-40B4-BE49-F238E27FC236}">
                <a16:creationId xmlns:a16="http://schemas.microsoft.com/office/drawing/2014/main" id="{0C53715E-B2D9-8F4C-96C4-7343606BF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8193" y="3628274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350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5744A09-C1B6-C147-A320-2F4092159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Negation and Cut</a:t>
            </a:r>
            <a:endParaRPr lang="en-US" altLang="it-IT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6221A64-75AC-0247-84FB-3DC92C402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p(X) :- a(X).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p(X) :- b(X),c(X),d(X),e(X).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p(X) :- f(X).</a:t>
            </a:r>
            <a:endParaRPr lang="tr-TR" altLang="it-IT" sz="120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it-IT" sz="120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a(1).</a:t>
            </a:r>
            <a:endParaRPr lang="tr-TR" altLang="it-IT" sz="105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b(1).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c(1).</a:t>
            </a:r>
            <a:endParaRPr lang="tr-TR" altLang="it-IT" sz="105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it-IT" sz="105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b(2).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c(2).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d(2).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e(2).</a:t>
            </a:r>
            <a:endParaRPr lang="tr-TR" altLang="it-IT" sz="105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it-IT" sz="105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f(3).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it-IT" sz="12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If we pose the query p(X) we will get the following responses: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X =1;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X =2;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X =3;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050">
                <a:latin typeface="Courier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16098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B10024C-E403-954A-A2D6-B53D0DD54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it-IT"/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FA0D7A36-4AF4-B242-B0FB-D4CF3DA9E211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50769" r="4385" b="15385"/>
          <a:stretch>
            <a:fillRect/>
          </a:stretch>
        </p:blipFill>
        <p:spPr>
          <a:xfrm>
            <a:off x="1200150" y="1085850"/>
            <a:ext cx="6400800" cy="3143250"/>
          </a:xfrm>
        </p:spPr>
      </p:pic>
    </p:spTree>
    <p:extLst>
      <p:ext uri="{BB962C8B-B14F-4D97-AF65-F5344CB8AC3E}">
        <p14:creationId xmlns:p14="http://schemas.microsoft.com/office/powerpoint/2010/main" val="3589960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6E1C506-D5C2-F44F-9706-39C56D5D8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Cuts</a:t>
            </a:r>
            <a:endParaRPr lang="en-US" altLang="it-IT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35D9A0C-6C50-9A4D-B616-68029A79E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2400" dirty="0"/>
              <a:t>But now </a:t>
            </a:r>
            <a:r>
              <a:rPr lang="en-US" altLang="it-IT" sz="2400" dirty="0" err="1"/>
              <a:t>supppose</a:t>
            </a:r>
            <a:r>
              <a:rPr lang="en-US" altLang="it-IT" sz="2400" dirty="0"/>
              <a:t> we insert a </a:t>
            </a:r>
            <a:r>
              <a:rPr lang="en-US" altLang="it-IT" sz="2400" dirty="0">
                <a:solidFill>
                  <a:srgbClr val="CC0000"/>
                </a:solidFill>
              </a:rPr>
              <a:t>cut</a:t>
            </a:r>
            <a:r>
              <a:rPr lang="en-US" altLang="it-IT" sz="2400" dirty="0"/>
              <a:t> in the </a:t>
            </a:r>
            <a:r>
              <a:rPr lang="en-US" altLang="it-IT" sz="2400" dirty="0">
                <a:solidFill>
                  <a:srgbClr val="CC0000"/>
                </a:solidFill>
              </a:rPr>
              <a:t>second</a:t>
            </a:r>
            <a:r>
              <a:rPr lang="en-US" altLang="it-IT" sz="2400" dirty="0"/>
              <a:t> clause:</a:t>
            </a:r>
          </a:p>
          <a:p>
            <a:pPr eaLnBrk="1" hangingPunct="1">
              <a:buFontTx/>
              <a:buNone/>
            </a:pPr>
            <a:r>
              <a:rPr lang="tr-TR" altLang="it-IT" sz="2400" b="1" dirty="0">
                <a:latin typeface="Courier New" panose="02070309020205020404" pitchFamily="49" charset="0"/>
              </a:rPr>
              <a:t>		</a:t>
            </a:r>
            <a:r>
              <a:rPr lang="en-US" altLang="it-IT" sz="2400" b="1" dirty="0">
                <a:latin typeface="Courier New" panose="02070309020205020404" pitchFamily="49" charset="0"/>
              </a:rPr>
              <a:t>p(X) :- b(X),c(X)</a:t>
            </a:r>
            <a:r>
              <a:rPr lang="en-US" altLang="it-IT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,!</a:t>
            </a:r>
            <a:r>
              <a:rPr lang="en-US" altLang="it-IT" sz="2400" b="1" dirty="0">
                <a:latin typeface="Courier New" panose="02070309020205020404" pitchFamily="49" charset="0"/>
              </a:rPr>
              <a:t>,d(X),e(X).</a:t>
            </a:r>
            <a:endParaRPr lang="tr-TR" altLang="it-IT" sz="2400" b="1" dirty="0">
              <a:latin typeface="Courier New" panose="02070309020205020404" pitchFamily="49" charset="0"/>
            </a:endParaRPr>
          </a:p>
          <a:p>
            <a:pPr eaLnBrk="1" hangingPunct="1"/>
            <a:endParaRPr lang="tr-TR" altLang="it-IT" sz="24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it-IT" sz="2400" dirty="0"/>
              <a:t>If we now pose the query </a:t>
            </a:r>
            <a:r>
              <a:rPr lang="en-US" altLang="it-IT" sz="2400" dirty="0">
                <a:latin typeface="Courier" pitchFamily="2" charset="0"/>
              </a:rPr>
              <a:t>p(X) </a:t>
            </a:r>
            <a:r>
              <a:rPr lang="en-US" altLang="it-IT" sz="2400" dirty="0"/>
              <a:t>we will get the following responses:</a:t>
            </a:r>
          </a:p>
          <a:p>
            <a:pPr eaLnBrk="1" hangingPunct="1">
              <a:buFontTx/>
              <a:buNone/>
            </a:pPr>
            <a:r>
              <a:rPr lang="tr-TR" altLang="it-IT" sz="2400" dirty="0">
                <a:latin typeface="Courier" pitchFamily="2" charset="0"/>
              </a:rPr>
              <a:t>		</a:t>
            </a:r>
            <a:r>
              <a:rPr lang="en-US" altLang="it-IT" sz="2400" dirty="0">
                <a:latin typeface="Courier" pitchFamily="2" charset="0"/>
              </a:rPr>
              <a:t>X =1;</a:t>
            </a:r>
          </a:p>
          <a:p>
            <a:pPr eaLnBrk="1" hangingPunct="1">
              <a:buFontTx/>
              <a:buNone/>
            </a:pPr>
            <a:r>
              <a:rPr lang="tr-TR" altLang="it-IT" sz="2400" dirty="0">
                <a:latin typeface="Courier" pitchFamily="2" charset="0"/>
              </a:rPr>
              <a:t>		</a:t>
            </a:r>
            <a:r>
              <a:rPr lang="en-US" altLang="it-IT" sz="2400" dirty="0">
                <a:latin typeface="Courier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84569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94D1BDF-2413-B44B-98CD-7FE310B88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Cuts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72BD09E-7203-0945-B64D-B8CC2ED5E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sz="1500"/>
              <a:t>The </a:t>
            </a:r>
            <a:r>
              <a:rPr lang="en-US" altLang="it-IT" sz="1500">
                <a:latin typeface="Courier" pitchFamily="2" charset="0"/>
              </a:rPr>
              <a:t>! </a:t>
            </a:r>
            <a:r>
              <a:rPr lang="en-US" altLang="it-IT" sz="1500"/>
              <a:t>goal succeeds (it always does) and commits us</a:t>
            </a:r>
            <a:r>
              <a:rPr lang="tr-TR" altLang="it-IT" sz="1500"/>
              <a:t> </a:t>
            </a:r>
            <a:r>
              <a:rPr lang="en-US" altLang="it-IT" sz="1500"/>
              <a:t>to all the choices we have made so far. </a:t>
            </a:r>
            <a:endParaRPr lang="tr-TR" altLang="it-IT" sz="1500"/>
          </a:p>
          <a:p>
            <a:pPr>
              <a:buNone/>
            </a:pPr>
            <a:endParaRPr lang="tr-TR" altLang="it-IT" sz="1500" i="1">
              <a:latin typeface="Tahoma" panose="020B0604030504040204" pitchFamily="34" charset="0"/>
            </a:endParaRPr>
          </a:p>
          <a:p>
            <a:r>
              <a:rPr lang="tr-TR" altLang="it-IT" sz="1500"/>
              <a:t>A</a:t>
            </a:r>
            <a:r>
              <a:rPr lang="en-US" altLang="it-IT" sz="1500">
                <a:cs typeface="Tahoma" panose="020B0604030504040204" pitchFamily="34" charset="0"/>
              </a:rPr>
              <a:t>ll nodes above the cut</a:t>
            </a:r>
            <a:r>
              <a:rPr lang="tr-TR" altLang="it-IT" sz="1500"/>
              <a:t>, </a:t>
            </a:r>
            <a:r>
              <a:rPr lang="en-US" altLang="it-IT" sz="1500" b="1">
                <a:cs typeface="Tahoma" panose="020B0604030504040204" pitchFamily="34" charset="0"/>
              </a:rPr>
              <a:t>up to the one containing the goal that led to the selection of the clause containing the cut</a:t>
            </a:r>
            <a:r>
              <a:rPr lang="en-US" altLang="it-IT" sz="1500">
                <a:cs typeface="Tahoma" panose="020B0604030504040204" pitchFamily="34" charset="0"/>
              </a:rPr>
              <a:t> </a:t>
            </a:r>
            <a:r>
              <a:rPr lang="tr-TR" altLang="it-IT" sz="1500"/>
              <a:t>(p in this case) </a:t>
            </a:r>
            <a:r>
              <a:rPr lang="en-US" altLang="it-IT" sz="1500">
                <a:cs typeface="Tahoma" panose="020B0604030504040204" pitchFamily="34" charset="0"/>
              </a:rPr>
              <a:t>are blocked.</a:t>
            </a:r>
            <a:endParaRPr lang="tr-TR" altLang="it-IT" sz="1500"/>
          </a:p>
          <a:p>
            <a:pPr>
              <a:buNone/>
            </a:pPr>
            <a:endParaRPr lang="tr-TR" altLang="it-IT" sz="1500"/>
          </a:p>
          <a:p>
            <a:pPr marL="971550" lvl="2" indent="-285750">
              <a:buNone/>
            </a:pPr>
            <a:r>
              <a:rPr lang="tr-TR" altLang="it-IT" sz="1200">
                <a:latin typeface="Tahoma" panose="020B0604030504040204" pitchFamily="34" charset="0"/>
              </a:rPr>
              <a:t>	</a:t>
            </a:r>
            <a:r>
              <a:rPr lang="en-US" altLang="it-IT" sz="1200">
                <a:latin typeface="Tahoma" panose="020B0604030504040204" pitchFamily="34" charset="0"/>
                <a:cs typeface="Tahoma" panose="020B0604030504040204" pitchFamily="34" charset="0"/>
              </a:rPr>
              <a:t>if we were allowed to try the third rule, we could </a:t>
            </a:r>
            <a:r>
              <a:rPr lang="tr-TR" altLang="it-IT" sz="1200">
                <a:latin typeface="Tahoma" panose="020B0604030504040204" pitchFamily="34" charset="0"/>
              </a:rPr>
              <a:t>also </a:t>
            </a:r>
            <a:r>
              <a:rPr lang="en-US" altLang="it-IT" sz="1200">
                <a:latin typeface="Tahoma" panose="020B0604030504040204" pitchFamily="34" charset="0"/>
                <a:cs typeface="Tahoma" panose="020B0604030504040204" pitchFamily="34" charset="0"/>
              </a:rPr>
              <a:t>generate the solution </a:t>
            </a:r>
            <a:r>
              <a:rPr lang="en-US" altLang="it-IT" sz="1200">
                <a:latin typeface="Arial Unicode MS" panose="020B0604020202020204" pitchFamily="34" charset="-128"/>
                <a:cs typeface="Tahoma" panose="020B0604030504040204" pitchFamily="34" charset="0"/>
              </a:rPr>
              <a:t>X=3</a:t>
            </a:r>
            <a:r>
              <a:rPr lang="en-US" altLang="it-IT" sz="1200">
                <a:latin typeface="Tahoma" panose="020B0604030504040204" pitchFamily="34" charset="0"/>
                <a:cs typeface="Tahoma" panose="020B0604030504040204" pitchFamily="34" charset="0"/>
              </a:rPr>
              <a:t>. But we can't do this: the cut has committed us to using the second rule.</a:t>
            </a:r>
            <a:endParaRPr lang="tr-TR" altLang="it-IT" sz="1200">
              <a:latin typeface="Tahoma" panose="020B0604030504040204" pitchFamily="34" charset="0"/>
            </a:endParaRPr>
          </a:p>
          <a:p>
            <a:pPr marL="971550" lvl="2" indent="-285750">
              <a:buNone/>
            </a:pPr>
            <a:endParaRPr lang="tr-TR" altLang="it-IT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38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0397DF9-D4E2-4047-B2CB-2D4694642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Cuts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55402F3-89CD-3D4D-BE87-8D84C9605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71550" lvl="2" indent="-285750">
              <a:lnSpc>
                <a:spcPct val="90000"/>
              </a:lnSpc>
              <a:buNone/>
            </a:pPr>
            <a:endParaRPr lang="tr-TR" altLang="it-IT" sz="16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it-IT" sz="2000" dirty="0">
                <a:latin typeface="Tahoma" panose="020B0604030504040204" pitchFamily="34" charset="0"/>
                <a:cs typeface="Tahoma" panose="020B0604030504040204" pitchFamily="34" charset="0"/>
              </a:rPr>
              <a:t>For example, in a rule of the form</a:t>
            </a:r>
            <a:r>
              <a:rPr lang="tr-TR" altLang="it-IT" sz="2000" dirty="0">
                <a:latin typeface="Tahoma" panose="020B0604030504040204" pitchFamily="34" charset="0"/>
              </a:rPr>
              <a:t>:</a:t>
            </a:r>
            <a:endParaRPr lang="en-US" altLang="it-IT" sz="2000" dirty="0">
              <a:latin typeface="Tahoma" panose="020B0604030504040204" pitchFamily="34" charset="0"/>
            </a:endParaRPr>
          </a:p>
          <a:p>
            <a:pPr marL="971550" lvl="2" indent="-285750">
              <a:lnSpc>
                <a:spcPct val="90000"/>
              </a:lnSpc>
            </a:pPr>
            <a:r>
              <a:rPr lang="en-US" altLang="it-IT" sz="12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q :- p1,...,pn,!,r1,...,rm</a:t>
            </a:r>
            <a:endParaRPr lang="tr-TR" altLang="it-IT" sz="1200" b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628650" lvl="1">
              <a:lnSpc>
                <a:spcPct val="90000"/>
              </a:lnSpc>
              <a:buNone/>
            </a:pPr>
            <a:endParaRPr lang="tr-TR" altLang="it-IT" sz="1200" i="1" dirty="0">
              <a:solidFill>
                <a:srgbClr val="AC0000"/>
              </a:solidFill>
              <a:latin typeface="Tahoma" panose="020B0604030504040204" pitchFamily="34" charset="0"/>
            </a:endParaRPr>
          </a:p>
          <a:p>
            <a:pPr marL="628650" lvl="1">
              <a:lnSpc>
                <a:spcPct val="90000"/>
              </a:lnSpc>
              <a:buNone/>
            </a:pPr>
            <a:r>
              <a:rPr lang="tr-TR" altLang="it-IT" sz="1800" dirty="0">
                <a:solidFill>
                  <a:srgbClr val="AC0000"/>
                </a:solidFill>
                <a:latin typeface="Tahoma" panose="020B0604030504040204" pitchFamily="34" charset="0"/>
              </a:rPr>
              <a:t>O</a:t>
            </a:r>
            <a:r>
              <a:rPr lang="en-US" altLang="it-IT" sz="1800" dirty="0" err="1">
                <a:solidFill>
                  <a:srgbClr val="A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nce</a:t>
            </a:r>
            <a:r>
              <a:rPr lang="en-US" altLang="it-IT" sz="1800" dirty="0">
                <a:solidFill>
                  <a:srgbClr val="A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we reach the the cut, it commits us to using this particular clause for </a:t>
            </a:r>
            <a:r>
              <a:rPr lang="en-US" altLang="it-IT" sz="1800" dirty="0">
                <a:solidFill>
                  <a:srgbClr val="AC0000"/>
                </a:solidFill>
                <a:latin typeface="Arial Unicode MS" panose="020B0604020202020204" pitchFamily="34" charset="-128"/>
                <a:cs typeface="Tahoma" panose="020B0604030504040204" pitchFamily="34" charset="0"/>
              </a:rPr>
              <a:t>q</a:t>
            </a:r>
            <a:r>
              <a:rPr lang="tr-TR" altLang="it-IT" sz="1800" dirty="0">
                <a:solidFill>
                  <a:srgbClr val="000000"/>
                </a:solidFill>
              </a:rPr>
              <a:t> </a:t>
            </a:r>
            <a:r>
              <a:rPr lang="en-US" altLang="it-IT" sz="1800" dirty="0">
                <a:solidFill>
                  <a:srgbClr val="A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and it commits us to the choices made when eval</a:t>
            </a:r>
            <a:r>
              <a:rPr lang="tr-TR" altLang="it-IT" sz="1800" dirty="0" err="1">
                <a:solidFill>
                  <a:srgbClr val="AC0000"/>
                </a:solidFill>
                <a:latin typeface="Tahoma" panose="020B0604030504040204" pitchFamily="34" charset="0"/>
              </a:rPr>
              <a:t>ua</a:t>
            </a:r>
            <a:r>
              <a:rPr lang="en-US" altLang="it-IT" sz="1800" dirty="0">
                <a:solidFill>
                  <a:srgbClr val="A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ting </a:t>
            </a:r>
            <a:r>
              <a:rPr lang="en-US" altLang="it-IT" sz="1800" dirty="0">
                <a:solidFill>
                  <a:srgbClr val="AC0000"/>
                </a:solidFill>
                <a:latin typeface="Arial Unicode MS" panose="020B0604020202020204" pitchFamily="34" charset="-128"/>
                <a:cs typeface="Tahoma" panose="020B0604030504040204" pitchFamily="34" charset="0"/>
              </a:rPr>
              <a:t>p1,...,</a:t>
            </a:r>
            <a:r>
              <a:rPr lang="en-US" altLang="it-IT" sz="1800" dirty="0" err="1">
                <a:solidFill>
                  <a:srgbClr val="AC0000"/>
                </a:solidFill>
                <a:latin typeface="Arial Unicode MS" panose="020B0604020202020204" pitchFamily="34" charset="-128"/>
                <a:cs typeface="Tahoma" panose="020B0604030504040204" pitchFamily="34" charset="0"/>
              </a:rPr>
              <a:t>pn</a:t>
            </a:r>
            <a:r>
              <a:rPr lang="tr-TR" altLang="it-IT" sz="1800" dirty="0">
                <a:solidFill>
                  <a:srgbClr val="000000"/>
                </a:solidFill>
              </a:rPr>
              <a:t> (</a:t>
            </a:r>
            <a:r>
              <a:rPr lang="en-US" altLang="it-IT" sz="1800" dirty="0">
                <a:solidFill>
                  <a:srgbClr val="000000"/>
                </a:solidFill>
              </a:rPr>
              <a:t>remember as: </a:t>
            </a:r>
            <a:r>
              <a:rPr lang="tr-TR" altLang="it-IT" sz="1800" dirty="0" err="1">
                <a:solidFill>
                  <a:schemeClr val="accent1"/>
                </a:solidFill>
              </a:rPr>
              <a:t>everything</a:t>
            </a:r>
            <a:r>
              <a:rPr lang="tr-TR" altLang="it-IT" sz="1800" dirty="0">
                <a:solidFill>
                  <a:schemeClr val="accent1"/>
                </a:solidFill>
              </a:rPr>
              <a:t> </a:t>
            </a:r>
            <a:r>
              <a:rPr lang="tr-TR" altLang="it-IT" sz="1800" dirty="0" err="1">
                <a:solidFill>
                  <a:schemeClr val="accent1"/>
                </a:solidFill>
              </a:rPr>
              <a:t>to</a:t>
            </a:r>
            <a:r>
              <a:rPr lang="tr-TR" altLang="it-IT" sz="1800" dirty="0">
                <a:solidFill>
                  <a:schemeClr val="accent1"/>
                </a:solidFill>
              </a:rPr>
              <a:t> </a:t>
            </a:r>
            <a:r>
              <a:rPr lang="tr-TR" altLang="it-IT" sz="1800" dirty="0" err="1">
                <a:solidFill>
                  <a:schemeClr val="accent1"/>
                </a:solidFill>
              </a:rPr>
              <a:t>the</a:t>
            </a:r>
            <a:r>
              <a:rPr lang="tr-TR" altLang="it-IT" sz="1800" dirty="0">
                <a:solidFill>
                  <a:schemeClr val="accent1"/>
                </a:solidFill>
              </a:rPr>
              <a:t> </a:t>
            </a:r>
            <a:r>
              <a:rPr lang="tr-TR" altLang="it-IT" sz="1800" dirty="0" err="1">
                <a:solidFill>
                  <a:schemeClr val="accent1"/>
                </a:solidFill>
              </a:rPr>
              <a:t>left</a:t>
            </a:r>
            <a:r>
              <a:rPr lang="tr-TR" altLang="it-IT" sz="1800" dirty="0">
                <a:solidFill>
                  <a:schemeClr val="accent1"/>
                </a:solidFill>
              </a:rPr>
              <a:t> of </a:t>
            </a:r>
            <a:r>
              <a:rPr lang="tr-TR" altLang="it-IT" sz="1800" dirty="0" err="1">
                <a:solidFill>
                  <a:schemeClr val="accent1"/>
                </a:solidFill>
              </a:rPr>
              <a:t>the</a:t>
            </a:r>
            <a:r>
              <a:rPr lang="tr-TR" altLang="it-IT" sz="1800" dirty="0">
                <a:solidFill>
                  <a:schemeClr val="accent1"/>
                </a:solidFill>
              </a:rPr>
              <a:t> </a:t>
            </a:r>
            <a:r>
              <a:rPr lang="tr-TR" altLang="it-IT" sz="1800" dirty="0" err="1">
                <a:solidFill>
                  <a:schemeClr val="accent1"/>
                </a:solidFill>
              </a:rPr>
              <a:t>cut</a:t>
            </a:r>
            <a:r>
              <a:rPr lang="tr-TR" altLang="it-IT" sz="1800" dirty="0">
                <a:solidFill>
                  <a:schemeClr val="accent1"/>
                </a:solidFill>
              </a:rPr>
              <a:t> is </a:t>
            </a:r>
            <a:r>
              <a:rPr lang="tr-TR" altLang="it-IT" sz="1800" dirty="0" err="1">
                <a:solidFill>
                  <a:schemeClr val="accent1"/>
                </a:solidFill>
              </a:rPr>
              <a:t>fixed</a:t>
            </a:r>
            <a:r>
              <a:rPr lang="tr-TR" altLang="it-IT" sz="1800" dirty="0">
                <a:solidFill>
                  <a:srgbClr val="000000"/>
                </a:solidFill>
              </a:rPr>
              <a:t>)</a:t>
            </a:r>
            <a:r>
              <a:rPr lang="en-US" altLang="it-IT" sz="1800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tr-TR" altLang="it-IT" sz="1800" dirty="0">
              <a:latin typeface="Tahoma" panose="020B0604030504040204" pitchFamily="34" charset="0"/>
            </a:endParaRPr>
          </a:p>
          <a:p>
            <a:pPr marL="628650" lvl="1">
              <a:lnSpc>
                <a:spcPct val="90000"/>
              </a:lnSpc>
              <a:buNone/>
            </a:pPr>
            <a:endParaRPr lang="tr-TR" altLang="it-IT" sz="1800" dirty="0">
              <a:latin typeface="Tahoma" panose="020B0604030504040204" pitchFamily="34" charset="0"/>
            </a:endParaRPr>
          </a:p>
          <a:p>
            <a:pPr marL="628650" lvl="1">
              <a:lnSpc>
                <a:spcPct val="90000"/>
              </a:lnSpc>
              <a:buNone/>
            </a:pPr>
            <a:r>
              <a:rPr lang="en-US" altLang="it-IT" sz="1800" dirty="0">
                <a:solidFill>
                  <a:srgbClr val="A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However, we are free to backtrack among the </a:t>
            </a:r>
            <a:r>
              <a:rPr lang="en-US" altLang="it-IT" sz="1800" dirty="0">
                <a:solidFill>
                  <a:srgbClr val="AC0000"/>
                </a:solidFill>
                <a:latin typeface="Arial Unicode MS" panose="020B0604020202020204" pitchFamily="34" charset="-128"/>
                <a:cs typeface="Tahoma" panose="020B0604030504040204" pitchFamily="34" charset="0"/>
              </a:rPr>
              <a:t>r1,...,rm</a:t>
            </a:r>
            <a:r>
              <a:rPr lang="en-US" altLang="it-IT" sz="1800" dirty="0">
                <a:solidFill>
                  <a:srgbClr val="A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and we are also free to backtrack among alternatives for choices that were made before reaching the goal </a:t>
            </a:r>
            <a:r>
              <a:rPr lang="en-US" altLang="it-IT" sz="1800" dirty="0">
                <a:solidFill>
                  <a:srgbClr val="AC0000"/>
                </a:solidFill>
                <a:latin typeface="Arial Unicode MS" panose="020B0604020202020204" pitchFamily="34" charset="-128"/>
                <a:cs typeface="Tahoma" panose="020B0604030504040204" pitchFamily="34" charset="0"/>
              </a:rPr>
              <a:t>q</a:t>
            </a:r>
            <a:r>
              <a:rPr lang="en-US" altLang="it-IT" sz="1800" dirty="0">
                <a:solidFill>
                  <a:srgbClr val="A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tr-TR" altLang="it-IT" sz="1800" dirty="0">
              <a:solidFill>
                <a:srgbClr val="AC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82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>
            <a:extLst>
              <a:ext uri="{FF2B5EF4-FFF2-40B4-BE49-F238E27FC236}">
                <a16:creationId xmlns:a16="http://schemas.microsoft.com/office/drawing/2014/main" id="{93DD6E47-D1EA-5D43-BF1D-00F66041D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 t="31720" r="9375" b="20967"/>
          <a:stretch>
            <a:fillRect/>
          </a:stretch>
        </p:blipFill>
        <p:spPr bwMode="auto">
          <a:xfrm>
            <a:off x="1143000" y="295275"/>
            <a:ext cx="66865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430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68344B7-4C31-5548-9B9E-49E504117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Why are cuts useful</a:t>
            </a:r>
            <a:endParaRPr lang="en-US" altLang="it-IT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0EE2522-2FEC-DC46-9553-52233A86D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it-IT" sz="1350"/>
              <a:t>Imagine a max function that returns the max of two numbers:, defined as:</a:t>
            </a:r>
          </a:p>
          <a:p>
            <a:pPr eaLnBrk="1" hangingPunct="1">
              <a:lnSpc>
                <a:spcPct val="90000"/>
              </a:lnSpc>
            </a:pPr>
            <a:endParaRPr lang="tr-TR" altLang="it-IT" sz="135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it-IT" sz="1200">
                <a:solidFill>
                  <a:srgbClr val="000000"/>
                </a:solidFill>
              </a:rPr>
              <a:t>	</a:t>
            </a:r>
            <a:r>
              <a:rPr lang="en-US" altLang="it-IT" sz="1200">
                <a:solidFill>
                  <a:srgbClr val="000000"/>
                </a:solidFill>
              </a:rPr>
              <a:t>max(X,Y,Y)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:-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X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=&lt;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Y.</a:t>
            </a:r>
            <a:br>
              <a:rPr lang="en-US" altLang="it-IT" sz="1200">
                <a:solidFill>
                  <a:srgbClr val="000000"/>
                </a:solidFill>
              </a:rPr>
            </a:br>
            <a:r>
              <a:rPr lang="en-US" altLang="it-IT" sz="1200">
                <a:solidFill>
                  <a:srgbClr val="000000"/>
                </a:solidFill>
              </a:rPr>
              <a:t>max(X,Y,X)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:-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X&gt;Y.</a:t>
            </a:r>
            <a:r>
              <a:rPr lang="en-US" altLang="it-IT" sz="1200"/>
              <a:t> </a:t>
            </a:r>
            <a:endParaRPr lang="tr-TR" altLang="it-IT" sz="1200"/>
          </a:p>
          <a:p>
            <a:pPr eaLnBrk="1" hangingPunct="1">
              <a:lnSpc>
                <a:spcPct val="90000"/>
              </a:lnSpc>
            </a:pPr>
            <a:endParaRPr lang="tr-TR" altLang="it-IT" sz="1350"/>
          </a:p>
          <a:p>
            <a:pPr eaLnBrk="1" hangingPunct="1">
              <a:lnSpc>
                <a:spcPct val="90000"/>
              </a:lnSpc>
            </a:pPr>
            <a:r>
              <a:rPr lang="tr-TR" altLang="it-IT" sz="1350"/>
              <a:t>If max(3,4,Y) is queried, t</a:t>
            </a:r>
            <a:r>
              <a:rPr lang="en-US" altLang="it-IT" sz="1350">
                <a:cs typeface="Tahoma" panose="020B0604030504040204" pitchFamily="34" charset="0"/>
              </a:rPr>
              <a:t>he program will correctly set </a:t>
            </a:r>
            <a:r>
              <a:rPr lang="en-US" altLang="it-IT" sz="1350">
                <a:solidFill>
                  <a:srgbClr val="000000"/>
                </a:solidFill>
                <a:cs typeface="Tahoma" panose="020B0604030504040204" pitchFamily="34" charset="0"/>
              </a:rPr>
              <a:t>Y=4</a:t>
            </a:r>
            <a:r>
              <a:rPr lang="en-US" altLang="it-IT" sz="1350">
                <a:cs typeface="Tahoma" panose="020B0604030504040204" pitchFamily="34" charset="0"/>
              </a:rPr>
              <a:t>. </a:t>
            </a:r>
            <a:endParaRPr lang="tr-TR" altLang="it-IT" sz="1350"/>
          </a:p>
          <a:p>
            <a:pPr eaLnBrk="1" hangingPunct="1">
              <a:lnSpc>
                <a:spcPct val="90000"/>
              </a:lnSpc>
            </a:pPr>
            <a:r>
              <a:rPr lang="en-US" altLang="it-IT" sz="1350">
                <a:cs typeface="Tahoma" panose="020B0604030504040204" pitchFamily="34" charset="0"/>
              </a:rPr>
              <a:t>But now consider what happens if at some stage backtracking is forced. The program will try to </a:t>
            </a:r>
            <a:r>
              <a:rPr lang="en-US" altLang="it-IT" sz="1350">
                <a:solidFill>
                  <a:srgbClr val="CC0000"/>
                </a:solidFill>
                <a:cs typeface="Tahoma" panose="020B0604030504040204" pitchFamily="34" charset="0"/>
              </a:rPr>
              <a:t>resatisfy</a:t>
            </a:r>
            <a:r>
              <a:rPr lang="en-US" altLang="it-IT" sz="1350">
                <a:cs typeface="Tahoma" panose="020B0604030504040204" pitchFamily="34" charset="0"/>
              </a:rPr>
              <a:t> </a:t>
            </a:r>
            <a:r>
              <a:rPr lang="en-US" altLang="it-IT" sz="1350">
                <a:solidFill>
                  <a:srgbClr val="000000"/>
                </a:solidFill>
                <a:cs typeface="Tahoma" panose="020B0604030504040204" pitchFamily="34" charset="0"/>
              </a:rPr>
              <a:t>max(3,4,Y)</a:t>
            </a:r>
            <a:r>
              <a:rPr lang="en-US" altLang="it-IT" sz="1350">
                <a:cs typeface="Tahoma" panose="020B0604030504040204" pitchFamily="34" charset="0"/>
              </a:rPr>
              <a:t> using the second clause. </a:t>
            </a:r>
            <a:r>
              <a:rPr lang="tr-TR" altLang="it-IT" sz="1350"/>
              <a:t>Of</a:t>
            </a:r>
            <a:r>
              <a:rPr lang="en-US" altLang="it-IT" sz="1350">
                <a:cs typeface="Tahoma" panose="020B0604030504040204" pitchFamily="34" charset="0"/>
              </a:rPr>
              <a:t> course, this is completely pointless: the maximum of </a:t>
            </a:r>
            <a:r>
              <a:rPr lang="en-US" altLang="it-IT" sz="1350">
                <a:solidFill>
                  <a:srgbClr val="000000"/>
                </a:solidFill>
                <a:cs typeface="Tahoma" panose="020B0604030504040204" pitchFamily="34" charset="0"/>
              </a:rPr>
              <a:t>3</a:t>
            </a:r>
            <a:r>
              <a:rPr lang="en-US" altLang="it-IT" sz="1350">
                <a:cs typeface="Tahoma" panose="020B0604030504040204" pitchFamily="34" charset="0"/>
              </a:rPr>
              <a:t> and </a:t>
            </a:r>
            <a:r>
              <a:rPr lang="en-US" altLang="it-IT" sz="1350">
                <a:solidFill>
                  <a:srgbClr val="000000"/>
                </a:solidFill>
                <a:cs typeface="Tahoma" panose="020B0604030504040204" pitchFamily="34" charset="0"/>
              </a:rPr>
              <a:t>4</a:t>
            </a:r>
            <a:r>
              <a:rPr lang="en-US" altLang="it-IT" sz="1350">
                <a:cs typeface="Tahoma" panose="020B0604030504040204" pitchFamily="34" charset="0"/>
              </a:rPr>
              <a:t> is </a:t>
            </a:r>
            <a:r>
              <a:rPr lang="en-US" altLang="it-IT" sz="1350">
                <a:solidFill>
                  <a:srgbClr val="000000"/>
                </a:solidFill>
                <a:cs typeface="Tahoma" panose="020B0604030504040204" pitchFamily="34" charset="0"/>
              </a:rPr>
              <a:t>4</a:t>
            </a:r>
            <a:r>
              <a:rPr lang="en-US" altLang="it-IT" sz="1350">
                <a:cs typeface="Tahoma" panose="020B0604030504040204" pitchFamily="34" charset="0"/>
              </a:rPr>
              <a:t> and that's that. There is no second solution to find. </a:t>
            </a:r>
            <a:r>
              <a:rPr lang="en-US" altLang="it-IT" sz="1350">
                <a:solidFill>
                  <a:srgbClr val="CC0000"/>
                </a:solidFill>
                <a:cs typeface="Tahoma" panose="020B0604030504040204" pitchFamily="34" charset="0"/>
              </a:rPr>
              <a:t>To put it another way: the two clauses in the above program are mutually exclusive: if the first succeeds, the second must fail and vice versa</a:t>
            </a:r>
            <a:r>
              <a:rPr lang="en-US" altLang="it-IT" sz="1350">
                <a:cs typeface="Tahoma" panose="020B0604030504040204" pitchFamily="34" charset="0"/>
              </a:rPr>
              <a:t>. So attempting to resatisfy this clause is a complete waste of time.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it-IT" sz="1350">
                <a:solidFill>
                  <a:srgbClr val="CC0000"/>
                </a:solidFill>
                <a:cs typeface="Tahoma" panose="020B0604030504040204" pitchFamily="34" charset="0"/>
              </a:rPr>
              <a:t>Solution:</a:t>
            </a:r>
            <a:endParaRPr lang="en-US" altLang="it-IT" sz="1350">
              <a:solidFill>
                <a:srgbClr val="CC0000"/>
              </a:solidFill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it-IT" sz="1200">
                <a:solidFill>
                  <a:srgbClr val="000000"/>
                </a:solidFill>
              </a:rPr>
              <a:t>	</a:t>
            </a:r>
            <a:r>
              <a:rPr lang="en-US" altLang="it-IT" sz="1200">
                <a:solidFill>
                  <a:srgbClr val="000000"/>
                </a:solidFill>
              </a:rPr>
              <a:t>max(X,Y,Y)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:-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X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=&lt;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Y</a:t>
            </a:r>
            <a:r>
              <a:rPr lang="en-US" altLang="it-IT" sz="1200">
                <a:solidFill>
                  <a:srgbClr val="CC0000"/>
                </a:solidFill>
              </a:rPr>
              <a:t>,!.</a:t>
            </a:r>
            <a:r>
              <a:rPr lang="en-US" altLang="it-IT" sz="1200">
                <a:solidFill>
                  <a:srgbClr val="CC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br>
              <a:rPr lang="en-US" altLang="it-IT" sz="1200">
                <a:solidFill>
                  <a:srgbClr val="000000"/>
                </a:solidFill>
              </a:rPr>
            </a:br>
            <a:r>
              <a:rPr lang="en-US" altLang="it-IT" sz="1200">
                <a:solidFill>
                  <a:srgbClr val="000000"/>
                </a:solidFill>
              </a:rPr>
              <a:t>max(X,Y,X)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:-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200">
                <a:solidFill>
                  <a:srgbClr val="000000"/>
                </a:solidFill>
              </a:rPr>
              <a:t>X&gt;Y.</a:t>
            </a:r>
            <a:r>
              <a:rPr lang="en-US" altLang="it-IT" sz="120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endParaRPr lang="en-US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70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E785CFB-870E-4949-A63A-E82EF93A1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Exceptions by Cut-Fail</a:t>
            </a:r>
            <a:endParaRPr lang="en-US" altLang="it-IT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EFFA781-3C34-BE4B-9E13-830EBAB4B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it-IT" sz="1500">
                <a:latin typeface="Courier" pitchFamily="2" charset="0"/>
              </a:rPr>
              <a:t>We want to say that </a:t>
            </a:r>
            <a:r>
              <a:rPr lang="tr-TR" altLang="it-IT" sz="1500">
                <a:solidFill>
                  <a:srgbClr val="CC0000"/>
                </a:solidFill>
                <a:latin typeface="Courier" pitchFamily="2" charset="0"/>
              </a:rPr>
              <a:t>vincent likes all burgers except for big_kahuna_burgers.</a:t>
            </a:r>
            <a:r>
              <a:rPr lang="tr-TR" altLang="it-IT" sz="1500">
                <a:latin typeface="Courier" pitchFamily="2" charset="0"/>
              </a:rPr>
              <a:t> Lets try:</a:t>
            </a:r>
          </a:p>
          <a:p>
            <a:pPr eaLnBrk="1" hangingPunct="1">
              <a:lnSpc>
                <a:spcPct val="90000"/>
              </a:lnSpc>
            </a:pPr>
            <a:endParaRPr lang="tr-TR" altLang="it-IT" sz="150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500">
                <a:latin typeface="Courier" pitchFamily="2" charset="0"/>
              </a:rPr>
              <a:t>enjoys(vincent,X) :- big_kahuna_burger(X),!,fail.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500">
                <a:latin typeface="Courier" pitchFamily="2" charset="0"/>
              </a:rPr>
              <a:t>enjoys(vincent,X) :- burger(X).</a:t>
            </a:r>
            <a:endParaRPr lang="tr-TR" altLang="it-IT" sz="150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it-IT" sz="150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burger(X) :- big_mac(X).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burger(X) :- big_kahuna_burger(X).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burger(X) :- whopper(X).</a:t>
            </a:r>
            <a:endParaRPr lang="tr-TR" altLang="it-IT" sz="120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it-IT" sz="120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big_mac(a).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big_kahuna_burger(</a:t>
            </a:r>
            <a:r>
              <a:rPr lang="tr-TR" altLang="it-IT" sz="1200">
                <a:latin typeface="Courier" pitchFamily="2" charset="0"/>
              </a:rPr>
              <a:t>k</a:t>
            </a:r>
            <a:r>
              <a:rPr lang="en-US" altLang="it-IT" sz="1200">
                <a:latin typeface="Courier" pitchFamily="2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big_mac(c).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1200">
                <a:latin typeface="Courier" pitchFamily="2" charset="0"/>
              </a:rPr>
              <a:t>whopper(d).</a:t>
            </a:r>
          </a:p>
        </p:txBody>
      </p:sp>
    </p:spTree>
    <p:extLst>
      <p:ext uri="{BB962C8B-B14F-4D97-AF65-F5344CB8AC3E}">
        <p14:creationId xmlns:p14="http://schemas.microsoft.com/office/powerpoint/2010/main" val="898804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D74B96F-8675-8F4F-9D0A-8E78F2348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it-IT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0AC2B27-9947-6D48-81B6-FE4A4C02F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2000" dirty="0"/>
              <a:t>When we pose the query</a:t>
            </a:r>
            <a:r>
              <a:rPr lang="tr-TR" altLang="it-IT" sz="2000" dirty="0"/>
              <a:t> </a:t>
            </a:r>
            <a:r>
              <a:rPr lang="en-US" altLang="it-IT" sz="2000" dirty="0">
                <a:latin typeface="Courier" pitchFamily="2" charset="0"/>
              </a:rPr>
              <a:t>enjoys(</a:t>
            </a:r>
            <a:r>
              <a:rPr lang="en-US" altLang="it-IT" sz="2000" dirty="0" err="1">
                <a:latin typeface="Courier" pitchFamily="2" charset="0"/>
              </a:rPr>
              <a:t>vincent,k</a:t>
            </a:r>
            <a:r>
              <a:rPr lang="en-US" altLang="it-IT" sz="2000" dirty="0"/>
              <a:t>)</a:t>
            </a:r>
            <a:endParaRPr lang="tr-TR" altLang="it-IT" sz="2000" dirty="0"/>
          </a:p>
          <a:p>
            <a:pPr eaLnBrk="1" hangingPunct="1">
              <a:buFontTx/>
              <a:buNone/>
            </a:pPr>
            <a:endParaRPr lang="tr-TR" altLang="it-IT" sz="2000" dirty="0"/>
          </a:p>
          <a:p>
            <a:pPr eaLnBrk="1" hangingPunct="1">
              <a:buFontTx/>
              <a:buNone/>
            </a:pPr>
            <a:r>
              <a:rPr lang="tr-TR" altLang="it-IT" sz="2000" dirty="0"/>
              <a:t>- </a:t>
            </a:r>
            <a:r>
              <a:rPr lang="en-US" altLang="it-IT" sz="2000" dirty="0"/>
              <a:t>the first rule applies</a:t>
            </a:r>
            <a:r>
              <a:rPr lang="tr-TR" altLang="it-IT" sz="2000" dirty="0"/>
              <a:t> (</a:t>
            </a:r>
            <a:r>
              <a:rPr lang="tr-TR" altLang="it-IT" sz="2000" dirty="0" err="1"/>
              <a:t>enjoys</a:t>
            </a:r>
            <a:r>
              <a:rPr lang="tr-TR" altLang="it-IT" sz="2000" dirty="0"/>
              <a:t> := </a:t>
            </a:r>
            <a:r>
              <a:rPr lang="tr-TR" altLang="it-IT" sz="2000" dirty="0" err="1"/>
              <a:t>big_kahuna</a:t>
            </a:r>
            <a:r>
              <a:rPr lang="tr-TR" altLang="it-IT" sz="2000" dirty="0"/>
              <a:t>...)</a:t>
            </a:r>
            <a:r>
              <a:rPr lang="en-US" altLang="it-IT" sz="2000" dirty="0"/>
              <a:t>, and we reach the cut. </a:t>
            </a:r>
            <a:endParaRPr lang="tr-TR" altLang="it-IT" sz="2000" dirty="0"/>
          </a:p>
          <a:p>
            <a:pPr eaLnBrk="1" hangingPunct="1">
              <a:buFontTx/>
              <a:buNone/>
            </a:pPr>
            <a:r>
              <a:rPr lang="tr-TR" altLang="it-IT" sz="2000" dirty="0"/>
              <a:t>- t</a:t>
            </a:r>
            <a:r>
              <a:rPr lang="en-US" altLang="it-IT" sz="2000" dirty="0"/>
              <a:t>his commits</a:t>
            </a:r>
            <a:r>
              <a:rPr lang="tr-TR" altLang="it-IT" sz="2000" dirty="0"/>
              <a:t> </a:t>
            </a:r>
            <a:r>
              <a:rPr lang="en-US" altLang="it-IT" sz="2000" dirty="0"/>
              <a:t>us to</a:t>
            </a:r>
            <a:r>
              <a:rPr lang="tr-TR" altLang="it-IT" sz="2000" dirty="0"/>
              <a:t> </a:t>
            </a:r>
            <a:r>
              <a:rPr lang="en-US" altLang="it-IT" sz="2000" dirty="0"/>
              <a:t>the choices we have made, in particular</a:t>
            </a:r>
            <a:r>
              <a:rPr lang="tr-TR" altLang="it-IT" sz="2000" dirty="0"/>
              <a:t> (</a:t>
            </a:r>
            <a:r>
              <a:rPr lang="tr-TR" altLang="it-IT" sz="1050" i="1" dirty="0" err="1">
                <a:solidFill>
                  <a:srgbClr val="CC0000"/>
                </a:solidFill>
              </a:rPr>
              <a:t>enjoy</a:t>
            </a:r>
            <a:r>
              <a:rPr lang="tr-TR" altLang="it-IT" sz="1050" i="1" dirty="0">
                <a:solidFill>
                  <a:srgbClr val="CC0000"/>
                </a:solidFill>
              </a:rPr>
              <a:t> </a:t>
            </a:r>
            <a:r>
              <a:rPr lang="tr-TR" altLang="it-IT" sz="1050" i="1" dirty="0" err="1">
                <a:solidFill>
                  <a:srgbClr val="CC0000"/>
                </a:solidFill>
              </a:rPr>
              <a:t>using</a:t>
            </a:r>
            <a:r>
              <a:rPr lang="tr-TR" altLang="it-IT" sz="1050" i="1" dirty="0">
                <a:solidFill>
                  <a:srgbClr val="CC0000"/>
                </a:solidFill>
              </a:rPr>
              <a:t> </a:t>
            </a:r>
            <a:r>
              <a:rPr lang="tr-TR" altLang="it-IT" sz="1050" i="1" dirty="0" err="1">
                <a:solidFill>
                  <a:srgbClr val="CC0000"/>
                </a:solidFill>
              </a:rPr>
              <a:t>the</a:t>
            </a:r>
            <a:r>
              <a:rPr lang="tr-TR" altLang="it-IT" sz="1050" i="1" dirty="0">
                <a:solidFill>
                  <a:srgbClr val="CC0000"/>
                </a:solidFill>
              </a:rPr>
              <a:t> </a:t>
            </a:r>
            <a:r>
              <a:rPr lang="tr-TR" altLang="it-IT" sz="1050" i="1" dirty="0" err="1">
                <a:solidFill>
                  <a:srgbClr val="CC0000"/>
                </a:solidFill>
              </a:rPr>
              <a:t>second</a:t>
            </a:r>
            <a:r>
              <a:rPr lang="tr-TR" altLang="it-IT" sz="1050" i="1" dirty="0">
                <a:solidFill>
                  <a:srgbClr val="CC0000"/>
                </a:solidFill>
              </a:rPr>
              <a:t> </a:t>
            </a:r>
            <a:r>
              <a:rPr lang="tr-TR" altLang="it-IT" sz="1050" i="1" dirty="0" err="1">
                <a:solidFill>
                  <a:srgbClr val="CC0000"/>
                </a:solidFill>
              </a:rPr>
              <a:t>rule</a:t>
            </a:r>
            <a:r>
              <a:rPr lang="tr-TR" altLang="it-IT" sz="1050" i="1" dirty="0">
                <a:solidFill>
                  <a:srgbClr val="CC0000"/>
                </a:solidFill>
              </a:rPr>
              <a:t> </a:t>
            </a:r>
            <a:r>
              <a:rPr lang="tr-TR" altLang="it-IT" sz="1050" i="1" dirty="0" err="1">
                <a:solidFill>
                  <a:srgbClr val="CC0000"/>
                </a:solidFill>
              </a:rPr>
              <a:t>and</a:t>
            </a:r>
            <a:r>
              <a:rPr lang="tr-TR" altLang="it-IT" sz="1050" i="1" dirty="0">
                <a:solidFill>
                  <a:srgbClr val="CC0000"/>
                </a:solidFill>
              </a:rPr>
              <a:t> X = </a:t>
            </a:r>
            <a:r>
              <a:rPr lang="en-US" altLang="it-IT" sz="1050" i="1" dirty="0">
                <a:solidFill>
                  <a:srgbClr val="CC0000"/>
                </a:solidFill>
              </a:rPr>
              <a:t>k</a:t>
            </a:r>
            <a:r>
              <a:rPr lang="tr-TR" altLang="it-IT" sz="2000" dirty="0"/>
              <a:t>)</a:t>
            </a:r>
            <a:r>
              <a:rPr lang="en-US" altLang="it-IT" sz="2000" dirty="0"/>
              <a:t>, blocks access to the second rule. But then</a:t>
            </a:r>
            <a:r>
              <a:rPr lang="tr-TR" altLang="it-IT" sz="2000" dirty="0"/>
              <a:t> </a:t>
            </a:r>
            <a:r>
              <a:rPr lang="en-US" altLang="it-IT" sz="2000" dirty="0"/>
              <a:t>we hit </a:t>
            </a:r>
            <a:r>
              <a:rPr lang="en-US" altLang="it-IT" sz="2000" dirty="0">
                <a:latin typeface="Courier" pitchFamily="2" charset="0"/>
              </a:rPr>
              <a:t>fai</a:t>
            </a:r>
            <a:r>
              <a:rPr lang="en-US" altLang="it-IT" sz="2000" dirty="0"/>
              <a:t>l.</a:t>
            </a:r>
            <a:r>
              <a:rPr lang="tr-TR" altLang="it-IT" sz="2000" dirty="0"/>
              <a:t> </a:t>
            </a:r>
            <a:r>
              <a:rPr lang="en-US" altLang="it-IT" sz="2000" dirty="0"/>
              <a:t>This tries to force backtracking, but the cut blocks it, and so our query</a:t>
            </a:r>
            <a:r>
              <a:rPr lang="tr-TR" altLang="it-IT" sz="2000" dirty="0"/>
              <a:t> </a:t>
            </a:r>
            <a:r>
              <a:rPr lang="en-US" altLang="it-IT" sz="2000" dirty="0"/>
              <a:t>fails.</a:t>
            </a:r>
            <a:endParaRPr lang="tr-TR" altLang="it-IT" sz="2000" dirty="0"/>
          </a:p>
          <a:p>
            <a:pPr eaLnBrk="1" hangingPunct="1">
              <a:buFontTx/>
              <a:buNone/>
            </a:pPr>
            <a:endParaRPr lang="tr-TR" altLang="it-IT" sz="2000" dirty="0"/>
          </a:p>
          <a:p>
            <a:pPr eaLnBrk="1" hangingPunct="1">
              <a:buFontTx/>
              <a:buChar char="-"/>
            </a:pPr>
            <a:r>
              <a:rPr lang="tr-TR" altLang="it-IT" sz="2000" dirty="0">
                <a:solidFill>
                  <a:srgbClr val="AC0000"/>
                </a:solidFill>
              </a:rPr>
              <a:t>But </a:t>
            </a:r>
            <a:r>
              <a:rPr lang="tr-TR" altLang="it-IT" sz="2000" dirty="0" err="1">
                <a:solidFill>
                  <a:srgbClr val="AC0000"/>
                </a:solidFill>
              </a:rPr>
              <a:t>enjoys</a:t>
            </a:r>
            <a:r>
              <a:rPr lang="tr-TR" altLang="it-IT" sz="2000" dirty="0">
                <a:solidFill>
                  <a:srgbClr val="AC0000"/>
                </a:solidFill>
              </a:rPr>
              <a:t>(</a:t>
            </a:r>
            <a:r>
              <a:rPr lang="tr-TR" altLang="it-IT" sz="2000" dirty="0" err="1">
                <a:solidFill>
                  <a:srgbClr val="AC0000"/>
                </a:solidFill>
              </a:rPr>
              <a:t>vincent,X</a:t>
            </a:r>
            <a:r>
              <a:rPr lang="tr-TR" altLang="it-IT" sz="2000" dirty="0">
                <a:solidFill>
                  <a:srgbClr val="AC0000"/>
                </a:solidFill>
              </a:rPr>
              <a:t>) </a:t>
            </a:r>
            <a:r>
              <a:rPr lang="tr-TR" altLang="it-IT" sz="2000" dirty="0" err="1">
                <a:solidFill>
                  <a:srgbClr val="AC0000"/>
                </a:solidFill>
              </a:rPr>
              <a:t>also</a:t>
            </a:r>
            <a:r>
              <a:rPr lang="tr-TR" altLang="it-IT" sz="2000" dirty="0">
                <a:solidFill>
                  <a:srgbClr val="AC0000"/>
                </a:solidFill>
              </a:rPr>
              <a:t> </a:t>
            </a:r>
            <a:r>
              <a:rPr lang="tr-TR" altLang="it-IT" sz="2000" dirty="0" err="1">
                <a:solidFill>
                  <a:srgbClr val="AC0000"/>
                </a:solidFill>
              </a:rPr>
              <a:t>fails</a:t>
            </a:r>
            <a:r>
              <a:rPr lang="tr-TR" altLang="it-IT" sz="2000" dirty="0">
                <a:solidFill>
                  <a:srgbClr val="AC0000"/>
                </a:solidFill>
              </a:rPr>
              <a:t>, </a:t>
            </a:r>
            <a:r>
              <a:rPr lang="tr-TR" altLang="it-IT" sz="2000" dirty="0" err="1">
                <a:solidFill>
                  <a:srgbClr val="AC0000"/>
                </a:solidFill>
              </a:rPr>
              <a:t>which</a:t>
            </a:r>
            <a:r>
              <a:rPr lang="tr-TR" altLang="it-IT" sz="2000" dirty="0">
                <a:solidFill>
                  <a:srgbClr val="AC0000"/>
                </a:solidFill>
              </a:rPr>
              <a:t> is not </a:t>
            </a:r>
            <a:r>
              <a:rPr lang="tr-TR" altLang="it-IT" sz="2000" dirty="0" err="1">
                <a:solidFill>
                  <a:srgbClr val="AC0000"/>
                </a:solidFill>
              </a:rPr>
              <a:t>what</a:t>
            </a:r>
            <a:r>
              <a:rPr lang="tr-TR" altLang="it-IT" sz="2000" dirty="0">
                <a:solidFill>
                  <a:srgbClr val="AC0000"/>
                </a:solidFill>
              </a:rPr>
              <a:t> </a:t>
            </a:r>
            <a:r>
              <a:rPr lang="tr-TR" altLang="it-IT" sz="2000" dirty="0" err="1">
                <a:solidFill>
                  <a:srgbClr val="AC0000"/>
                </a:solidFill>
              </a:rPr>
              <a:t>we</a:t>
            </a:r>
            <a:r>
              <a:rPr lang="tr-TR" altLang="it-IT" sz="2000" dirty="0">
                <a:solidFill>
                  <a:srgbClr val="AC0000"/>
                </a:solidFill>
              </a:rPr>
              <a:t> </a:t>
            </a:r>
            <a:r>
              <a:rPr lang="tr-TR" altLang="it-IT" sz="2000" dirty="0" err="1">
                <a:solidFill>
                  <a:srgbClr val="AC0000"/>
                </a:solidFill>
              </a:rPr>
              <a:t>want</a:t>
            </a:r>
            <a:r>
              <a:rPr lang="tr-TR" altLang="it-IT" sz="2000" dirty="0">
                <a:solidFill>
                  <a:srgbClr val="AC0000"/>
                </a:solidFill>
              </a:rPr>
              <a:t>. </a:t>
            </a:r>
          </a:p>
          <a:p>
            <a:pPr eaLnBrk="1" hangingPunct="1">
              <a:buFontTx/>
              <a:buChar char="-"/>
            </a:pPr>
            <a:r>
              <a:rPr lang="tr-TR" altLang="it-IT" sz="2000" dirty="0" err="1">
                <a:solidFill>
                  <a:srgbClr val="AC0000"/>
                </a:solidFill>
              </a:rPr>
              <a:t>See</a:t>
            </a:r>
            <a:r>
              <a:rPr lang="tr-TR" altLang="it-IT" sz="2000" dirty="0">
                <a:solidFill>
                  <a:srgbClr val="AC0000"/>
                </a:solidFill>
              </a:rPr>
              <a:t> </a:t>
            </a:r>
            <a:r>
              <a:rPr lang="tr-TR" altLang="it-IT" sz="2000" dirty="0" err="1">
                <a:solidFill>
                  <a:srgbClr val="AC0000"/>
                </a:solidFill>
              </a:rPr>
              <a:t>the</a:t>
            </a:r>
            <a:r>
              <a:rPr lang="tr-TR" altLang="it-IT" sz="2000" dirty="0">
                <a:solidFill>
                  <a:srgbClr val="AC0000"/>
                </a:solidFill>
              </a:rPr>
              <a:t> </a:t>
            </a:r>
            <a:r>
              <a:rPr lang="tr-TR" altLang="it-IT" sz="2000" dirty="0" err="1">
                <a:solidFill>
                  <a:srgbClr val="AC0000"/>
                </a:solidFill>
              </a:rPr>
              <a:t>right</a:t>
            </a:r>
            <a:r>
              <a:rPr lang="tr-TR" altLang="it-IT" sz="2000" dirty="0">
                <a:solidFill>
                  <a:srgbClr val="AC0000"/>
                </a:solidFill>
              </a:rPr>
              <a:t> </a:t>
            </a:r>
            <a:r>
              <a:rPr lang="tr-TR" altLang="it-IT" sz="2000" dirty="0" err="1">
                <a:solidFill>
                  <a:srgbClr val="AC0000"/>
                </a:solidFill>
              </a:rPr>
              <a:t>solution</a:t>
            </a:r>
            <a:r>
              <a:rPr lang="tr-TR" altLang="it-IT" sz="2000" dirty="0">
                <a:solidFill>
                  <a:srgbClr val="AC0000"/>
                </a:solidFill>
              </a:rPr>
              <a:t> in </a:t>
            </a:r>
            <a:r>
              <a:rPr lang="tr-TR" altLang="it-IT" sz="2000" dirty="0" err="1">
                <a:solidFill>
                  <a:srgbClr val="AC0000"/>
                </a:solidFill>
              </a:rPr>
              <a:t>the</a:t>
            </a:r>
            <a:r>
              <a:rPr lang="tr-TR" altLang="it-IT" sz="2000" dirty="0">
                <a:solidFill>
                  <a:srgbClr val="AC0000"/>
                </a:solidFill>
              </a:rPr>
              <a:t> </a:t>
            </a:r>
            <a:r>
              <a:rPr lang="tr-TR" altLang="it-IT" sz="2000" dirty="0" err="1">
                <a:solidFill>
                  <a:srgbClr val="AC0000"/>
                </a:solidFill>
              </a:rPr>
              <a:t>next</a:t>
            </a:r>
            <a:r>
              <a:rPr lang="tr-TR" altLang="it-IT" sz="2000" dirty="0">
                <a:solidFill>
                  <a:srgbClr val="AC0000"/>
                </a:solidFill>
              </a:rPr>
              <a:t> </a:t>
            </a:r>
            <a:r>
              <a:rPr lang="tr-TR" altLang="it-IT" sz="2000" dirty="0" err="1">
                <a:solidFill>
                  <a:srgbClr val="AC0000"/>
                </a:solidFill>
              </a:rPr>
              <a:t>slide</a:t>
            </a:r>
            <a:r>
              <a:rPr lang="tr-TR" altLang="it-IT" sz="2000" dirty="0">
                <a:solidFill>
                  <a:srgbClr val="AC0000"/>
                </a:solidFill>
              </a:rPr>
              <a:t>.</a:t>
            </a:r>
            <a:endParaRPr lang="en-US" altLang="it-IT" sz="2000" dirty="0">
              <a:solidFill>
                <a:srgbClr val="A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48086-DF4E-2043-A291-43815F4A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PROVING OR NOT PROVING?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EE1A3-967D-6040-9AB8-950242FF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DL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situation </a:t>
            </a:r>
            <a:r>
              <a:rPr lang="it-IT" dirty="0" err="1"/>
              <a:t>wrt</a:t>
            </a:r>
            <a:r>
              <a:rPr lang="it-IT" dirty="0"/>
              <a:t> to </a:t>
            </a:r>
            <a:r>
              <a:rPr lang="it-IT" dirty="0" err="1"/>
              <a:t>classical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essentially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i="1" dirty="0" err="1"/>
              <a:t>deriving</a:t>
            </a:r>
            <a:r>
              <a:rPr lang="it-IT" dirty="0"/>
              <a:t> </a:t>
            </a:r>
            <a:r>
              <a:rPr lang="it-IT" dirty="0" err="1"/>
              <a:t>formulae</a:t>
            </a:r>
            <a:r>
              <a:rPr lang="it-IT" dirty="0"/>
              <a:t> and </a:t>
            </a:r>
            <a:r>
              <a:rPr lang="it-IT" i="1" dirty="0" err="1"/>
              <a:t>concluding</a:t>
            </a:r>
            <a:r>
              <a:rPr lang="it-IT" i="1" dirty="0"/>
              <a:t> </a:t>
            </a:r>
            <a:r>
              <a:rPr lang="it-IT" dirty="0" err="1"/>
              <a:t>formulae</a:t>
            </a:r>
            <a:endParaRPr lang="it-IT" dirty="0"/>
          </a:p>
          <a:p>
            <a:r>
              <a:rPr lang="it-IT" dirty="0"/>
              <a:t>A formula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and </a:t>
            </a:r>
            <a:r>
              <a:rPr lang="it-IT" dirty="0" err="1"/>
              <a:t>concluded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formula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r>
              <a:rPr lang="it-IT" dirty="0"/>
              <a:t> </a:t>
            </a:r>
            <a:r>
              <a:rPr lang="it-IT" dirty="0" err="1"/>
              <a:t>concluded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F09D24-47AD-3A48-8057-B9645AAC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29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E946055-6A33-6E4B-9D18-2A76BDEFF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Better way: Negation as Failure</a:t>
            </a:r>
            <a:endParaRPr lang="en-US" altLang="it-IT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0D5518F-2F47-284C-9FD7-CA662BBB4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it-IT" sz="1350">
                <a:latin typeface="Courier" pitchFamily="2" charset="0"/>
              </a:rPr>
              <a:t>We want to say:</a:t>
            </a:r>
          </a:p>
          <a:p>
            <a:pPr eaLnBrk="1" hangingPunct="1">
              <a:buFontTx/>
              <a:buNone/>
            </a:pPr>
            <a:r>
              <a:rPr lang="tr-TR" altLang="it-IT" sz="1350" i="1"/>
              <a:t>	</a:t>
            </a:r>
            <a:r>
              <a:rPr lang="tr-TR" altLang="it-IT" sz="1350" i="1">
                <a:latin typeface="Courier" pitchFamily="2" charset="0"/>
              </a:rPr>
              <a:t>“</a:t>
            </a:r>
            <a:r>
              <a:rPr lang="en-US" altLang="it-IT" sz="1350" i="1">
                <a:latin typeface="Courier" pitchFamily="2" charset="0"/>
                <a:cs typeface="Tahoma" panose="020B0604030504040204" pitchFamily="34" charset="0"/>
              </a:rPr>
              <a:t> Vincent enjoys X if X is a burger and X is not a Big Kahuna burger. </a:t>
            </a:r>
            <a:r>
              <a:rPr lang="tr-TR" altLang="it-IT" sz="1350" i="1">
                <a:latin typeface="Courier" pitchFamily="2" charset="0"/>
              </a:rPr>
              <a:t>“</a:t>
            </a:r>
            <a:endParaRPr lang="en-US" altLang="it-IT" sz="1350" i="1">
              <a:latin typeface="Courier" pitchFamily="2" charset="0"/>
            </a:endParaRPr>
          </a:p>
          <a:p>
            <a:pPr eaLnBrk="1" hangingPunct="1"/>
            <a:endParaRPr lang="tr-TR" altLang="it-IT" sz="1350">
              <a:latin typeface="Courier" pitchFamily="2" charset="0"/>
            </a:endParaRPr>
          </a:p>
          <a:p>
            <a:pPr eaLnBrk="1" hangingPunct="1"/>
            <a:r>
              <a:rPr lang="tr-TR" altLang="it-IT" sz="1350">
                <a:latin typeface="Courier" pitchFamily="2" charset="0"/>
              </a:rPr>
              <a:t>Try:</a:t>
            </a:r>
          </a:p>
          <a:p>
            <a:pPr lvl="1" eaLnBrk="1" hangingPunct="1"/>
            <a:r>
              <a:rPr lang="en-US" altLang="it-IT">
                <a:latin typeface="Courier" pitchFamily="2" charset="0"/>
              </a:rPr>
              <a:t>neg(Goal) :- Goal,!,fail.</a:t>
            </a:r>
          </a:p>
          <a:p>
            <a:pPr lvl="1" eaLnBrk="1" hangingPunct="1"/>
            <a:r>
              <a:rPr lang="en-US" altLang="it-IT">
                <a:latin typeface="Courier" pitchFamily="2" charset="0"/>
              </a:rPr>
              <a:t>neg(Goal).</a:t>
            </a:r>
            <a:endParaRPr lang="tr-TR" altLang="it-IT">
              <a:latin typeface="Courier" pitchFamily="2" charset="0"/>
            </a:endParaRPr>
          </a:p>
          <a:p>
            <a:pPr lvl="1" eaLnBrk="1" hangingPunct="1"/>
            <a:endParaRPr lang="tr-TR" altLang="it-IT">
              <a:latin typeface="Courier" pitchFamily="2" charset="0"/>
            </a:endParaRPr>
          </a:p>
          <a:p>
            <a:pPr lvl="1" eaLnBrk="1" hangingPunct="1"/>
            <a:r>
              <a:rPr lang="tr-TR" altLang="it-IT">
                <a:latin typeface="Courier" pitchFamily="2" charset="0"/>
              </a:rPr>
              <a:t>enjoys(vincent,X) :- burger(X), 			</a:t>
            </a:r>
            <a:r>
              <a:rPr lang="en-US" altLang="it-IT">
                <a:latin typeface="Courier" pitchFamily="2" charset="0"/>
              </a:rPr>
              <a:t>		</a:t>
            </a:r>
            <a:r>
              <a:rPr lang="tr-TR" altLang="it-IT">
                <a:latin typeface="Courier" pitchFamily="2" charset="0"/>
              </a:rPr>
              <a:t>neg(big_kahuna_burger(X)).</a:t>
            </a:r>
          </a:p>
          <a:p>
            <a:pPr eaLnBrk="1" hangingPunct="1"/>
            <a:endParaRPr lang="tr-TR" altLang="it-IT">
              <a:latin typeface="Courier" pitchFamily="2" charset="0"/>
            </a:endParaRPr>
          </a:p>
          <a:p>
            <a:pPr eaLnBrk="1" hangingPunct="1"/>
            <a:endParaRPr lang="en-US" altLang="it-IT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90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4E1BFAA-C3FB-DC4F-884B-8557BCC3C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If-Else</a:t>
            </a:r>
            <a:endParaRPr lang="en-US" altLang="it-IT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ECA07A6-407F-7E47-B0F2-C2B326026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it-IT" sz="1500"/>
              <a:t>We can achieve the same result using an if-else construct (but cuts are so widely used that you needed to learn what they are)</a:t>
            </a:r>
          </a:p>
          <a:p>
            <a:pPr eaLnBrk="1" hangingPunct="1">
              <a:lnSpc>
                <a:spcPct val="90000"/>
              </a:lnSpc>
            </a:pPr>
            <a:endParaRPr lang="en-US" altLang="it-IT" sz="15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500">
                <a:solidFill>
                  <a:srgbClr val="CC0000"/>
                </a:solidFill>
              </a:rPr>
              <a:t>	</a:t>
            </a:r>
            <a:r>
              <a:rPr lang="en-US" altLang="it-IT" sz="1500">
                <a:solidFill>
                  <a:srgbClr val="CC0000"/>
                </a:solidFill>
                <a:cs typeface="Tahoma" panose="020B0604030504040204" pitchFamily="34" charset="0"/>
              </a:rPr>
              <a:t>if A then B else C</a:t>
            </a:r>
            <a:r>
              <a:rPr lang="en-US" altLang="it-IT" sz="1500">
                <a:cs typeface="Tahoma" panose="020B0604030504040204" pitchFamily="34" charset="0"/>
              </a:rPr>
              <a:t> is written as </a:t>
            </a:r>
            <a:r>
              <a:rPr lang="en-US" altLang="it-IT" sz="1500">
                <a:solidFill>
                  <a:srgbClr val="CC0000"/>
                </a:solidFill>
                <a:cs typeface="Tahoma" panose="020B0604030504040204" pitchFamily="34" charset="0"/>
              </a:rPr>
              <a:t>(</a:t>
            </a:r>
            <a:r>
              <a:rPr lang="en-US" altLang="it-IT" sz="1500">
                <a:solidFill>
                  <a:srgbClr val="CC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 </a:t>
            </a:r>
            <a:r>
              <a:rPr lang="en-US" altLang="it-IT" sz="1500">
                <a:solidFill>
                  <a:srgbClr val="CC0000"/>
                </a:solidFill>
                <a:cs typeface="Tahoma" panose="020B0604030504040204" pitchFamily="34" charset="0"/>
              </a:rPr>
              <a:t>A</a:t>
            </a:r>
            <a:r>
              <a:rPr lang="en-US" altLang="it-IT" sz="1500">
                <a:solidFill>
                  <a:srgbClr val="CC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 </a:t>
            </a:r>
            <a:r>
              <a:rPr lang="en-US" altLang="it-IT" sz="1500">
                <a:solidFill>
                  <a:srgbClr val="CC0000"/>
                </a:solidFill>
                <a:cs typeface="Tahoma" panose="020B0604030504040204" pitchFamily="34" charset="0"/>
              </a:rPr>
              <a:t>-&gt;</a:t>
            </a:r>
            <a:r>
              <a:rPr lang="en-US" altLang="it-IT" sz="1500">
                <a:solidFill>
                  <a:srgbClr val="CC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 </a:t>
            </a:r>
            <a:r>
              <a:rPr lang="en-US" altLang="it-IT" sz="1500">
                <a:solidFill>
                  <a:srgbClr val="CC0000"/>
                </a:solidFill>
                <a:cs typeface="Tahoma" panose="020B0604030504040204" pitchFamily="34" charset="0"/>
              </a:rPr>
              <a:t>B</a:t>
            </a:r>
            <a:r>
              <a:rPr lang="en-US" altLang="it-IT" sz="1500">
                <a:solidFill>
                  <a:srgbClr val="CC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 </a:t>
            </a:r>
            <a:r>
              <a:rPr lang="en-US" altLang="it-IT" sz="1500">
                <a:solidFill>
                  <a:srgbClr val="CC0000"/>
                </a:solidFill>
                <a:cs typeface="Tahoma" panose="020B0604030504040204" pitchFamily="34" charset="0"/>
              </a:rPr>
              <a:t>;</a:t>
            </a:r>
            <a:r>
              <a:rPr lang="en-US" altLang="it-IT" sz="1500">
                <a:solidFill>
                  <a:srgbClr val="CC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 </a:t>
            </a:r>
            <a:r>
              <a:rPr lang="en-US" altLang="it-IT" sz="1500">
                <a:solidFill>
                  <a:srgbClr val="CC0000"/>
                </a:solidFill>
                <a:cs typeface="Tahoma" panose="020B0604030504040204" pitchFamily="34" charset="0"/>
              </a:rPr>
              <a:t>C).</a:t>
            </a:r>
            <a:r>
              <a:rPr lang="en-US" altLang="it-IT" sz="1500">
                <a:cs typeface="Tahoma" panose="020B0604030504040204" pitchFamily="34" charset="0"/>
              </a:rPr>
              <a:t> </a:t>
            </a:r>
            <a:endParaRPr lang="tr-TR" altLang="it-IT" sz="15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it-IT" sz="15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500"/>
              <a:t>		- t</a:t>
            </a:r>
            <a:r>
              <a:rPr lang="en-US" altLang="it-IT" sz="1500">
                <a:cs typeface="Tahoma" panose="020B0604030504040204" pitchFamily="34" charset="0"/>
              </a:rPr>
              <a:t>o Prolog this means: try </a:t>
            </a:r>
            <a:r>
              <a:rPr lang="en-US" altLang="it-IT" sz="1500">
                <a:solidFill>
                  <a:srgbClr val="000000"/>
                </a:solidFill>
                <a:cs typeface="Tahoma" panose="020B0604030504040204" pitchFamily="34" charset="0"/>
              </a:rPr>
              <a:t>A</a:t>
            </a:r>
            <a:r>
              <a:rPr lang="en-US" altLang="it-IT" sz="1500">
                <a:cs typeface="Tahoma" panose="020B0604030504040204" pitchFamily="34" charset="0"/>
              </a:rPr>
              <a:t>. </a:t>
            </a:r>
            <a:endParaRPr lang="tr-TR" altLang="it-IT" sz="15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500"/>
              <a:t>		- i</a:t>
            </a:r>
            <a:r>
              <a:rPr lang="en-US" altLang="it-IT" sz="1500">
                <a:cs typeface="Tahoma" panose="020B0604030504040204" pitchFamily="34" charset="0"/>
              </a:rPr>
              <a:t>f you can prove it, go on to prove </a:t>
            </a:r>
            <a:r>
              <a:rPr lang="en-US" altLang="it-IT" sz="1500">
                <a:solidFill>
                  <a:srgbClr val="000000"/>
                </a:solidFill>
                <a:cs typeface="Tahoma" panose="020B0604030504040204" pitchFamily="34" charset="0"/>
              </a:rPr>
              <a:t>B</a:t>
            </a:r>
            <a:r>
              <a:rPr lang="en-US" altLang="it-IT" sz="1500">
                <a:cs typeface="Tahoma" panose="020B0604030504040204" pitchFamily="34" charset="0"/>
              </a:rPr>
              <a:t> and ignore </a:t>
            </a:r>
            <a:r>
              <a:rPr lang="en-US" altLang="it-IT" sz="1500">
                <a:solidFill>
                  <a:srgbClr val="000000"/>
                </a:solidFill>
                <a:cs typeface="Tahoma" panose="020B0604030504040204" pitchFamily="34" charset="0"/>
              </a:rPr>
              <a:t>C</a:t>
            </a:r>
            <a:r>
              <a:rPr lang="en-US" altLang="it-IT" sz="1500">
                <a:cs typeface="Tahoma" panose="020B0604030504040204" pitchFamily="34" charset="0"/>
              </a:rPr>
              <a:t>. </a:t>
            </a:r>
            <a:endParaRPr lang="tr-TR" altLang="it-IT" sz="15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500"/>
              <a:t>		- i</a:t>
            </a:r>
            <a:r>
              <a:rPr lang="en-US" altLang="it-IT" sz="1500">
                <a:cs typeface="Tahoma" panose="020B0604030504040204" pitchFamily="34" charset="0"/>
              </a:rPr>
              <a:t>f </a:t>
            </a:r>
            <a:r>
              <a:rPr lang="en-US" altLang="it-IT" sz="1500">
                <a:solidFill>
                  <a:srgbClr val="000000"/>
                </a:solidFill>
                <a:cs typeface="Tahoma" panose="020B0604030504040204" pitchFamily="34" charset="0"/>
              </a:rPr>
              <a:t>A</a:t>
            </a:r>
            <a:r>
              <a:rPr lang="en-US" altLang="it-IT" sz="1500">
                <a:cs typeface="Tahoma" panose="020B0604030504040204" pitchFamily="34" charset="0"/>
              </a:rPr>
              <a:t> fails, however, go on to prove </a:t>
            </a:r>
            <a:r>
              <a:rPr lang="en-US" altLang="it-IT" sz="1500">
                <a:solidFill>
                  <a:srgbClr val="000000"/>
                </a:solidFill>
                <a:cs typeface="Tahoma" panose="020B0604030504040204" pitchFamily="34" charset="0"/>
              </a:rPr>
              <a:t>C</a:t>
            </a:r>
            <a:r>
              <a:rPr lang="en-US" altLang="it-IT" sz="1500">
                <a:cs typeface="Tahoma" panose="020B0604030504040204" pitchFamily="34" charset="0"/>
              </a:rPr>
              <a:t> ignoring </a:t>
            </a:r>
            <a:r>
              <a:rPr lang="en-US" altLang="it-IT" sz="1500">
                <a:solidFill>
                  <a:srgbClr val="000000"/>
                </a:solidFill>
                <a:cs typeface="Tahoma" panose="020B0604030504040204" pitchFamily="34" charset="0"/>
              </a:rPr>
              <a:t>B</a:t>
            </a:r>
            <a:r>
              <a:rPr lang="en-US" altLang="it-IT" sz="1500">
                <a:cs typeface="Tahoma" panose="020B0604030504040204" pitchFamily="34" charset="0"/>
              </a:rPr>
              <a:t>. </a:t>
            </a:r>
            <a:endParaRPr lang="tr-TR" altLang="it-IT" sz="15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it-IT" sz="15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it-IT" sz="1500"/>
              <a:t>     </a:t>
            </a:r>
            <a:r>
              <a:rPr lang="en-US" altLang="it-IT" sz="1500">
                <a:cs typeface="Tahoma" panose="020B0604030504040204" pitchFamily="34" charset="0"/>
              </a:rPr>
              <a:t>The </a:t>
            </a:r>
            <a:r>
              <a:rPr lang="en-US" altLang="it-IT" sz="1500">
                <a:solidFill>
                  <a:srgbClr val="000000"/>
                </a:solidFill>
                <a:cs typeface="Tahoma" panose="020B0604030504040204" pitchFamily="34" charset="0"/>
              </a:rPr>
              <a:t>max</a:t>
            </a:r>
            <a:r>
              <a:rPr lang="en-US" altLang="it-IT" sz="1500">
                <a:cs typeface="Tahoma" panose="020B0604030504040204" pitchFamily="34" charset="0"/>
              </a:rPr>
              <a:t> predicate using the if-then-else construct looks as follows: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1500">
                <a:solidFill>
                  <a:srgbClr val="000000"/>
                </a:solidFill>
              </a:rPr>
              <a:t>max(X,Y,Z)</a:t>
            </a:r>
            <a:r>
              <a:rPr lang="en-US" altLang="it-IT" sz="15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0000"/>
                </a:solidFill>
              </a:rPr>
              <a:t>:-</a:t>
            </a:r>
            <a:r>
              <a:rPr lang="en-US" altLang="it-IT" sz="15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0000"/>
                </a:solidFill>
              </a:rPr>
              <a:t>(</a:t>
            </a:r>
            <a:r>
              <a:rPr lang="en-US" altLang="it-IT" sz="150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en-US" altLang="it-IT" sz="1500">
                <a:solidFill>
                  <a:srgbClr val="CC0000"/>
                </a:solidFill>
              </a:rPr>
              <a:t>X</a:t>
            </a:r>
            <a:r>
              <a:rPr lang="en-US" altLang="it-IT" sz="1500">
                <a:solidFill>
                  <a:srgbClr val="CC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CC0000"/>
                </a:solidFill>
              </a:rPr>
              <a:t>=&lt;</a:t>
            </a:r>
            <a:r>
              <a:rPr lang="en-US" altLang="it-IT" sz="1500">
                <a:solidFill>
                  <a:srgbClr val="CC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CC0000"/>
                </a:solidFill>
              </a:rPr>
              <a:t>Y</a:t>
            </a:r>
            <a:r>
              <a:rPr lang="tr-TR" altLang="it-IT" sz="1500">
                <a:solidFill>
                  <a:srgbClr val="000000"/>
                </a:solidFill>
              </a:rPr>
              <a:t> </a:t>
            </a:r>
            <a:r>
              <a:rPr lang="en-US" altLang="it-IT" sz="1500">
                <a:solidFill>
                  <a:srgbClr val="000000"/>
                </a:solidFill>
              </a:rPr>
              <a:t>-&gt;</a:t>
            </a:r>
            <a:r>
              <a:rPr lang="en-US" altLang="it-IT" sz="15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00FF"/>
                </a:solidFill>
              </a:rPr>
              <a:t>Z</a:t>
            </a:r>
            <a:r>
              <a:rPr lang="en-US" altLang="it-IT" sz="1500">
                <a:solidFill>
                  <a:srgbClr val="0000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00FF"/>
                </a:solidFill>
              </a:rPr>
              <a:t>=</a:t>
            </a:r>
            <a:r>
              <a:rPr lang="en-US" altLang="it-IT" sz="1500">
                <a:solidFill>
                  <a:srgbClr val="0000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00FF"/>
                </a:solidFill>
              </a:rPr>
              <a:t>Y</a:t>
            </a:r>
            <a:r>
              <a:rPr lang="en-US" altLang="it-IT" sz="1500">
                <a:solidFill>
                  <a:srgbClr val="000000"/>
                </a:solidFill>
              </a:rPr>
              <a:t>;</a:t>
            </a:r>
            <a:r>
              <a:rPr lang="en-US" altLang="it-IT" sz="15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6666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CC66"/>
                </a:solidFill>
              </a:rPr>
              <a:t>Z</a:t>
            </a:r>
            <a:r>
              <a:rPr lang="en-US" altLang="it-IT" sz="1500">
                <a:solidFill>
                  <a:srgbClr val="00CC66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CC66"/>
                </a:solidFill>
              </a:rPr>
              <a:t>=</a:t>
            </a:r>
            <a:r>
              <a:rPr lang="en-US" altLang="it-IT" sz="1500">
                <a:solidFill>
                  <a:srgbClr val="00CC66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CC66"/>
                </a:solidFill>
              </a:rPr>
              <a:t>X</a:t>
            </a:r>
            <a:r>
              <a:rPr lang="en-US" altLang="it-IT" sz="1500">
                <a:solidFill>
                  <a:srgbClr val="006666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it-IT" sz="1500">
                <a:solidFill>
                  <a:srgbClr val="00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1432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43B5EAF-F5D5-9D4E-9790-1920DC2EB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Lists</a:t>
            </a:r>
            <a:endParaRPr lang="en-US" altLang="it-IT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39556A-0E35-AC49-9D64-EBD2B0D15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it-IT" sz="1500"/>
              <a:t>Similar to LISP: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/>
              <a:t>?- [Head|Tail] = [mia, vincent, june].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/>
              <a:t>Head = mia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/>
              <a:t>Tail = [vincent, june].</a:t>
            </a:r>
          </a:p>
          <a:p>
            <a:pPr lvl="1" eaLnBrk="1" hangingPunct="1">
              <a:lnSpc>
                <a:spcPct val="90000"/>
              </a:lnSpc>
            </a:pPr>
            <a:endParaRPr lang="tr-TR" altLang="it-IT" sz="1350"/>
          </a:p>
          <a:p>
            <a:pPr eaLnBrk="1" hangingPunct="1">
              <a:lnSpc>
                <a:spcPct val="90000"/>
              </a:lnSpc>
            </a:pPr>
            <a:r>
              <a:rPr lang="tr-TR" altLang="it-IT" sz="1500"/>
              <a:t>To access the 2nd element of a list, you can type: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/>
              <a:t>?- [ _ , X|Tail] = [mia, vincent, june].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/>
              <a:t>X = vincent</a:t>
            </a:r>
          </a:p>
          <a:p>
            <a:pPr lvl="1" eaLnBrk="1" hangingPunct="1">
              <a:lnSpc>
                <a:spcPct val="90000"/>
              </a:lnSpc>
            </a:pPr>
            <a:endParaRPr lang="tr-TR" altLang="it-IT" sz="1350"/>
          </a:p>
          <a:p>
            <a:pPr eaLnBrk="1" hangingPunct="1">
              <a:lnSpc>
                <a:spcPct val="90000"/>
              </a:lnSpc>
            </a:pPr>
            <a:r>
              <a:rPr lang="tr-TR" altLang="it-IT" sz="1500"/>
              <a:t>Writing a predicate to test membership of X in a List: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/>
              <a:t>Member(X, [X|T] ).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it-IT" sz="1350"/>
              <a:t>Member(X, [Y|T] ) :- Member(X,T).</a:t>
            </a:r>
          </a:p>
          <a:p>
            <a:pPr lvl="1" eaLnBrk="1" hangingPunct="1">
              <a:lnSpc>
                <a:spcPct val="90000"/>
              </a:lnSpc>
            </a:pPr>
            <a:endParaRPr lang="tr-TR" altLang="it-IT" sz="1350"/>
          </a:p>
          <a:p>
            <a:pPr lvl="2" eaLnBrk="1" hangingPunct="1">
              <a:lnSpc>
                <a:spcPct val="90000"/>
              </a:lnSpc>
            </a:pPr>
            <a:r>
              <a:rPr lang="tr-TR" altLang="it-IT" sz="1200">
                <a:solidFill>
                  <a:srgbClr val="003366"/>
                </a:solidFill>
              </a:rPr>
              <a:t>1st rule says, X is a member of a list if it is the first element.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it-IT" sz="1200">
                <a:solidFill>
                  <a:srgbClr val="003366"/>
                </a:solidFill>
              </a:rPr>
              <a:t>2nd rule says, X is a member of a list if it is not the first element, but is a member of the rest.</a:t>
            </a:r>
          </a:p>
          <a:p>
            <a:pPr eaLnBrk="1" hangingPunct="1">
              <a:lnSpc>
                <a:spcPct val="90000"/>
              </a:lnSpc>
            </a:pPr>
            <a:endParaRPr lang="en-US" altLang="it-IT" sz="1200"/>
          </a:p>
        </p:txBody>
      </p:sp>
    </p:spTree>
    <p:extLst>
      <p:ext uri="{BB962C8B-B14F-4D97-AF65-F5344CB8AC3E}">
        <p14:creationId xmlns:p14="http://schemas.microsoft.com/office/powerpoint/2010/main" val="27358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A9640B8-DF24-7342-9251-23FF5F73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Some important rules from gene.pro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B9ACDE8-6496-0C46-B47E-5A5BC8D8E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4826794" cy="3714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it-IT" b="1"/>
              <a:t>delete(X) :-</a:t>
            </a:r>
          </a:p>
          <a:p>
            <a:pPr eaLnBrk="1" hangingPunct="1">
              <a:buFontTx/>
              <a:buNone/>
            </a:pPr>
            <a:r>
              <a:rPr lang="tr-TR" altLang="it-IT" b="1"/>
              <a:t>  retract(person(X,_,_,_,_)).</a:t>
            </a:r>
          </a:p>
          <a:p>
            <a:pPr eaLnBrk="1" hangingPunct="1">
              <a:buFontTx/>
              <a:buNone/>
            </a:pPr>
            <a:endParaRPr lang="tr-TR" altLang="it-IT" b="1"/>
          </a:p>
          <a:p>
            <a:pPr eaLnBrk="1" hangingPunct="1">
              <a:buFontTx/>
              <a:buNone/>
            </a:pPr>
            <a:r>
              <a:rPr lang="tr-TR" altLang="it-IT" b="1"/>
              <a:t>close :-</a:t>
            </a:r>
          </a:p>
          <a:p>
            <a:pPr eaLnBrk="1" hangingPunct="1">
              <a:buFontTx/>
              <a:buNone/>
            </a:pPr>
            <a:r>
              <a:rPr lang="tr-TR" altLang="it-IT" b="1"/>
              <a:t>  retractall(person(_,_,_,_,_)).</a:t>
            </a:r>
          </a:p>
          <a:p>
            <a:pPr eaLnBrk="1" hangingPunct="1">
              <a:buFontTx/>
              <a:buNone/>
            </a:pPr>
            <a:endParaRPr lang="tr-TR" altLang="it-IT" b="1"/>
          </a:p>
          <a:p>
            <a:pPr eaLnBrk="1" hangingPunct="1">
              <a:buFontTx/>
              <a:buNone/>
            </a:pPr>
            <a:r>
              <a:rPr lang="tr-TR" altLang="it-IT" b="1"/>
              <a:t>save(FileName) :-</a:t>
            </a:r>
          </a:p>
          <a:p>
            <a:pPr eaLnBrk="1" hangingPunct="1">
              <a:buFontTx/>
              <a:buNone/>
            </a:pPr>
            <a:r>
              <a:rPr lang="tr-TR" altLang="it-IT" b="1"/>
              <a:t>  tell(FileName), </a:t>
            </a:r>
          </a:p>
          <a:p>
            <a:pPr eaLnBrk="1" hangingPunct="1">
              <a:buFontTx/>
              <a:buNone/>
            </a:pPr>
            <a:r>
              <a:rPr lang="tr-TR" altLang="it-IT" b="1"/>
              <a:t>  listing(person),</a:t>
            </a:r>
          </a:p>
          <a:p>
            <a:pPr eaLnBrk="1" hangingPunct="1">
              <a:buFontTx/>
              <a:buNone/>
            </a:pPr>
            <a:r>
              <a:rPr lang="tr-TR" altLang="it-IT" b="1"/>
              <a:t>  told.</a:t>
            </a:r>
          </a:p>
          <a:p>
            <a:pPr eaLnBrk="1" hangingPunct="1">
              <a:buFontTx/>
              <a:buNone/>
            </a:pPr>
            <a:endParaRPr lang="tr-TR" altLang="it-IT" b="1"/>
          </a:p>
          <a:p>
            <a:pPr eaLnBrk="1" hangingPunct="1">
              <a:buFontTx/>
              <a:buNone/>
            </a:pPr>
            <a:endParaRPr lang="tr-TR" altLang="it-IT" b="1">
              <a:solidFill>
                <a:srgbClr val="006600"/>
              </a:solidFill>
            </a:endParaRP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2EA56CB-AC0F-E441-9DC0-5A042F4D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1" y="897731"/>
            <a:ext cx="293608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tr-TR" altLang="it-IT" sz="1200" b="1"/>
          </a:p>
        </p:txBody>
      </p:sp>
    </p:spTree>
    <p:extLst>
      <p:ext uri="{BB962C8B-B14F-4D97-AF65-F5344CB8AC3E}">
        <p14:creationId xmlns:p14="http://schemas.microsoft.com/office/powerpoint/2010/main" val="1399065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5833B20-6FA5-0E47-8300-4F593C6C1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it-IT"/>
              <a:t>Some important rules from gene.pro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11FE86A-B053-5948-8DFF-87D892D38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6500813" cy="3714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it-IT" sz="1500" b="1">
                <a:solidFill>
                  <a:srgbClr val="006600"/>
                </a:solidFill>
              </a:rPr>
              <a:t>%define all possible relation(ship)s in a list</a:t>
            </a:r>
          </a:p>
          <a:p>
            <a:pPr eaLnBrk="1" hangingPunct="1">
              <a:buFontTx/>
              <a:buNone/>
            </a:pPr>
            <a:r>
              <a:rPr lang="en-US" altLang="it-IT" sz="1500" b="1"/>
              <a:t>relations(</a:t>
            </a:r>
            <a:r>
              <a:rPr lang="tr-TR" altLang="it-IT" sz="1500" b="1"/>
              <a:t> </a:t>
            </a:r>
            <a:r>
              <a:rPr lang="en-US" altLang="it-IT" sz="1500" b="1"/>
              <a:t>[parent, wife, husband, ancestor, descendent, full_sibling,</a:t>
            </a:r>
          </a:p>
          <a:p>
            <a:pPr eaLnBrk="1" hangingPunct="1">
              <a:buFontTx/>
              <a:buNone/>
            </a:pPr>
            <a:r>
              <a:rPr lang="en-US" altLang="it-IT" sz="1500" b="1"/>
              <a:t>    half_sibling, sibling, sister, brother, step_sibling, uncle,</a:t>
            </a:r>
          </a:p>
          <a:p>
            <a:pPr eaLnBrk="1" hangingPunct="1">
              <a:buFontTx/>
              <a:buNone/>
            </a:pPr>
            <a:r>
              <a:rPr lang="en-US" altLang="it-IT" sz="1500" b="1"/>
              <a:t>    aunt, mother, father, child, son, daughter, step_parent,</a:t>
            </a:r>
          </a:p>
          <a:p>
            <a:pPr eaLnBrk="1" hangingPunct="1">
              <a:buFontTx/>
              <a:buNone/>
            </a:pPr>
            <a:r>
              <a:rPr lang="en-US" altLang="it-IT" sz="1500" b="1"/>
              <a:t>    step_child, step_mother, step_father, step_son, step_daughter,</a:t>
            </a:r>
          </a:p>
          <a:p>
            <a:pPr eaLnBrk="1" hangingPunct="1">
              <a:buFontTx/>
              <a:buNone/>
            </a:pPr>
            <a:r>
              <a:rPr lang="en-US" altLang="it-IT" sz="1500" b="1"/>
              <a:t>    nephew, niece, cousin, grandmother, grandfather, grandparent,</a:t>
            </a:r>
          </a:p>
          <a:p>
            <a:pPr eaLnBrk="1" hangingPunct="1">
              <a:buFontTx/>
              <a:buNone/>
            </a:pPr>
            <a:r>
              <a:rPr lang="en-US" altLang="it-IT" sz="1500" b="1"/>
              <a:t>    grandson, granddaughter, grandchild]).</a:t>
            </a:r>
            <a:r>
              <a:rPr lang="tr-TR" altLang="it-IT" sz="1500"/>
              <a:t> </a:t>
            </a:r>
          </a:p>
          <a:p>
            <a:pPr eaLnBrk="1" hangingPunct="1"/>
            <a:endParaRPr lang="tr-TR" altLang="it-IT" sz="1500" b="1"/>
          </a:p>
          <a:p>
            <a:pPr eaLnBrk="1" hangingPunct="1">
              <a:buFontTx/>
              <a:buNone/>
            </a:pPr>
            <a:r>
              <a:rPr lang="tr-TR" altLang="it-IT" sz="1500" b="1">
                <a:solidFill>
                  <a:srgbClr val="006600"/>
                </a:solidFill>
              </a:rPr>
              <a:t>%R(X,Y) holds if R is a relation</a:t>
            </a:r>
            <a:r>
              <a:rPr lang="tr-TR" altLang="it-IT" sz="1500" b="1"/>
              <a:t> </a:t>
            </a:r>
          </a:p>
          <a:p>
            <a:pPr eaLnBrk="1" hangingPunct="1">
              <a:buFontTx/>
              <a:buNone/>
            </a:pPr>
            <a:r>
              <a:rPr lang="tr-TR" altLang="it-IT" sz="1500" b="1">
                <a:solidFill>
                  <a:srgbClr val="AC0000"/>
                </a:solidFill>
              </a:rPr>
              <a:t>relation(R, X, Y) :-	</a:t>
            </a:r>
            <a:r>
              <a:rPr lang="tr-TR" altLang="it-IT" sz="1500" b="1"/>
              <a:t>			</a:t>
            </a:r>
          </a:p>
          <a:p>
            <a:pPr eaLnBrk="1" hangingPunct="1">
              <a:buFontTx/>
              <a:buNone/>
            </a:pPr>
            <a:r>
              <a:rPr lang="tr-TR" altLang="it-IT" sz="1500" b="1"/>
              <a:t>    relations(Rs), member(R,Rs),    	</a:t>
            </a:r>
            <a:r>
              <a:rPr lang="tr-TR" altLang="it-IT" sz="1500" b="1">
                <a:solidFill>
                  <a:srgbClr val="006600"/>
                </a:solidFill>
              </a:rPr>
              <a:t>% if R is a relation(ship)</a:t>
            </a:r>
          </a:p>
          <a:p>
            <a:pPr eaLnBrk="1" hangingPunct="1">
              <a:buFontTx/>
              <a:buNone/>
            </a:pPr>
            <a:r>
              <a:rPr lang="tr-TR" altLang="it-IT" sz="1500" b="1"/>
              <a:t>    </a:t>
            </a:r>
            <a:r>
              <a:rPr lang="tr-TR" altLang="it-IT" sz="1500" b="1">
                <a:solidFill>
                  <a:srgbClr val="AC0000"/>
                </a:solidFill>
              </a:rPr>
              <a:t>Q =.. [R,X,Y], 			</a:t>
            </a:r>
            <a:r>
              <a:rPr lang="tr-TR" altLang="it-IT" sz="1500" b="1">
                <a:solidFill>
                  <a:srgbClr val="006600"/>
                </a:solidFill>
              </a:rPr>
              <a:t>% results in </a:t>
            </a:r>
            <a:r>
              <a:rPr lang="en-US" altLang="it-IT" sz="1500" b="1">
                <a:solidFill>
                  <a:srgbClr val="AC0000"/>
                </a:solidFill>
              </a:rPr>
              <a:t>Q=R(X,Y</a:t>
            </a:r>
            <a:r>
              <a:rPr lang="en-US" altLang="it-IT" sz="1500">
                <a:solidFill>
                  <a:srgbClr val="AC0000"/>
                </a:solidFill>
              </a:rPr>
              <a:t>)</a:t>
            </a:r>
            <a:endParaRPr lang="tr-TR" altLang="it-IT" sz="1500" b="1">
              <a:solidFill>
                <a:srgbClr val="AC0000"/>
              </a:solidFill>
            </a:endParaRPr>
          </a:p>
          <a:p>
            <a:pPr eaLnBrk="1" hangingPunct="1">
              <a:buFontTx/>
              <a:buNone/>
            </a:pPr>
            <a:r>
              <a:rPr lang="tr-TR" altLang="it-IT" sz="1500" b="1"/>
              <a:t>    call(Q).				</a:t>
            </a:r>
            <a:r>
              <a:rPr lang="tr-TR" altLang="it-IT" sz="1500" b="1">
                <a:solidFill>
                  <a:srgbClr val="006600"/>
                </a:solidFill>
              </a:rPr>
              <a:t>%tests R(X,Y)</a:t>
            </a:r>
          </a:p>
          <a:p>
            <a:pPr eaLnBrk="1" hangingPunct="1">
              <a:buFontTx/>
              <a:buNone/>
            </a:pPr>
            <a:endParaRPr lang="tr-TR" altLang="it-IT" sz="1500" b="1">
              <a:solidFill>
                <a:srgbClr val="006600"/>
              </a:solidFill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7D01EC0-EDE7-3E45-973C-14D4966A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1" y="897731"/>
            <a:ext cx="293608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tr-TR" altLang="it-IT" sz="1200" b="1"/>
          </a:p>
        </p:txBody>
      </p:sp>
    </p:spTree>
    <p:extLst>
      <p:ext uri="{BB962C8B-B14F-4D97-AF65-F5344CB8AC3E}">
        <p14:creationId xmlns:p14="http://schemas.microsoft.com/office/powerpoint/2010/main" val="22357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0B967-FF85-CD44-8BB2-CAD18D22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4EFA2E6-2E2B-A54A-9CC6-4670ABEF1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2800" dirty="0"/>
                  <a:t>Consider </a:t>
                </a:r>
                <a:r>
                  <a:rPr lang="it-IT" sz="2800" dirty="0" err="1"/>
                  <a:t>two</a:t>
                </a:r>
                <a:r>
                  <a:rPr lang="it-IT" sz="2800" dirty="0"/>
                  <a:t> </a:t>
                </a:r>
                <a:r>
                  <a:rPr lang="it-IT" sz="2800" dirty="0" err="1"/>
                  <a:t>strict</a:t>
                </a:r>
                <a:r>
                  <a:rPr lang="it-IT" sz="2800" dirty="0"/>
                  <a:t> </a:t>
                </a:r>
                <a:r>
                  <a:rPr lang="it-IT" sz="2800" dirty="0" err="1"/>
                  <a:t>rules</a:t>
                </a:r>
                <a:r>
                  <a:rPr lang="it-IT" sz="2800" dirty="0"/>
                  <a:t> with opposite </a:t>
                </a:r>
                <a:r>
                  <a:rPr lang="it-IT" sz="2800" dirty="0" err="1"/>
                  <a:t>conclusions</a:t>
                </a:r>
                <a14:m>
                  <m:oMath xmlns:m="http://schemas.openxmlformats.org/officeDocument/2006/math">
                    <m:r>
                      <a:rPr lang="it-I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sz="2800" dirty="0" err="1"/>
                  <a:t>What</a:t>
                </a:r>
                <a:r>
                  <a:rPr lang="it-IT" sz="2800" dirty="0"/>
                  <a:t> can </a:t>
                </a:r>
                <a:r>
                  <a:rPr lang="it-IT" sz="2800" dirty="0" err="1"/>
                  <a:t>we</a:t>
                </a:r>
                <a:r>
                  <a:rPr lang="it-IT" sz="2800" dirty="0"/>
                  <a:t> </a:t>
                </a:r>
                <a:r>
                  <a:rPr lang="it-IT" sz="2800" dirty="0" err="1"/>
                  <a:t>observe</a:t>
                </a:r>
                <a:r>
                  <a:rPr lang="it-IT" sz="2800" dirty="0"/>
                  <a:t> on </a:t>
                </a:r>
                <a:r>
                  <a:rPr lang="it-IT" sz="2800" dirty="0" err="1"/>
                  <a:t>them</a:t>
                </a:r>
                <a:r>
                  <a:rPr lang="it-IT" sz="2800" dirty="0"/>
                  <a:t>?</a:t>
                </a:r>
              </a:p>
              <a:p>
                <a:r>
                  <a:rPr lang="it-IT" sz="2800" dirty="0"/>
                  <a:t>Assume </a:t>
                </a:r>
                <a:r>
                  <a:rPr lang="it-IT" sz="2800" dirty="0" err="1"/>
                  <a:t>that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sz="2800" i="1" dirty="0"/>
                  <a:t>,</a:t>
                </a:r>
                <a:r>
                  <a:rPr lang="it-IT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2800" dirty="0"/>
                  <a:t> and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2800" dirty="0"/>
                  <a:t> are </a:t>
                </a:r>
                <a:r>
                  <a:rPr lang="it-IT" sz="2800" dirty="0" err="1"/>
                  <a:t>all</a:t>
                </a:r>
                <a:r>
                  <a:rPr lang="it-IT" sz="2800" dirty="0"/>
                  <a:t> </a:t>
                </a:r>
                <a:r>
                  <a:rPr lang="it-IT" sz="2800" i="1" dirty="0" err="1"/>
                  <a:t>facts</a:t>
                </a:r>
                <a:endParaRPr lang="it-IT" sz="2800" i="1" dirty="0"/>
              </a:p>
              <a:p>
                <a:r>
                  <a:rPr lang="it-IT" sz="2800" dirty="0" err="1"/>
                  <a:t>Now</a:t>
                </a:r>
                <a:r>
                  <a:rPr lang="it-IT" sz="2800" dirty="0"/>
                  <a:t>, </a:t>
                </a:r>
                <a:r>
                  <a:rPr lang="it-IT" sz="2800" dirty="0" err="1"/>
                  <a:t>it</a:t>
                </a:r>
                <a:r>
                  <a:rPr lang="it-IT" sz="2800" dirty="0"/>
                  <a:t>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legimitate</a:t>
                </a:r>
                <a:r>
                  <a:rPr lang="it-IT" sz="2800" dirty="0"/>
                  <a:t> to conclude </a:t>
                </a:r>
                <a:r>
                  <a:rPr lang="it-IT" sz="2800" dirty="0" err="1"/>
                  <a:t>both</a:t>
                </a:r>
                <a:r>
                  <a:rPr lang="it-IT" sz="2800" dirty="0"/>
                  <a:t> c and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it-IT" sz="2800" dirty="0"/>
              </a:p>
              <a:p>
                <a:r>
                  <a:rPr lang="it-IT" sz="2800" dirty="0" err="1"/>
                  <a:t>However</a:t>
                </a:r>
                <a:r>
                  <a:rPr lang="it-IT" sz="2800" dirty="0"/>
                  <a:t>, </a:t>
                </a:r>
                <a:r>
                  <a:rPr lang="it-IT" sz="2800" dirty="0" err="1"/>
                  <a:t>this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absurd</a:t>
                </a:r>
                <a:endParaRPr lang="it-IT" sz="28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4EFA2E6-2E2B-A54A-9CC6-4670ABEF1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0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A22CC9-D34E-4347-A3DE-7F951A53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1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64D6F-FB7C-694B-91A2-FAD1FFC0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STRICT 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A3EE51-7544-8B4D-89EA-B6586416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way to </a:t>
            </a:r>
            <a:r>
              <a:rPr lang="it-IT" dirty="0" err="1"/>
              <a:t>make</a:t>
            </a:r>
            <a:r>
              <a:rPr lang="it-IT" dirty="0"/>
              <a:t> a </a:t>
            </a:r>
            <a:r>
              <a:rPr lang="it-IT" dirty="0" err="1"/>
              <a:t>theory</a:t>
            </a:r>
            <a:r>
              <a:rPr lang="it-IT" dirty="0"/>
              <a:t> </a:t>
            </a:r>
            <a:r>
              <a:rPr lang="it-IT" dirty="0" err="1"/>
              <a:t>consistent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conclusions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by </a:t>
            </a:r>
            <a:r>
              <a:rPr lang="it-IT" dirty="0" err="1"/>
              <a:t>strict</a:t>
            </a:r>
            <a:r>
              <a:rPr lang="it-IT" dirty="0"/>
              <a:t> </a:t>
            </a:r>
            <a:r>
              <a:rPr lang="it-IT" dirty="0" err="1"/>
              <a:t>rules</a:t>
            </a:r>
            <a:r>
              <a:rPr lang="it-IT" dirty="0"/>
              <a:t> are </a:t>
            </a:r>
            <a:r>
              <a:rPr lang="it-IT" dirty="0" err="1"/>
              <a:t>contradictory</a:t>
            </a:r>
            <a:endParaRPr lang="it-IT" dirty="0"/>
          </a:p>
          <a:p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</a:t>
            </a:r>
            <a:r>
              <a:rPr lang="it-IT" dirty="0" err="1"/>
              <a:t>principles</a:t>
            </a:r>
            <a:r>
              <a:rPr lang="it-IT" dirty="0"/>
              <a:t> of </a:t>
            </a:r>
            <a:r>
              <a:rPr lang="it-IT" dirty="0" err="1"/>
              <a:t>derivation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r>
              <a:rPr lang="it-IT" dirty="0"/>
              <a:t> for </a:t>
            </a:r>
            <a:r>
              <a:rPr lang="it-IT" dirty="0" err="1"/>
              <a:t>strict</a:t>
            </a:r>
            <a:r>
              <a:rPr lang="it-IT" dirty="0"/>
              <a:t> part,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constitutes</a:t>
            </a:r>
            <a:r>
              <a:rPr lang="it-IT" dirty="0"/>
              <a:t> the </a:t>
            </a:r>
            <a:r>
              <a:rPr lang="it-IT" dirty="0" err="1"/>
              <a:t>monotonic</a:t>
            </a:r>
            <a:r>
              <a:rPr lang="it-IT" dirty="0"/>
              <a:t> </a:t>
            </a:r>
            <a:r>
              <a:rPr lang="it-IT" dirty="0" err="1"/>
              <a:t>subsystem</a:t>
            </a:r>
            <a:r>
              <a:rPr lang="it-IT" dirty="0"/>
              <a:t> of DL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D9DA66-7807-3C45-872C-636BBF27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8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15FE0-F319-504A-ACB8-429570A8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STRICT CONCLUSIONS (CTD)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84D7352-25A6-A14E-8265-8472F3D49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err="1"/>
                  <a:t>Chains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with </a:t>
                </a:r>
                <a:r>
                  <a:rPr lang="it-IT" dirty="0" err="1"/>
                  <a:t>facts</a:t>
                </a:r>
                <a:r>
                  <a:rPr lang="it-IT" dirty="0"/>
                  <a:t>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formed</a:t>
                </a:r>
                <a:r>
                  <a:rPr lang="it-IT" dirty="0"/>
                  <a:t> by </a:t>
                </a:r>
                <a:r>
                  <a:rPr lang="it-IT" dirty="0" err="1"/>
                  <a:t>strict</a:t>
                </a:r>
                <a:r>
                  <a:rPr lang="it-IT" dirty="0"/>
                  <a:t> </a:t>
                </a:r>
                <a:r>
                  <a:rPr lang="it-IT" dirty="0" err="1"/>
                  <a:t>rules</a:t>
                </a:r>
                <a:r>
                  <a:rPr lang="it-IT" dirty="0"/>
                  <a:t> </a:t>
                </a:r>
                <a:r>
                  <a:rPr lang="it-IT" dirty="0" err="1"/>
                  <a:t>cannot</a:t>
                </a:r>
                <a:r>
                  <a:rPr lang="it-IT" dirty="0"/>
                  <a:t> derive </a:t>
                </a:r>
                <a:r>
                  <a:rPr lang="it-IT" dirty="0" err="1"/>
                  <a:t>contradictory</a:t>
                </a:r>
                <a:r>
                  <a:rPr lang="it-IT" dirty="0"/>
                  <a:t> </a:t>
                </a:r>
                <a:r>
                  <a:rPr lang="it-IT" dirty="0" err="1"/>
                  <a:t>literals</a:t>
                </a:r>
                <a:endParaRPr lang="it-IT" dirty="0"/>
              </a:p>
              <a:p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defeaters</a:t>
                </a:r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</m:oMath>
                </a14:m>
                <a:r>
                  <a:rPr lang="it-IT" dirty="0"/>
                  <a:t>) and </a:t>
                </a:r>
                <a:r>
                  <a:rPr lang="it-IT" dirty="0" err="1"/>
                  <a:t>defeasible</a:t>
                </a:r>
                <a:r>
                  <a:rPr lang="it-IT" dirty="0"/>
                  <a:t> </a:t>
                </a:r>
                <a:r>
                  <a:rPr lang="it-IT" dirty="0" err="1"/>
                  <a:t>rules</a:t>
                </a:r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dirty="0"/>
                  <a:t>) can </a:t>
                </a:r>
                <a:r>
                  <a:rPr lang="it-IT" dirty="0" err="1"/>
                  <a:t>exhibit</a:t>
                </a:r>
                <a:r>
                  <a:rPr lang="it-IT" dirty="0"/>
                  <a:t> </a:t>
                </a:r>
                <a:r>
                  <a:rPr lang="it-IT" dirty="0" err="1"/>
                  <a:t>contradictory</a:t>
                </a:r>
                <a:r>
                  <a:rPr lang="it-IT" dirty="0"/>
                  <a:t> </a:t>
                </a:r>
                <a:r>
                  <a:rPr lang="it-IT" dirty="0" err="1"/>
                  <a:t>derivations</a:t>
                </a:r>
                <a:endParaRPr lang="it-IT" dirty="0"/>
              </a:p>
              <a:p>
                <a:r>
                  <a:rPr lang="it-IT" dirty="0"/>
                  <a:t>No </a:t>
                </a:r>
                <a:r>
                  <a:rPr lang="it-IT" dirty="0" err="1"/>
                  <a:t>preference</a:t>
                </a:r>
                <a:r>
                  <a:rPr lang="it-IT" dirty="0"/>
                  <a:t> can be </a:t>
                </a:r>
                <a:r>
                  <a:rPr lang="it-IT" dirty="0" err="1"/>
                  <a:t>expressed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strict</a:t>
                </a:r>
                <a:r>
                  <a:rPr lang="it-IT" dirty="0"/>
                  <a:t> </a:t>
                </a:r>
                <a:r>
                  <a:rPr lang="it-IT" dirty="0" err="1"/>
                  <a:t>rules</a:t>
                </a:r>
                <a:r>
                  <a:rPr lang="it-IT" dirty="0"/>
                  <a:t> and </a:t>
                </a:r>
                <a:r>
                  <a:rPr lang="it-IT" dirty="0" err="1"/>
                  <a:t>other</a:t>
                </a:r>
                <a:r>
                  <a:rPr lang="it-IT" dirty="0"/>
                  <a:t> </a:t>
                </a:r>
                <a:r>
                  <a:rPr lang="it-IT" dirty="0" err="1"/>
                  <a:t>rules</a:t>
                </a:r>
                <a:r>
                  <a:rPr lang="it-IT" dirty="0"/>
                  <a:t> (</a:t>
                </a:r>
                <a:r>
                  <a:rPr lang="it-IT" dirty="0" err="1"/>
                  <a:t>strict</a:t>
                </a:r>
                <a:r>
                  <a:rPr lang="it-IT" dirty="0"/>
                  <a:t>, </a:t>
                </a:r>
                <a:r>
                  <a:rPr lang="it-IT" dirty="0" err="1"/>
                  <a:t>defeasible</a:t>
                </a:r>
                <a:r>
                  <a:rPr lang="it-IT" dirty="0"/>
                  <a:t> or </a:t>
                </a:r>
                <a:r>
                  <a:rPr lang="it-IT" dirty="0" err="1"/>
                  <a:t>defeaters</a:t>
                </a:r>
                <a:r>
                  <a:rPr lang="it-IT" dirty="0"/>
                  <a:t>)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84D7352-25A6-A14E-8265-8472F3D4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381" r="-617" b="-44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84CC5C-D0B6-C84C-A015-6BF5D401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9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FC402-5222-4345-996F-39B946C9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DEFEASIBLE THEORIES (STRICT PART)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0A03C0-4D34-D34E-8F58-96D862E6A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2800" dirty="0"/>
                  <a:t>We can </a:t>
                </a:r>
                <a:r>
                  <a:rPr lang="it-IT" sz="2800" dirty="0" err="1"/>
                  <a:t>now</a:t>
                </a:r>
                <a:r>
                  <a:rPr lang="it-IT" sz="2800" dirty="0"/>
                  <a:t> introduce a </a:t>
                </a:r>
                <a:r>
                  <a:rPr lang="it-IT" sz="2800" dirty="0" err="1"/>
                  <a:t>specific</a:t>
                </a:r>
                <a:r>
                  <a:rPr lang="it-IT" sz="2800" dirty="0"/>
                  <a:t> </a:t>
                </a:r>
                <a:r>
                  <a:rPr lang="it-IT" sz="2800" i="1" dirty="0" err="1"/>
                  <a:t>proof</a:t>
                </a:r>
                <a:r>
                  <a:rPr lang="it-IT" sz="2800" i="1" dirty="0"/>
                  <a:t> </a:t>
                </a:r>
                <a:r>
                  <a:rPr lang="it-IT" sz="2800" i="1" dirty="0" err="1"/>
                  <a:t>tag</a:t>
                </a:r>
                <a:r>
                  <a:rPr lang="it-IT" sz="2800" dirty="0"/>
                  <a:t> and, for </a:t>
                </a:r>
                <a:r>
                  <a:rPr lang="it-IT" sz="2800" dirty="0" err="1"/>
                  <a:t>this</a:t>
                </a:r>
                <a:r>
                  <a:rPr lang="it-IT" sz="2800" dirty="0"/>
                  <a:t>, a </a:t>
                </a:r>
                <a:r>
                  <a:rPr lang="it-IT" sz="2800" dirty="0" err="1"/>
                  <a:t>specific</a:t>
                </a:r>
                <a:r>
                  <a:rPr lang="it-IT" sz="2800" dirty="0"/>
                  <a:t> </a:t>
                </a:r>
                <a:r>
                  <a:rPr lang="it-IT" sz="2800" i="1" dirty="0" err="1"/>
                  <a:t>proof</a:t>
                </a:r>
                <a:r>
                  <a:rPr lang="it-IT" sz="2800" i="1" dirty="0"/>
                  <a:t> </a:t>
                </a:r>
                <a:r>
                  <a:rPr lang="it-IT" sz="2800" i="1" dirty="0" err="1"/>
                  <a:t>conditions</a:t>
                </a:r>
                <a:endParaRPr lang="it-IT" sz="2800" dirty="0"/>
              </a:p>
              <a:p>
                <a:r>
                  <a:rPr lang="it-IT" sz="2800" dirty="0"/>
                  <a:t>The </a:t>
                </a:r>
                <a:r>
                  <a:rPr lang="it-IT" sz="2800" dirty="0" err="1"/>
                  <a:t>proof</a:t>
                </a:r>
                <a:r>
                  <a:rPr lang="it-IT" sz="2800" dirty="0"/>
                  <a:t> </a:t>
                </a:r>
                <a:r>
                  <a:rPr lang="it-IT" sz="2800" dirty="0" err="1"/>
                  <a:t>tag</a:t>
                </a:r>
                <a:r>
                  <a:rPr lang="it-IT" sz="2800" dirty="0"/>
                  <a:t> for </a:t>
                </a:r>
                <a:r>
                  <a:rPr lang="it-IT" sz="2800" dirty="0" err="1"/>
                  <a:t>strict</a:t>
                </a:r>
                <a:r>
                  <a:rPr lang="it-IT" sz="2800" dirty="0"/>
                  <a:t> </a:t>
                </a:r>
                <a:r>
                  <a:rPr lang="it-IT" sz="2800" dirty="0" err="1"/>
                  <a:t>derivation</a:t>
                </a:r>
                <a:r>
                  <a:rPr lang="it-IT" sz="2800" dirty="0"/>
                  <a:t>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it-IT" sz="2800" dirty="0">
                  <a:ea typeface="Cambria Math" panose="02040503050406030204" pitchFamily="18" charset="0"/>
                </a:endParaRPr>
              </a:p>
              <a:p>
                <a:r>
                  <a:rPr lang="it-IT" sz="2800" dirty="0" err="1"/>
                  <a:t>We</a:t>
                </a:r>
                <a:r>
                  <a:rPr lang="it-IT" sz="2800" dirty="0"/>
                  <a:t> </a:t>
                </a:r>
                <a:r>
                  <a:rPr lang="it-IT" sz="2800" dirty="0" err="1"/>
                  <a:t>have</a:t>
                </a:r>
                <a:r>
                  <a:rPr lang="it-IT" sz="2800" dirty="0"/>
                  <a:t> </a:t>
                </a:r>
                <a:r>
                  <a:rPr lang="it-IT" sz="2800" dirty="0" err="1"/>
                  <a:t>two</a:t>
                </a:r>
                <a:r>
                  <a:rPr lang="it-IT" sz="2800" dirty="0"/>
                  <a:t> </a:t>
                </a:r>
                <a:r>
                  <a:rPr lang="it-IT" sz="2800" i="1" dirty="0" err="1"/>
                  <a:t>forms</a:t>
                </a:r>
                <a:r>
                  <a:rPr lang="it-IT" sz="2800" dirty="0"/>
                  <a:t> of </a:t>
                </a:r>
                <a:r>
                  <a:rPr lang="it-IT" sz="2800" dirty="0" err="1"/>
                  <a:t>tagging</a:t>
                </a:r>
                <a:r>
                  <a:rPr lang="it-IT" sz="2800" dirty="0"/>
                  <a:t>: </a:t>
                </a:r>
                <a:r>
                  <a:rPr lang="it-IT" sz="2800" i="1" dirty="0"/>
                  <a:t>positive</a:t>
                </a:r>
                <a:r>
                  <a:rPr lang="it-IT" sz="2800" dirty="0"/>
                  <a:t> and </a:t>
                </a:r>
                <a:r>
                  <a:rPr lang="it-IT" sz="2800" i="1" dirty="0"/>
                  <a:t>negative</a:t>
                </a:r>
                <a:endParaRPr lang="it-IT" sz="2800" dirty="0"/>
              </a:p>
              <a:p>
                <a:r>
                  <a:rPr lang="it-IT" sz="2800" dirty="0"/>
                  <a:t>For </a:t>
                </a:r>
                <a:r>
                  <a:rPr lang="it-IT" sz="2800" dirty="0" err="1"/>
                  <a:t>each</a:t>
                </a:r>
                <a:r>
                  <a:rPr lang="it-IT" sz="2800" dirty="0"/>
                  <a:t> </a:t>
                </a:r>
                <a:r>
                  <a:rPr lang="it-IT" sz="2800" dirty="0" err="1"/>
                  <a:t>tag</a:t>
                </a:r>
                <a:r>
                  <a:rPr lang="it-IT" sz="2800" dirty="0"/>
                  <a:t> and for </a:t>
                </a:r>
                <a:r>
                  <a:rPr lang="it-IT" sz="2800" dirty="0" err="1"/>
                  <a:t>each</a:t>
                </a:r>
                <a:r>
                  <a:rPr lang="it-IT" sz="2800" dirty="0"/>
                  <a:t> </a:t>
                </a:r>
                <a:r>
                  <a:rPr lang="it-IT" sz="2800" dirty="0" err="1"/>
                  <a:t>form</a:t>
                </a:r>
                <a:r>
                  <a:rPr lang="it-IT" sz="2800" dirty="0"/>
                  <a:t> </a:t>
                </a:r>
                <a:r>
                  <a:rPr lang="it-IT" sz="2800" dirty="0" err="1"/>
                  <a:t>we</a:t>
                </a:r>
                <a:r>
                  <a:rPr lang="it-IT" sz="2800" dirty="0"/>
                  <a:t> express the </a:t>
                </a:r>
                <a:r>
                  <a:rPr lang="it-IT" sz="2800" i="1" dirty="0" err="1"/>
                  <a:t>proof</a:t>
                </a:r>
                <a:r>
                  <a:rPr lang="it-IT" sz="2800" i="1" dirty="0"/>
                  <a:t> </a:t>
                </a:r>
                <a:r>
                  <a:rPr lang="it-IT" sz="2800" i="1" dirty="0" err="1"/>
                  <a:t>conditions</a:t>
                </a:r>
                <a:r>
                  <a:rPr lang="it-IT" sz="2800" dirty="0"/>
                  <a:t> and the </a:t>
                </a:r>
                <a:r>
                  <a:rPr lang="it-IT" sz="2800" i="1" dirty="0" err="1"/>
                  <a:t>evalutation</a:t>
                </a:r>
                <a:r>
                  <a:rPr lang="it-IT" sz="2800" dirty="0"/>
                  <a:t> for a </a:t>
                </a:r>
                <a:r>
                  <a:rPr lang="it-IT" sz="2800" dirty="0" err="1"/>
                  <a:t>theory</a:t>
                </a:r>
                <a:endParaRPr lang="it-IT" sz="28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0A03C0-4D34-D34E-8F58-96D862E6A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0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7787CD-38FD-1F47-9E82-3F55F2F3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48396"/>
      </p:ext>
    </p:extLst>
  </p:cSld>
  <p:clrMapOvr>
    <a:masterClrMapping/>
  </p:clrMapOvr>
</p:sld>
</file>

<file path=ppt/theme/theme1.xml><?xml version="1.0" encoding="utf-8"?>
<a:theme xmlns:a="http://schemas.openxmlformats.org/drawingml/2006/main" name="ESD_new_GP">
  <a:themeElements>
    <a:clrScheme name="Impostazioni personalizzate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351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zione standard1" id="{8235C985-55F2-4F87-A977-D8A70953F925}" vid="{F161873E-82B3-403B-879B-B3C589C61F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ESD_new_GP</Template>
  <TotalTime>84843</TotalTime>
  <Words>3698</Words>
  <Application>Microsoft Macintosh PowerPoint</Application>
  <PresentationFormat>Presentazione su schermo (16:9)</PresentationFormat>
  <Paragraphs>530</Paragraphs>
  <Slides>54</Slides>
  <Notes>39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63" baseType="lpstr">
      <vt:lpstr>Arial Unicode MS</vt:lpstr>
      <vt:lpstr>Arial</vt:lpstr>
      <vt:lpstr>Calibri</vt:lpstr>
      <vt:lpstr>Cambria Math</vt:lpstr>
      <vt:lpstr>Courier</vt:lpstr>
      <vt:lpstr>Courier New</vt:lpstr>
      <vt:lpstr>Tahoma</vt:lpstr>
      <vt:lpstr>Times New Roman</vt:lpstr>
      <vt:lpstr>ESD_new_GP</vt:lpstr>
      <vt:lpstr>INTRODUCTION TO NON MONOTONIC REASONING  LECTURE 2:  NON MONOTONIC LOGIC AND LOGIC PROGRAMMING</vt:lpstr>
      <vt:lpstr>RECAP</vt:lpstr>
      <vt:lpstr>DEFEASIBLE LOGIC PARAPHERNALIA</vt:lpstr>
      <vt:lpstr>FACTS AND RULES</vt:lpstr>
      <vt:lpstr>PROVING OR NOT PROVING?</vt:lpstr>
      <vt:lpstr>PREFERENCES</vt:lpstr>
      <vt:lpstr>STRICT CONCLUSIONS</vt:lpstr>
      <vt:lpstr>STRICT CONCLUSIONS (CTD)</vt:lpstr>
      <vt:lpstr>DEFEASIBLE THEORIES (STRICT PART)</vt:lpstr>
      <vt:lpstr>THEORY EVALUTATION</vt:lpstr>
      <vt:lpstr>STRICT CONCLUSIONS</vt:lpstr>
      <vt:lpstr>DEFEASIBLE CONCLUSIONS</vt:lpstr>
      <vt:lpstr>NEGATIVE TAGS</vt:lpstr>
      <vt:lpstr>EXAMPLES: IRREFUTABLES</vt:lpstr>
      <vt:lpstr>EXAMPLES: REFUTABLES</vt:lpstr>
      <vt:lpstr>SOME COMPUTATIONA ISSUES TO DEAL WITH</vt:lpstr>
      <vt:lpstr>PROLOG</vt:lpstr>
      <vt:lpstr>Prolog</vt:lpstr>
      <vt:lpstr>Knowledge Base-facts</vt:lpstr>
      <vt:lpstr>Knowledge Base-facts</vt:lpstr>
      <vt:lpstr>Consulting</vt:lpstr>
      <vt:lpstr>KnowledgeBase - rules</vt:lpstr>
      <vt:lpstr>KnowledgeBase - rules</vt:lpstr>
      <vt:lpstr>KnowledgeBase - rules</vt:lpstr>
      <vt:lpstr>Rules - Logical AND</vt:lpstr>
      <vt:lpstr>Rules - Logical OR</vt:lpstr>
      <vt:lpstr>Consulting</vt:lpstr>
      <vt:lpstr>Consulting</vt:lpstr>
      <vt:lpstr>Inference</vt:lpstr>
      <vt:lpstr>Presentazione standard di PowerPoint</vt:lpstr>
      <vt:lpstr>Wildcard</vt:lpstr>
      <vt:lpstr>assert, retract, tell, told...</vt:lpstr>
      <vt:lpstr>Proof Search – How does Prolog search?</vt:lpstr>
      <vt:lpstr>Presentazione standard di PowerPoint</vt:lpstr>
      <vt:lpstr>Backtracking search</vt:lpstr>
      <vt:lpstr>Backtracking search</vt:lpstr>
      <vt:lpstr>Presentazione standard di PowerPoint</vt:lpstr>
      <vt:lpstr>Consulting</vt:lpstr>
      <vt:lpstr>Consulting</vt:lpstr>
      <vt:lpstr>Presentazione standard di PowerPoint</vt:lpstr>
      <vt:lpstr>Negation and Cut</vt:lpstr>
      <vt:lpstr>Presentazione standard di PowerPoint</vt:lpstr>
      <vt:lpstr>Cuts</vt:lpstr>
      <vt:lpstr>Cuts</vt:lpstr>
      <vt:lpstr>Cuts</vt:lpstr>
      <vt:lpstr>Presentazione standard di PowerPoint</vt:lpstr>
      <vt:lpstr>Why are cuts useful</vt:lpstr>
      <vt:lpstr>Exceptions by Cut-Fail</vt:lpstr>
      <vt:lpstr>Presentazione standard di PowerPoint</vt:lpstr>
      <vt:lpstr>Better way: Negation as Failure</vt:lpstr>
      <vt:lpstr>If-Else</vt:lpstr>
      <vt:lpstr>Lists</vt:lpstr>
      <vt:lpstr>Some important rules from gene.pro</vt:lpstr>
      <vt:lpstr>Some important rules from gene.pro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Spellini</dc:creator>
  <cp:lastModifiedBy>Matteo Cristani</cp:lastModifiedBy>
  <cp:revision>352</cp:revision>
  <dcterms:created xsi:type="dcterms:W3CDTF">2019-02-11T14:27:15Z</dcterms:created>
  <dcterms:modified xsi:type="dcterms:W3CDTF">2021-01-28T09:20:19Z</dcterms:modified>
</cp:coreProperties>
</file>