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9" r:id="rId1"/>
  </p:sldMasterIdLst>
  <p:notesMasterIdLst>
    <p:notesMasterId r:id="rId70"/>
  </p:notesMasterIdLst>
  <p:handoutMasterIdLst>
    <p:handoutMasterId r:id="rId7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444" r:id="rId13"/>
    <p:sldId id="445" r:id="rId14"/>
    <p:sldId id="446" r:id="rId15"/>
    <p:sldId id="320" r:id="rId16"/>
    <p:sldId id="321" r:id="rId17"/>
    <p:sldId id="322" r:id="rId18"/>
    <p:sldId id="323" r:id="rId19"/>
    <p:sldId id="324" r:id="rId20"/>
    <p:sldId id="325" r:id="rId21"/>
    <p:sldId id="394" r:id="rId22"/>
    <p:sldId id="437" r:id="rId23"/>
    <p:sldId id="396" r:id="rId24"/>
    <p:sldId id="395" r:id="rId25"/>
    <p:sldId id="507" r:id="rId26"/>
    <p:sldId id="483" r:id="rId27"/>
    <p:sldId id="438" r:id="rId28"/>
    <p:sldId id="398" r:id="rId29"/>
    <p:sldId id="397" r:id="rId30"/>
    <p:sldId id="406" r:id="rId31"/>
    <p:sldId id="440" r:id="rId32"/>
    <p:sldId id="407" r:id="rId33"/>
    <p:sldId id="408" r:id="rId34"/>
    <p:sldId id="487" r:id="rId35"/>
    <p:sldId id="411" r:id="rId36"/>
    <p:sldId id="413" r:id="rId37"/>
    <p:sldId id="414" r:id="rId38"/>
    <p:sldId id="441" r:id="rId39"/>
    <p:sldId id="415" r:id="rId40"/>
    <p:sldId id="416" r:id="rId41"/>
    <p:sldId id="417" r:id="rId42"/>
    <p:sldId id="418" r:id="rId43"/>
    <p:sldId id="489" r:id="rId44"/>
    <p:sldId id="419" r:id="rId45"/>
    <p:sldId id="490" r:id="rId46"/>
    <p:sldId id="420" r:id="rId47"/>
    <p:sldId id="518" r:id="rId48"/>
    <p:sldId id="510" r:id="rId49"/>
    <p:sldId id="511" r:id="rId50"/>
    <p:sldId id="281" r:id="rId51"/>
    <p:sldId id="512" r:id="rId52"/>
    <p:sldId id="513" r:id="rId53"/>
    <p:sldId id="282" r:id="rId54"/>
    <p:sldId id="514" r:id="rId55"/>
    <p:sldId id="515" r:id="rId56"/>
    <p:sldId id="516" r:id="rId57"/>
    <p:sldId id="517" r:id="rId58"/>
    <p:sldId id="285" r:id="rId59"/>
    <p:sldId id="268" r:id="rId60"/>
    <p:sldId id="269" r:id="rId61"/>
    <p:sldId id="270" r:id="rId62"/>
    <p:sldId id="271" r:id="rId63"/>
    <p:sldId id="272" r:id="rId64"/>
    <p:sldId id="273" r:id="rId65"/>
    <p:sldId id="275" r:id="rId66"/>
    <p:sldId id="276" r:id="rId67"/>
    <p:sldId id="277" r:id="rId68"/>
    <p:sldId id="279" r:id="rId69"/>
  </p:sldIdLst>
  <p:sldSz cx="9144000" cy="5143500" type="screen16x9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BC78E2-DF3B-4DCE-83BB-1269F2F94E16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444"/>
            <p14:sldId id="445"/>
            <p14:sldId id="446"/>
            <p14:sldId id="320"/>
            <p14:sldId id="321"/>
            <p14:sldId id="322"/>
            <p14:sldId id="323"/>
            <p14:sldId id="324"/>
            <p14:sldId id="325"/>
            <p14:sldId id="394"/>
            <p14:sldId id="437"/>
            <p14:sldId id="396"/>
            <p14:sldId id="395"/>
            <p14:sldId id="507"/>
            <p14:sldId id="483"/>
            <p14:sldId id="438"/>
            <p14:sldId id="398"/>
            <p14:sldId id="397"/>
            <p14:sldId id="406"/>
            <p14:sldId id="440"/>
            <p14:sldId id="407"/>
            <p14:sldId id="408"/>
            <p14:sldId id="487"/>
            <p14:sldId id="411"/>
            <p14:sldId id="413"/>
            <p14:sldId id="414"/>
            <p14:sldId id="441"/>
            <p14:sldId id="415"/>
            <p14:sldId id="416"/>
            <p14:sldId id="417"/>
            <p14:sldId id="418"/>
            <p14:sldId id="489"/>
            <p14:sldId id="419"/>
            <p14:sldId id="490"/>
            <p14:sldId id="420"/>
            <p14:sldId id="518"/>
            <p14:sldId id="510"/>
            <p14:sldId id="511"/>
            <p14:sldId id="281"/>
            <p14:sldId id="512"/>
            <p14:sldId id="513"/>
            <p14:sldId id="282"/>
            <p14:sldId id="514"/>
            <p14:sldId id="515"/>
            <p14:sldId id="516"/>
            <p14:sldId id="517"/>
            <p14:sldId id="285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o" initials="s" lastIdx="2" clrIdx="0"/>
  <p:cmAuthor id="1" name="Matteo Cristani" initials="M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640000"/>
    <a:srgbClr val="8C3836"/>
    <a:srgbClr val="FFFF99"/>
    <a:srgbClr val="AA00AA"/>
    <a:srgbClr val="98BDD6"/>
    <a:srgbClr val="287ECB"/>
    <a:srgbClr val="F0BC51"/>
    <a:srgbClr val="D16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3" autoAdjust="0"/>
    <p:restoredTop sz="86467"/>
  </p:normalViewPr>
  <p:slideViewPr>
    <p:cSldViewPr snapToGrid="0">
      <p:cViewPr varScale="1">
        <p:scale>
          <a:sx n="144" d="100"/>
          <a:sy n="144" d="100"/>
        </p:scale>
        <p:origin x="632" y="184"/>
      </p:cViewPr>
      <p:guideLst>
        <p:guide orient="horz" pos="1620"/>
        <p:guide pos="2880"/>
        <p:guide orient="horz" pos="1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928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84E245-B5A0-47D5-87CC-147578DADA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E7327-C872-472C-88D2-681BC8B0B8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790A485-6416-43AD-8EA8-9AB4021210E8}" type="datetimeFigureOut">
              <a:rPr lang="en-US" altLang="it-IT"/>
              <a:pPr>
                <a:defRPr/>
              </a:pPr>
              <a:t>2/1/21</a:t>
            </a:fld>
            <a:endParaRPr lang="en-US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62B19-2075-46D4-90D4-88B66BAEC4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0A42C-D4BA-4B57-8810-2714EF7E80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04743EB-F053-4EB0-B667-D66F0FE415E3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52446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71CFC63-76EE-4C9F-A897-82314CDCE8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9A7D3CE-DD5A-4884-90F5-F968DA0A72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4804E0D8-8B5E-4615-B9C4-D99DA5FC31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3926CD4B-EA52-4A35-ACD1-53E31ED8E8E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C34C6D3B-D2DB-4D5F-B47B-BAC5A6830E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A0687926-11A6-4219-AC1F-0E059A65D5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15E51E3-9A27-4F9D-92A0-CC2B6D7DC9D8}" type="slidenum">
              <a:rPr lang="nl-NL" altLang="it-IT"/>
              <a:pPr>
                <a:defRPr/>
              </a:pPr>
              <a:t>‹N›</a:t>
            </a:fld>
            <a:endParaRPr lang="nl-NL" altLang="it-IT"/>
          </a:p>
        </p:txBody>
      </p:sp>
    </p:spTree>
    <p:extLst>
      <p:ext uri="{BB962C8B-B14F-4D97-AF65-F5344CB8AC3E}">
        <p14:creationId xmlns:p14="http://schemas.microsoft.com/office/powerpoint/2010/main" val="3938765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C57EF8F-8361-448B-B33D-B27F754A8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D545CD-AACE-464A-8873-AFDA579DE3B8}" type="slidenum">
              <a:rPr lang="nl-NL" altLang="it-IT">
                <a:latin typeface="Arial" panose="020B0604020202020204" pitchFamily="34" charset="0"/>
              </a:rPr>
              <a:pPr/>
              <a:t>1</a:t>
            </a:fld>
            <a:endParaRPr lang="nl-NL" altLang="it-IT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461A36A-26A4-442B-A193-C48F58FB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03263"/>
            <a:ext cx="6046788" cy="3402012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93DB840-CA14-4E5B-BB44-138D926D3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0225"/>
            <a:ext cx="5026025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047" tIns="38524" rIns="77047" bIns="38524"/>
          <a:lstStyle/>
          <a:p>
            <a:pPr eaLnBrk="1" hangingPunct="1"/>
            <a:endParaRPr lang="en-US" altLang="it-IT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E23E3-E606-466E-A1AF-E5D909DD7094}" type="slidenum">
              <a:rPr lang="en-US"/>
              <a:pPr/>
              <a:t>21</a:t>
            </a:fld>
            <a:endParaRPr lang="en-US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1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E23E3-E606-466E-A1AF-E5D909DD7094}" type="slidenum">
              <a:rPr lang="en-US"/>
              <a:pPr/>
              <a:t>22</a:t>
            </a:fld>
            <a:endParaRPr lang="en-US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7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E23E3-E606-466E-A1AF-E5D909DD7094}" type="slidenum">
              <a:rPr lang="en-US"/>
              <a:pPr/>
              <a:t>26</a:t>
            </a:fld>
            <a:endParaRPr lang="en-US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6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E23E3-E606-466E-A1AF-E5D909DD7094}" type="slidenum">
              <a:rPr lang="en-US"/>
              <a:pPr/>
              <a:t>27</a:t>
            </a:fld>
            <a:endParaRPr lang="en-US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75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70295-345F-4CA5-B7A9-22B8F3E0B964}" type="slidenum">
              <a:rPr lang="en-IN" smtClean="0"/>
              <a:pPr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6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8F5CD9-6EAF-4B8B-9A4D-446D9D82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  <a:endParaRPr lang="it-IT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F5EC06-D9EF-421D-B636-55F4AACA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ED50A0-78C5-42A3-8B38-E1A9DBE8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7103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6C99A-F6EA-44E5-B86D-8086FD21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3AB2F-0E00-4C92-A508-186E6FD6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268B54-0662-4EE2-B3E9-264D1DF0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91C6E6-09D2-40BD-91F2-E474F31023E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5572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144EC7-064D-4629-A13E-BC17C0C7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BA2179-2FC3-4FAD-8BB0-1E9D316A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A0186A-B7F0-4F3A-A07F-0F1394DB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7B9D4D-E2B4-4C02-A143-BFB59491808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9109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EF3F9C-540B-468D-B525-7A1FFFB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  <a:endParaRPr lang="it-IT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AC2101-7C3D-43D9-B409-B7ABFD75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01E8D0-7250-4243-89B8-07E48DFA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CD341D-7438-4FA4-973F-6F9EECBD14B9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8585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small" baseline="0"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FC1CC5-72B4-4175-96AC-0AAB76C5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D2EC85-D444-4CAE-8A7C-2318EECB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7C0FDD-1C9E-4F9B-802B-D0D0B256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FA0980B-2DE9-40AD-8A4E-40673DB95E9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6898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DFE60E-FCA5-4468-A238-A20DBCFC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C1C83E-6933-48CB-81DB-2D6C24A0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80F37-86A5-4A66-88A3-29B44267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54FAF7-AB3B-4F7E-9E4D-EFD1BDE13684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4396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C22FEF5-9EB2-453F-A5FE-EAB3C53E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8A33CE7-8F18-4DB0-B6A3-7B697BF4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4923DE-6083-4153-995D-8F0374F8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D30E12C-3274-4FAB-BA9C-E68E77B0C14D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1857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01FED8-2700-48C7-87EB-F70A6817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426F0B-8BC6-4ADE-A8A8-5385F517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582239-C1BB-485A-9FEE-F41A21AB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F7909B-0F24-4DCB-B54E-6ED0CFB1C01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3182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FE9452-6A85-432A-9499-56CE62AA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0F88F0-4AAD-4067-8504-06A96A4C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0A01D4-5A85-4F93-84CF-2B84CC80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2D64222-F0E5-4BFA-B141-DC6F71D6256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666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507EE9-0CDC-4148-8A28-DB77BBCD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22D2B5-089D-434E-80AE-5C832BCC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2FBC73-D206-45C1-96E4-53614CD9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476B2D-B94D-4307-9644-89F667858B3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1996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en-US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0E7B81-0415-45FD-AB81-D333AF2D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E77243-2F71-42BE-B622-2FC4DE67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6188A-68ED-4AC6-B692-6ABAE89F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B338B3-9BD9-4219-AABA-FCF7A675F8C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81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3E4D53D9-0413-4E98-B30A-0911779B1C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136525"/>
            <a:ext cx="7924800" cy="0"/>
          </a:xfrm>
          <a:prstGeom prst="line">
            <a:avLst/>
          </a:prstGeom>
          <a:noFill/>
          <a:ln w="25400">
            <a:solidFill>
              <a:srgbClr val="953735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" name="Segnaposto titolo 1">
            <a:extLst>
              <a:ext uri="{FF2B5EF4-FFF2-40B4-BE49-F238E27FC236}">
                <a16:creationId xmlns:a16="http://schemas.microsoft.com/office/drawing/2014/main" id="{AA9ADE31-466F-4A6E-B2C5-67CEBCE01D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952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  <a:endParaRPr lang="en-US" altLang="it-IT"/>
          </a:p>
        </p:txBody>
      </p:sp>
      <p:sp>
        <p:nvSpPr>
          <p:cNvPr id="2052" name="Segnaposto testo 2">
            <a:extLst>
              <a:ext uri="{FF2B5EF4-FFF2-40B4-BE49-F238E27FC236}">
                <a16:creationId xmlns:a16="http://schemas.microsoft.com/office/drawing/2014/main" id="{11430D93-9A39-4E38-B62A-1CFA666B51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866775"/>
            <a:ext cx="822960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  <a:endParaRPr lang="en-US" alt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9039C1-3D31-4618-812B-62486E9A9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  <a:endParaRPr lang="en-US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C481AF-DC48-4A15-B780-A6FE13CE1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15BA29-28F1-45BD-95D4-7D70F8E1C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7703C53-5324-49A8-8F9E-1D23D9472D2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43039F-1152-7640-A8B6-3592FA14B47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035975" y="18703"/>
            <a:ext cx="1108025" cy="3920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80000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95ECE64-F2A7-4B42-9294-67E7C0311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128" y="4092351"/>
            <a:ext cx="334803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1800" dirty="0">
                <a:latin typeface="Tahoma" panose="020B0604030504040204" pitchFamily="34" charset="0"/>
              </a:rPr>
              <a:t>Computer Science Department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1800" dirty="0">
                <a:latin typeface="Tahoma" panose="020B0604030504040204" pitchFamily="34" charset="0"/>
              </a:rPr>
              <a:t>University of Verona - Italy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34E587E-09E1-4E74-AE2B-B98A490615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93216" y="843558"/>
            <a:ext cx="7772400" cy="2088232"/>
          </a:xfrm>
          <a:effectLst>
            <a:outerShdw blurRad="63500" dist="81320" dir="2319588" algn="ctr" rotWithShape="0">
              <a:schemeClr val="bg2">
                <a:alpha val="74997"/>
              </a:schemeClr>
            </a:outerShdw>
          </a:effectLst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ea typeface="+mj-ea"/>
                <a:cs typeface="+mj-cs"/>
              </a:rPr>
              <a:t>INTRODUCTION TO NON MONOTONIC REASONING</a:t>
            </a:r>
            <a:br>
              <a:rPr lang="en-US" sz="3600" b="1" dirty="0">
                <a:ea typeface="+mj-ea"/>
                <a:cs typeface="+mj-cs"/>
              </a:rPr>
            </a:br>
            <a:br>
              <a:rPr lang="en-US" sz="3600" b="1" dirty="0">
                <a:ea typeface="+mj-ea"/>
                <a:cs typeface="+mj-cs"/>
              </a:rPr>
            </a:br>
            <a:r>
              <a:rPr lang="en-US" sz="3100" b="1" dirty="0">
                <a:solidFill>
                  <a:schemeClr val="tx1"/>
                </a:solidFill>
                <a:ea typeface="+mj-ea"/>
                <a:cs typeface="+mj-cs"/>
              </a:rPr>
              <a:t>LECTURE 3:	</a:t>
            </a:r>
            <a:r>
              <a:rPr lang="en-US" sz="3100" b="1">
                <a:solidFill>
                  <a:schemeClr val="tx1"/>
                </a:solidFill>
                <a:ea typeface="+mj-ea"/>
                <a:cs typeface="+mj-cs"/>
              </a:rPr>
              <a:t> MODAL LOGICS</a:t>
            </a:r>
            <a:endParaRPr lang="en-US" sz="36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28677" name="Immagine 25" descr="univr-color.gif">
            <a:extLst>
              <a:ext uri="{FF2B5EF4-FFF2-40B4-BE49-F238E27FC236}">
                <a16:creationId xmlns:a16="http://schemas.microsoft.com/office/drawing/2014/main" id="{0F2A3EAB-47C4-4463-9952-A31D235A5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141" y="3805014"/>
            <a:ext cx="1098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CasellaDiTesto 1">
            <a:extLst>
              <a:ext uri="{FF2B5EF4-FFF2-40B4-BE49-F238E27FC236}">
                <a16:creationId xmlns:a16="http://schemas.microsoft.com/office/drawing/2014/main" id="{7FE76117-C115-45E9-82F7-562E82BF0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4213" y="20081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it-IT" sz="1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44CFF-A052-AB4B-8FF1-7CBE9044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4307"/>
            <a:ext cx="8229600" cy="857250"/>
          </a:xfrm>
        </p:spPr>
        <p:txBody>
          <a:bodyPr/>
          <a:lstStyle/>
          <a:p>
            <a:r>
              <a:rPr lang="it-IT" dirty="0"/>
              <a:t>BOOLEAN REWRITING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FC97F34-A57B-9341-9A1E-B8E82121AA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46585" y="1098465"/>
                <a:ext cx="1957526" cy="33944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it-I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it-I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sz="3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3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3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it-I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it-I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sz="3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FC97F34-A57B-9341-9A1E-B8E82121A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46585" y="1098465"/>
                <a:ext cx="1957526" cy="3394472"/>
              </a:xfrm>
              <a:blipFill>
                <a:blip r:embed="rId2"/>
                <a:stretch>
                  <a:fillRect l="-3871" r="-277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17B045-53AC-3A41-9601-D44357EC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343EFA1-FD42-7541-BF52-DDFD863D6EC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61126" y="1054691"/>
                <a:ext cx="1957526" cy="3394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it-I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it-I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sz="3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3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3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it-I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it-I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sz="3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343EFA1-FD42-7541-BF52-DDFD863D6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1126" y="1054691"/>
                <a:ext cx="1957526" cy="3394472"/>
              </a:xfrm>
              <a:prstGeom prst="rect">
                <a:avLst/>
              </a:prstGeom>
              <a:blipFill>
                <a:blip r:embed="rId3"/>
                <a:stretch>
                  <a:fillRect l="-3205" r="-275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EDC9111-EDD3-D14E-B10A-7EF24A6CCAE8}"/>
              </a:ext>
            </a:extLst>
          </p:cNvPr>
          <p:cNvCxnSpPr/>
          <p:nvPr/>
        </p:nvCxnSpPr>
        <p:spPr>
          <a:xfrm>
            <a:off x="1866037" y="2112293"/>
            <a:ext cx="0" cy="46163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08F1C00-5AB5-2F4F-B03E-F6E7A1BC4279}"/>
              </a:ext>
            </a:extLst>
          </p:cNvPr>
          <p:cNvCxnSpPr/>
          <p:nvPr/>
        </p:nvCxnSpPr>
        <p:spPr>
          <a:xfrm>
            <a:off x="6380578" y="2027163"/>
            <a:ext cx="0" cy="46163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9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22F32F-BD37-6843-B2F2-82A1DA8A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MODAL LOGICS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FF0492F-FB47-A24F-949D-A8044F6E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knowledge</a:t>
            </a:r>
            <a:r>
              <a:rPr lang="it-IT" dirty="0"/>
              <a:t> and time </a:t>
            </a:r>
            <a:r>
              <a:rPr lang="it-IT" dirty="0" err="1"/>
              <a:t>paradox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nonmonotonic</a:t>
            </a:r>
            <a:r>
              <a:rPr lang="it-IT" dirty="0"/>
              <a:t> nature of </a:t>
            </a:r>
            <a:r>
              <a:rPr lang="it-IT" dirty="0" err="1"/>
              <a:t>knowledge</a:t>
            </a:r>
            <a:r>
              <a:rPr lang="it-IT" dirty="0"/>
              <a:t>: </a:t>
            </a:r>
            <a:r>
              <a:rPr lang="it-IT" dirty="0" err="1"/>
              <a:t>learning</a:t>
            </a:r>
            <a:r>
              <a:rPr lang="it-IT" dirty="0"/>
              <a:t> and </a:t>
            </a:r>
            <a:r>
              <a:rPr lang="it-IT" dirty="0" err="1"/>
              <a:t>forgetting</a:t>
            </a:r>
            <a:endParaRPr lang="it-IT" dirty="0"/>
          </a:p>
          <a:p>
            <a:r>
              <a:rPr lang="it-IT" dirty="0"/>
              <a:t>Some </a:t>
            </a:r>
            <a:r>
              <a:rPr lang="it-IT" dirty="0" err="1"/>
              <a:t>issues</a:t>
            </a:r>
            <a:r>
              <a:rPr lang="it-IT" dirty="0"/>
              <a:t> in </a:t>
            </a:r>
            <a:r>
              <a:rPr lang="it-IT" dirty="0" err="1"/>
              <a:t>deontic</a:t>
            </a:r>
            <a:r>
              <a:rPr lang="it-IT" dirty="0"/>
              <a:t> </a:t>
            </a:r>
            <a:r>
              <a:rPr lang="it-IT" dirty="0" err="1"/>
              <a:t>logic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D6DF70-673B-2842-A395-C5487548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NMR</a:t>
            </a:r>
          </a:p>
        </p:txBody>
      </p:sp>
    </p:spTree>
    <p:extLst>
      <p:ext uri="{BB962C8B-B14F-4D97-AF65-F5344CB8AC3E}">
        <p14:creationId xmlns:p14="http://schemas.microsoft.com/office/powerpoint/2010/main" val="78661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AutoShap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sz="4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Muddy Children Puzzle</a:t>
            </a:r>
            <a:endParaRPr lang="en-US" sz="4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800" i="1" dirty="0">
                <a:solidFill>
                  <a:srgbClr val="FF0000"/>
                </a:solidFill>
              </a:rPr>
              <a:t>n</a:t>
            </a:r>
            <a:r>
              <a:rPr lang="en-US" sz="1800" dirty="0">
                <a:solidFill>
                  <a:srgbClr val="FF0000"/>
                </a:solidFill>
              </a:rPr>
              <a:t> children </a:t>
            </a:r>
            <a:r>
              <a:rPr lang="en-US" sz="1800" dirty="0"/>
              <a:t>meet their father after playing in the mud. The father notices that </a:t>
            </a:r>
            <a:r>
              <a:rPr lang="en-US" sz="1800" i="1" dirty="0"/>
              <a:t>k</a:t>
            </a:r>
            <a:r>
              <a:rPr lang="en-US" sz="1800" dirty="0"/>
              <a:t> of the children have mud dots on their foreheads.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800" dirty="0"/>
              <a:t>Each child sees everybody else’s foreheads, but not his own.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800" dirty="0"/>
              <a:t>The father says: “</a:t>
            </a:r>
            <a:r>
              <a:rPr lang="en-US" sz="1800" i="1" dirty="0"/>
              <a:t>At least one of you has mud on his forehead</a:t>
            </a:r>
            <a:r>
              <a:rPr lang="en-US" sz="1800" dirty="0"/>
              <a:t>.”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800" dirty="0"/>
              <a:t>The father then says: “</a:t>
            </a:r>
            <a:r>
              <a:rPr lang="en-US" sz="1800" i="1" dirty="0"/>
              <a:t>Do any of you know that you have mud on your forehead? If you do, raise your hand now.</a:t>
            </a:r>
            <a:r>
              <a:rPr lang="en-US" sz="1800" dirty="0"/>
              <a:t>”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800" dirty="0"/>
              <a:t>No one raises his hand.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800" dirty="0"/>
              <a:t>The father repeats the question, and again no one moves.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800" dirty="0"/>
              <a:t>After </a:t>
            </a:r>
            <a:r>
              <a:rPr lang="en-US" sz="1800" dirty="0">
                <a:solidFill>
                  <a:srgbClr val="00B050"/>
                </a:solidFill>
              </a:rPr>
              <a:t>exactly </a:t>
            </a:r>
            <a:r>
              <a:rPr lang="en-US" sz="1800" i="1" dirty="0">
                <a:solidFill>
                  <a:srgbClr val="00B050"/>
                </a:solidFill>
              </a:rPr>
              <a:t>k</a:t>
            </a:r>
            <a:r>
              <a:rPr lang="en-US" sz="1800" dirty="0">
                <a:solidFill>
                  <a:srgbClr val="00B050"/>
                </a:solidFill>
              </a:rPr>
              <a:t> repetitions</a:t>
            </a:r>
            <a:r>
              <a:rPr lang="en-US" sz="1800" dirty="0"/>
              <a:t>, all children with muddy foreheads </a:t>
            </a:r>
            <a:r>
              <a:rPr lang="en-US" sz="1800" dirty="0">
                <a:solidFill>
                  <a:srgbClr val="00B0F0"/>
                </a:solidFill>
              </a:rPr>
              <a:t>raise their hands </a:t>
            </a:r>
            <a:r>
              <a:rPr lang="en-US" sz="1800" dirty="0"/>
              <a:t>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95027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6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Muddy Children (cont.)</a:t>
            </a:r>
          </a:p>
        </p:txBody>
      </p:sp>
      <p:sp>
        <p:nvSpPr>
          <p:cNvPr id="8478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771650" y="1771651"/>
            <a:ext cx="3124200" cy="2793206"/>
          </a:xfrm>
        </p:spPr>
        <p:txBody>
          <a:bodyPr/>
          <a:lstStyle/>
          <a:p>
            <a:r>
              <a:rPr lang="en-US" sz="1800" dirty="0"/>
              <a:t>Suppose </a:t>
            </a:r>
            <a:r>
              <a:rPr lang="en-US" sz="1800" i="1" dirty="0">
                <a:solidFill>
                  <a:srgbClr val="FF0000"/>
                </a:solidFill>
              </a:rPr>
              <a:t>k</a:t>
            </a:r>
            <a:r>
              <a:rPr lang="en-US" sz="18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1800" dirty="0"/>
              <a:t>The muddy child knows the others are clean</a:t>
            </a:r>
          </a:p>
          <a:p>
            <a:r>
              <a:rPr lang="en-US" sz="1800" dirty="0"/>
              <a:t>When the father says at least one is muddy, he concludes that it’s him</a:t>
            </a:r>
          </a:p>
        </p:txBody>
      </p:sp>
      <p:pic>
        <p:nvPicPr>
          <p:cNvPr id="847878" name="Picture 6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04197" y="1771651"/>
            <a:ext cx="2537222" cy="2793206"/>
          </a:xfrm>
        </p:spPr>
      </p:pic>
    </p:spTree>
    <p:extLst>
      <p:ext uri="{BB962C8B-B14F-4D97-AF65-F5344CB8AC3E}">
        <p14:creationId xmlns:p14="http://schemas.microsoft.com/office/powerpoint/2010/main" val="3386148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6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Muddy Children (cont.)</a:t>
            </a:r>
          </a:p>
        </p:txBody>
      </p:sp>
      <p:sp>
        <p:nvSpPr>
          <p:cNvPr id="8427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771650" y="1771651"/>
            <a:ext cx="3664744" cy="279320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Suppose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</a:t>
            </a:r>
          </a:p>
          <a:p>
            <a:r>
              <a:rPr lang="en-US" sz="1500" dirty="0"/>
              <a:t>Suppose you are muddy</a:t>
            </a:r>
          </a:p>
          <a:p>
            <a:r>
              <a:rPr lang="en-US" sz="1500" dirty="0"/>
              <a:t>After the first announcement, you see another muddy child, so you think perhaps he’s the only muddy one.</a:t>
            </a:r>
          </a:p>
          <a:p>
            <a:r>
              <a:rPr lang="en-US" sz="1500" dirty="0"/>
              <a:t>But you note that this child did not raise his hand, and you </a:t>
            </a:r>
            <a:r>
              <a:rPr lang="en-US" sz="1500" dirty="0" err="1"/>
              <a:t>realise</a:t>
            </a:r>
            <a:r>
              <a:rPr lang="en-US" sz="1500" dirty="0"/>
              <a:t> you are also muddy.</a:t>
            </a:r>
          </a:p>
          <a:p>
            <a:r>
              <a:rPr lang="en-US" sz="1500" dirty="0"/>
              <a:t>So you raise your hand in the next round, and so does the other muddy child</a:t>
            </a:r>
          </a:p>
        </p:txBody>
      </p:sp>
      <p:pic>
        <p:nvPicPr>
          <p:cNvPr id="842758" name="Picture 6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2" cstate="print"/>
          <a:srcRect r="42914"/>
          <a:stretch>
            <a:fillRect/>
          </a:stretch>
        </p:blipFill>
        <p:spPr>
          <a:xfrm>
            <a:off x="5488782" y="1771651"/>
            <a:ext cx="2160985" cy="2793206"/>
          </a:xfrm>
        </p:spPr>
      </p:pic>
    </p:spTree>
    <p:extLst>
      <p:ext uri="{BB962C8B-B14F-4D97-AF65-F5344CB8AC3E}">
        <p14:creationId xmlns:p14="http://schemas.microsoft.com/office/powerpoint/2010/main" val="73155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914401"/>
            <a:ext cx="6172200" cy="3394472"/>
          </a:xfrm>
        </p:spPr>
        <p:txBody>
          <a:bodyPr/>
          <a:lstStyle/>
          <a:p>
            <a:r>
              <a:rPr lang="en-US" dirty="0"/>
              <a:t>Detailed analysis of    </a:t>
            </a:r>
            <a:r>
              <a:rPr lang="en-US" dirty="0">
                <a:solidFill>
                  <a:srgbClr val="00B0F0"/>
                </a:solidFill>
              </a:rPr>
              <a:t>two</a:t>
            </a:r>
            <a:r>
              <a:rPr lang="en-US" dirty="0"/>
              <a:t> children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 l="20667" t="27733" r="20000" b="14933"/>
          <a:stretch>
            <a:fillRect/>
          </a:stretch>
        </p:blipFill>
        <p:spPr bwMode="auto">
          <a:xfrm>
            <a:off x="1143001" y="1366893"/>
            <a:ext cx="5715000" cy="34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85900" y="205978"/>
            <a:ext cx="6172200" cy="536972"/>
          </a:xfrm>
          <a:prstGeom prst="rect">
            <a:avLst/>
          </a:prstGeom>
          <a:solidFill>
            <a:srgbClr val="FFFF00"/>
          </a:solidFill>
        </p:spPr>
        <p:txBody>
          <a:bodyPr vert="horz" lIns="68580" tIns="34290" rIns="68580" bIns="34290" rtlCol="0" anchor="ctr">
            <a:normAutofit fontScale="97500" lnSpcReduction="10000"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US" sz="3300">
                <a:latin typeface="+mj-lt"/>
                <a:ea typeface="+mj-ea"/>
                <a:cs typeface="+mj-cs"/>
              </a:rPr>
              <a:t>Muddy Children.</a:t>
            </a:r>
            <a:endParaRPr lang="en-US" sz="33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054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050" y="857251"/>
            <a:ext cx="6172200" cy="3394472"/>
          </a:xfrm>
        </p:spPr>
        <p:txBody>
          <a:bodyPr/>
          <a:lstStyle/>
          <a:p>
            <a:r>
              <a:rPr lang="en-US" dirty="0"/>
              <a:t>Now suppose there are 3 children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25600" r="20000" b="16000"/>
          <a:stretch>
            <a:fillRect/>
          </a:stretch>
        </p:blipFill>
        <p:spPr bwMode="auto">
          <a:xfrm>
            <a:off x="1485900" y="1657350"/>
            <a:ext cx="5257800" cy="319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85900" y="205978"/>
            <a:ext cx="6172200" cy="536972"/>
          </a:xfrm>
          <a:prstGeom prst="rect">
            <a:avLst/>
          </a:prstGeom>
          <a:solidFill>
            <a:srgbClr val="FFFF00"/>
          </a:solidFill>
        </p:spPr>
        <p:txBody>
          <a:bodyPr vert="horz" lIns="68580" tIns="34290" rIns="68580" bIns="34290" rtlCol="0" anchor="ctr">
            <a:normAutofit fontScale="97500" lnSpcReduction="10000"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US" sz="3300">
                <a:latin typeface="+mj-lt"/>
                <a:ea typeface="+mj-ea"/>
                <a:cs typeface="+mj-cs"/>
              </a:rPr>
              <a:t>Muddy Children.</a:t>
            </a:r>
            <a:endParaRPr lang="en-US" sz="33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09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543051"/>
            <a:ext cx="6172200" cy="571500"/>
          </a:xfrm>
        </p:spPr>
        <p:txBody>
          <a:bodyPr/>
          <a:lstStyle/>
          <a:p>
            <a:r>
              <a:rPr lang="en-US" dirty="0"/>
              <a:t>Case of three children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25600" r="20667" b="30933"/>
          <a:stretch>
            <a:fillRect/>
          </a:stretch>
        </p:blipFill>
        <p:spPr bwMode="auto">
          <a:xfrm>
            <a:off x="1371600" y="2348970"/>
            <a:ext cx="6103558" cy="279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85900" y="205978"/>
            <a:ext cx="6172200" cy="536972"/>
          </a:xfrm>
          <a:prstGeom prst="rect">
            <a:avLst/>
          </a:prstGeom>
          <a:solidFill>
            <a:srgbClr val="FFFF00"/>
          </a:solidFill>
        </p:spPr>
        <p:txBody>
          <a:bodyPr vert="horz" lIns="68580" tIns="34290" rIns="68580" bIns="34290" rtlCol="0" anchor="ctr">
            <a:normAutofit fontScale="97500" lnSpcReduction="10000"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US" sz="3300">
                <a:latin typeface="+mj-lt"/>
                <a:ea typeface="+mj-ea"/>
                <a:cs typeface="+mj-cs"/>
              </a:rPr>
              <a:t>Muddy Children.</a:t>
            </a:r>
            <a:endParaRPr lang="en-US" sz="33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6486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28800" r="19333" b="13867"/>
          <a:stretch>
            <a:fillRect/>
          </a:stretch>
        </p:blipFill>
        <p:spPr bwMode="auto">
          <a:xfrm>
            <a:off x="1371600" y="1457406"/>
            <a:ext cx="6240749" cy="368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057400" y="914400"/>
            <a:ext cx="6172200" cy="571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257175" indent="-257175" defTabSz="6858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ea typeface="+mn-ea"/>
              </a:rPr>
              <a:t>Case of three children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5900" y="205978"/>
            <a:ext cx="6172200" cy="536972"/>
          </a:xfrm>
          <a:prstGeom prst="rect">
            <a:avLst/>
          </a:prstGeom>
          <a:solidFill>
            <a:srgbClr val="FFFF00"/>
          </a:solidFill>
        </p:spPr>
        <p:txBody>
          <a:bodyPr vert="horz" lIns="68580" tIns="34290" rIns="68580" bIns="34290" rtlCol="0" anchor="ctr">
            <a:normAutofit fontScale="97500" lnSpcReduction="10000"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US" sz="3300">
                <a:latin typeface="+mj-lt"/>
                <a:ea typeface="+mj-ea"/>
                <a:cs typeface="+mj-cs"/>
              </a:rPr>
              <a:t>Muddy Children.</a:t>
            </a:r>
            <a:endParaRPr lang="en-US" sz="33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0188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 l="20667" t="26667" r="21333" b="18133"/>
          <a:stretch>
            <a:fillRect/>
          </a:stretch>
        </p:blipFill>
        <p:spPr bwMode="auto">
          <a:xfrm>
            <a:off x="1428750" y="1594554"/>
            <a:ext cx="5966446" cy="354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057400" y="914400"/>
            <a:ext cx="6172200" cy="571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257175" indent="-257175" defTabSz="6858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ea typeface="+mn-ea"/>
              </a:rPr>
              <a:t>Case of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three</a:t>
            </a:r>
            <a:r>
              <a:rPr lang="en-US" sz="2400" dirty="0">
                <a:latin typeface="+mn-lt"/>
                <a:ea typeface="+mn-ea"/>
              </a:rPr>
              <a:t> children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5900" y="205978"/>
            <a:ext cx="6172200" cy="536972"/>
          </a:xfrm>
          <a:prstGeom prst="rect">
            <a:avLst/>
          </a:prstGeom>
          <a:solidFill>
            <a:srgbClr val="FFFF00"/>
          </a:solidFill>
        </p:spPr>
        <p:txBody>
          <a:bodyPr vert="horz" lIns="68580" tIns="34290" rIns="68580" bIns="34290" rtlCol="0" anchor="ctr">
            <a:normAutofit fontScale="97500" lnSpcReduction="10000"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US" sz="3300">
                <a:latin typeface="+mj-lt"/>
                <a:ea typeface="+mj-ea"/>
                <a:cs typeface="+mj-cs"/>
              </a:rPr>
              <a:t>Muddy Children.</a:t>
            </a:r>
            <a:endParaRPr lang="en-US" sz="33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386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4A59A-E0E2-7C42-A39A-BF12EDC1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TODAY’S LECTURE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A4FC32-7D67-6549-9221-D81E7F93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b="1" dirty="0"/>
              <a:t>UNIT 3: MODAL LOGIC AND NON MONOTONIC PARADIGM</a:t>
            </a:r>
            <a:endParaRPr lang="it-IT" sz="2000" b="1" dirty="0"/>
          </a:p>
          <a:p>
            <a:pPr lvl="1"/>
            <a:r>
              <a:rPr lang="en-US" sz="1800" b="1" dirty="0"/>
              <a:t>Labelled and modal logics</a:t>
            </a:r>
            <a:endParaRPr lang="it-IT" sz="1800" dirty="0"/>
          </a:p>
          <a:p>
            <a:pPr lvl="2"/>
            <a:r>
              <a:rPr lang="en-US" sz="1600" dirty="0"/>
              <a:t>Introduction to labelled logics</a:t>
            </a:r>
            <a:endParaRPr lang="it-IT" sz="1600" dirty="0"/>
          </a:p>
          <a:p>
            <a:pPr lvl="2"/>
            <a:r>
              <a:rPr lang="en-US" sz="1600" dirty="0"/>
              <a:t>Modal logics</a:t>
            </a:r>
            <a:endParaRPr lang="it-IT" sz="1600" dirty="0"/>
          </a:p>
          <a:p>
            <a:pPr lvl="1"/>
            <a:r>
              <a:rPr lang="en-US" sz="1800" b="1" dirty="0"/>
              <a:t>Specific non monotonic modal structures </a:t>
            </a:r>
            <a:endParaRPr lang="it-IT" sz="1800" dirty="0"/>
          </a:p>
          <a:p>
            <a:pPr lvl="2"/>
            <a:r>
              <a:rPr lang="en-US" sz="1600" dirty="0"/>
              <a:t>Epistemic logic</a:t>
            </a:r>
            <a:endParaRPr lang="it-IT" sz="1600" dirty="0"/>
          </a:p>
          <a:p>
            <a:pPr lvl="2"/>
            <a:r>
              <a:rPr lang="en-US" sz="1600" dirty="0"/>
              <a:t>BDI systems (Beliefs, Desires, Intentions)</a:t>
            </a:r>
            <a:endParaRPr lang="it-IT" sz="1600" dirty="0"/>
          </a:p>
          <a:p>
            <a:pPr lvl="1"/>
            <a:r>
              <a:rPr lang="en-US" sz="1800" b="1" dirty="0"/>
              <a:t>Temporal reasoning and non-monotonicity</a:t>
            </a:r>
            <a:endParaRPr lang="it-IT" sz="1800" dirty="0"/>
          </a:p>
          <a:p>
            <a:pPr lvl="2"/>
            <a:r>
              <a:rPr lang="en-US" sz="1600" dirty="0"/>
              <a:t>Linear logic is non-monotonic</a:t>
            </a:r>
            <a:endParaRPr lang="it-IT" sz="1600" dirty="0"/>
          </a:p>
          <a:p>
            <a:pPr lvl="2"/>
            <a:r>
              <a:rPr lang="en-US" sz="1600" dirty="0"/>
              <a:t>Representing learning and forgetting</a:t>
            </a:r>
            <a:endParaRPr lang="it-IT" sz="1600" dirty="0"/>
          </a:p>
          <a:p>
            <a:pPr lvl="1"/>
            <a:r>
              <a:rPr lang="en-US" sz="1800" b="1" dirty="0"/>
              <a:t>Belief revision</a:t>
            </a:r>
            <a:endParaRPr lang="it-IT" sz="1800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676D26-E5D8-DD4C-B72E-EAC2803C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63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26667" r="20000" b="44800"/>
          <a:stretch>
            <a:fillRect/>
          </a:stretch>
        </p:blipFill>
        <p:spPr bwMode="auto">
          <a:xfrm>
            <a:off x="1428750" y="971550"/>
            <a:ext cx="6172124" cy="183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828800" y="571500"/>
            <a:ext cx="6172200" cy="571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257175" indent="-257175" defTabSz="6858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ea typeface="+mn-ea"/>
              </a:rPr>
              <a:t>Case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of N</a:t>
            </a:r>
            <a:r>
              <a:rPr lang="en-US" sz="2400" dirty="0">
                <a:latin typeface="+mn-lt"/>
                <a:ea typeface="+mn-ea"/>
              </a:rPr>
              <a:t> children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5900" y="0"/>
            <a:ext cx="6172200" cy="536972"/>
          </a:xfrm>
          <a:prstGeom prst="rect">
            <a:avLst/>
          </a:prstGeom>
          <a:solidFill>
            <a:srgbClr val="FFFF00"/>
          </a:solidFill>
        </p:spPr>
        <p:txBody>
          <a:bodyPr vert="horz" lIns="68580" tIns="34290" rIns="68580" bIns="34290" rtlCol="0" anchor="ctr">
            <a:normAutofit fontScale="97500" lnSpcReduction="10000"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US" sz="3300">
                <a:latin typeface="+mj-lt"/>
                <a:ea typeface="+mj-ea"/>
                <a:cs typeface="+mj-cs"/>
              </a:rPr>
              <a:t>Muddy Children.</a:t>
            </a:r>
            <a:endParaRPr lang="en-US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4450" y="2686050"/>
            <a:ext cx="422910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/>
              <a:t>Assume N children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Assume K have mud on heads.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Assuming – common knowledge of at least one dot , 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all perfect </a:t>
            </a:r>
            <a:r>
              <a:rPr lang="en-US" dirty="0" err="1"/>
              <a:t>reasoners</a:t>
            </a:r>
            <a:r>
              <a:rPr lang="en-US" dirty="0"/>
              <a:t> 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each round of reasoning takes one unit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0699" y="981864"/>
            <a:ext cx="2800350" cy="19851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</a:p>
          <a:p>
            <a:r>
              <a:rPr lang="en-US" dirty="0"/>
              <a:t>K children will speak at time t=K</a:t>
            </a:r>
          </a:p>
          <a:p>
            <a:endParaRPr lang="en-US" dirty="0"/>
          </a:p>
          <a:p>
            <a:r>
              <a:rPr lang="en-US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crucial concepts: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Common </a:t>
            </a:r>
            <a:r>
              <a:rPr lang="en-US" dirty="0" err="1"/>
              <a:t>knkowledge</a:t>
            </a: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Consequential closure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5250" y="3181806"/>
            <a:ext cx="19431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the simplest problem that can be solved using modal logic and its variants</a:t>
            </a:r>
          </a:p>
        </p:txBody>
      </p:sp>
    </p:spTree>
    <p:extLst>
      <p:ext uri="{BB962C8B-B14F-4D97-AF65-F5344CB8AC3E}">
        <p14:creationId xmlns:p14="http://schemas.microsoft.com/office/powerpoint/2010/main" val="95947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AutoShape 2"/>
          <p:cNvSpPr>
            <a:spLocks noGrp="1" noChangeArrowheads="1"/>
          </p:cNvSpPr>
          <p:nvPr>
            <p:ph type="title"/>
          </p:nvPr>
        </p:nvSpPr>
        <p:spPr>
          <a:xfrm>
            <a:off x="1485900" y="205978"/>
            <a:ext cx="6172200" cy="442317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Partition Model of Knowledge</a:t>
            </a:r>
          </a:p>
        </p:txBody>
      </p:sp>
    </p:spTree>
    <p:extLst>
      <p:ext uri="{BB962C8B-B14F-4D97-AF65-F5344CB8AC3E}">
        <p14:creationId xmlns:p14="http://schemas.microsoft.com/office/powerpoint/2010/main" val="2356427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to remind from classical logic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314450"/>
            <a:ext cx="5941219" cy="3417094"/>
          </a:xfrm>
        </p:spPr>
        <p:txBody>
          <a:bodyPr>
            <a:normAutofit fontScale="925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Agent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Group of agents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/>
              <a:t>Language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>
                <a:latin typeface="Simplified Arabic" pitchFamily="2" charset="-78"/>
                <a:cs typeface="Simplified Arabic" pitchFamily="2" charset="-78"/>
                <a:sym typeface="Symbol" pitchFamily="18" charset="2"/>
              </a:rPr>
              <a:t>Ordered </a:t>
            </a:r>
            <a:r>
              <a:rPr lang="en-GB" dirty="0" err="1">
                <a:latin typeface="Simplified Arabic" pitchFamily="2" charset="-78"/>
                <a:cs typeface="Simplified Arabic" pitchFamily="2" charset="-78"/>
                <a:sym typeface="Symbol" pitchFamily="18" charset="2"/>
              </a:rPr>
              <a:t>tuple</a:t>
            </a:r>
            <a:r>
              <a:rPr lang="en-GB" dirty="0">
                <a:latin typeface="Simplified Arabic" pitchFamily="2" charset="-78"/>
                <a:cs typeface="Simplified Arabic" pitchFamily="2" charset="-78"/>
                <a:sym typeface="Symbol" pitchFamily="18" charset="2"/>
              </a:rPr>
              <a:t> for definition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>
                <a:latin typeface="Simplified Arabic" pitchFamily="2" charset="-78"/>
                <a:cs typeface="Simplified Arabic" pitchFamily="2" charset="-78"/>
                <a:sym typeface="Symbol" pitchFamily="18" charset="2"/>
              </a:rPr>
              <a:t>Possible worlds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>
                <a:latin typeface="Simplified Arabic" pitchFamily="2" charset="-78"/>
                <a:cs typeface="Simplified Arabic" pitchFamily="2" charset="-78"/>
                <a:sym typeface="Symbol" pitchFamily="18" charset="2"/>
              </a:rPr>
              <a:t>Interpretation function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>
                <a:latin typeface="Simplified Arabic" pitchFamily="2" charset="-78"/>
                <a:cs typeface="Simplified Arabic" pitchFamily="2" charset="-78"/>
                <a:sym typeface="Symbol" pitchFamily="18" charset="2"/>
              </a:rPr>
              <a:t>Partitions of set</a:t>
            </a:r>
          </a:p>
        </p:txBody>
      </p:sp>
    </p:spTree>
    <p:extLst>
      <p:ext uri="{BB962C8B-B14F-4D97-AF65-F5344CB8AC3E}">
        <p14:creationId xmlns:p14="http://schemas.microsoft.com/office/powerpoint/2010/main" val="3472088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857251"/>
            <a:ext cx="6172200" cy="3394472"/>
          </a:xfrm>
        </p:spPr>
        <p:txBody>
          <a:bodyPr>
            <a:normAutofit fontScale="85000" lnSpcReduction="20000"/>
          </a:bodyPr>
          <a:lstStyle/>
          <a:p>
            <a:pPr marL="400050" indent="-400050"/>
            <a:r>
              <a:rPr lang="en-US" sz="2100" dirty="0"/>
              <a:t>Suppose there </a:t>
            </a:r>
            <a:r>
              <a:rPr lang="en-US" sz="2100" dirty="0">
                <a:solidFill>
                  <a:srgbClr val="FF0000"/>
                </a:solidFill>
              </a:rPr>
              <a:t>are two propositions </a:t>
            </a:r>
            <a:r>
              <a:rPr lang="en-US" sz="2100" i="1" dirty="0"/>
              <a:t>p</a:t>
            </a:r>
            <a:r>
              <a:rPr lang="en-US" sz="2100" dirty="0"/>
              <a:t> and </a:t>
            </a:r>
            <a:r>
              <a:rPr lang="en-US" sz="2100" i="1" dirty="0"/>
              <a:t>q</a:t>
            </a:r>
          </a:p>
          <a:p>
            <a:pPr marL="400050" indent="-400050"/>
            <a:r>
              <a:rPr lang="en-US" sz="2100" dirty="0"/>
              <a:t>There are </a:t>
            </a:r>
            <a:r>
              <a:rPr lang="en-US" sz="2100" dirty="0">
                <a:solidFill>
                  <a:srgbClr val="FF0000"/>
                </a:solidFill>
              </a:rPr>
              <a:t>4 possible worlds</a:t>
            </a:r>
            <a:r>
              <a:rPr lang="en-US" sz="2100" dirty="0"/>
              <a:t>:</a:t>
            </a:r>
          </a:p>
          <a:p>
            <a:pPr marL="685800" lvl="1" indent="-342900"/>
            <a:r>
              <a:rPr lang="en-US" sz="1800" i="1" dirty="0"/>
              <a:t>w</a:t>
            </a:r>
            <a:r>
              <a:rPr lang="en-US" sz="1800" i="1" baseline="-25000" dirty="0"/>
              <a:t>1</a:t>
            </a:r>
            <a:r>
              <a:rPr lang="en-US" sz="1800" dirty="0"/>
              <a:t>: p </a:t>
            </a:r>
            <a:r>
              <a:rPr lang="en-US" sz="1800" dirty="0">
                <a:sym typeface="Symbol" pitchFamily="18" charset="2"/>
              </a:rPr>
              <a:t> </a:t>
            </a:r>
            <a:r>
              <a:rPr lang="en-US" sz="1800" dirty="0"/>
              <a:t>q</a:t>
            </a:r>
          </a:p>
          <a:p>
            <a:pPr marL="685800" lvl="1" indent="-342900"/>
            <a:r>
              <a:rPr lang="en-US" sz="1800" i="1" dirty="0"/>
              <a:t>w</a:t>
            </a:r>
            <a:r>
              <a:rPr lang="en-US" sz="1800" i="1" baseline="-25000" dirty="0"/>
              <a:t>2</a:t>
            </a:r>
            <a:r>
              <a:rPr lang="en-US" sz="1800" dirty="0"/>
              <a:t>: p </a:t>
            </a:r>
            <a:r>
              <a:rPr lang="en-US" sz="1800" dirty="0">
                <a:sym typeface="Symbol" pitchFamily="18" charset="2"/>
              </a:rPr>
              <a:t> </a:t>
            </a:r>
            <a:r>
              <a:rPr lang="en-US" sz="1800" dirty="0"/>
              <a:t> q</a:t>
            </a:r>
          </a:p>
          <a:p>
            <a:pPr marL="685800" lvl="1" indent="-342900"/>
            <a:r>
              <a:rPr lang="en-US" sz="1800" i="1" dirty="0"/>
              <a:t>w</a:t>
            </a:r>
            <a:r>
              <a:rPr lang="en-US" sz="1800" i="1" baseline="-25000" dirty="0"/>
              <a:t>3</a:t>
            </a:r>
            <a:r>
              <a:rPr lang="en-US" sz="1800" dirty="0"/>
              <a:t>: </a:t>
            </a:r>
            <a:r>
              <a:rPr lang="en-US" sz="1800" dirty="0">
                <a:sym typeface="Symbol" pitchFamily="18" charset="2"/>
              </a:rPr>
              <a:t></a:t>
            </a:r>
            <a:r>
              <a:rPr lang="en-US" sz="1800" dirty="0"/>
              <a:t> p </a:t>
            </a:r>
            <a:r>
              <a:rPr lang="en-US" sz="1800" dirty="0">
                <a:sym typeface="Symbol" pitchFamily="18" charset="2"/>
              </a:rPr>
              <a:t> </a:t>
            </a:r>
            <a:r>
              <a:rPr lang="en-US" sz="1800" dirty="0"/>
              <a:t>q</a:t>
            </a:r>
          </a:p>
          <a:p>
            <a:pPr marL="685800" lvl="1" indent="-342900"/>
            <a:r>
              <a:rPr lang="en-US" sz="1800" i="1" dirty="0"/>
              <a:t>w</a:t>
            </a:r>
            <a:r>
              <a:rPr lang="en-US" sz="1800" i="1" baseline="-25000" dirty="0"/>
              <a:t>4</a:t>
            </a:r>
            <a:r>
              <a:rPr lang="en-US" sz="1800" dirty="0"/>
              <a:t>: </a:t>
            </a:r>
            <a:r>
              <a:rPr lang="en-US" sz="1800" dirty="0">
                <a:sym typeface="Symbol" pitchFamily="18" charset="2"/>
              </a:rPr>
              <a:t></a:t>
            </a:r>
            <a:r>
              <a:rPr lang="en-US" sz="1800" dirty="0"/>
              <a:t> p </a:t>
            </a:r>
            <a:r>
              <a:rPr lang="en-US" sz="1800" dirty="0">
                <a:sym typeface="Symbol" pitchFamily="18" charset="2"/>
              </a:rPr>
              <a:t> </a:t>
            </a:r>
            <a:r>
              <a:rPr lang="en-US" sz="1800" dirty="0"/>
              <a:t> q</a:t>
            </a:r>
          </a:p>
          <a:p>
            <a:pPr marL="400050" indent="-400050"/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400050" indent="-400050"/>
            <a:r>
              <a:rPr lang="en-US" sz="2100" dirty="0"/>
              <a:t>Suppose </a:t>
            </a:r>
            <a:r>
              <a:rPr lang="en-US" sz="2100" dirty="0">
                <a:solidFill>
                  <a:srgbClr val="00B0F0"/>
                </a:solidFill>
              </a:rPr>
              <a:t>the real world is </a:t>
            </a:r>
            <a:r>
              <a:rPr lang="en-US" sz="2100" i="1" dirty="0">
                <a:solidFill>
                  <a:srgbClr val="00B0F0"/>
                </a:solidFill>
              </a:rPr>
              <a:t>w</a:t>
            </a:r>
            <a:r>
              <a:rPr lang="en-US" sz="2100" i="1" baseline="-25000" dirty="0">
                <a:solidFill>
                  <a:srgbClr val="00B0F0"/>
                </a:solidFill>
              </a:rPr>
              <a:t>1</a:t>
            </a:r>
            <a:r>
              <a:rPr lang="en-US" sz="2100" dirty="0"/>
              <a:t>, and </a:t>
            </a:r>
            <a:r>
              <a:rPr lang="en-US" sz="2100" dirty="0">
                <a:solidFill>
                  <a:srgbClr val="00B050"/>
                </a:solidFill>
              </a:rPr>
              <a:t>that in </a:t>
            </a:r>
            <a:r>
              <a:rPr lang="en-US" sz="2100" i="1" dirty="0">
                <a:solidFill>
                  <a:srgbClr val="00B050"/>
                </a:solidFill>
              </a:rPr>
              <a:t>w</a:t>
            </a:r>
            <a:r>
              <a:rPr lang="en-US" sz="2100" i="1" baseline="-25000" dirty="0">
                <a:solidFill>
                  <a:srgbClr val="00B050"/>
                </a:solidFill>
              </a:rPr>
              <a:t>1</a:t>
            </a:r>
            <a:r>
              <a:rPr lang="en-US" sz="2100" dirty="0">
                <a:solidFill>
                  <a:srgbClr val="00B050"/>
                </a:solidFill>
              </a:rPr>
              <a:t> agent </a:t>
            </a:r>
            <a:r>
              <a:rPr lang="en-US" sz="2100" i="1" dirty="0" err="1">
                <a:solidFill>
                  <a:srgbClr val="00B050"/>
                </a:solidFill>
              </a:rPr>
              <a:t>i</a:t>
            </a:r>
            <a:r>
              <a:rPr lang="en-US" sz="2100" dirty="0">
                <a:solidFill>
                  <a:srgbClr val="00B050"/>
                </a:solidFill>
              </a:rPr>
              <a:t> cannot distinguish between </a:t>
            </a:r>
            <a:r>
              <a:rPr lang="en-US" sz="2100" i="1" dirty="0">
                <a:solidFill>
                  <a:srgbClr val="00B050"/>
                </a:solidFill>
              </a:rPr>
              <a:t>w</a:t>
            </a:r>
            <a:r>
              <a:rPr lang="en-US" sz="2100" i="1" baseline="-25000" dirty="0">
                <a:solidFill>
                  <a:srgbClr val="00B050"/>
                </a:solidFill>
              </a:rPr>
              <a:t>1</a:t>
            </a:r>
            <a:r>
              <a:rPr lang="en-US" sz="2100" dirty="0">
                <a:solidFill>
                  <a:srgbClr val="00B050"/>
                </a:solidFill>
              </a:rPr>
              <a:t> and </a:t>
            </a:r>
            <a:r>
              <a:rPr lang="en-US" sz="2100" i="1" dirty="0">
                <a:solidFill>
                  <a:srgbClr val="00B050"/>
                </a:solidFill>
              </a:rPr>
              <a:t>w</a:t>
            </a:r>
            <a:r>
              <a:rPr lang="en-US" sz="2100" i="1" baseline="-25000" dirty="0">
                <a:solidFill>
                  <a:srgbClr val="00B050"/>
                </a:solidFill>
              </a:rPr>
              <a:t>2</a:t>
            </a:r>
            <a:endParaRPr lang="en-US" sz="2100" i="1" dirty="0">
              <a:solidFill>
                <a:srgbClr val="00B050"/>
              </a:solidFill>
            </a:endParaRPr>
          </a:p>
          <a:p>
            <a:pPr marL="400050" indent="-400050"/>
            <a:r>
              <a:rPr lang="en-US" sz="2100" dirty="0"/>
              <a:t>We say that </a:t>
            </a:r>
            <a:r>
              <a:rPr lang="en-GB" sz="2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sz="21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1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{</a:t>
            </a:r>
            <a:r>
              <a:rPr lang="en-US" sz="2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1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1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700088" lvl="1" indent="-400050"/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means, in world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18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agent </a:t>
            </a:r>
            <a:r>
              <a:rPr lang="en-US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cannot distinguish between world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18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world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18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636324"/>
            <a:ext cx="8991600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 I describes </a:t>
            </a:r>
            <a:r>
              <a:rPr 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</a:t>
            </a:r>
            <a:r>
              <a:rPr lang="en-US" sz="21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distinguishability</a:t>
            </a:r>
            <a:r>
              <a:rPr lang="en-US" dirty="0"/>
              <a:t> of worlds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136731"/>
            <a:ext cx="6858000" cy="4154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Worlds and non-</a:t>
            </a:r>
            <a:r>
              <a:rPr lang="en-US" sz="21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distinguishability</a:t>
            </a:r>
            <a:r>
              <a:rPr 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worlds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701056"/>
            <a:ext cx="5486400" cy="1870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86250" y="1657350"/>
            <a:ext cx="371475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W = {</a:t>
            </a:r>
            <a:r>
              <a:rPr lang="en-US" sz="1500" i="1" dirty="0"/>
              <a:t>w</a:t>
            </a:r>
            <a:r>
              <a:rPr lang="en-US" sz="1500" i="1" baseline="-25000" dirty="0"/>
              <a:t>1 </a:t>
            </a:r>
            <a:r>
              <a:rPr lang="en-US" sz="1500" i="1" dirty="0"/>
              <a:t> , w</a:t>
            </a:r>
            <a:r>
              <a:rPr lang="en-US" sz="1500" i="1" baseline="-25000" dirty="0"/>
              <a:t>2</a:t>
            </a:r>
            <a:r>
              <a:rPr lang="en-US" sz="1500" i="1" dirty="0"/>
              <a:t> , w</a:t>
            </a:r>
            <a:r>
              <a:rPr lang="en-US" sz="1500" i="1" baseline="-25000" dirty="0"/>
              <a:t>3</a:t>
            </a:r>
            <a:r>
              <a:rPr lang="en-US" sz="1500" i="1" dirty="0"/>
              <a:t> , w</a:t>
            </a:r>
            <a:r>
              <a:rPr lang="en-US" sz="1500" i="1" baseline="-25000" dirty="0"/>
              <a:t>4</a:t>
            </a:r>
            <a:r>
              <a:rPr lang="en-US" sz="1500" i="1" dirty="0"/>
              <a:t>   </a:t>
            </a:r>
            <a:r>
              <a:rPr lang="en-US" dirty="0"/>
              <a:t>} is the set of all worlds</a:t>
            </a:r>
          </a:p>
        </p:txBody>
      </p:sp>
    </p:spTree>
    <p:extLst>
      <p:ext uri="{BB962C8B-B14F-4D97-AF65-F5344CB8AC3E}">
        <p14:creationId xmlns:p14="http://schemas.microsoft.com/office/powerpoint/2010/main" val="1868481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AutoShape 2"/>
          <p:cNvSpPr>
            <a:spLocks noGrp="1" noChangeArrowheads="1"/>
          </p:cNvSpPr>
          <p:nvPr>
            <p:ph type="title"/>
          </p:nvPr>
        </p:nvSpPr>
        <p:spPr>
          <a:xfrm>
            <a:off x="81280" y="274320"/>
            <a:ext cx="9062720" cy="592455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 Model of knowledge, partition of worlds in the set of all worlds W  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What is partition of worlds?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Each </a:t>
            </a:r>
            <a:r>
              <a:rPr lang="en-GB" i="1" dirty="0">
                <a:solidFill>
                  <a:srgbClr val="00B050"/>
                </a:solidFill>
              </a:rPr>
              <a:t>I</a:t>
            </a:r>
            <a:r>
              <a:rPr lang="en-GB" i="1" baseline="-25000" dirty="0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is a partition of </a:t>
            </a:r>
            <a:r>
              <a:rPr lang="en-US" i="1" dirty="0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rgbClr val="00B050"/>
                </a:solidFill>
              </a:rPr>
              <a:t> for agent 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lvl="2"/>
            <a:r>
              <a:rPr lang="en-GB" u="sng" dirty="0">
                <a:solidFill>
                  <a:srgbClr val="00B050"/>
                </a:solidFill>
              </a:rPr>
              <a:t>Remember:</a:t>
            </a:r>
            <a:r>
              <a:rPr lang="en-GB" dirty="0">
                <a:solidFill>
                  <a:srgbClr val="00B050"/>
                </a:solidFill>
              </a:rPr>
              <a:t> a partition chops a set into disjoint sets</a:t>
            </a:r>
          </a:p>
          <a:p>
            <a:pPr lvl="2"/>
            <a:r>
              <a:rPr lang="en-GB" i="1" dirty="0">
                <a:solidFill>
                  <a:srgbClr val="00B050"/>
                </a:solidFill>
              </a:rPr>
              <a:t>I</a:t>
            </a:r>
            <a:r>
              <a:rPr lang="en-GB" i="1" baseline="-25000" dirty="0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i="1" dirty="0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rgbClr val="00B050"/>
                </a:solidFill>
              </a:rPr>
              <a:t>) includes all the worlds in the partition of world </a:t>
            </a:r>
            <a:r>
              <a:rPr lang="en-US" i="1" dirty="0">
                <a:solidFill>
                  <a:srgbClr val="00B050"/>
                </a:solidFill>
              </a:rPr>
              <a:t>w</a:t>
            </a:r>
          </a:p>
          <a:p>
            <a:r>
              <a:rPr lang="en-US" u="sng" dirty="0"/>
              <a:t>Intuition: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the actual world is </a:t>
            </a:r>
            <a:r>
              <a:rPr lang="en-US" i="1" dirty="0"/>
              <a:t>w</a:t>
            </a:r>
            <a:r>
              <a:rPr lang="en-US" dirty="0"/>
              <a:t>, then </a:t>
            </a: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/>
              <a:t>is the set of worlds that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/>
              <a:t> cannot distinguish from </a:t>
            </a:r>
            <a:r>
              <a:rPr lang="en-US" b="1" i="1" dirty="0">
                <a:solidFill>
                  <a:srgbClr val="FF0000"/>
                </a:solidFill>
              </a:rPr>
              <a:t>w</a:t>
            </a:r>
          </a:p>
          <a:p>
            <a:pPr lvl="1"/>
            <a:r>
              <a:rPr lang="en-US" dirty="0"/>
              <a:t>i.e. all worlds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</a:t>
            </a:r>
            <a:r>
              <a:rPr lang="en-US" dirty="0">
                <a:solidFill>
                  <a:srgbClr val="FF0000"/>
                </a:solidFill>
              </a:rPr>
              <a:t>all possible </a:t>
            </a:r>
            <a:r>
              <a:rPr lang="en-US" dirty="0"/>
              <a:t>as far as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knows</a:t>
            </a:r>
          </a:p>
        </p:txBody>
      </p:sp>
    </p:spTree>
    <p:extLst>
      <p:ext uri="{BB962C8B-B14F-4D97-AF65-F5344CB8AC3E}">
        <p14:creationId xmlns:p14="http://schemas.microsoft.com/office/powerpoint/2010/main" val="2039148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858000" cy="85725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700" dirty="0"/>
              <a:t> = set of all worlds for Muddy Children with </a:t>
            </a:r>
            <a:r>
              <a:rPr lang="en-US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en-US" sz="2700" dirty="0"/>
              <a:t>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4850" y="857250"/>
            <a:ext cx="3314700" cy="342900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1500" dirty="0"/>
              <a:t>This is knowledge of child 2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b="12001"/>
          <a:stretch>
            <a:fillRect/>
          </a:stretch>
        </p:blipFill>
        <p:spPr bwMode="auto">
          <a:xfrm>
            <a:off x="1371600" y="1257300"/>
            <a:ext cx="6457950" cy="31432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00250" y="2000250"/>
            <a:ext cx="9144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685800" lvl="1" indent="-342900"/>
            <a:r>
              <a:rPr lang="en-US" i="1" dirty="0"/>
              <a:t>w</a:t>
            </a:r>
            <a:r>
              <a:rPr lang="en-US" i="1" baseline="-25000" dirty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371850"/>
            <a:ext cx="8001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685800" lvl="1" indent="-342900"/>
            <a:r>
              <a:rPr lang="en-US" i="1" dirty="0"/>
              <a:t>w</a:t>
            </a:r>
            <a:r>
              <a:rPr lang="en-US" i="1" baseline="-25000" dirty="0"/>
              <a:t>3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0" y="3143250"/>
            <a:ext cx="85725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685800" lvl="1" indent="-342900"/>
            <a:r>
              <a:rPr lang="en-US" i="1" dirty="0"/>
              <a:t>w</a:t>
            </a:r>
            <a:r>
              <a:rPr lang="en-US" i="1" baseline="-25000" dirty="0"/>
              <a:t>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43650" y="1885950"/>
            <a:ext cx="85725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685800" lvl="1" indent="-342900"/>
            <a:r>
              <a:rPr lang="en-US" i="1" dirty="0"/>
              <a:t>w</a:t>
            </a:r>
            <a:r>
              <a:rPr lang="en-US" i="1" baseline="-25000" dirty="0"/>
              <a:t>2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4743450" y="1200150"/>
            <a:ext cx="400050" cy="17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800" y="445770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model when children see one another but before father speaks</a:t>
            </a:r>
          </a:p>
        </p:txBody>
      </p:sp>
    </p:spTree>
    <p:extLst>
      <p:ext uri="{BB962C8B-B14F-4D97-AF65-F5344CB8AC3E}">
        <p14:creationId xmlns:p14="http://schemas.microsoft.com/office/powerpoint/2010/main" val="2982343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AutoShape 2"/>
          <p:cNvSpPr>
            <a:spLocks noGrp="1" noChangeArrowheads="1"/>
          </p:cNvSpPr>
          <p:nvPr>
            <p:ph type="title"/>
          </p:nvPr>
        </p:nvSpPr>
        <p:spPr>
          <a:xfrm>
            <a:off x="1485900" y="685800"/>
            <a:ext cx="6172200" cy="857250"/>
          </a:xfrm>
          <a:solidFill>
            <a:srgbClr val="FFFF00"/>
          </a:solidFill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Partition Model of Knowledge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1650" y="1771650"/>
            <a:ext cx="5769769" cy="295989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n-agent</a:t>
            </a:r>
            <a:r>
              <a:rPr lang="en-US" dirty="0"/>
              <a:t> </a:t>
            </a:r>
            <a:r>
              <a:rPr lang="en-GB" dirty="0">
                <a:solidFill>
                  <a:schemeClr val="accent2"/>
                </a:solidFill>
              </a:rPr>
              <a:t>partition model</a:t>
            </a:r>
            <a:r>
              <a:rPr lang="en-GB" dirty="0"/>
              <a:t> over language</a:t>
            </a:r>
            <a:r>
              <a:rPr lang="en-US" dirty="0">
                <a:latin typeface="Simplified Arabic" pitchFamily="2" charset="-78"/>
                <a:cs typeface="Simplified Arabic" pitchFamily="2" charset="-78"/>
                <a:sym typeface="Symbol" pitchFamily="18" charset="2"/>
              </a:rPr>
              <a:t></a:t>
            </a:r>
            <a:r>
              <a:rPr lang="en-GB" dirty="0"/>
              <a:t> is </a:t>
            </a:r>
            <a:r>
              <a:rPr lang="en-GB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GB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(</a:t>
            </a:r>
            <a:r>
              <a:rPr lang="en-GB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GB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</a:t>
            </a:r>
            <a:r>
              <a:rPr lang="en-GB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b="1" i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GB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…, </a:t>
            </a:r>
            <a:r>
              <a:rPr lang="en-GB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b="1" i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GB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GB" dirty="0"/>
              <a:t>where</a:t>
            </a:r>
          </a:p>
          <a:p>
            <a:pPr lvl="1"/>
            <a:r>
              <a:rPr lang="en-US" i="1" dirty="0"/>
              <a:t>W</a:t>
            </a:r>
            <a:r>
              <a:rPr lang="en-US" dirty="0"/>
              <a:t> is a set of </a:t>
            </a:r>
            <a:r>
              <a:rPr lang="en-US" dirty="0">
                <a:solidFill>
                  <a:schemeClr val="accent2"/>
                </a:solidFill>
              </a:rPr>
              <a:t>possible worlds</a:t>
            </a:r>
          </a:p>
          <a:p>
            <a:pPr lvl="1"/>
            <a:r>
              <a:rPr lang="en-GB" dirty="0">
                <a:sym typeface="Symbol" pitchFamily="18" charset="2"/>
              </a:rPr>
              <a:t></a:t>
            </a:r>
            <a:r>
              <a:rPr lang="en-US" dirty="0"/>
              <a:t> : </a:t>
            </a:r>
            <a:r>
              <a:rPr lang="en-US" dirty="0">
                <a:latin typeface="Simplified Arabic" pitchFamily="2" charset="-78"/>
                <a:cs typeface="Simplified Arabic" pitchFamily="2" charset="-78"/>
                <a:sym typeface="Symbol" pitchFamily="18" charset="2"/>
              </a:rPr>
              <a:t></a:t>
            </a:r>
            <a:r>
              <a:rPr lang="en-US" dirty="0">
                <a:sym typeface="Symbol" pitchFamily="18" charset="2"/>
              </a:rPr>
              <a:t> </a:t>
            </a:r>
            <a:r>
              <a:rPr lang="en-US" dirty="0"/>
              <a:t>2</a:t>
            </a:r>
            <a:r>
              <a:rPr lang="en-US" i="1" baseline="30000" dirty="0"/>
              <a:t>W</a:t>
            </a:r>
            <a:r>
              <a:rPr lang="en-US" dirty="0"/>
              <a:t> is an </a:t>
            </a:r>
            <a:r>
              <a:rPr lang="en-US" dirty="0">
                <a:solidFill>
                  <a:schemeClr val="accent2"/>
                </a:solidFill>
              </a:rPr>
              <a:t>interpretation function</a:t>
            </a:r>
            <a:r>
              <a:rPr lang="en-US" dirty="0"/>
              <a:t> that determines which sentences are true in which worlds</a:t>
            </a:r>
          </a:p>
          <a:p>
            <a:pPr lvl="1"/>
            <a:r>
              <a:rPr lang="en-US" dirty="0"/>
              <a:t>Each </a:t>
            </a:r>
            <a:r>
              <a:rPr lang="en-GB" i="1" dirty="0"/>
              <a:t>I</a:t>
            </a:r>
            <a:r>
              <a:rPr lang="en-GB" i="1" baseline="-25000" dirty="0"/>
              <a:t>i</a:t>
            </a:r>
            <a:r>
              <a:rPr lang="en-US" dirty="0"/>
              <a:t> is a </a:t>
            </a:r>
            <a:r>
              <a:rPr lang="en-US" dirty="0">
                <a:solidFill>
                  <a:schemeClr val="accent2"/>
                </a:solidFill>
              </a:rPr>
              <a:t>partition </a:t>
            </a:r>
            <a:r>
              <a:rPr lang="en-US" dirty="0"/>
              <a:t>of </a:t>
            </a:r>
            <a:r>
              <a:rPr lang="en-US" i="1" dirty="0"/>
              <a:t>W</a:t>
            </a:r>
            <a:r>
              <a:rPr lang="en-US" dirty="0"/>
              <a:t> for agent </a:t>
            </a:r>
            <a:r>
              <a:rPr lang="en-US" i="1" dirty="0" err="1"/>
              <a:t>i</a:t>
            </a:r>
            <a:r>
              <a:rPr lang="en-US" dirty="0"/>
              <a:t> </a:t>
            </a:r>
          </a:p>
          <a:p>
            <a:pPr lvl="2"/>
            <a:r>
              <a:rPr lang="en-GB" u="sng" dirty="0"/>
              <a:t>Remember:</a:t>
            </a:r>
            <a:r>
              <a:rPr lang="en-GB" dirty="0"/>
              <a:t> a partition chops a set into disjoint sets</a:t>
            </a:r>
          </a:p>
          <a:p>
            <a:pPr lvl="2"/>
            <a:r>
              <a:rPr lang="en-GB" sz="195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sz="195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9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95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19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/>
              <a:t>includes all the worlds in the partition of world </a:t>
            </a:r>
            <a:r>
              <a:rPr lang="en-US" i="1" dirty="0"/>
              <a:t>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71450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can define the partition model of Knowledge</a:t>
            </a:r>
          </a:p>
        </p:txBody>
      </p:sp>
    </p:spTree>
    <p:extLst>
      <p:ext uri="{BB962C8B-B14F-4D97-AF65-F5344CB8AC3E}">
        <p14:creationId xmlns:p14="http://schemas.microsoft.com/office/powerpoint/2010/main" val="1140451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AutoShape 2"/>
          <p:cNvSpPr>
            <a:spLocks noGrp="1" noChangeArrowheads="1"/>
          </p:cNvSpPr>
          <p:nvPr>
            <p:ph type="title"/>
          </p:nvPr>
        </p:nvSpPr>
        <p:spPr>
          <a:xfrm>
            <a:off x="1485900" y="205978"/>
            <a:ext cx="6172200" cy="442317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Knowledge Operator</a:t>
            </a:r>
            <a:b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53460" y="4106472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describes the knowledge of an agent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858349"/>
            <a:ext cx="7985760" cy="8771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2100" dirty="0"/>
              <a:t>By </a:t>
            </a:r>
            <a:r>
              <a:rPr lang="en-US" sz="2100" i="1" dirty="0" err="1"/>
              <a:t>K</a:t>
            </a:r>
            <a:r>
              <a:rPr lang="en-US" sz="2100" i="1" baseline="-25000" dirty="0" err="1"/>
              <a:t>i</a:t>
            </a:r>
            <a:r>
              <a:rPr lang="en-US" sz="2100" i="1" dirty="0">
                <a:sym typeface="Symbol" pitchFamily="18" charset="2"/>
              </a:rPr>
              <a:t></a:t>
            </a:r>
            <a:r>
              <a:rPr lang="en-US" sz="2100" dirty="0"/>
              <a:t>  we will denote that:</a:t>
            </a:r>
          </a:p>
          <a:p>
            <a:pPr marL="685800" lvl="1" indent="-385763"/>
            <a:r>
              <a:rPr lang="en-US" sz="2100" dirty="0"/>
              <a:t>   </a:t>
            </a:r>
            <a:r>
              <a:rPr lang="en-US" sz="3000" dirty="0">
                <a:solidFill>
                  <a:srgbClr val="FF0000"/>
                </a:solidFill>
              </a:rPr>
              <a:t>“agent </a:t>
            </a:r>
            <a:r>
              <a:rPr lang="en-US" sz="3000" i="1" dirty="0" err="1">
                <a:solidFill>
                  <a:srgbClr val="FF0000"/>
                </a:solidFill>
              </a:rPr>
              <a:t>i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GB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knows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US" sz="3000" dirty="0">
                <a:solidFill>
                  <a:srgbClr val="FF0000"/>
                </a:solidFill>
              </a:rPr>
              <a:t>that </a:t>
            </a:r>
            <a:r>
              <a:rPr lang="en-US" sz="3000" i="1" dirty="0">
                <a:solidFill>
                  <a:srgbClr val="FF0000"/>
                </a:solidFill>
                <a:sym typeface="Symbol" pitchFamily="18" charset="2"/>
              </a:rPr>
              <a:t></a:t>
            </a:r>
            <a:r>
              <a:rPr lang="en-US" sz="3000" dirty="0">
                <a:solidFill>
                  <a:srgbClr val="FF0000"/>
                </a:solidFill>
              </a:rPr>
              <a:t>”</a:t>
            </a:r>
            <a:endParaRPr 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08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Entailment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i="1" dirty="0"/>
              <a:t>is </a:t>
            </a:r>
            <a:r>
              <a:rPr lang="en-GB" i="1" dirty="0">
                <a:solidFill>
                  <a:srgbClr val="00B0F0"/>
                </a:solidFill>
              </a:rPr>
              <a:t>logical entailment</a:t>
            </a:r>
            <a:r>
              <a:rPr lang="en-GB" dirty="0"/>
              <a:t>?</a:t>
            </a:r>
          </a:p>
          <a:p>
            <a:r>
              <a:rPr lang="en-GB" dirty="0"/>
              <a:t>Let us recall definition: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We say </a:t>
            </a:r>
            <a:r>
              <a:rPr lang="en-US" i="1" dirty="0" err="1"/>
              <a:t>A,w</a:t>
            </a:r>
            <a:r>
              <a:rPr lang="en-US" dirty="0"/>
              <a:t> |= </a:t>
            </a:r>
            <a:r>
              <a:rPr lang="en-US" i="1" dirty="0" err="1"/>
              <a:t>K</a:t>
            </a:r>
            <a:r>
              <a:rPr lang="en-US" i="1" baseline="-25000" dirty="0" err="1"/>
              <a:t>i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if and only if</a:t>
            </a:r>
            <a:r>
              <a:rPr lang="en-US" dirty="0">
                <a:sym typeface="Symbol" pitchFamily="18" charset="2"/>
              </a:rPr>
              <a:t></a:t>
            </a:r>
            <a:r>
              <a:rPr lang="en-US" i="1" dirty="0"/>
              <a:t>w’</a:t>
            </a:r>
            <a:r>
              <a:rPr lang="en-US" dirty="0"/>
              <a:t>, </a:t>
            </a:r>
          </a:p>
          <a:p>
            <a:pPr lvl="1">
              <a:buFontTx/>
              <a:buNone/>
            </a:pPr>
            <a:r>
              <a:rPr lang="en-US" dirty="0"/>
              <a:t>					if </a:t>
            </a:r>
            <a:r>
              <a:rPr lang="en-US" i="1" dirty="0"/>
              <a:t>w’</a:t>
            </a:r>
            <a:r>
              <a:rPr lang="en-GB" dirty="0">
                <a:sym typeface="Symbol" pitchFamily="18" charset="2"/>
              </a:rPr>
              <a:t></a:t>
            </a:r>
            <a:r>
              <a:rPr lang="en-GB" i="1" dirty="0"/>
              <a:t>I</a:t>
            </a:r>
            <a:r>
              <a:rPr lang="en-GB" i="1" baseline="-25000" dirty="0"/>
              <a:t>i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), then </a:t>
            </a:r>
            <a:r>
              <a:rPr lang="en-US" i="1" dirty="0" err="1"/>
              <a:t>A,w</a:t>
            </a:r>
            <a:r>
              <a:rPr lang="en-US" dirty="0"/>
              <a:t> |= </a:t>
            </a:r>
            <a:r>
              <a:rPr lang="en-US" i="1" dirty="0">
                <a:sym typeface="Symbol" pitchFamily="18" charset="2"/>
              </a:rPr>
              <a:t></a:t>
            </a:r>
            <a:endParaRPr lang="en-GB" dirty="0"/>
          </a:p>
          <a:p>
            <a:endParaRPr lang="en-US" dirty="0">
              <a:sym typeface="Symbol" pitchFamily="18" charset="2"/>
            </a:endParaRPr>
          </a:p>
          <a:p>
            <a:r>
              <a:rPr lang="en-US" u="sng" dirty="0">
                <a:solidFill>
                  <a:srgbClr val="FF0000"/>
                </a:solidFill>
                <a:sym typeface="Symbol" pitchFamily="18" charset="2"/>
              </a:rPr>
              <a:t>Intuition: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in partition model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, if the actual world is w, agent </a:t>
            </a:r>
            <a:r>
              <a:rPr lang="en-US" i="1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knows 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>
                <a:sym typeface="Symbol" pitchFamily="18" charset="2"/>
              </a:rPr>
              <a:t> if and only if 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>
                <a:sym typeface="Symbol" pitchFamily="18" charset="2"/>
              </a:rPr>
              <a:t> is true 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in all worlds he cannot distinguish </a:t>
            </a:r>
            <a:r>
              <a:rPr lang="en-US" dirty="0">
                <a:sym typeface="Symbol" pitchFamily="18" charset="2"/>
              </a:rPr>
              <a:t>from </a:t>
            </a:r>
            <a:r>
              <a:rPr lang="en-US" i="1" dirty="0">
                <a:sym typeface="Symbol" pitchFamily="18" charset="2"/>
              </a:rPr>
              <a:t>w</a:t>
            </a:r>
            <a:endParaRPr lang="en-GB" i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616998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487679"/>
            <a:ext cx="8229600" cy="379095"/>
          </a:xfrm>
          <a:solidFill>
            <a:srgbClr val="FFFF00"/>
          </a:solidFill>
        </p:spPr>
        <p:txBody>
          <a:bodyPr/>
          <a:lstStyle/>
          <a:p>
            <a:r>
              <a:rPr lang="en-US" dirty="0"/>
              <a:t>The Knowledge Operator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1143000"/>
            <a:ext cx="6172200" cy="3696891"/>
          </a:xfrm>
        </p:spPr>
        <p:txBody>
          <a:bodyPr>
            <a:normAutofit fontScale="700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By </a:t>
            </a:r>
            <a:r>
              <a:rPr lang="en-US" i="1" dirty="0" err="1"/>
              <a:t>K</a:t>
            </a:r>
            <a:r>
              <a:rPr lang="en-US" i="1" baseline="-25000" dirty="0" err="1"/>
              <a:t>i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/>
              <a:t>  we will denote that:</a:t>
            </a:r>
          </a:p>
          <a:p>
            <a:pPr marL="685800" lvl="1" indent="-385763">
              <a:buNone/>
            </a:pPr>
            <a:r>
              <a:rPr lang="en-US" dirty="0"/>
              <a:t>   </a:t>
            </a:r>
            <a:r>
              <a:rPr lang="en-US" sz="2250" dirty="0">
                <a:solidFill>
                  <a:srgbClr val="FF0000"/>
                </a:solidFill>
              </a:rPr>
              <a:t>“agent </a:t>
            </a:r>
            <a:r>
              <a:rPr lang="en-US" sz="2250" i="1" dirty="0" err="1">
                <a:solidFill>
                  <a:srgbClr val="FF0000"/>
                </a:solidFill>
              </a:rPr>
              <a:t>i</a:t>
            </a:r>
            <a:r>
              <a:rPr lang="en-US" sz="2250" dirty="0">
                <a:solidFill>
                  <a:srgbClr val="FF0000"/>
                </a:solidFill>
              </a:rPr>
              <a:t> </a:t>
            </a:r>
            <a:r>
              <a:rPr lang="en-GB" sz="22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knows</a:t>
            </a:r>
            <a:r>
              <a:rPr lang="en-GB" sz="2250" dirty="0">
                <a:solidFill>
                  <a:srgbClr val="FF0000"/>
                </a:solidFill>
              </a:rPr>
              <a:t> </a:t>
            </a:r>
            <a:r>
              <a:rPr lang="en-US" sz="2250" dirty="0">
                <a:solidFill>
                  <a:srgbClr val="FF0000"/>
                </a:solidFill>
              </a:rPr>
              <a:t>that </a:t>
            </a:r>
            <a:r>
              <a:rPr lang="en-US" sz="2250" i="1" dirty="0">
                <a:solidFill>
                  <a:srgbClr val="FF0000"/>
                </a:solidFill>
                <a:sym typeface="Symbol" pitchFamily="18" charset="2"/>
              </a:rPr>
              <a:t></a:t>
            </a:r>
            <a:r>
              <a:rPr lang="en-US" sz="2250" dirty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Let </a:t>
            </a:r>
            <a:r>
              <a:rPr lang="en-GB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GB" i="1" dirty="0"/>
              <a:t> </a:t>
            </a:r>
            <a:r>
              <a:rPr lang="en-GB" dirty="0"/>
              <a:t>= (</a:t>
            </a:r>
            <a:r>
              <a:rPr lang="en-GB" i="1" dirty="0"/>
              <a:t>W</a:t>
            </a:r>
            <a:r>
              <a:rPr lang="en-GB" dirty="0"/>
              <a:t>, </a:t>
            </a:r>
            <a:r>
              <a:rPr lang="en-GB" dirty="0">
                <a:sym typeface="Symbol" pitchFamily="18" charset="2"/>
              </a:rPr>
              <a:t></a:t>
            </a:r>
            <a:r>
              <a:rPr lang="en-GB" dirty="0"/>
              <a:t>, </a:t>
            </a:r>
            <a:r>
              <a:rPr lang="en-GB" i="1" dirty="0"/>
              <a:t>I</a:t>
            </a:r>
            <a:r>
              <a:rPr lang="en-GB" i="1" baseline="-25000" dirty="0"/>
              <a:t>1</a:t>
            </a:r>
            <a:r>
              <a:rPr lang="en-GB" dirty="0"/>
              <a:t>, …, </a:t>
            </a:r>
            <a:r>
              <a:rPr lang="en-GB" i="1" dirty="0"/>
              <a:t>I</a:t>
            </a:r>
            <a:r>
              <a:rPr lang="en-GB" i="1" baseline="-25000" dirty="0"/>
              <a:t>n</a:t>
            </a:r>
            <a:r>
              <a:rPr lang="en-GB" dirty="0"/>
              <a:t>) be a </a:t>
            </a:r>
            <a:r>
              <a:rPr lang="en-GB" dirty="0">
                <a:solidFill>
                  <a:srgbClr val="FF0000"/>
                </a:solidFill>
              </a:rPr>
              <a:t>partition model </a:t>
            </a:r>
            <a:r>
              <a:rPr lang="en-GB" dirty="0">
                <a:solidFill>
                  <a:srgbClr val="00B0F0"/>
                </a:solidFill>
              </a:rPr>
              <a:t>over language </a:t>
            </a:r>
            <a:r>
              <a:rPr lang="en-US" dirty="0">
                <a:solidFill>
                  <a:srgbClr val="00B0F0"/>
                </a:solidFill>
                <a:latin typeface="Simplified Arabic" pitchFamily="2" charset="-78"/>
                <a:cs typeface="Simplified Arabic" pitchFamily="2" charset="-78"/>
                <a:sym typeface="Symbol" pitchFamily="18" charset="2"/>
              </a:rPr>
              <a:t>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and let </a:t>
            </a:r>
            <a:r>
              <a:rPr lang="en-GB" i="1" dirty="0"/>
              <a:t>w</a:t>
            </a:r>
            <a:r>
              <a:rPr lang="en-GB" dirty="0">
                <a:sym typeface="Symbol" pitchFamily="18" charset="2"/>
              </a:rPr>
              <a:t></a:t>
            </a:r>
            <a:r>
              <a:rPr lang="en-GB" dirty="0"/>
              <a:t> </a:t>
            </a:r>
            <a:r>
              <a:rPr lang="en-GB" i="1" dirty="0"/>
              <a:t>W</a:t>
            </a:r>
          </a:p>
          <a:p>
            <a:pPr marL="385763" indent="-385763">
              <a:buFont typeface="+mj-lt"/>
              <a:buAutoNum type="arabicPeriod"/>
            </a:pPr>
            <a:endParaRPr lang="en-GB" i="1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We define </a:t>
            </a:r>
            <a:r>
              <a:rPr lang="en-GB" dirty="0">
                <a:solidFill>
                  <a:schemeClr val="accent2"/>
                </a:solidFill>
              </a:rPr>
              <a:t>logical entailment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|=</a:t>
            </a:r>
            <a:r>
              <a:rPr lang="en-US" dirty="0"/>
              <a:t> as follows: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/>
              <a:t> </a:t>
            </a:r>
            <a:r>
              <a:rPr lang="en-GB" dirty="0">
                <a:sym typeface="Symbol" pitchFamily="18" charset="2"/>
              </a:rPr>
              <a:t> </a:t>
            </a:r>
            <a:r>
              <a:rPr lang="en-US" dirty="0">
                <a:latin typeface="Simplified Arabic" pitchFamily="2" charset="-78"/>
                <a:cs typeface="Simplified Arabic" pitchFamily="2" charset="-78"/>
                <a:sym typeface="Symbol" pitchFamily="18" charset="2"/>
              </a:rPr>
              <a:t></a:t>
            </a:r>
            <a:r>
              <a:rPr lang="en-GB" dirty="0">
                <a:sym typeface="Symbol" pitchFamily="18" charset="2"/>
              </a:rPr>
              <a:t> </a:t>
            </a:r>
            <a:r>
              <a:rPr lang="en-US" dirty="0"/>
              <a:t>we say (</a:t>
            </a:r>
            <a:r>
              <a:rPr lang="en-US" i="1" dirty="0" err="1"/>
              <a:t>A,w</a:t>
            </a:r>
            <a:r>
              <a:rPr lang="en-US" dirty="0"/>
              <a:t> |= 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/>
              <a:t>) if and only if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en-GB" dirty="0">
                <a:sym typeface="Symbol" pitchFamily="18" charset="2"/>
              </a:rPr>
              <a:t> </a:t>
            </a:r>
            <a:r>
              <a:rPr lang="en-US" dirty="0"/>
              <a:t>(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/>
              <a:t>)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We say </a:t>
            </a:r>
            <a:r>
              <a:rPr lang="en-US" i="1" dirty="0" err="1"/>
              <a:t>A,w</a:t>
            </a:r>
            <a:r>
              <a:rPr lang="en-US" dirty="0"/>
              <a:t> |= </a:t>
            </a:r>
            <a:r>
              <a:rPr lang="en-US" i="1" dirty="0" err="1"/>
              <a:t>K</a:t>
            </a:r>
            <a:r>
              <a:rPr lang="en-US" i="1" baseline="-25000" dirty="0" err="1"/>
              <a:t>i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/>
              <a:t> if and only if</a:t>
            </a:r>
            <a:r>
              <a:rPr lang="en-US" dirty="0">
                <a:sym typeface="Symbol" pitchFamily="18" charset="2"/>
              </a:rPr>
              <a:t></a:t>
            </a:r>
            <a:r>
              <a:rPr lang="en-US" i="1" dirty="0"/>
              <a:t>w’</a:t>
            </a:r>
            <a:r>
              <a:rPr lang="en-US" dirty="0"/>
              <a:t>, </a:t>
            </a:r>
          </a:p>
          <a:p>
            <a:pPr marL="728663" lvl="1" indent="-385763">
              <a:buNone/>
            </a:pPr>
            <a:r>
              <a:rPr lang="en-US" dirty="0"/>
              <a:t>			if </a:t>
            </a:r>
            <a:r>
              <a:rPr lang="en-US" i="1" dirty="0"/>
              <a:t>w’</a:t>
            </a:r>
            <a:r>
              <a:rPr lang="en-GB" dirty="0">
                <a:sym typeface="Symbol" pitchFamily="18" charset="2"/>
              </a:rPr>
              <a:t></a:t>
            </a:r>
            <a:r>
              <a:rPr lang="en-GB" i="1" dirty="0"/>
              <a:t>I</a:t>
            </a:r>
            <a:r>
              <a:rPr lang="en-GB" i="1" baseline="-25000" dirty="0"/>
              <a:t>i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), then </a:t>
            </a:r>
            <a:r>
              <a:rPr lang="en-US" i="1" dirty="0" err="1"/>
              <a:t>A,w</a:t>
            </a:r>
            <a:r>
              <a:rPr lang="en-US" dirty="0"/>
              <a:t> |= </a:t>
            </a:r>
            <a:r>
              <a:rPr lang="en-US" i="1" dirty="0">
                <a:sym typeface="Symbol" pitchFamily="18" charset="2"/>
              </a:rPr>
              <a:t>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7937" y="4470559"/>
            <a:ext cx="425770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GB" dirty="0">
                <a:sym typeface="Symbol" pitchFamily="18" charset="2"/>
              </a:rPr>
              <a:t></a:t>
            </a:r>
            <a:r>
              <a:rPr lang="en-US" dirty="0"/>
              <a:t> : </a:t>
            </a:r>
            <a:r>
              <a:rPr lang="en-US" dirty="0">
                <a:latin typeface="Simplified Arabic" pitchFamily="2" charset="-78"/>
                <a:cs typeface="Simplified Arabic" pitchFamily="2" charset="-78"/>
                <a:sym typeface="Symbol" pitchFamily="18" charset="2"/>
              </a:rPr>
              <a:t></a:t>
            </a:r>
            <a:r>
              <a:rPr lang="en-US" dirty="0">
                <a:sym typeface="Symbol" pitchFamily="18" charset="2"/>
              </a:rPr>
              <a:t> </a:t>
            </a:r>
            <a:r>
              <a:rPr lang="en-US" dirty="0"/>
              <a:t>2</a:t>
            </a:r>
            <a:r>
              <a:rPr lang="en-US" i="1" baseline="30000" dirty="0"/>
              <a:t>W</a:t>
            </a:r>
            <a:r>
              <a:rPr lang="en-US" dirty="0"/>
              <a:t> is an </a:t>
            </a:r>
            <a:r>
              <a:rPr lang="en-US" dirty="0">
                <a:solidFill>
                  <a:schemeClr val="accent2"/>
                </a:solidFill>
              </a:rPr>
              <a:t>interpretation function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660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7E021-70B0-8C44-80C5-6F68FBAC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LABELLED LOGICS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4ED8B2-A820-A640-98BE-6E568C411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labelled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logic</a:t>
            </a:r>
            <a:r>
              <a:rPr lang="it-IT" dirty="0"/>
              <a:t> in </a:t>
            </a:r>
            <a:r>
              <a:rPr lang="it-IT" dirty="0" err="1"/>
              <a:t>which</a:t>
            </a:r>
            <a:r>
              <a:rPr lang="it-IT" dirty="0"/>
              <a:t> a formula can be </a:t>
            </a:r>
            <a:r>
              <a:rPr lang="it-IT" dirty="0" err="1"/>
              <a:t>preceded</a:t>
            </a:r>
            <a:r>
              <a:rPr lang="it-IT" dirty="0"/>
              <a:t> by a </a:t>
            </a:r>
            <a:r>
              <a:rPr lang="it-IT" dirty="0" err="1"/>
              <a:t>label</a:t>
            </a:r>
            <a:endParaRPr lang="it-IT" dirty="0"/>
          </a:p>
          <a:p>
            <a:r>
              <a:rPr lang="it-IT" dirty="0" err="1"/>
              <a:t>Abstractly</a:t>
            </a:r>
            <a:r>
              <a:rPr lang="it-IT" dirty="0"/>
              <a:t>, </a:t>
            </a:r>
            <a:r>
              <a:rPr lang="it-IT" dirty="0" err="1"/>
              <a:t>propositional</a:t>
            </a:r>
            <a:r>
              <a:rPr lang="it-IT" dirty="0"/>
              <a:t> single </a:t>
            </a:r>
            <a:r>
              <a:rPr lang="it-IT" dirty="0" err="1"/>
              <a:t>labelling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the </a:t>
            </a:r>
            <a:r>
              <a:rPr lang="it-IT" dirty="0" err="1"/>
              <a:t>basic</a:t>
            </a:r>
            <a:r>
              <a:rPr lang="it-IT" dirty="0"/>
              <a:t> to start with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BED1F6-DA12-004C-B62F-560BA421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10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AutoShape 2"/>
          <p:cNvSpPr>
            <a:spLocks noGrp="1" noChangeArrowheads="1"/>
          </p:cNvSpPr>
          <p:nvPr>
            <p:ph type="title"/>
          </p:nvPr>
        </p:nvSpPr>
        <p:spPr>
          <a:xfrm>
            <a:off x="1485900" y="205978"/>
            <a:ext cx="6172200" cy="4537472"/>
          </a:xfrm>
        </p:spPr>
        <p:txBody>
          <a:bodyPr>
            <a:normAutofit/>
          </a:bodyPr>
          <a:lstStyle/>
          <a:p>
            <a:r>
              <a:rPr lang="en-US" sz="10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Modal Logic</a:t>
            </a:r>
          </a:p>
        </p:txBody>
      </p:sp>
    </p:spTree>
    <p:extLst>
      <p:ext uri="{BB962C8B-B14F-4D97-AF65-F5344CB8AC3E}">
        <p14:creationId xmlns:p14="http://schemas.microsoft.com/office/powerpoint/2010/main" val="699732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AutoShap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6172200" cy="857250"/>
          </a:xfrm>
          <a:solidFill>
            <a:srgbClr val="FFFF00"/>
          </a:solidFill>
        </p:spPr>
        <p:txBody>
          <a:bodyPr/>
          <a:lstStyle/>
          <a:p>
            <a:r>
              <a:rPr lang="en-US" dirty="0"/>
              <a:t>Modal Logic: </a:t>
            </a:r>
            <a:r>
              <a:rPr lang="en-US" dirty="0">
                <a:solidFill>
                  <a:srgbClr val="FF0000"/>
                </a:solidFill>
              </a:rPr>
              <a:t>basic operators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028700"/>
            <a:ext cx="6343650" cy="3829050"/>
          </a:xfrm>
        </p:spPr>
        <p:txBody>
          <a:bodyPr>
            <a:normAutofit fontScale="55000" lnSpcReduction="20000"/>
          </a:bodyPr>
          <a:lstStyle/>
          <a:p>
            <a:pPr marL="385763" indent="-385763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Can be built on top of any language</a:t>
            </a:r>
          </a:p>
          <a:p>
            <a:pPr marL="385763" indent="-385763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Has several </a:t>
            </a:r>
            <a:r>
              <a:rPr lang="en-US" dirty="0">
                <a:solidFill>
                  <a:srgbClr val="00B0F0"/>
                </a:solidFill>
              </a:rPr>
              <a:t>special variants </a:t>
            </a:r>
            <a:r>
              <a:rPr lang="en-US" dirty="0"/>
              <a:t>related to </a:t>
            </a:r>
            <a:r>
              <a:rPr lang="en-US" dirty="0">
                <a:solidFill>
                  <a:srgbClr val="00B0F0"/>
                </a:solidFill>
              </a:rPr>
              <a:t>sub-domains</a:t>
            </a:r>
          </a:p>
          <a:p>
            <a:pPr marL="385763" indent="-385763">
              <a:lnSpc>
                <a:spcPct val="90000"/>
              </a:lnSpc>
              <a:buFont typeface="+mj-lt"/>
              <a:buAutoNum type="arabicPeriod"/>
            </a:pPr>
            <a:endParaRPr lang="en-US" dirty="0">
              <a:solidFill>
                <a:srgbClr val="00B0F0"/>
              </a:solidFill>
            </a:endParaRPr>
          </a:p>
          <a:p>
            <a:pPr marL="385763" indent="-385763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modal operators:</a:t>
            </a:r>
          </a:p>
          <a:p>
            <a:pPr marL="728663" lvl="1" indent="-385763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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/>
              <a:t> reads “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/>
              <a:t> is necessarily true”</a:t>
            </a:r>
          </a:p>
          <a:p>
            <a:pPr marL="728663" lvl="1" indent="-385763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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/>
              <a:t> reads “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/>
              <a:t> is possibly true”</a:t>
            </a:r>
          </a:p>
          <a:p>
            <a:pPr marL="385763" indent="-385763"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Equivalence:</a:t>
            </a:r>
          </a:p>
          <a:p>
            <a:pPr marL="728663" lvl="1" indent="-385763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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 </a:t>
            </a:r>
            <a:r>
              <a:rPr lang="en-US" i="1" dirty="0">
                <a:sym typeface="Symbol" pitchFamily="18" charset="2"/>
              </a:rPr>
              <a:t></a:t>
            </a:r>
          </a:p>
          <a:p>
            <a:pPr marL="728663" lvl="1" indent="-385763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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 </a:t>
            </a:r>
            <a:r>
              <a:rPr lang="en-US" i="1" dirty="0">
                <a:sym typeface="Symbol" pitchFamily="18" charset="2"/>
              </a:rPr>
              <a:t></a:t>
            </a:r>
          </a:p>
          <a:p>
            <a:pPr marL="728663" lvl="1" indent="-385763">
              <a:lnSpc>
                <a:spcPct val="90000"/>
              </a:lnSpc>
            </a:pPr>
            <a:endParaRPr lang="en-US" i="1" dirty="0">
              <a:sym typeface="Symbol" pitchFamily="18" charset="2"/>
            </a:endParaRPr>
          </a:p>
          <a:p>
            <a:pPr marL="385763" indent="-385763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ym typeface="Symbol" pitchFamily="18" charset="2"/>
              </a:rPr>
              <a:t>So we can use only one of the two operators, for instance </a:t>
            </a:r>
            <a:r>
              <a:rPr lang="en-US" dirty="0">
                <a:solidFill>
                  <a:srgbClr val="00B0F0"/>
                </a:solidFill>
                <a:sym typeface="Symbol" pitchFamily="18" charset="2"/>
              </a:rPr>
              <a:t>“necessary”</a:t>
            </a:r>
          </a:p>
          <a:p>
            <a:pPr marL="385763" indent="-385763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ym typeface="Symbol" pitchFamily="18" charset="2"/>
              </a:rPr>
              <a:t>But it is more convenient to use two operators.</a:t>
            </a:r>
          </a:p>
          <a:p>
            <a:pPr marL="385763" indent="-385763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ym typeface="Symbol" pitchFamily="18" charset="2"/>
              </a:rPr>
              <a:t>Next we will be using even more than two, but the understanding of these two is crucial.</a:t>
            </a:r>
          </a:p>
        </p:txBody>
      </p:sp>
    </p:spTree>
    <p:extLst>
      <p:ext uri="{BB962C8B-B14F-4D97-AF65-F5344CB8AC3E}">
        <p14:creationId xmlns:p14="http://schemas.microsoft.com/office/powerpoint/2010/main" val="202272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Let </a:t>
            </a:r>
            <a:r>
              <a:rPr lang="en-US" sz="1800" i="1" dirty="0"/>
              <a:t>P </a:t>
            </a:r>
            <a:r>
              <a:rPr lang="en-US" sz="1800" dirty="0"/>
              <a:t>be a set of propositional symbols</a:t>
            </a:r>
          </a:p>
          <a:p>
            <a:r>
              <a:rPr lang="en-US" sz="1800" dirty="0"/>
              <a:t>We define modal language </a:t>
            </a:r>
            <a:r>
              <a:rPr lang="en-US" sz="1800" dirty="0">
                <a:latin typeface="Lucida Calligraphy" pitchFamily="66" charset="0"/>
              </a:rPr>
              <a:t>L</a:t>
            </a:r>
            <a:r>
              <a:rPr lang="en-US" sz="1800" dirty="0"/>
              <a:t> as follows:</a:t>
            </a:r>
          </a:p>
          <a:p>
            <a:r>
              <a:rPr lang="en-US" sz="1800" dirty="0"/>
              <a:t>If </a:t>
            </a:r>
            <a:r>
              <a:rPr lang="en-US" sz="1800" i="1" dirty="0"/>
              <a:t>p</a:t>
            </a:r>
            <a:r>
              <a:rPr lang="en-US" sz="1800" dirty="0"/>
              <a:t> </a:t>
            </a:r>
            <a:r>
              <a:rPr lang="en-GB" sz="1800" dirty="0">
                <a:sym typeface="Symbol" pitchFamily="18" charset="2"/>
              </a:rPr>
              <a:t> </a:t>
            </a:r>
            <a:r>
              <a:rPr lang="en-GB" sz="1800" i="1" dirty="0">
                <a:sym typeface="Symbol" pitchFamily="18" charset="2"/>
              </a:rPr>
              <a:t>P </a:t>
            </a:r>
            <a:r>
              <a:rPr lang="en-GB" sz="1800" dirty="0">
                <a:sym typeface="Symbol" pitchFamily="18" charset="2"/>
              </a:rPr>
              <a:t>and</a:t>
            </a:r>
            <a:r>
              <a:rPr lang="en-GB" sz="1800" i="1" dirty="0">
                <a:sym typeface="Symbol" pitchFamily="18" charset="2"/>
              </a:rPr>
              <a:t> </a:t>
            </a:r>
            <a:r>
              <a:rPr lang="en-US" sz="1800" i="1" dirty="0">
                <a:sym typeface="Symbol" pitchFamily="18" charset="2"/>
              </a:rPr>
              <a:t></a:t>
            </a:r>
            <a:r>
              <a:rPr lang="en-US" sz="1800" dirty="0">
                <a:sym typeface="Symbol" pitchFamily="18" charset="2"/>
              </a:rPr>
              <a:t>,</a:t>
            </a:r>
            <a:r>
              <a:rPr lang="en-US" sz="1800" i="1" dirty="0">
                <a:sym typeface="Symbol" pitchFamily="18" charset="2"/>
              </a:rPr>
              <a:t> 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GB" sz="1800" dirty="0">
                <a:sym typeface="Symbol" pitchFamily="18" charset="2"/>
              </a:rPr>
              <a:t></a:t>
            </a:r>
            <a:r>
              <a:rPr lang="en-US" sz="1800" dirty="0"/>
              <a:t> </a:t>
            </a:r>
            <a:r>
              <a:rPr lang="en-US" sz="1800" dirty="0">
                <a:latin typeface="Lucida Calligraphy" pitchFamily="66" charset="0"/>
              </a:rPr>
              <a:t>L</a:t>
            </a:r>
            <a:r>
              <a:rPr lang="en-US" sz="1800" dirty="0"/>
              <a:t> then:</a:t>
            </a:r>
          </a:p>
          <a:p>
            <a:pPr lvl="1"/>
            <a:r>
              <a:rPr lang="en-GB" sz="1500" i="1" dirty="0">
                <a:sym typeface="Symbol" pitchFamily="18" charset="2"/>
              </a:rPr>
              <a:t>p </a:t>
            </a:r>
            <a:r>
              <a:rPr lang="en-GB" sz="1500" dirty="0">
                <a:sym typeface="Symbol" pitchFamily="18" charset="2"/>
              </a:rPr>
              <a:t></a:t>
            </a:r>
            <a:r>
              <a:rPr lang="en-US" sz="1500" dirty="0"/>
              <a:t> </a:t>
            </a:r>
            <a:r>
              <a:rPr lang="en-US" sz="1500" dirty="0">
                <a:latin typeface="Lucida Calligraphy" pitchFamily="66" charset="0"/>
              </a:rPr>
              <a:t>L</a:t>
            </a:r>
            <a:endParaRPr lang="en-US" sz="1500" dirty="0">
              <a:sym typeface="Symbol" pitchFamily="18" charset="2"/>
            </a:endParaRPr>
          </a:p>
          <a:p>
            <a:pPr lvl="1"/>
            <a:r>
              <a:rPr lang="en-US" sz="1500" dirty="0">
                <a:sym typeface="Symbol" pitchFamily="18" charset="2"/>
              </a:rPr>
              <a:t></a:t>
            </a:r>
            <a:r>
              <a:rPr lang="en-US" sz="1500" i="1" dirty="0">
                <a:sym typeface="Symbol" pitchFamily="18" charset="2"/>
              </a:rPr>
              <a:t></a:t>
            </a:r>
            <a:r>
              <a:rPr lang="en-US" sz="1500" dirty="0">
                <a:sym typeface="Symbol" pitchFamily="18" charset="2"/>
              </a:rPr>
              <a:t> </a:t>
            </a:r>
            <a:r>
              <a:rPr lang="en-GB" sz="1500" dirty="0">
                <a:sym typeface="Symbol" pitchFamily="18" charset="2"/>
              </a:rPr>
              <a:t></a:t>
            </a:r>
            <a:r>
              <a:rPr lang="en-US" sz="1500" dirty="0"/>
              <a:t> </a:t>
            </a:r>
            <a:r>
              <a:rPr lang="en-US" sz="1500" dirty="0">
                <a:latin typeface="Lucida Calligraphy" pitchFamily="66" charset="0"/>
              </a:rPr>
              <a:t>L</a:t>
            </a:r>
          </a:p>
          <a:p>
            <a:pPr lvl="1"/>
            <a:r>
              <a:rPr lang="en-US" sz="1500" i="1" dirty="0">
                <a:sym typeface="Symbol" pitchFamily="18" charset="2"/>
              </a:rPr>
              <a:t> </a:t>
            </a:r>
            <a:r>
              <a:rPr lang="en-US" sz="1500" dirty="0">
                <a:sym typeface="Symbol" pitchFamily="18" charset="2"/>
              </a:rPr>
              <a:t> </a:t>
            </a:r>
            <a:r>
              <a:rPr lang="en-US" sz="1500" i="1" dirty="0">
                <a:sym typeface="Symbol" pitchFamily="18" charset="2"/>
              </a:rPr>
              <a:t></a:t>
            </a:r>
            <a:r>
              <a:rPr lang="en-US" sz="1500" dirty="0">
                <a:sym typeface="Symbol" pitchFamily="18" charset="2"/>
              </a:rPr>
              <a:t> </a:t>
            </a:r>
            <a:r>
              <a:rPr lang="en-GB" sz="1500" dirty="0">
                <a:sym typeface="Symbol" pitchFamily="18" charset="2"/>
              </a:rPr>
              <a:t></a:t>
            </a:r>
            <a:r>
              <a:rPr lang="en-US" sz="1500" dirty="0"/>
              <a:t> </a:t>
            </a:r>
            <a:r>
              <a:rPr lang="en-US" sz="1500" dirty="0">
                <a:latin typeface="Lucida Calligraphy" pitchFamily="66" charset="0"/>
              </a:rPr>
              <a:t>L</a:t>
            </a:r>
          </a:p>
          <a:p>
            <a:pPr lvl="1"/>
            <a:r>
              <a:rPr lang="en-US" sz="1500" dirty="0">
                <a:sym typeface="Symbol" pitchFamily="18" charset="2"/>
              </a:rPr>
              <a:t></a:t>
            </a:r>
            <a:r>
              <a:rPr lang="en-US" sz="1500" i="1" dirty="0">
                <a:sym typeface="Symbol" pitchFamily="18" charset="2"/>
              </a:rPr>
              <a:t> </a:t>
            </a:r>
            <a:r>
              <a:rPr lang="en-GB" sz="1500" dirty="0">
                <a:sym typeface="Symbol" pitchFamily="18" charset="2"/>
              </a:rPr>
              <a:t></a:t>
            </a:r>
            <a:r>
              <a:rPr lang="en-US" sz="1500" dirty="0"/>
              <a:t> </a:t>
            </a:r>
            <a:r>
              <a:rPr lang="en-US" sz="1500" dirty="0">
                <a:latin typeface="Lucida Calligraphy" pitchFamily="66" charset="0"/>
              </a:rPr>
              <a:t>L</a:t>
            </a:r>
            <a:endParaRPr lang="en-US" sz="1500" dirty="0"/>
          </a:p>
          <a:p>
            <a:r>
              <a:rPr lang="en-US" sz="1800" dirty="0"/>
              <a:t>Remember that </a:t>
            </a:r>
            <a:r>
              <a:rPr lang="en-US" sz="1800" dirty="0">
                <a:sym typeface="Symbol" pitchFamily="18" charset="2"/>
              </a:rPr>
              <a:t></a:t>
            </a:r>
            <a:r>
              <a:rPr lang="en-US" sz="1800" i="1" dirty="0">
                <a:sym typeface="Symbol" pitchFamily="18" charset="2"/>
              </a:rPr>
              <a:t>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 </a:t>
            </a:r>
            <a:r>
              <a:rPr lang="en-US" sz="1800" i="1" dirty="0">
                <a:sym typeface="Symbol" pitchFamily="18" charset="2"/>
              </a:rPr>
              <a:t>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/>
              <a:t>and </a:t>
            </a:r>
            <a:r>
              <a:rPr lang="en-US" sz="1800" i="1" dirty="0">
                <a:sym typeface="Symbol" pitchFamily="18" charset="2"/>
              </a:rPr>
              <a:t></a:t>
            </a:r>
            <a:r>
              <a:rPr lang="en-US" sz="1800" dirty="0">
                <a:sym typeface="Symbol" pitchFamily="18" charset="2"/>
              </a:rPr>
              <a:t> </a:t>
            </a:r>
            <a:r>
              <a:rPr lang="en-US" sz="1800" i="1" dirty="0">
                <a:sym typeface="Symbol" pitchFamily="18" charset="2"/>
              </a:rPr>
              <a:t></a:t>
            </a:r>
            <a:r>
              <a:rPr lang="en-US" sz="1800" dirty="0">
                <a:sym typeface="Symbol" pitchFamily="18" charset="2"/>
              </a:rPr>
              <a:t>   (</a:t>
            </a:r>
            <a:r>
              <a:rPr lang="en-US" sz="1800" i="1" dirty="0">
                <a:sym typeface="Symbol" pitchFamily="18" charset="2"/>
              </a:rPr>
              <a:t></a:t>
            </a:r>
            <a:r>
              <a:rPr lang="en-US" sz="1800" dirty="0">
                <a:sym typeface="Symbol" pitchFamily="18" charset="2"/>
              </a:rPr>
              <a:t> </a:t>
            </a:r>
            <a:r>
              <a:rPr lang="en-US" sz="1800" i="1" dirty="0">
                <a:sym typeface="Symbol" pitchFamily="18" charset="2"/>
              </a:rPr>
              <a:t>)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/>
              <a:t>and </a:t>
            </a:r>
            <a:r>
              <a:rPr lang="en-US" sz="1800" i="1" dirty="0">
                <a:sym typeface="Symbol" pitchFamily="18" charset="2"/>
              </a:rPr>
              <a:t></a:t>
            </a:r>
            <a:r>
              <a:rPr lang="en-US" sz="1800" dirty="0">
                <a:sym typeface="Symbol" pitchFamily="18" charset="2"/>
              </a:rPr>
              <a:t> </a:t>
            </a:r>
            <a:r>
              <a:rPr lang="en-US" sz="1800" i="1" dirty="0">
                <a:sym typeface="Symbol" pitchFamily="18" charset="2"/>
              </a:rPr>
              <a:t></a:t>
            </a:r>
            <a:r>
              <a:rPr lang="en-US" sz="1800" dirty="0">
                <a:sym typeface="Symbol" pitchFamily="18" charset="2"/>
              </a:rPr>
              <a:t>  </a:t>
            </a:r>
            <a:r>
              <a:rPr lang="en-US" sz="1800" i="1" dirty="0">
                <a:sym typeface="Symbol" pitchFamily="18" charset="2"/>
              </a:rPr>
              <a:t></a:t>
            </a:r>
            <a:r>
              <a:rPr lang="en-US" sz="1800" dirty="0">
                <a:sym typeface="Symbol" pitchFamily="18" charset="2"/>
              </a:rPr>
              <a:t>  </a:t>
            </a:r>
            <a:r>
              <a:rPr lang="en-US" sz="1800" i="1" dirty="0">
                <a:sym typeface="Symbol" pitchFamily="18" charset="2"/>
              </a:rPr>
              <a:t></a:t>
            </a:r>
          </a:p>
          <a:p>
            <a:r>
              <a:rPr lang="en-US" sz="1800" i="1" dirty="0">
                <a:sym typeface="Symbol" pitchFamily="18" charset="2"/>
              </a:rPr>
              <a:t>We can extend the language defining new symbols of operators</a:t>
            </a:r>
          </a:p>
        </p:txBody>
      </p:sp>
    </p:spTree>
    <p:extLst>
      <p:ext uri="{BB962C8B-B14F-4D97-AF65-F5344CB8AC3E}">
        <p14:creationId xmlns:p14="http://schemas.microsoft.com/office/powerpoint/2010/main" val="1195717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AutoShap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6172200" cy="571500"/>
          </a:xfrm>
        </p:spPr>
        <p:txBody>
          <a:bodyPr/>
          <a:lstStyle/>
          <a:p>
            <a:r>
              <a:rPr lang="en-US" dirty="0"/>
              <a:t>Modal Logic: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Semantics</a:t>
            </a:r>
          </a:p>
        </p:txBody>
      </p:sp>
      <p:sp>
        <p:nvSpPr>
          <p:cNvPr id="866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73153" y="1060451"/>
            <a:ext cx="3556397" cy="2793206"/>
          </a:xfrm>
          <a:ln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Semantics is given in terms of </a:t>
            </a:r>
            <a:r>
              <a:rPr lang="en-US" sz="1800" dirty="0" err="1">
                <a:solidFill>
                  <a:schemeClr val="accent2"/>
                </a:solidFill>
              </a:rPr>
              <a:t>Kripke</a:t>
            </a:r>
            <a:r>
              <a:rPr lang="en-US" sz="1800" dirty="0">
                <a:solidFill>
                  <a:schemeClr val="accent2"/>
                </a:solidFill>
              </a:rPr>
              <a:t> Structures</a:t>
            </a:r>
            <a:r>
              <a:rPr lang="en-US" sz="1800" dirty="0"/>
              <a:t> (also known as </a:t>
            </a:r>
            <a:r>
              <a:rPr lang="en-US" sz="1800" dirty="0">
                <a:solidFill>
                  <a:schemeClr val="accent2"/>
                </a:solidFill>
              </a:rPr>
              <a:t>possible worlds structures</a:t>
            </a:r>
            <a:r>
              <a:rPr lang="en-US" sz="1800" dirty="0"/>
              <a:t>)</a:t>
            </a:r>
          </a:p>
          <a:p>
            <a:r>
              <a:rPr lang="en-US" sz="1800" dirty="0"/>
              <a:t>Due to American logician Saul </a:t>
            </a:r>
            <a:r>
              <a:rPr lang="en-US" sz="1800" dirty="0" err="1"/>
              <a:t>Kripke</a:t>
            </a:r>
            <a:r>
              <a:rPr lang="en-US" sz="1800" dirty="0"/>
              <a:t>, City University of NY</a:t>
            </a:r>
          </a:p>
          <a:p>
            <a:r>
              <a:rPr lang="en-US" sz="1800" dirty="0"/>
              <a:t>A </a:t>
            </a: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Kripke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Structure </a:t>
            </a:r>
            <a:r>
              <a:rPr lang="en-US" sz="1800" dirty="0"/>
              <a:t>is (</a:t>
            </a:r>
            <a:r>
              <a:rPr lang="en-US" sz="1800" i="1" dirty="0"/>
              <a:t>W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dirty="0"/>
              <a:t>)</a:t>
            </a:r>
          </a:p>
          <a:p>
            <a:pPr lvl="1"/>
            <a:r>
              <a:rPr lang="en-US" sz="1500" i="1" dirty="0"/>
              <a:t>W</a:t>
            </a:r>
            <a:r>
              <a:rPr lang="en-US" sz="1500" dirty="0"/>
              <a:t> is a set of </a:t>
            </a:r>
            <a:r>
              <a:rPr lang="en-US" sz="1500" dirty="0">
                <a:solidFill>
                  <a:schemeClr val="accent2"/>
                </a:solidFill>
              </a:rPr>
              <a:t>possible worlds</a:t>
            </a:r>
          </a:p>
          <a:p>
            <a:pPr lvl="1"/>
            <a:r>
              <a:rPr lang="en-US" sz="1500" i="1" dirty="0"/>
              <a:t>R</a:t>
            </a:r>
            <a:r>
              <a:rPr lang="en-US" sz="1500" dirty="0"/>
              <a:t> : </a:t>
            </a:r>
            <a:r>
              <a:rPr lang="en-US" sz="1500" i="1" dirty="0"/>
              <a:t>W</a:t>
            </a:r>
            <a:r>
              <a:rPr lang="en-US" sz="1500" dirty="0"/>
              <a:t> </a:t>
            </a:r>
            <a:r>
              <a:rPr lang="en-US" sz="1500" dirty="0">
                <a:sym typeface="Symbol" pitchFamily="18" charset="2"/>
              </a:rPr>
              <a:t></a:t>
            </a:r>
            <a:r>
              <a:rPr lang="en-US" sz="1500" dirty="0"/>
              <a:t> </a:t>
            </a:r>
            <a:r>
              <a:rPr lang="en-US" sz="1500" i="1" dirty="0"/>
              <a:t>W</a:t>
            </a:r>
            <a:r>
              <a:rPr lang="en-US" sz="1500" dirty="0"/>
              <a:t> is an binary </a:t>
            </a:r>
            <a:r>
              <a:rPr lang="en-US" sz="1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accessibility relation</a:t>
            </a:r>
            <a:r>
              <a:rPr lang="en-US" sz="1500" dirty="0"/>
              <a:t> over </a:t>
            </a:r>
            <a:r>
              <a:rPr lang="en-US" sz="1500" i="1" dirty="0"/>
              <a:t>W</a:t>
            </a:r>
          </a:p>
          <a:p>
            <a:pPr lvl="1"/>
            <a:r>
              <a:rPr lang="en-US" sz="1500" i="1" dirty="0"/>
              <a:t>This relation tells us how worlds are accessed from other worlds</a:t>
            </a:r>
          </a:p>
        </p:txBody>
      </p:sp>
      <p:pic>
        <p:nvPicPr>
          <p:cNvPr id="8663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1028700"/>
            <a:ext cx="2013347" cy="2728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14450" y="382905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Saul </a:t>
            </a:r>
            <a:r>
              <a:rPr lang="en-US" dirty="0" err="1"/>
              <a:t>Kripke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31464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AutoShape 2"/>
          <p:cNvSpPr>
            <a:spLocks noGrp="1" noChangeArrowheads="1"/>
          </p:cNvSpPr>
          <p:nvPr>
            <p:ph type="title"/>
          </p:nvPr>
        </p:nvSpPr>
        <p:spPr>
          <a:xfrm>
            <a:off x="1485900" y="114300"/>
            <a:ext cx="6172200" cy="62865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Meaning of Entailment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2343150"/>
            <a:ext cx="5941219" cy="1371600"/>
          </a:xfrm>
          <a:ln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of the Definition of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entailment relation :</a:t>
            </a:r>
            <a:r>
              <a:rPr lang="en-US" dirty="0"/>
              <a:t> 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i="1" dirty="0" err="1"/>
              <a:t>M</a:t>
            </a:r>
            <a:r>
              <a:rPr lang="en-US" dirty="0" err="1"/>
              <a:t>,</a:t>
            </a:r>
            <a:r>
              <a:rPr lang="en-US" i="1" dirty="0" err="1"/>
              <a:t>w</a:t>
            </a:r>
            <a:r>
              <a:rPr lang="en-US" dirty="0"/>
              <a:t> |= 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dirty="0"/>
              <a:t> 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/>
              <a:t> is true in </a:t>
            </a:r>
            <a:r>
              <a:rPr lang="en-US" i="1" dirty="0"/>
              <a:t>w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i="1" dirty="0" err="1"/>
              <a:t>M</a:t>
            </a:r>
            <a:r>
              <a:rPr lang="en-US" dirty="0" err="1"/>
              <a:t>,</a:t>
            </a:r>
            <a:r>
              <a:rPr lang="en-US" i="1" dirty="0" err="1"/>
              <a:t>w</a:t>
            </a:r>
            <a:r>
              <a:rPr lang="en-US" dirty="0"/>
              <a:t> |= </a:t>
            </a:r>
            <a:r>
              <a:rPr lang="en-US" i="1" dirty="0">
                <a:sym typeface="Symbol" pitchFamily="18" charset="2"/>
              </a:rPr>
              <a:t> </a:t>
            </a:r>
            <a:r>
              <a:rPr lang="en-US" dirty="0">
                <a:sym typeface="Symbol" pitchFamily="18" charset="2"/>
              </a:rPr>
              <a:t> </a:t>
            </a:r>
            <a:r>
              <a:rPr lang="en-US" i="1" dirty="0">
                <a:sym typeface="Symbol" pitchFamily="18" charset="2"/>
              </a:rPr>
              <a:t>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i="1" dirty="0" err="1"/>
              <a:t>M</a:t>
            </a:r>
            <a:r>
              <a:rPr lang="en-US" dirty="0" err="1"/>
              <a:t>,</a:t>
            </a:r>
            <a:r>
              <a:rPr lang="en-US" i="1" dirty="0" err="1"/>
              <a:t>w</a:t>
            </a:r>
            <a:r>
              <a:rPr lang="en-US" dirty="0"/>
              <a:t> |= </a:t>
            </a:r>
            <a:r>
              <a:rPr lang="en-US" i="1" dirty="0">
                <a:sym typeface="Symbol" pitchFamily="18" charset="2"/>
              </a:rPr>
              <a:t> </a:t>
            </a:r>
            <a:r>
              <a:rPr lang="en-US" dirty="0">
                <a:sym typeface="Symbol" pitchFamily="18" charset="2"/>
              </a:rPr>
              <a:t>and </a:t>
            </a:r>
            <a:r>
              <a:rPr lang="en-US" i="1" dirty="0" err="1"/>
              <a:t>M</a:t>
            </a:r>
            <a:r>
              <a:rPr lang="en-US" dirty="0" err="1"/>
              <a:t>,</a:t>
            </a:r>
            <a:r>
              <a:rPr lang="en-US" i="1" dirty="0" err="1"/>
              <a:t>w</a:t>
            </a:r>
            <a:r>
              <a:rPr lang="en-US" dirty="0"/>
              <a:t> |= </a:t>
            </a:r>
            <a:r>
              <a:rPr lang="en-US" i="1" dirty="0">
                <a:sym typeface="Symbol" pitchFamily="18" charset="2"/>
              </a:rPr>
              <a:t>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971550"/>
            <a:ext cx="257175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Entailment says what we can deduce about state of world, what is true in them.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4229100" y="3600450"/>
            <a:ext cx="5715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3290" y="3886021"/>
            <a:ext cx="4166870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there are two formulas that are true in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world w </a:t>
            </a:r>
            <a:r>
              <a:rPr lang="en-US" dirty="0"/>
              <a:t>than a logic AND of these formulas is also true in this world.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857375" y="3514725"/>
            <a:ext cx="45720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13" idx="0"/>
          </p:cNvCxnSpPr>
          <p:nvPr/>
        </p:nvCxnSpPr>
        <p:spPr>
          <a:xfrm flipH="1" flipV="1">
            <a:off x="2743200" y="3486151"/>
            <a:ext cx="218440" cy="1103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531" y="3943350"/>
            <a:ext cx="222646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Given </a:t>
            </a:r>
            <a:r>
              <a:rPr lang="en-US" dirty="0" err="1"/>
              <a:t>Kripke</a:t>
            </a:r>
            <a:r>
              <a:rPr lang="en-US" dirty="0"/>
              <a:t> model with state 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0140" y="4589681"/>
            <a:ext cx="11430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state w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3114675" y="3629025"/>
            <a:ext cx="57150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14700" y="4057650"/>
            <a:ext cx="12573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formula</a:t>
            </a:r>
          </a:p>
        </p:txBody>
      </p:sp>
    </p:spTree>
    <p:extLst>
      <p:ext uri="{BB962C8B-B14F-4D97-AF65-F5344CB8AC3E}">
        <p14:creationId xmlns:p14="http://schemas.microsoft.com/office/powerpoint/2010/main" val="1589959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Axiomatics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0" y="1314450"/>
            <a:ext cx="5769769" cy="297060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Is there a set of minimal axioms that allows us to derive precisely all the valid sentences?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well-known axioms</a:t>
            </a:r>
            <a:r>
              <a:rPr lang="en-US" dirty="0"/>
              <a:t>:</a:t>
            </a:r>
          </a:p>
          <a:p>
            <a:pPr marL="728663" lvl="1" indent="-385763"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Axiom(Classical)</a:t>
            </a:r>
            <a:r>
              <a:rPr lang="en-US" dirty="0"/>
              <a:t> All propositional tautologies are valid</a:t>
            </a:r>
          </a:p>
          <a:p>
            <a:pPr marL="728663" lvl="1" indent="-385763"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Axiom (K)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ym typeface="Symbol" pitchFamily="18" charset="2"/>
              </a:rPr>
              <a:t>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</a:t>
            </a:r>
            <a:r>
              <a:rPr lang="en-US" dirty="0"/>
              <a:t>(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>
                <a:sym typeface="Symbol" pitchFamily="18" charset="2"/>
              </a:rPr>
              <a:t> </a:t>
            </a:r>
            <a:r>
              <a:rPr lang="en-US" i="1" dirty="0">
                <a:sym typeface="Symbol" pitchFamily="18" charset="2"/>
              </a:rPr>
              <a:t></a:t>
            </a:r>
            <a:r>
              <a:rPr lang="en-US" dirty="0"/>
              <a:t>)) </a:t>
            </a:r>
            <a:r>
              <a:rPr lang="en-US" dirty="0">
                <a:sym typeface="Symbol" pitchFamily="18" charset="2"/>
              </a:rPr>
              <a:t> </a:t>
            </a:r>
            <a:r>
              <a:rPr lang="en-US" i="1" dirty="0">
                <a:sym typeface="Symbol" pitchFamily="18" charset="2"/>
              </a:rPr>
              <a:t></a:t>
            </a:r>
            <a:r>
              <a:rPr lang="en-US" dirty="0"/>
              <a:t> is valid</a:t>
            </a:r>
          </a:p>
          <a:p>
            <a:pPr marL="728663" lvl="1" indent="-385763"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Rule (Modus Ponens)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if </a:t>
            </a:r>
            <a:r>
              <a:rPr lang="en-US" i="1" dirty="0">
                <a:sym typeface="Symbol" pitchFamily="18" charset="2"/>
              </a:rPr>
              <a:t> </a:t>
            </a:r>
            <a:r>
              <a:rPr lang="en-US" dirty="0">
                <a:sym typeface="Symbol" pitchFamily="18" charset="2"/>
              </a:rPr>
              <a:t>and 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>
                <a:sym typeface="Symbol" pitchFamily="18" charset="2"/>
              </a:rPr>
              <a:t> </a:t>
            </a:r>
            <a:r>
              <a:rPr lang="en-US" i="1" dirty="0">
                <a:sym typeface="Symbol" pitchFamily="18" charset="2"/>
              </a:rPr>
              <a:t></a:t>
            </a:r>
            <a:r>
              <a:rPr lang="en-US" dirty="0">
                <a:sym typeface="Symbol" pitchFamily="18" charset="2"/>
              </a:rPr>
              <a:t> are valid, infer that </a:t>
            </a:r>
            <a:r>
              <a:rPr lang="en-US" i="1" dirty="0">
                <a:sym typeface="Symbol" pitchFamily="18" charset="2"/>
              </a:rPr>
              <a:t></a:t>
            </a:r>
            <a:r>
              <a:rPr lang="en-US" dirty="0">
                <a:sym typeface="Symbol" pitchFamily="18" charset="2"/>
              </a:rPr>
              <a:t> is valid</a:t>
            </a:r>
            <a:endParaRPr lang="en-US" dirty="0"/>
          </a:p>
          <a:p>
            <a:pPr marL="728663" lvl="1" indent="-385763"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Rule (Necessitation)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if </a:t>
            </a:r>
            <a:r>
              <a:rPr lang="en-US" i="1" dirty="0">
                <a:sym typeface="Symbol" pitchFamily="18" charset="2"/>
              </a:rPr>
              <a:t> </a:t>
            </a:r>
            <a:r>
              <a:rPr lang="en-US" dirty="0">
                <a:sym typeface="Symbol" pitchFamily="18" charset="2"/>
              </a:rPr>
              <a:t>is valid, infer that 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>
                <a:sym typeface="Symbol" pitchFamily="18" charset="2"/>
              </a:rPr>
              <a:t> is valid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4660" y="4071621"/>
            <a:ext cx="366014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These are enough, but many other can be added for convenience</a:t>
            </a:r>
          </a:p>
        </p:txBody>
      </p:sp>
    </p:spTree>
    <p:extLst>
      <p:ext uri="{BB962C8B-B14F-4D97-AF65-F5344CB8AC3E}">
        <p14:creationId xmlns:p14="http://schemas.microsoft.com/office/powerpoint/2010/main" val="3661723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Multiple</a:t>
            </a:r>
            <a:r>
              <a:rPr lang="en-US" dirty="0"/>
              <a:t> Modal Operators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define a modal logic with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modal operators </a:t>
            </a:r>
            <a:r>
              <a:rPr lang="en-US" dirty="0">
                <a:sym typeface="Symbol" pitchFamily="18" charset="2"/>
              </a:rPr>
              <a:t></a:t>
            </a:r>
            <a:r>
              <a:rPr lang="en-US" i="1" baseline="-25000" dirty="0">
                <a:sym typeface="Symbol" pitchFamily="18" charset="2"/>
              </a:rPr>
              <a:t>1</a:t>
            </a:r>
            <a:r>
              <a:rPr lang="en-US" dirty="0"/>
              <a:t>, …, </a:t>
            </a:r>
            <a:r>
              <a:rPr lang="en-US" dirty="0">
                <a:sym typeface="Symbol" pitchFamily="18" charset="2"/>
              </a:rPr>
              <a:t></a:t>
            </a:r>
            <a:r>
              <a:rPr lang="en-US" i="1" baseline="-25000" dirty="0">
                <a:sym typeface="Symbol" pitchFamily="18" charset="2"/>
              </a:rPr>
              <a:t>n</a:t>
            </a:r>
            <a:r>
              <a:rPr lang="en-US" dirty="0"/>
              <a:t> as follows: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We would have a </a:t>
            </a:r>
            <a:r>
              <a:rPr lang="en-US" dirty="0">
                <a:solidFill>
                  <a:srgbClr val="FF0000"/>
                </a:solidFill>
              </a:rPr>
              <a:t>single set of worlds </a:t>
            </a:r>
            <a:r>
              <a:rPr lang="en-US" i="1" dirty="0">
                <a:solidFill>
                  <a:srgbClr val="FF0000"/>
                </a:solidFill>
              </a:rPr>
              <a:t>W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accessibility relations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i="1" baseline="-25000" dirty="0">
                <a:sym typeface="Symbol" pitchFamily="18" charset="2"/>
              </a:rPr>
              <a:t>1</a:t>
            </a:r>
            <a:r>
              <a:rPr lang="en-US" dirty="0"/>
              <a:t>, …, </a:t>
            </a:r>
            <a:r>
              <a:rPr lang="en-US" i="1" dirty="0" err="1">
                <a:sym typeface="Symbol" pitchFamily="18" charset="2"/>
              </a:rPr>
              <a:t>R</a:t>
            </a:r>
            <a:r>
              <a:rPr lang="en-US" i="1" baseline="-25000" dirty="0" err="1">
                <a:sym typeface="Symbol" pitchFamily="18" charset="2"/>
              </a:rPr>
              <a:t>n</a:t>
            </a:r>
            <a:r>
              <a:rPr lang="en-US" dirty="0"/>
              <a:t> 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Semantics of each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</a:t>
            </a:r>
            <a:r>
              <a:rPr lang="en-US" i="1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defined in terms of </a:t>
            </a:r>
            <a:r>
              <a:rPr lang="en-US" i="1" dirty="0" err="1">
                <a:sym typeface="Symbol" pitchFamily="18" charset="2"/>
              </a:rPr>
              <a:t>R</a:t>
            </a:r>
            <a:r>
              <a:rPr lang="en-US" i="1" baseline="-25000" dirty="0" err="1">
                <a:sym typeface="Symbol" pitchFamily="18" charset="2"/>
              </a:rPr>
              <a:t>i</a:t>
            </a:r>
            <a:endParaRPr lang="en-US" i="1" baseline="-25000" dirty="0">
              <a:sym typeface="Symbol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7550" y="3771900"/>
            <a:ext cx="45720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Powerful concept </a:t>
            </a:r>
            <a:r>
              <a:rPr lang="en-US" sz="2400" dirty="0"/>
              <a:t>– many accessibility relations</a:t>
            </a:r>
          </a:p>
        </p:txBody>
      </p:sp>
    </p:spTree>
    <p:extLst>
      <p:ext uri="{BB962C8B-B14F-4D97-AF65-F5344CB8AC3E}">
        <p14:creationId xmlns:p14="http://schemas.microsoft.com/office/powerpoint/2010/main" val="1874547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AutoShape 2"/>
          <p:cNvSpPr>
            <a:spLocks noGrp="1" noChangeArrowheads="1"/>
          </p:cNvSpPr>
          <p:nvPr>
            <p:ph type="title"/>
          </p:nvPr>
        </p:nvSpPr>
        <p:spPr>
          <a:xfrm>
            <a:off x="1485900" y="205978"/>
            <a:ext cx="6172200" cy="4366022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Axiomatic theory of the partition model</a:t>
            </a:r>
          </a:p>
        </p:txBody>
      </p:sp>
    </p:spTree>
    <p:extLst>
      <p:ext uri="{BB962C8B-B14F-4D97-AF65-F5344CB8AC3E}">
        <p14:creationId xmlns:p14="http://schemas.microsoft.com/office/powerpoint/2010/main" val="2851131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Axiomatic theory of the partition model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Objective: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Come up with a sound and complete axiom system for the partition model of knowledge.</a:t>
            </a:r>
          </a:p>
          <a:p>
            <a:endParaRPr lang="en-US" sz="2800" dirty="0"/>
          </a:p>
          <a:p>
            <a:r>
              <a:rPr 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This corresponds to a more restricted set of models than the set of all </a:t>
            </a:r>
            <a:r>
              <a:rPr lang="en-US" sz="2800" dirty="0" err="1"/>
              <a:t>Kripke</a:t>
            </a:r>
            <a:r>
              <a:rPr lang="en-US" sz="2800" dirty="0"/>
              <a:t> models.</a:t>
            </a:r>
          </a:p>
          <a:p>
            <a:r>
              <a:rPr lang="en-US" sz="2800" dirty="0"/>
              <a:t>In other words, we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need more axioms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1218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AutoShap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6172200" cy="742950"/>
          </a:xfrm>
        </p:spPr>
        <p:txBody>
          <a:bodyPr/>
          <a:lstStyle/>
          <a:p>
            <a:r>
              <a:rPr lang="en-US" sz="2400" dirty="0"/>
              <a:t>Axiomatic theory of the partition model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2100" dirty="0"/>
              <a:t>The </a:t>
            </a:r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modal operator </a:t>
            </a:r>
            <a:r>
              <a:rPr lang="en-US" sz="2100" dirty="0">
                <a:sym typeface="Symbol" pitchFamily="18" charset="2"/>
              </a:rPr>
              <a:t></a:t>
            </a:r>
            <a:r>
              <a:rPr lang="en-US" sz="2100" i="1" baseline="-25000" dirty="0" err="1">
                <a:sym typeface="Symbol" pitchFamily="18" charset="2"/>
              </a:rPr>
              <a:t>i</a:t>
            </a:r>
            <a:r>
              <a:rPr lang="en-US" sz="2100" dirty="0"/>
              <a:t> becomes </a:t>
            </a:r>
            <a:r>
              <a:rPr lang="en-US" sz="2100" i="1" dirty="0" err="1">
                <a:sym typeface="Symbol" pitchFamily="18" charset="2"/>
              </a:rPr>
              <a:t>K</a:t>
            </a:r>
            <a:r>
              <a:rPr lang="en-US" sz="2100" i="1" baseline="-25000" dirty="0" err="1">
                <a:sym typeface="Symbol" pitchFamily="18" charset="2"/>
              </a:rPr>
              <a:t>i</a:t>
            </a:r>
            <a:endParaRPr lang="en-US" sz="2100" dirty="0"/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sym typeface="Symbol" pitchFamily="18" charset="2"/>
              </a:rPr>
              <a:t>Worlds accessible from </a:t>
            </a:r>
            <a:r>
              <a:rPr lang="en-US" sz="2100" i="1" dirty="0">
                <a:sym typeface="Symbol" pitchFamily="18" charset="2"/>
              </a:rPr>
              <a:t>w</a:t>
            </a:r>
            <a:r>
              <a:rPr lang="en-US" sz="2100" dirty="0">
                <a:sym typeface="Symbol" pitchFamily="18" charset="2"/>
              </a:rPr>
              <a:t> according to </a:t>
            </a:r>
            <a:r>
              <a:rPr lang="en-US" sz="2100" i="1" dirty="0" err="1">
                <a:sym typeface="Symbol" pitchFamily="18" charset="2"/>
              </a:rPr>
              <a:t>R</a:t>
            </a:r>
            <a:r>
              <a:rPr lang="en-US" sz="2100" i="1" baseline="-25000" dirty="0" err="1">
                <a:sym typeface="Symbol" pitchFamily="18" charset="2"/>
              </a:rPr>
              <a:t>i</a:t>
            </a:r>
            <a:r>
              <a:rPr lang="en-US" sz="2100" dirty="0">
                <a:sym typeface="Symbol" pitchFamily="18" charset="2"/>
              </a:rPr>
              <a:t> are those indistinguishable to agent </a:t>
            </a:r>
            <a:r>
              <a:rPr lang="en-US" sz="2100" i="1" dirty="0" err="1">
                <a:sym typeface="Symbol" pitchFamily="18" charset="2"/>
              </a:rPr>
              <a:t>i</a:t>
            </a:r>
            <a:r>
              <a:rPr lang="en-US" sz="2100" dirty="0">
                <a:sym typeface="Symbol" pitchFamily="18" charset="2"/>
              </a:rPr>
              <a:t> from world </a:t>
            </a:r>
            <a:r>
              <a:rPr lang="en-US" sz="2100" i="1" dirty="0">
                <a:sym typeface="Symbol" pitchFamily="18" charset="2"/>
              </a:rPr>
              <a:t>w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i="1" dirty="0" err="1">
                <a:sym typeface="Symbol" pitchFamily="18" charset="2"/>
              </a:rPr>
              <a:t>K</a:t>
            </a:r>
            <a:r>
              <a:rPr lang="en-US" sz="2100" i="1" baseline="-25000" dirty="0" err="1">
                <a:sym typeface="Symbol" pitchFamily="18" charset="2"/>
              </a:rPr>
              <a:t>i</a:t>
            </a:r>
            <a:r>
              <a:rPr lang="en-US" sz="2100" dirty="0"/>
              <a:t> means “agent </a:t>
            </a:r>
            <a:r>
              <a:rPr lang="en-US" sz="2100" i="1" dirty="0" err="1"/>
              <a:t>i</a:t>
            </a:r>
            <a:r>
              <a:rPr lang="en-US" sz="2100" dirty="0"/>
              <a:t> knows that”</a:t>
            </a:r>
          </a:p>
          <a:p>
            <a:pPr marL="385763" indent="-385763">
              <a:buFont typeface="+mj-lt"/>
              <a:buAutoNum type="arabicPeriod"/>
            </a:pPr>
            <a:endParaRPr lang="en-US" sz="2100" dirty="0"/>
          </a:p>
          <a:p>
            <a:pPr marL="385763" indent="-385763">
              <a:buFont typeface="+mj-lt"/>
              <a:buAutoNum type="arabicPeriod"/>
            </a:pPr>
            <a:r>
              <a:rPr lang="en-US" sz="2100" dirty="0"/>
              <a:t>Start with the </a:t>
            </a:r>
            <a:r>
              <a:rPr lang="en-US" sz="2100" dirty="0">
                <a:solidFill>
                  <a:srgbClr val="FF0000"/>
                </a:solidFill>
              </a:rPr>
              <a:t>simple axioms</a:t>
            </a:r>
            <a:r>
              <a:rPr lang="en-US" sz="2100" dirty="0"/>
              <a:t>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/>
              <a:t>(Classical)</a:t>
            </a:r>
            <a:r>
              <a:rPr lang="en-US" sz="1800" dirty="0"/>
              <a:t> All propositional tautologies are valid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/>
              <a:t>(Modus Ponens)</a:t>
            </a:r>
            <a:r>
              <a:rPr lang="en-US" sz="1800" dirty="0"/>
              <a:t> if </a:t>
            </a:r>
            <a:r>
              <a:rPr lang="en-US" sz="1800" i="1" dirty="0">
                <a:sym typeface="Symbol" pitchFamily="18" charset="2"/>
              </a:rPr>
              <a:t> </a:t>
            </a:r>
            <a:r>
              <a:rPr lang="en-US" sz="1800" dirty="0">
                <a:sym typeface="Symbol" pitchFamily="18" charset="2"/>
              </a:rPr>
              <a:t>and </a:t>
            </a:r>
            <a:r>
              <a:rPr lang="en-US" sz="1800" i="1" dirty="0">
                <a:sym typeface="Symbol" pitchFamily="18" charset="2"/>
              </a:rPr>
              <a:t></a:t>
            </a:r>
            <a:r>
              <a:rPr lang="en-US" sz="1800" dirty="0">
                <a:sym typeface="Symbol" pitchFamily="18" charset="2"/>
              </a:rPr>
              <a:t> </a:t>
            </a:r>
            <a:r>
              <a:rPr lang="en-US" sz="1800" i="1" dirty="0">
                <a:sym typeface="Symbol" pitchFamily="18" charset="2"/>
              </a:rPr>
              <a:t></a:t>
            </a:r>
            <a:r>
              <a:rPr lang="en-US" sz="1800" dirty="0">
                <a:sym typeface="Symbol" pitchFamily="18" charset="2"/>
              </a:rPr>
              <a:t> are valid, infer that </a:t>
            </a:r>
            <a:r>
              <a:rPr lang="en-US" sz="1800" i="1" dirty="0">
                <a:sym typeface="Symbol" pitchFamily="18" charset="2"/>
              </a:rPr>
              <a:t></a:t>
            </a:r>
            <a:r>
              <a:rPr lang="en-US" sz="1800" dirty="0">
                <a:sym typeface="Symbol" pitchFamily="18" charset="2"/>
              </a:rPr>
              <a:t> is valid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200400" y="800100"/>
            <a:ext cx="4270208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385763" indent="-385763"/>
            <a:r>
              <a:rPr lang="en-US" sz="2400" i="1" dirty="0" err="1">
                <a:sym typeface="Symbol" pitchFamily="18" charset="2"/>
              </a:rPr>
              <a:t>K</a:t>
            </a:r>
            <a:r>
              <a:rPr lang="en-US" sz="2400" i="1" baseline="-25000" dirty="0" err="1">
                <a:sym typeface="Symbol" pitchFamily="18" charset="2"/>
              </a:rPr>
              <a:t>i</a:t>
            </a:r>
            <a:r>
              <a:rPr lang="en-US" sz="2400" dirty="0"/>
              <a:t> means “agent </a:t>
            </a:r>
            <a:r>
              <a:rPr lang="en-US" sz="2400" i="1" dirty="0" err="1"/>
              <a:t>i</a:t>
            </a:r>
            <a:r>
              <a:rPr lang="en-US" sz="2400" dirty="0"/>
              <a:t> knows that”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71850" y="3986531"/>
            <a:ext cx="518287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Now we are defining a logic of knowledge on top of standard modal logic.</a:t>
            </a:r>
          </a:p>
        </p:txBody>
      </p:sp>
    </p:spTree>
    <p:extLst>
      <p:ext uri="{BB962C8B-B14F-4D97-AF65-F5344CB8AC3E}">
        <p14:creationId xmlns:p14="http://schemas.microsoft.com/office/powerpoint/2010/main" val="11862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CFF1C4-8F34-5B4D-9911-65CFF033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TYPING AND MOVING AROUND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897EB3-6203-BE4F-A4E4-66C2AE5C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strongly</a:t>
            </a:r>
            <a:r>
              <a:rPr lang="it-IT" dirty="0"/>
              <a:t> </a:t>
            </a:r>
            <a:r>
              <a:rPr lang="it-IT" dirty="0" err="1"/>
              <a:t>dependent</a:t>
            </a:r>
            <a:r>
              <a:rPr lang="it-IT" dirty="0"/>
              <a:t> on the </a:t>
            </a:r>
            <a:r>
              <a:rPr lang="it-IT" dirty="0" err="1"/>
              <a:t>meaning</a:t>
            </a:r>
            <a:r>
              <a:rPr lang="it-IT" dirty="0"/>
              <a:t> of the </a:t>
            </a:r>
            <a:r>
              <a:rPr lang="it-IT" dirty="0" err="1"/>
              <a:t>labels</a:t>
            </a: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interpretation</a:t>
            </a:r>
            <a:r>
              <a:rPr lang="it-IT" dirty="0"/>
              <a:t> of the </a:t>
            </a:r>
            <a:r>
              <a:rPr lang="it-IT" dirty="0" err="1"/>
              <a:t>label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any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F13F44-7643-C04C-B7F3-A76BFAE4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00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AutoShap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6858000" cy="857250"/>
          </a:xfrm>
          <a:solidFill>
            <a:srgbClr val="FFFF00"/>
          </a:solidFill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Axiomatic theory of the partition model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More Axioms</a:t>
            </a:r>
            <a:r>
              <a:rPr lang="en-US" sz="2400" dirty="0"/>
              <a:t>)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971551"/>
            <a:ext cx="6172200" cy="3143249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(K)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From (</a:t>
            </a:r>
            <a:r>
              <a:rPr lang="en-US" sz="2400" i="1" dirty="0" err="1">
                <a:sym typeface="Symbol" pitchFamily="18" charset="2"/>
              </a:rPr>
              <a:t>K</a:t>
            </a:r>
            <a:r>
              <a:rPr lang="en-US" sz="2400" i="1" baseline="-25000" dirty="0" err="1">
                <a:sym typeface="Symbol" pitchFamily="18" charset="2"/>
              </a:rPr>
              <a:t>i</a:t>
            </a:r>
            <a:r>
              <a:rPr lang="en-US" sz="2400" i="1" dirty="0">
                <a:sym typeface="Symbol" pitchFamily="18" charset="2"/>
              </a:rPr>
              <a:t>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i="1" dirty="0" err="1">
                <a:sym typeface="Symbol" pitchFamily="18" charset="2"/>
              </a:rPr>
              <a:t>K</a:t>
            </a:r>
            <a:r>
              <a:rPr lang="en-US" sz="2400" i="1" baseline="-25000" dirty="0" err="1">
                <a:sym typeface="Symbol" pitchFamily="18" charset="2"/>
              </a:rPr>
              <a:t>i</a:t>
            </a:r>
            <a:r>
              <a:rPr lang="en-US" sz="2400" dirty="0"/>
              <a:t>(</a:t>
            </a:r>
            <a:r>
              <a:rPr lang="en-US" sz="2400" i="1" dirty="0">
                <a:sym typeface="Symbol" pitchFamily="18" charset="2"/>
              </a:rPr>
              <a:t></a:t>
            </a:r>
            <a:r>
              <a:rPr lang="en-US" sz="2400" dirty="0">
                <a:sym typeface="Symbol" pitchFamily="18" charset="2"/>
              </a:rPr>
              <a:t> </a:t>
            </a:r>
            <a:r>
              <a:rPr lang="en-US" sz="2400" i="1" dirty="0">
                <a:sym typeface="Symbol" pitchFamily="18" charset="2"/>
              </a:rPr>
              <a:t></a:t>
            </a:r>
            <a:r>
              <a:rPr lang="en-US" sz="2400" dirty="0"/>
              <a:t>))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infer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K</a:t>
            </a:r>
            <a:r>
              <a:rPr lang="en-US" sz="2400" i="1" baseline="-25000" dirty="0" err="1">
                <a:sym typeface="Symbol" pitchFamily="18" charset="2"/>
              </a:rPr>
              <a:t>i</a:t>
            </a:r>
            <a:r>
              <a:rPr lang="en-US" sz="2400" i="1" dirty="0">
                <a:sym typeface="Symbol" pitchFamily="18" charset="2"/>
              </a:rPr>
              <a:t></a:t>
            </a:r>
          </a:p>
          <a:p>
            <a:pPr lvl="1"/>
            <a:r>
              <a:rPr lang="en-US" sz="2000" dirty="0"/>
              <a:t>Means that the agent knows all the consequences of his knowledge</a:t>
            </a:r>
          </a:p>
          <a:p>
            <a:pPr lvl="1"/>
            <a:r>
              <a:rPr lang="en-US" sz="2000" dirty="0"/>
              <a:t>This is also known as </a:t>
            </a:r>
            <a:r>
              <a:rPr lang="en-US" sz="2000" dirty="0">
                <a:solidFill>
                  <a:schemeClr val="accent2"/>
                </a:solidFill>
              </a:rPr>
              <a:t>logical omniscience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(Necessitation)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From </a:t>
            </a:r>
            <a:r>
              <a:rPr lang="en-US" sz="2400" i="1" dirty="0">
                <a:sym typeface="Symbol" pitchFamily="18" charset="2"/>
              </a:rPr>
              <a:t></a:t>
            </a:r>
            <a:r>
              <a:rPr lang="en-US" sz="2400" dirty="0">
                <a:sym typeface="Symbol" pitchFamily="18" charset="2"/>
              </a:rPr>
              <a:t>, infer that </a:t>
            </a:r>
            <a:r>
              <a:rPr lang="en-US" sz="2400" i="1" dirty="0" err="1">
                <a:sym typeface="Symbol" pitchFamily="18" charset="2"/>
              </a:rPr>
              <a:t>K</a:t>
            </a:r>
            <a:r>
              <a:rPr lang="en-US" sz="2400" i="1" baseline="-25000" dirty="0" err="1">
                <a:sym typeface="Symbol" pitchFamily="18" charset="2"/>
              </a:rPr>
              <a:t>i</a:t>
            </a:r>
            <a:r>
              <a:rPr lang="en-US" sz="2400" i="1" dirty="0">
                <a:sym typeface="Symbol" pitchFamily="18" charset="2"/>
              </a:rPr>
              <a:t></a:t>
            </a:r>
          </a:p>
          <a:p>
            <a:pPr lvl="1"/>
            <a:r>
              <a:rPr lang="en-US" sz="2000" dirty="0"/>
              <a:t>Means that the agent knows all propositional tautologies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4331734"/>
            <a:ext cx="600075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a sense, these agents are inhuman, they are more like God, which started this whole area of research</a:t>
            </a:r>
          </a:p>
        </p:txBody>
      </p:sp>
      <p:sp>
        <p:nvSpPr>
          <p:cNvPr id="5" name="Oval 4"/>
          <p:cNvSpPr/>
          <p:nvPr/>
        </p:nvSpPr>
        <p:spPr>
          <a:xfrm>
            <a:off x="7486650" y="3017284"/>
            <a:ext cx="1657350" cy="1314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Remember, we introduced the rule </a:t>
            </a:r>
            <a:r>
              <a:rPr 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endParaRPr lang="en-US" sz="1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100" dirty="0"/>
              <a:t>This defines some logic</a:t>
            </a:r>
          </a:p>
        </p:txBody>
      </p:sp>
    </p:spTree>
    <p:extLst>
      <p:ext uri="{BB962C8B-B14F-4D97-AF65-F5344CB8AC3E}">
        <p14:creationId xmlns:p14="http://schemas.microsoft.com/office/powerpoint/2010/main" val="1068002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AutoShap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6858000" cy="857250"/>
          </a:xfrm>
          <a:solidFill>
            <a:srgbClr val="FFFF00"/>
          </a:solidFill>
        </p:spPr>
        <p:txBody>
          <a:bodyPr/>
          <a:lstStyle/>
          <a:p>
            <a:r>
              <a:rPr lang="en-US" sz="2400" dirty="0"/>
              <a:t>Axiomatic theory of the partition model (More Axioms)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028701"/>
            <a:ext cx="6172200" cy="2857500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Axiom (D)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ym typeface="Symbol" pitchFamily="18" charset="2"/>
              </a:rPr>
              <a:t> </a:t>
            </a:r>
            <a:r>
              <a:rPr lang="en-US" i="1" dirty="0" err="1">
                <a:sym typeface="Symbol" pitchFamily="18" charset="2"/>
              </a:rPr>
              <a:t>K</a:t>
            </a:r>
            <a:r>
              <a:rPr lang="en-US" i="1" baseline="-25000" dirty="0" err="1">
                <a:sym typeface="Symbol" pitchFamily="18" charset="2"/>
              </a:rPr>
              <a:t>i</a:t>
            </a:r>
            <a:r>
              <a:rPr lang="en-US" i="1" baseline="-25000" dirty="0">
                <a:sym typeface="Symbol" pitchFamily="18" charset="2"/>
              </a:rPr>
              <a:t> </a:t>
            </a:r>
            <a:r>
              <a:rPr lang="en-US" dirty="0"/>
              <a:t>(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>
                <a:sym typeface="Symbol" pitchFamily="18" charset="2"/>
              </a:rPr>
              <a:t>  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is called the axiom of </a:t>
            </a:r>
            <a:r>
              <a:rPr lang="en-US" dirty="0">
                <a:solidFill>
                  <a:schemeClr val="accent2"/>
                </a:solidFill>
              </a:rPr>
              <a:t>consistency</a:t>
            </a:r>
          </a:p>
          <a:p>
            <a:r>
              <a:rPr lang="en-US" b="1" dirty="0">
                <a:solidFill>
                  <a:srgbClr val="FF0000"/>
                </a:solidFill>
              </a:rPr>
              <a:t>Axiom (T)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 err="1">
                <a:sym typeface="Symbol" pitchFamily="18" charset="2"/>
              </a:rPr>
              <a:t>K</a:t>
            </a:r>
            <a:r>
              <a:rPr lang="en-US" i="1" baseline="-25000" dirty="0" err="1">
                <a:sym typeface="Symbol" pitchFamily="18" charset="2"/>
              </a:rPr>
              <a:t>i</a:t>
            </a:r>
            <a:r>
              <a:rPr lang="en-US" i="1" baseline="-25000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</a:t>
            </a:r>
            <a:r>
              <a:rPr lang="en-US" dirty="0"/>
              <a:t>)</a:t>
            </a:r>
            <a:r>
              <a:rPr lang="en-US" i="1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i="1" dirty="0">
                <a:sym typeface="Symbol" pitchFamily="18" charset="2"/>
              </a:rPr>
              <a:t></a:t>
            </a:r>
          </a:p>
          <a:p>
            <a:pPr lvl="1"/>
            <a:r>
              <a:rPr lang="en-US" dirty="0"/>
              <a:t>This is called the </a:t>
            </a:r>
            <a:r>
              <a:rPr lang="en-US" dirty="0" err="1">
                <a:solidFill>
                  <a:schemeClr val="accent2"/>
                </a:solidFill>
              </a:rPr>
              <a:t>veridity</a:t>
            </a:r>
            <a:r>
              <a:rPr lang="en-US" dirty="0"/>
              <a:t> axiom</a:t>
            </a:r>
          </a:p>
          <a:p>
            <a:pPr lvl="1"/>
            <a:r>
              <a:rPr lang="en-US" dirty="0"/>
              <a:t>Means that if an agent  knows something </a:t>
            </a:r>
            <a:r>
              <a:rPr lang="en-US" dirty="0">
                <a:solidFill>
                  <a:srgbClr val="00B0F0"/>
                </a:solidFill>
              </a:rPr>
              <a:t>than  is true.</a:t>
            </a:r>
          </a:p>
          <a:p>
            <a:pPr lvl="1"/>
            <a:r>
              <a:rPr lang="en-US" dirty="0"/>
              <a:t>Corresponds to assuming that </a:t>
            </a:r>
            <a:r>
              <a:rPr lang="en-US" dirty="0" err="1">
                <a:solidFill>
                  <a:srgbClr val="00B0F0"/>
                </a:solidFill>
              </a:rPr>
              <a:t>accessability</a:t>
            </a:r>
            <a:r>
              <a:rPr lang="en-US" dirty="0">
                <a:solidFill>
                  <a:srgbClr val="00B0F0"/>
                </a:solidFill>
              </a:rPr>
              <a:t> relation  </a:t>
            </a:r>
            <a:r>
              <a:rPr lang="en-US" i="1" dirty="0" err="1">
                <a:solidFill>
                  <a:srgbClr val="00B0F0"/>
                </a:solidFill>
                <a:sym typeface="Symbol" pitchFamily="18" charset="2"/>
              </a:rPr>
              <a:t>R</a:t>
            </a:r>
            <a:r>
              <a:rPr lang="en-US" i="1" baseline="-25000" dirty="0" err="1">
                <a:solidFill>
                  <a:srgbClr val="00B0F0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 is reflexive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000501"/>
            <a:ext cx="280035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Axiom D means that nobody can know nonsense, inconsistency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660" y="4114799"/>
            <a:ext cx="280035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Remember symbols D and T of axioms, each of them will be used to create some type of logic</a:t>
            </a:r>
          </a:p>
        </p:txBody>
      </p:sp>
    </p:spTree>
    <p:extLst>
      <p:ext uri="{BB962C8B-B14F-4D97-AF65-F5344CB8AC3E}">
        <p14:creationId xmlns:p14="http://schemas.microsoft.com/office/powerpoint/2010/main" val="2627705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AutoShap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6858000" cy="10287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4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Refresher: </a:t>
            </a:r>
            <a:r>
              <a:rPr lang="en-US" sz="405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Euclidean relation?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200151"/>
            <a:ext cx="6172200" cy="1085850"/>
          </a:xfrm>
        </p:spPr>
        <p:txBody>
          <a:bodyPr>
            <a:normAutofit fontScale="92500"/>
          </a:bodyPr>
          <a:lstStyle/>
          <a:p>
            <a:r>
              <a:rPr lang="en-US" sz="2100" dirty="0"/>
              <a:t>Binary relation </a:t>
            </a:r>
            <a:r>
              <a:rPr lang="en-US" sz="2100" i="1" dirty="0"/>
              <a:t>R</a:t>
            </a:r>
            <a:r>
              <a:rPr lang="en-US" sz="2100" dirty="0"/>
              <a:t> over domain </a:t>
            </a:r>
            <a:r>
              <a:rPr lang="en-US" sz="2100" i="1" dirty="0"/>
              <a:t>Y</a:t>
            </a:r>
            <a:r>
              <a:rPr lang="en-US" sz="2100" dirty="0"/>
              <a:t> is </a:t>
            </a:r>
            <a:r>
              <a:rPr lang="en-US" sz="2100" dirty="0">
                <a:solidFill>
                  <a:srgbClr val="FF0000"/>
                </a:solidFill>
              </a:rPr>
              <a:t>Euclidian</a:t>
            </a:r>
            <a:r>
              <a:rPr lang="en-US" sz="2100" dirty="0"/>
              <a:t> </a:t>
            </a:r>
          </a:p>
          <a:p>
            <a:pPr lvl="1"/>
            <a:r>
              <a:rPr lang="en-US" sz="1800" dirty="0"/>
              <a:t>if and only if </a:t>
            </a:r>
          </a:p>
          <a:p>
            <a:pPr lvl="1"/>
            <a:r>
              <a:rPr lang="en-US" sz="1800" dirty="0">
                <a:sym typeface="Symbol" pitchFamily="18" charset="2"/>
              </a:rPr>
              <a:t></a:t>
            </a:r>
            <a:r>
              <a:rPr lang="en-US" sz="1800" i="1" dirty="0">
                <a:sym typeface="Symbol" pitchFamily="18" charset="2"/>
              </a:rPr>
              <a:t>y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i="1" dirty="0">
                <a:sym typeface="Symbol" pitchFamily="18" charset="2"/>
              </a:rPr>
              <a:t>y’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i="1" dirty="0">
                <a:sym typeface="Symbol" pitchFamily="18" charset="2"/>
              </a:rPr>
              <a:t>y’’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GB" sz="1800" dirty="0">
                <a:sym typeface="Symbol" pitchFamily="18" charset="2"/>
              </a:rPr>
              <a:t> </a:t>
            </a:r>
            <a:r>
              <a:rPr lang="en-US" sz="1800" i="1" dirty="0"/>
              <a:t>Y</a:t>
            </a:r>
            <a:r>
              <a:rPr lang="en-US" sz="1800" dirty="0"/>
              <a:t>, if </a:t>
            </a:r>
            <a:r>
              <a:rPr lang="en-US" sz="1800" dirty="0">
                <a:solidFill>
                  <a:srgbClr val="00B0F0"/>
                </a:solidFill>
              </a:rPr>
              <a:t>(</a:t>
            </a:r>
            <a:r>
              <a:rPr lang="en-US" sz="1800" i="1" dirty="0" err="1">
                <a:solidFill>
                  <a:srgbClr val="00B0F0"/>
                </a:solidFill>
              </a:rPr>
              <a:t>y</a:t>
            </a:r>
            <a:r>
              <a:rPr lang="en-US" sz="1800" dirty="0" err="1">
                <a:solidFill>
                  <a:srgbClr val="00B0F0"/>
                </a:solidFill>
              </a:rPr>
              <a:t>,</a:t>
            </a:r>
            <a:r>
              <a:rPr lang="en-US" sz="1800" i="1" dirty="0" err="1">
                <a:solidFill>
                  <a:srgbClr val="00B0F0"/>
                </a:solidFill>
              </a:rPr>
              <a:t>y</a:t>
            </a:r>
            <a:r>
              <a:rPr lang="en-US" sz="1800" i="1" dirty="0">
                <a:solidFill>
                  <a:srgbClr val="00B0F0"/>
                </a:solidFill>
              </a:rPr>
              <a:t>’</a:t>
            </a:r>
            <a:r>
              <a:rPr lang="en-US" sz="1800" dirty="0">
                <a:solidFill>
                  <a:srgbClr val="00B0F0"/>
                </a:solidFill>
              </a:rPr>
              <a:t>) </a:t>
            </a:r>
            <a:r>
              <a:rPr lang="en-GB" sz="1800" dirty="0">
                <a:solidFill>
                  <a:srgbClr val="00B0F0"/>
                </a:solidFill>
                <a:sym typeface="Symbol" pitchFamily="18" charset="2"/>
              </a:rPr>
              <a:t> </a:t>
            </a:r>
            <a:r>
              <a:rPr lang="en-US" sz="1800" i="1" dirty="0">
                <a:solidFill>
                  <a:srgbClr val="00B0F0"/>
                </a:solidFill>
              </a:rPr>
              <a:t>R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B0F0"/>
                </a:solidFill>
              </a:rPr>
              <a:t>(</a:t>
            </a:r>
            <a:r>
              <a:rPr lang="en-US" sz="1800" i="1" dirty="0" err="1">
                <a:solidFill>
                  <a:srgbClr val="00B0F0"/>
                </a:solidFill>
              </a:rPr>
              <a:t>y</a:t>
            </a:r>
            <a:r>
              <a:rPr lang="en-US" sz="1800" dirty="0" err="1">
                <a:solidFill>
                  <a:srgbClr val="00B0F0"/>
                </a:solidFill>
              </a:rPr>
              <a:t>,</a:t>
            </a:r>
            <a:r>
              <a:rPr lang="en-US" sz="1800" i="1" dirty="0" err="1">
                <a:solidFill>
                  <a:srgbClr val="00B0F0"/>
                </a:solidFill>
              </a:rPr>
              <a:t>y</a:t>
            </a:r>
            <a:r>
              <a:rPr lang="en-US" sz="1800" i="1" dirty="0">
                <a:solidFill>
                  <a:srgbClr val="00B0F0"/>
                </a:solidFill>
              </a:rPr>
              <a:t>’’</a:t>
            </a:r>
            <a:r>
              <a:rPr lang="en-US" sz="1800" dirty="0">
                <a:solidFill>
                  <a:srgbClr val="00B0F0"/>
                </a:solidFill>
              </a:rPr>
              <a:t>) </a:t>
            </a:r>
            <a:r>
              <a:rPr lang="en-GB" sz="1800" dirty="0">
                <a:solidFill>
                  <a:srgbClr val="00B0F0"/>
                </a:solidFill>
                <a:sym typeface="Symbol" pitchFamily="18" charset="2"/>
              </a:rPr>
              <a:t> </a:t>
            </a:r>
            <a:r>
              <a:rPr lang="en-US" sz="1800" i="1" dirty="0">
                <a:solidFill>
                  <a:srgbClr val="00B0F0"/>
                </a:solidFill>
              </a:rPr>
              <a:t>R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then </a:t>
            </a:r>
            <a:r>
              <a:rPr lang="en-US" sz="1800" dirty="0">
                <a:solidFill>
                  <a:srgbClr val="00B0F0"/>
                </a:solidFill>
              </a:rPr>
              <a:t>(</a:t>
            </a:r>
            <a:r>
              <a:rPr lang="en-US" sz="1800" i="1" dirty="0" err="1">
                <a:solidFill>
                  <a:srgbClr val="00B0F0"/>
                </a:solidFill>
              </a:rPr>
              <a:t>y’</a:t>
            </a:r>
            <a:r>
              <a:rPr lang="en-US" sz="1800" dirty="0" err="1">
                <a:solidFill>
                  <a:srgbClr val="00B0F0"/>
                </a:solidFill>
              </a:rPr>
              <a:t>,</a:t>
            </a:r>
            <a:r>
              <a:rPr lang="en-US" sz="1800" i="1" dirty="0" err="1">
                <a:solidFill>
                  <a:srgbClr val="00B0F0"/>
                </a:solidFill>
              </a:rPr>
              <a:t>y</a:t>
            </a:r>
            <a:r>
              <a:rPr lang="en-US" sz="1800" i="1" dirty="0">
                <a:solidFill>
                  <a:srgbClr val="00B0F0"/>
                </a:solidFill>
              </a:rPr>
              <a:t>’’</a:t>
            </a:r>
            <a:r>
              <a:rPr lang="en-US" sz="1800" dirty="0">
                <a:solidFill>
                  <a:srgbClr val="00B0F0"/>
                </a:solidFill>
              </a:rPr>
              <a:t>) </a:t>
            </a:r>
            <a:r>
              <a:rPr lang="en-GB" sz="1800" dirty="0">
                <a:solidFill>
                  <a:srgbClr val="00B0F0"/>
                </a:solidFill>
                <a:sym typeface="Symbol" pitchFamily="18" charset="2"/>
              </a:rPr>
              <a:t> </a:t>
            </a:r>
            <a:r>
              <a:rPr lang="en-US" sz="1800" i="1" dirty="0">
                <a:solidFill>
                  <a:srgbClr val="00B0F0"/>
                </a:solidFill>
              </a:rPr>
              <a:t>R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57350" y="2436511"/>
            <a:ext cx="6172200" cy="5143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257175" indent="-257175" defTabSz="6858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100" dirty="0">
                <a:solidFill>
                  <a:srgbClr val="00B0F0"/>
                </a:solidFill>
                <a:latin typeface="+mn-lt"/>
                <a:ea typeface="+mn-ea"/>
              </a:rPr>
              <a:t>(</a:t>
            </a:r>
            <a:r>
              <a:rPr lang="en-US" sz="2100" i="1" dirty="0" err="1">
                <a:solidFill>
                  <a:srgbClr val="00B0F0"/>
                </a:solidFill>
                <a:latin typeface="+mn-lt"/>
                <a:ea typeface="+mn-ea"/>
              </a:rPr>
              <a:t>y</a:t>
            </a:r>
            <a:r>
              <a:rPr lang="en-US" sz="2100" dirty="0" err="1">
                <a:solidFill>
                  <a:srgbClr val="00B0F0"/>
                </a:solidFill>
                <a:latin typeface="+mn-lt"/>
                <a:ea typeface="+mn-ea"/>
              </a:rPr>
              <a:t>,</a:t>
            </a:r>
            <a:r>
              <a:rPr lang="en-US" sz="2100" i="1" dirty="0" err="1">
                <a:solidFill>
                  <a:srgbClr val="00B0F0"/>
                </a:solidFill>
                <a:latin typeface="+mn-lt"/>
                <a:ea typeface="+mn-ea"/>
              </a:rPr>
              <a:t>y</a:t>
            </a:r>
            <a:r>
              <a:rPr lang="en-US" sz="2100" i="1" dirty="0">
                <a:solidFill>
                  <a:srgbClr val="00B0F0"/>
                </a:solidFill>
                <a:latin typeface="+mn-lt"/>
                <a:ea typeface="+mn-ea"/>
              </a:rPr>
              <a:t>’</a:t>
            </a:r>
            <a:r>
              <a:rPr lang="en-US" sz="2100" dirty="0">
                <a:solidFill>
                  <a:srgbClr val="00B0F0"/>
                </a:solidFill>
                <a:latin typeface="+mn-lt"/>
                <a:ea typeface="+mn-ea"/>
              </a:rPr>
              <a:t>) </a:t>
            </a:r>
            <a:r>
              <a:rPr lang="en-GB" sz="2100" dirty="0">
                <a:solidFill>
                  <a:srgbClr val="00B0F0"/>
                </a:solidFill>
                <a:latin typeface="+mn-lt"/>
                <a:ea typeface="+mn-ea"/>
                <a:sym typeface="Symbol" pitchFamily="18" charset="2"/>
              </a:rPr>
              <a:t> </a:t>
            </a:r>
            <a:r>
              <a:rPr lang="en-US" sz="2100" i="1" dirty="0">
                <a:solidFill>
                  <a:srgbClr val="00B0F0"/>
                </a:solidFill>
                <a:latin typeface="+mn-lt"/>
                <a:ea typeface="+mn-ea"/>
              </a:rPr>
              <a:t>R</a:t>
            </a:r>
            <a:r>
              <a:rPr lang="en-US" sz="2100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lang="en-US" sz="2100" dirty="0">
                <a:latin typeface="+mn-lt"/>
                <a:ea typeface="+mn-ea"/>
              </a:rPr>
              <a:t>and </a:t>
            </a:r>
            <a:r>
              <a:rPr lang="en-US" sz="2100" dirty="0">
                <a:solidFill>
                  <a:srgbClr val="00B0F0"/>
                </a:solidFill>
                <a:latin typeface="+mn-lt"/>
                <a:ea typeface="+mn-ea"/>
              </a:rPr>
              <a:t>(</a:t>
            </a:r>
            <a:r>
              <a:rPr lang="en-US" sz="2100" i="1" dirty="0" err="1">
                <a:solidFill>
                  <a:srgbClr val="00B0F0"/>
                </a:solidFill>
                <a:latin typeface="+mn-lt"/>
                <a:ea typeface="+mn-ea"/>
              </a:rPr>
              <a:t>y</a:t>
            </a:r>
            <a:r>
              <a:rPr lang="en-US" sz="2100" dirty="0" err="1">
                <a:solidFill>
                  <a:srgbClr val="00B0F0"/>
                </a:solidFill>
                <a:latin typeface="+mn-lt"/>
                <a:ea typeface="+mn-ea"/>
              </a:rPr>
              <a:t>,</a:t>
            </a:r>
            <a:r>
              <a:rPr lang="en-US" sz="2100" i="1" dirty="0" err="1">
                <a:solidFill>
                  <a:srgbClr val="00B0F0"/>
                </a:solidFill>
                <a:latin typeface="+mn-lt"/>
                <a:ea typeface="+mn-ea"/>
              </a:rPr>
              <a:t>y</a:t>
            </a:r>
            <a:r>
              <a:rPr lang="en-US" sz="2100" i="1" dirty="0">
                <a:solidFill>
                  <a:srgbClr val="00B0F0"/>
                </a:solidFill>
                <a:latin typeface="+mn-lt"/>
                <a:ea typeface="+mn-ea"/>
              </a:rPr>
              <a:t>’’</a:t>
            </a:r>
            <a:r>
              <a:rPr lang="en-US" sz="2100" dirty="0">
                <a:solidFill>
                  <a:srgbClr val="00B0F0"/>
                </a:solidFill>
                <a:latin typeface="+mn-lt"/>
                <a:ea typeface="+mn-ea"/>
              </a:rPr>
              <a:t>) </a:t>
            </a:r>
            <a:r>
              <a:rPr lang="en-GB" sz="2100" dirty="0">
                <a:solidFill>
                  <a:srgbClr val="00B0F0"/>
                </a:solidFill>
                <a:latin typeface="+mn-lt"/>
                <a:ea typeface="+mn-ea"/>
                <a:sym typeface="Symbol" pitchFamily="18" charset="2"/>
              </a:rPr>
              <a:t> </a:t>
            </a:r>
            <a:r>
              <a:rPr lang="en-US" sz="2100" i="1" dirty="0">
                <a:solidFill>
                  <a:srgbClr val="00B0F0"/>
                </a:solidFill>
                <a:latin typeface="+mn-lt"/>
                <a:ea typeface="+mn-ea"/>
              </a:rPr>
              <a:t>R</a:t>
            </a:r>
            <a:r>
              <a:rPr lang="en-US" sz="2100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lang="en-US" sz="2100" dirty="0">
                <a:latin typeface="+mn-lt"/>
                <a:ea typeface="+mn-ea"/>
              </a:rPr>
              <a:t>then </a:t>
            </a:r>
            <a:r>
              <a:rPr lang="en-US" sz="2100" dirty="0">
                <a:solidFill>
                  <a:srgbClr val="00B0F0"/>
                </a:solidFill>
                <a:latin typeface="+mn-lt"/>
                <a:ea typeface="+mn-ea"/>
              </a:rPr>
              <a:t>(</a:t>
            </a:r>
            <a:r>
              <a:rPr lang="en-US" sz="2100" i="1" dirty="0" err="1">
                <a:solidFill>
                  <a:srgbClr val="00B0F0"/>
                </a:solidFill>
                <a:latin typeface="+mn-lt"/>
                <a:ea typeface="+mn-ea"/>
              </a:rPr>
              <a:t>y’</a:t>
            </a:r>
            <a:r>
              <a:rPr lang="en-US" sz="2100" dirty="0" err="1">
                <a:solidFill>
                  <a:srgbClr val="00B0F0"/>
                </a:solidFill>
                <a:latin typeface="+mn-lt"/>
                <a:ea typeface="+mn-ea"/>
              </a:rPr>
              <a:t>,</a:t>
            </a:r>
            <a:r>
              <a:rPr lang="en-US" sz="2100" i="1" dirty="0" err="1">
                <a:solidFill>
                  <a:srgbClr val="00B0F0"/>
                </a:solidFill>
                <a:latin typeface="+mn-lt"/>
                <a:ea typeface="+mn-ea"/>
              </a:rPr>
              <a:t>y</a:t>
            </a:r>
            <a:r>
              <a:rPr lang="en-US" sz="2100" i="1" dirty="0">
                <a:solidFill>
                  <a:srgbClr val="00B0F0"/>
                </a:solidFill>
                <a:latin typeface="+mn-lt"/>
                <a:ea typeface="+mn-ea"/>
              </a:rPr>
              <a:t>’’</a:t>
            </a:r>
            <a:r>
              <a:rPr lang="en-US" sz="2100" dirty="0">
                <a:solidFill>
                  <a:srgbClr val="00B0F0"/>
                </a:solidFill>
                <a:latin typeface="+mn-lt"/>
                <a:ea typeface="+mn-ea"/>
              </a:rPr>
              <a:t>) </a:t>
            </a:r>
            <a:r>
              <a:rPr lang="en-GB" sz="2100" dirty="0">
                <a:solidFill>
                  <a:srgbClr val="00B0F0"/>
                </a:solidFill>
                <a:latin typeface="+mn-lt"/>
                <a:ea typeface="+mn-ea"/>
                <a:sym typeface="Symbol" pitchFamily="18" charset="2"/>
              </a:rPr>
              <a:t> </a:t>
            </a:r>
            <a:r>
              <a:rPr lang="en-US" sz="2100" i="1" dirty="0">
                <a:solidFill>
                  <a:srgbClr val="00B0F0"/>
                </a:solidFill>
                <a:latin typeface="+mn-lt"/>
                <a:ea typeface="+mn-ea"/>
              </a:rPr>
              <a:t>R</a:t>
            </a:r>
            <a:r>
              <a:rPr lang="en-US" sz="2100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57350" y="3184573"/>
            <a:ext cx="74295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86100" y="3184573"/>
            <a:ext cx="74295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y’</a:t>
            </a: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2400300" y="3441748"/>
            <a:ext cx="685800" cy="119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52545" y="3078756"/>
            <a:ext cx="52129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 </a:t>
            </a:r>
            <a:r>
              <a:rPr lang="en-US" sz="21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14600" y="4098973"/>
            <a:ext cx="74295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y’’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00250" y="3698923"/>
            <a:ext cx="514350" cy="4572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100252" y="3638542"/>
            <a:ext cx="52129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 </a:t>
            </a:r>
            <a:r>
              <a:rPr lang="en-US" sz="21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00600" y="3298873"/>
            <a:ext cx="74295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229350" y="3298873"/>
            <a:ext cx="74295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y’</a:t>
            </a:r>
          </a:p>
        </p:txBody>
      </p:sp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5543550" y="3556048"/>
            <a:ext cx="685800" cy="119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37835" y="3140549"/>
            <a:ext cx="52129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 </a:t>
            </a:r>
            <a:r>
              <a:rPr lang="en-US" sz="21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657850" y="4213273"/>
            <a:ext cx="74295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y’’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43500" y="3813223"/>
            <a:ext cx="514350" cy="4572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218804" y="3752946"/>
            <a:ext cx="52129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 </a:t>
            </a:r>
            <a:r>
              <a:rPr lang="en-US" sz="21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86200" y="3984673"/>
            <a:ext cx="857250" cy="119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2"/>
          </p:cNvCxnSpPr>
          <p:nvPr/>
        </p:nvCxnSpPr>
        <p:spPr>
          <a:xfrm rot="5400000" flipH="1" flipV="1">
            <a:off x="6272213" y="3884661"/>
            <a:ext cx="400050" cy="257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54451" y="3834074"/>
            <a:ext cx="52129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 </a:t>
            </a:r>
            <a:r>
              <a:rPr lang="en-US" sz="21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070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Axiomatic theory of the partition model (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Axioms)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200151"/>
            <a:ext cx="6172200" cy="2286000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Axiom (4) </a:t>
            </a:r>
            <a:r>
              <a:rPr lang="en-US" sz="2100" i="1" dirty="0" err="1">
                <a:sym typeface="Symbol" pitchFamily="18" charset="2"/>
              </a:rPr>
              <a:t>K</a:t>
            </a:r>
            <a:r>
              <a:rPr lang="en-US" sz="2100" i="1" baseline="-25000" dirty="0" err="1">
                <a:sym typeface="Symbol" pitchFamily="18" charset="2"/>
              </a:rPr>
              <a:t>i</a:t>
            </a:r>
            <a:r>
              <a:rPr lang="en-US" sz="2100" i="1" baseline="-25000" dirty="0">
                <a:sym typeface="Symbol" pitchFamily="18" charset="2"/>
              </a:rPr>
              <a:t> </a:t>
            </a:r>
            <a:r>
              <a:rPr lang="en-US" sz="2100" i="1" dirty="0">
                <a:sym typeface="Symbol" pitchFamily="18" charset="2"/>
              </a:rPr>
              <a:t></a:t>
            </a:r>
            <a:r>
              <a:rPr lang="en-US" sz="2100" i="1" baseline="-25000" dirty="0">
                <a:sym typeface="Symbol" pitchFamily="18" charset="2"/>
              </a:rPr>
              <a:t>  </a:t>
            </a:r>
            <a:r>
              <a:rPr lang="en-US" sz="2100" dirty="0">
                <a:sym typeface="Symbol" pitchFamily="18" charset="2"/>
              </a:rPr>
              <a:t> </a:t>
            </a:r>
            <a:r>
              <a:rPr lang="en-US" sz="2100" i="1" dirty="0" err="1">
                <a:sym typeface="Symbol" pitchFamily="18" charset="2"/>
              </a:rPr>
              <a:t>K</a:t>
            </a:r>
            <a:r>
              <a:rPr lang="en-US" sz="2100" i="1" baseline="-25000" dirty="0" err="1">
                <a:sym typeface="Symbol" pitchFamily="18" charset="2"/>
              </a:rPr>
              <a:t>i</a:t>
            </a:r>
            <a:r>
              <a:rPr lang="en-US" sz="2100" i="1" baseline="-25000" dirty="0">
                <a:sym typeface="Symbol" pitchFamily="18" charset="2"/>
              </a:rPr>
              <a:t> </a:t>
            </a:r>
            <a:r>
              <a:rPr lang="en-US" sz="2100" i="1" dirty="0" err="1">
                <a:sym typeface="Symbol" pitchFamily="18" charset="2"/>
              </a:rPr>
              <a:t>K</a:t>
            </a:r>
            <a:r>
              <a:rPr lang="en-US" sz="2100" i="1" baseline="-25000" dirty="0" err="1">
                <a:sym typeface="Symbol" pitchFamily="18" charset="2"/>
              </a:rPr>
              <a:t>i</a:t>
            </a:r>
            <a:r>
              <a:rPr lang="en-US" sz="2100" i="1" baseline="-25000" dirty="0">
                <a:sym typeface="Symbol" pitchFamily="18" charset="2"/>
              </a:rPr>
              <a:t> </a:t>
            </a:r>
            <a:r>
              <a:rPr lang="en-US" sz="2100" i="1" dirty="0">
                <a:sym typeface="Symbol" pitchFamily="18" charset="2"/>
              </a:rPr>
              <a:t></a:t>
            </a:r>
          </a:p>
          <a:p>
            <a:pPr lvl="1"/>
            <a:r>
              <a:rPr lang="en-US" sz="1800" dirty="0"/>
              <a:t>Called the </a:t>
            </a:r>
            <a:r>
              <a:rPr lang="en-US" sz="1800" dirty="0">
                <a:solidFill>
                  <a:schemeClr val="accent2"/>
                </a:solidFill>
              </a:rPr>
              <a:t>positive introspection</a:t>
            </a:r>
            <a:r>
              <a:rPr lang="en-US" sz="1800" dirty="0"/>
              <a:t> axiom</a:t>
            </a:r>
          </a:p>
          <a:p>
            <a:pPr lvl="1"/>
            <a:r>
              <a:rPr lang="en-US" sz="1800" dirty="0"/>
              <a:t>Corresponds to assuming that </a:t>
            </a:r>
            <a:r>
              <a:rPr lang="en-US" sz="1800" i="1" dirty="0" err="1">
                <a:sym typeface="Symbol" pitchFamily="18" charset="2"/>
              </a:rPr>
              <a:t>R</a:t>
            </a:r>
            <a:r>
              <a:rPr lang="en-US" sz="1800" i="1" baseline="-25000" dirty="0" err="1">
                <a:sym typeface="Symbol" pitchFamily="18" charset="2"/>
              </a:rPr>
              <a:t>i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B0F0"/>
                </a:solidFill>
              </a:rPr>
              <a:t>is transitive</a:t>
            </a:r>
          </a:p>
          <a:p>
            <a:r>
              <a:rPr lang="en-US" sz="2100" b="1" dirty="0">
                <a:solidFill>
                  <a:srgbClr val="FF0000"/>
                </a:solidFill>
              </a:rPr>
              <a:t>Axiom (5) </a:t>
            </a:r>
            <a:r>
              <a:rPr lang="en-US" sz="2100" dirty="0">
                <a:sym typeface="Symbol" pitchFamily="18" charset="2"/>
              </a:rPr>
              <a:t></a:t>
            </a:r>
            <a:r>
              <a:rPr lang="en-US" sz="2100" i="1" dirty="0" err="1">
                <a:sym typeface="Symbol" pitchFamily="18" charset="2"/>
              </a:rPr>
              <a:t>K</a:t>
            </a:r>
            <a:r>
              <a:rPr lang="en-US" sz="2100" i="1" baseline="-25000" dirty="0" err="1">
                <a:sym typeface="Symbol" pitchFamily="18" charset="2"/>
              </a:rPr>
              <a:t>i</a:t>
            </a:r>
            <a:r>
              <a:rPr lang="en-US" sz="2100" i="1" baseline="-25000" dirty="0">
                <a:sym typeface="Symbol" pitchFamily="18" charset="2"/>
              </a:rPr>
              <a:t> </a:t>
            </a:r>
            <a:r>
              <a:rPr lang="en-US" sz="2100" i="1" dirty="0">
                <a:sym typeface="Symbol" pitchFamily="18" charset="2"/>
              </a:rPr>
              <a:t></a:t>
            </a:r>
            <a:r>
              <a:rPr lang="en-US" sz="2100" i="1" baseline="-25000" dirty="0">
                <a:sym typeface="Symbol" pitchFamily="18" charset="2"/>
              </a:rPr>
              <a:t>  </a:t>
            </a:r>
            <a:r>
              <a:rPr lang="en-US" sz="2100" dirty="0">
                <a:sym typeface="Symbol" pitchFamily="18" charset="2"/>
              </a:rPr>
              <a:t> </a:t>
            </a:r>
            <a:r>
              <a:rPr lang="en-US" sz="2100" i="1" dirty="0" err="1">
                <a:sym typeface="Symbol" pitchFamily="18" charset="2"/>
              </a:rPr>
              <a:t>K</a:t>
            </a:r>
            <a:r>
              <a:rPr lang="en-US" sz="2100" i="1" baseline="-25000" dirty="0" err="1">
                <a:sym typeface="Symbol" pitchFamily="18" charset="2"/>
              </a:rPr>
              <a:t>i</a:t>
            </a:r>
            <a:r>
              <a:rPr lang="en-US" sz="2100" i="1" baseline="-25000" dirty="0">
                <a:sym typeface="Symbol" pitchFamily="18" charset="2"/>
              </a:rPr>
              <a:t> </a:t>
            </a:r>
            <a:r>
              <a:rPr lang="en-US" sz="2100" dirty="0">
                <a:sym typeface="Symbol" pitchFamily="18" charset="2"/>
              </a:rPr>
              <a:t></a:t>
            </a:r>
            <a:r>
              <a:rPr lang="en-US" sz="2100" i="1" dirty="0" err="1">
                <a:sym typeface="Symbol" pitchFamily="18" charset="2"/>
              </a:rPr>
              <a:t>K</a:t>
            </a:r>
            <a:r>
              <a:rPr lang="en-US" sz="2100" i="1" baseline="-25000" dirty="0" err="1">
                <a:sym typeface="Symbol" pitchFamily="18" charset="2"/>
              </a:rPr>
              <a:t>i</a:t>
            </a:r>
            <a:r>
              <a:rPr lang="en-US" sz="2100" i="1" baseline="-25000" dirty="0">
                <a:sym typeface="Symbol" pitchFamily="18" charset="2"/>
              </a:rPr>
              <a:t> </a:t>
            </a:r>
            <a:r>
              <a:rPr lang="en-US" sz="2100" i="1" dirty="0">
                <a:sym typeface="Symbol" pitchFamily="18" charset="2"/>
              </a:rPr>
              <a:t></a:t>
            </a:r>
          </a:p>
          <a:p>
            <a:pPr lvl="1"/>
            <a:r>
              <a:rPr lang="en-US" sz="1800" dirty="0"/>
              <a:t>Called the </a:t>
            </a:r>
            <a:r>
              <a:rPr lang="en-US" sz="1800" dirty="0">
                <a:solidFill>
                  <a:schemeClr val="accent2"/>
                </a:solidFill>
              </a:rPr>
              <a:t>negative introspection</a:t>
            </a:r>
            <a:r>
              <a:rPr lang="en-US" sz="1800" dirty="0"/>
              <a:t> axiom</a:t>
            </a:r>
          </a:p>
          <a:p>
            <a:pPr lvl="1"/>
            <a:r>
              <a:rPr lang="en-US" sz="1800" dirty="0"/>
              <a:t>Corresponds to assuming that </a:t>
            </a:r>
            <a:r>
              <a:rPr lang="en-US" sz="1800" i="1" dirty="0" err="1">
                <a:sym typeface="Symbol" pitchFamily="18" charset="2"/>
              </a:rPr>
              <a:t>R</a:t>
            </a:r>
            <a:r>
              <a:rPr lang="en-US" sz="1800" i="1" baseline="-25000" dirty="0" err="1">
                <a:sym typeface="Symbol" pitchFamily="18" charset="2"/>
              </a:rPr>
              <a:t>i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00B0F0"/>
                </a:solidFill>
              </a:rPr>
              <a:t>Euclidian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44340" y="3724910"/>
            <a:ext cx="280035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Remember symbols 4 and 5 of axioms, each of them will be used to create some type of logic</a:t>
            </a:r>
          </a:p>
        </p:txBody>
      </p:sp>
    </p:spTree>
    <p:extLst>
      <p:ext uri="{BB962C8B-B14F-4D97-AF65-F5344CB8AC3E}">
        <p14:creationId xmlns:p14="http://schemas.microsoft.com/office/powerpoint/2010/main" val="3722708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AutoShap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6858000" cy="857250"/>
          </a:xfrm>
        </p:spPr>
        <p:txBody>
          <a:bodyPr/>
          <a:lstStyle/>
          <a:p>
            <a:r>
              <a:rPr lang="en-US" sz="2400" dirty="0"/>
              <a:t>Axiomatic theory of the partition model </a:t>
            </a:r>
            <a:r>
              <a:rPr lang="en-US" sz="2100" dirty="0">
                <a:solidFill>
                  <a:srgbClr val="FF0000"/>
                </a:solidFill>
              </a:rPr>
              <a:t>(Overview of Axioms)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79620" name="Picture 4"/>
          <p:cNvPicPr>
            <a:picLocks noChangeAspect="1" noChangeArrowheads="1"/>
          </p:cNvPicPr>
          <p:nvPr/>
        </p:nvPicPr>
        <p:blipFill>
          <a:blip r:embed="rId2" cstate="print"/>
          <a:srcRect l="7459" r="9324" b="28652"/>
          <a:stretch>
            <a:fillRect/>
          </a:stretch>
        </p:blipFill>
        <p:spPr bwMode="auto">
          <a:xfrm>
            <a:off x="1143000" y="914401"/>
            <a:ext cx="6858001" cy="19121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879621" name="Rectangle 5"/>
          <p:cNvSpPr>
            <a:spLocks noChangeArrowheads="1"/>
          </p:cNvSpPr>
          <p:nvPr/>
        </p:nvSpPr>
        <p:spPr bwMode="auto">
          <a:xfrm>
            <a:off x="1143000" y="3350821"/>
            <a:ext cx="68580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Proposition: </a:t>
            </a:r>
            <a:r>
              <a:rPr lang="en-US" sz="1200" dirty="0"/>
              <a:t>a binary relation is an </a:t>
            </a:r>
            <a:r>
              <a:rPr lang="en-US" sz="1200" dirty="0">
                <a:solidFill>
                  <a:srgbClr val="FF0000"/>
                </a:solidFill>
              </a:rPr>
              <a:t>equivalence relation </a:t>
            </a:r>
            <a:r>
              <a:rPr lang="en-US" sz="1200" dirty="0"/>
              <a:t>if and only if it </a:t>
            </a:r>
            <a:r>
              <a:rPr lang="en-US" sz="1200" dirty="0">
                <a:solidFill>
                  <a:srgbClr val="00B050"/>
                </a:solidFill>
              </a:rPr>
              <a:t>is reflexive, transitive and Euclidean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Proposition</a:t>
            </a:r>
            <a:r>
              <a:rPr lang="en-US" sz="1200" dirty="0"/>
              <a:t>: a binary relation is an </a:t>
            </a:r>
            <a:r>
              <a:rPr lang="en-US" sz="1200" dirty="0">
                <a:solidFill>
                  <a:srgbClr val="FF0000"/>
                </a:solidFill>
              </a:rPr>
              <a:t>equivalence relation </a:t>
            </a:r>
            <a:r>
              <a:rPr lang="en-US" sz="1200" dirty="0"/>
              <a:t>if and only if it is </a:t>
            </a:r>
            <a:r>
              <a:rPr lang="en-US" sz="1200" dirty="0">
                <a:solidFill>
                  <a:srgbClr val="0070C0"/>
                </a:solidFill>
              </a:rPr>
              <a:t>reflexive, transitive and symmetric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971800"/>
            <a:ext cx="6858000" cy="323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Table. Axioms and corresponding constraints on the accessibility relation.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43434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Some modal logic systems take only a subset of this set. All  general , problem independent theorems can be derived from only these axioms and some  additional, problem specific axioms describing the given puzzle, game or research problem.</a:t>
            </a:r>
          </a:p>
        </p:txBody>
      </p:sp>
    </p:spTree>
    <p:extLst>
      <p:ext uri="{BB962C8B-B14F-4D97-AF65-F5344CB8AC3E}">
        <p14:creationId xmlns:p14="http://schemas.microsoft.com/office/powerpoint/2010/main" val="1936416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these axioms?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750" y="971550"/>
            <a:ext cx="617220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that we have these axioms, we can take some of their sets , add them to classical logic axioms and create new modal logics.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43100" y="3267710"/>
            <a:ext cx="37147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most used is system </a:t>
            </a:r>
            <a:r>
              <a:rPr lang="en-US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K45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6472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Axiomatic theory of the partition model (</a:t>
            </a:r>
            <a:r>
              <a:rPr lang="en-US" sz="2000" dirty="0">
                <a:solidFill>
                  <a:srgbClr val="FF0000"/>
                </a:solidFill>
              </a:rPr>
              <a:t>back to the partition model)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150621"/>
            <a:ext cx="6172200" cy="3108722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System </a:t>
            </a:r>
            <a:r>
              <a:rPr lang="en-US" sz="2400" b="1" dirty="0">
                <a:solidFill>
                  <a:srgbClr val="FF0000"/>
                </a:solidFill>
              </a:rPr>
              <a:t>KT45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exactly captures the properties of knowledge defined in the partition model</a:t>
            </a:r>
          </a:p>
          <a:p>
            <a:pPr marL="385763" indent="-385763">
              <a:buFont typeface="+mj-lt"/>
              <a:buAutoNum type="arabicPeriod"/>
            </a:pP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System </a:t>
            </a:r>
            <a:r>
              <a:rPr lang="en-US" sz="2400" b="1" dirty="0">
                <a:solidFill>
                  <a:srgbClr val="FF0000"/>
                </a:solidFill>
              </a:rPr>
              <a:t>KT45 </a:t>
            </a:r>
            <a:r>
              <a:rPr lang="en-US" sz="2400" dirty="0"/>
              <a:t>is also known as </a:t>
            </a:r>
            <a:r>
              <a:rPr lang="en-US" sz="2400" dirty="0">
                <a:solidFill>
                  <a:srgbClr val="FF0000"/>
                </a:solidFill>
              </a:rPr>
              <a:t>system </a:t>
            </a:r>
            <a:r>
              <a:rPr lang="en-US" sz="2400" b="1" dirty="0">
                <a:solidFill>
                  <a:srgbClr val="FF0000"/>
                </a:solidFill>
              </a:rPr>
              <a:t>S5</a:t>
            </a:r>
          </a:p>
          <a:p>
            <a:pPr marL="385763" indent="-385763">
              <a:buFont typeface="+mj-lt"/>
              <a:buAutoNum type="arabicPeriod"/>
            </a:pPr>
            <a:endParaRPr lang="en-US" sz="2400" b="1" dirty="0">
              <a:solidFill>
                <a:srgbClr val="FF0000"/>
              </a:solidFill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400" b="1" dirty="0"/>
              <a:t>S5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 and complete </a:t>
            </a:r>
            <a:r>
              <a:rPr lang="en-US" sz="2400" dirty="0"/>
              <a:t>for the class of </a:t>
            </a:r>
            <a:r>
              <a:rPr lang="en-US" sz="2400" dirty="0">
                <a:solidFill>
                  <a:srgbClr val="0070C0"/>
                </a:solidFill>
              </a:rPr>
              <a:t>all partition models</a:t>
            </a:r>
          </a:p>
        </p:txBody>
      </p:sp>
    </p:spTree>
    <p:extLst>
      <p:ext uri="{BB962C8B-B14F-4D97-AF65-F5344CB8AC3E}">
        <p14:creationId xmlns:p14="http://schemas.microsoft.com/office/powerpoint/2010/main" val="3532168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3346AC-BCB1-9745-AD57-1DDA573B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DEONTIC LOGIC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4222ED-01A4-A041-8B61-6F2C7451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structure</a:t>
            </a:r>
            <a:r>
              <a:rPr lang="it-IT" dirty="0"/>
              <a:t> of </a:t>
            </a:r>
            <a:r>
              <a:rPr lang="it-IT" dirty="0" err="1"/>
              <a:t>deontic</a:t>
            </a:r>
            <a:r>
              <a:rPr lang="it-IT" dirty="0"/>
              <a:t> </a:t>
            </a:r>
            <a:r>
              <a:rPr lang="it-IT" dirty="0" err="1"/>
              <a:t>operators</a:t>
            </a:r>
            <a:endParaRPr lang="it-IT" dirty="0"/>
          </a:p>
          <a:p>
            <a:r>
              <a:rPr lang="it-IT" dirty="0" err="1"/>
              <a:t>Embedding</a:t>
            </a:r>
            <a:r>
              <a:rPr lang="it-IT" dirty="0"/>
              <a:t> </a:t>
            </a:r>
            <a:r>
              <a:rPr lang="it-IT" dirty="0" err="1"/>
              <a:t>Deontic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in S5</a:t>
            </a:r>
          </a:p>
          <a:p>
            <a:r>
              <a:rPr lang="it-IT" dirty="0" err="1"/>
              <a:t>Dilemmata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874FC2-1403-9F4B-91F4-733EBE1E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72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endParaRPr lang="en-US" b="1" dirty="0"/>
          </a:p>
          <a:p>
            <a:pPr lvl="0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Deontic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logic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A field of logic concerned with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Obligation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Permission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related concepts.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Obligation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Permission</a:t>
            </a:r>
          </a:p>
          <a:p>
            <a:pPr lvl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resembles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Necessity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Possibility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Modal Concept.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Quantifiers are case or state of affairs 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mic Sans MS" pitchFamily="66" charset="0"/>
                <a:cs typeface="Courier New" pitchFamily="49" charset="0"/>
              </a:rPr>
              <a:t>Introduction</a:t>
            </a:r>
            <a:endParaRPr lang="en-IN" sz="3600" dirty="0">
              <a:latin typeface="Comic Sans MS" pitchFamily="66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908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910817"/>
            <a:ext cx="6172200" cy="3594652"/>
          </a:xfrm>
        </p:spPr>
        <p:txBody>
          <a:bodyPr/>
          <a:lstStyle/>
          <a:p>
            <a:pPr>
              <a:buNone/>
            </a:pPr>
            <a:r>
              <a:rPr lang="en-IN" sz="1350" b="1" dirty="0">
                <a:latin typeface="Times New Roman" pitchFamily="18" charset="0"/>
                <a:cs typeface="Times New Roman" pitchFamily="18" charset="0"/>
              </a:rPr>
              <a:t>				     </a:t>
            </a:r>
            <a:r>
              <a:rPr lang="en-IN" sz="1800" b="1" dirty="0" err="1">
                <a:latin typeface="Times New Roman" pitchFamily="18" charset="0"/>
                <a:cs typeface="Times New Roman" pitchFamily="18" charset="0"/>
              </a:rPr>
              <a:t>Deontic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 Square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mic Sans MS" pitchFamily="66" charset="0"/>
                <a:cs typeface="Times New Roman" pitchFamily="18" charset="0"/>
              </a:rPr>
              <a:t>Description</a:t>
            </a:r>
            <a:endParaRPr lang="en-IN" sz="3600" dirty="0"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20482" name="Picture 2" descr="D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5381" y="1285866"/>
            <a:ext cx="3000396" cy="2411033"/>
          </a:xfrm>
          <a:prstGeom prst="rect">
            <a:avLst/>
          </a:prstGeom>
          <a:noFill/>
        </p:spPr>
      </p:pic>
      <p:pic>
        <p:nvPicPr>
          <p:cNvPr id="6" name="Picture 5" descr="legend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3750477"/>
            <a:ext cx="4232702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9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CE78DB-7ED9-9946-B789-09B73314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PROPOSITIONAL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D6ACEA-8196-6E4A-AC01-A4B024F44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sz="2800" dirty="0"/>
                  <a:t>All the </a:t>
                </a:r>
                <a:r>
                  <a:rPr lang="it-IT" sz="2800" dirty="0" err="1"/>
                  <a:t>basic</a:t>
                </a:r>
                <a:r>
                  <a:rPr lang="it-IT" sz="2800" dirty="0"/>
                  <a:t> </a:t>
                </a:r>
                <a:r>
                  <a:rPr lang="it-IT" sz="2800" dirty="0" err="1"/>
                  <a:t>structure</a:t>
                </a:r>
                <a:r>
                  <a:rPr lang="it-IT" sz="2800" dirty="0"/>
                  <a:t> of </a:t>
                </a:r>
                <a:r>
                  <a:rPr lang="it-IT" sz="2800" dirty="0" err="1"/>
                  <a:t>classical</a:t>
                </a:r>
                <a:r>
                  <a:rPr lang="it-IT" sz="2800" dirty="0"/>
                  <a:t> </a:t>
                </a:r>
                <a:r>
                  <a:rPr lang="it-IT" sz="2800" dirty="0" err="1"/>
                  <a:t>propositional</a:t>
                </a:r>
                <a:r>
                  <a:rPr lang="it-IT" sz="2800" dirty="0"/>
                  <a:t> </a:t>
                </a:r>
                <a:r>
                  <a:rPr lang="it-IT" sz="2800" dirty="0" err="1"/>
                  <a:t>calculus</a:t>
                </a:r>
                <a:endParaRPr lang="it-IT" sz="2800" dirty="0"/>
              </a:p>
              <a:p>
                <a:r>
                  <a:rPr lang="it-IT" sz="2800" dirty="0"/>
                  <a:t>A set of </a:t>
                </a:r>
                <a:r>
                  <a:rPr lang="it-IT" sz="2800" dirty="0" err="1"/>
                  <a:t>labels</a:t>
                </a:r>
                <a:r>
                  <a:rPr lang="it-IT" sz="2800" dirty="0"/>
                  <a:t>, </a:t>
                </a:r>
                <a:r>
                  <a:rPr lang="it-IT" sz="2800" dirty="0" err="1"/>
                  <a:t>distinct</a:t>
                </a:r>
                <a:r>
                  <a:rPr lang="it-IT" sz="2800" dirty="0"/>
                  <a:t> from the </a:t>
                </a:r>
                <a:r>
                  <a:rPr lang="it-IT" sz="2800" dirty="0" err="1"/>
                  <a:t>letters</a:t>
                </a:r>
                <a:endParaRPr lang="it-IT" sz="2800" dirty="0"/>
              </a:p>
              <a:p>
                <a:endParaRPr lang="it-IT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:¬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D6ACEA-8196-6E4A-AC01-A4B024F44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20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428545-265C-AA4D-8686-6A306228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64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Traditional Threefold Classification</a:t>
            </a: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pitchFamily="66" charset="0"/>
                <a:cs typeface="Times New Roman" pitchFamily="18" charset="0"/>
              </a:rPr>
              <a:t>Description</a:t>
            </a:r>
            <a:r>
              <a:rPr lang="en-US" sz="3300" dirty="0"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3300" dirty="0" err="1">
                <a:latin typeface="Comic Sans MS" pitchFamily="66" charset="0"/>
                <a:cs typeface="Times New Roman" pitchFamily="18" charset="0"/>
              </a:rPr>
              <a:t>contd</a:t>
            </a:r>
            <a:r>
              <a:rPr lang="en-US" sz="3300" dirty="0">
                <a:latin typeface="Comic Sans MS" pitchFamily="66" charset="0"/>
                <a:cs typeface="Times New Roman" pitchFamily="18" charset="0"/>
              </a:rPr>
              <a:t>)…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Picture 3" descr="deontic-3-fold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53" y="1875230"/>
            <a:ext cx="5304272" cy="202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094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1110996"/>
            <a:ext cx="6172200" cy="403250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1500" dirty="0"/>
              <a:t> </a:t>
            </a:r>
          </a:p>
          <a:p>
            <a:pPr lvl="0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Deontic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Operators :</a:t>
            </a:r>
          </a:p>
          <a:p>
            <a:pPr lvl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O φ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It is obligatory that φ.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P φ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It is permitted that φ.</a:t>
            </a: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Ғ φ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It is forbidden that φ.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Augmented Operators 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OM φ 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omissible that φ.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OP φ 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optional that φ.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95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1500" dirty="0"/>
          </a:p>
          <a:p>
            <a:pPr>
              <a:buNone/>
            </a:pPr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mic Sans MS" pitchFamily="66" charset="0"/>
              </a:rPr>
              <a:t>Logical Grammar</a:t>
            </a:r>
            <a:endParaRPr lang="en-IN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64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1110996"/>
            <a:ext cx="6172200" cy="4032504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IN" sz="2100" b="1" dirty="0">
                <a:latin typeface="Times New Roman" pitchFamily="18" charset="0"/>
                <a:cs typeface="Times New Roman" pitchFamily="18" charset="0"/>
              </a:rPr>
              <a:t>Usual operators:</a:t>
            </a:r>
          </a:p>
          <a:p>
            <a:pPr>
              <a:buNone/>
            </a:pPr>
            <a:r>
              <a:rPr lang="en-IN" sz="2100" dirty="0"/>
              <a:t> </a:t>
            </a:r>
          </a:p>
          <a:p>
            <a:pPr>
              <a:buNone/>
            </a:pPr>
            <a:r>
              <a:rPr lang="en-IN" sz="2100" dirty="0"/>
              <a:t>	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¬φ : It is not the case that φ.</a:t>
            </a:r>
          </a:p>
          <a:p>
            <a:pPr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	(φ → Ψ) : If φ, then Ψ.</a:t>
            </a:r>
          </a:p>
          <a:p>
            <a:pPr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	(φ ↔Ψ) : φ if, and only if Ψ.</a:t>
            </a:r>
          </a:p>
          <a:p>
            <a:pPr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	(φ ∧ Ψ) : φ and Ψ.</a:t>
            </a:r>
          </a:p>
          <a:p>
            <a:pPr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0"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100" dirty="0"/>
              <a:t>(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φ </a:t>
            </a:r>
            <a:r>
              <a:rPr lang="en-IN" sz="2100" dirty="0"/>
              <a:t>∨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IN" sz="2100" dirty="0"/>
              <a:t>) :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IN" sz="2100" dirty="0"/>
              <a:t> or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Ψ.</a:t>
            </a:r>
            <a:endParaRPr lang="en-IN" sz="2100" dirty="0"/>
          </a:p>
          <a:p>
            <a:pPr>
              <a:buNone/>
            </a:pPr>
            <a:endParaRPr lang="en-IN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100" b="1" dirty="0">
                <a:latin typeface="Times New Roman" pitchFamily="18" charset="0"/>
                <a:cs typeface="Times New Roman" pitchFamily="18" charset="0"/>
              </a:rPr>
              <a:t>Intuitively :</a:t>
            </a:r>
          </a:p>
          <a:p>
            <a:endParaRPr lang="en-IN" sz="21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		F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φ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 ↔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¬ P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φ,		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φ ↔O¬ φ, 		</a:t>
            </a:r>
            <a:r>
              <a:rPr lang="en-IN" sz="2100" dirty="0" err="1">
                <a:latin typeface="Times New Roman" pitchFamily="18" charset="0"/>
                <a:cs typeface="Times New Roman" pitchFamily="18" charset="0"/>
              </a:rPr>
              <a:t>Pφ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 → ¬</a:t>
            </a:r>
            <a:r>
              <a:rPr lang="en-IN" sz="2100" dirty="0" err="1">
                <a:latin typeface="Times New Roman" pitchFamily="18" charset="0"/>
                <a:cs typeface="Times New Roman" pitchFamily="18" charset="0"/>
              </a:rPr>
              <a:t>O¬φ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sz="21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endParaRPr lang="en-IN" sz="15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15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500" dirty="0"/>
          </a:p>
          <a:p>
            <a:pPr lvl="0"/>
            <a:endParaRPr lang="en-US" sz="1500" dirty="0"/>
          </a:p>
          <a:p>
            <a:pPr lvl="0"/>
            <a:endParaRPr lang="en-IN" sz="1500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pitchFamily="66" charset="0"/>
              </a:rPr>
              <a:t>Logical</a:t>
            </a:r>
            <a:r>
              <a:rPr lang="en-US" sz="3300" dirty="0">
                <a:latin typeface="Comic Sans MS" pitchFamily="66" charset="0"/>
              </a:rPr>
              <a:t> Grammar (cont)..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0501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910817"/>
            <a:ext cx="6172200" cy="3594652"/>
          </a:xfrm>
        </p:spPr>
        <p:txBody>
          <a:bodyPr/>
          <a:lstStyle/>
          <a:p>
            <a:pPr>
              <a:buNone/>
            </a:pPr>
            <a:r>
              <a:rPr lang="en-US" dirty="0"/>
              <a:t>		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Deontic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Hexagon 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[4]</a:t>
            </a: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err="1">
                <a:latin typeface="Comic Sans MS" pitchFamily="66" charset="0"/>
                <a:cs typeface="Times New Roman" pitchFamily="18" charset="0"/>
              </a:rPr>
              <a:t>Deontic</a:t>
            </a:r>
            <a:r>
              <a:rPr lang="en-IN" sz="3300" dirty="0">
                <a:latin typeface="Comic Sans MS" pitchFamily="66" charset="0"/>
                <a:cs typeface="Times New Roman" pitchFamily="18" charset="0"/>
              </a:rPr>
              <a:t> Square Revisited..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Picture 3" descr="deontic-hexagon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9" y="1560186"/>
            <a:ext cx="4982801" cy="316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40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/>
              <a:t> </a:t>
            </a:r>
          </a:p>
          <a:p>
            <a:pPr lvl="0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Two main rules O and Modus Ponens.</a:t>
            </a:r>
          </a:p>
          <a:p>
            <a:pPr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1) If  ˫φ , then ˫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Oφ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.			(O-rule)</a:t>
            </a:r>
          </a:p>
          <a:p>
            <a:pPr lvl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2) If  ˫φ and ˫  (φ→ Ψ) then ˫Ψ .	(Modus Ponens)</a:t>
            </a:r>
          </a:p>
          <a:p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˫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is read as “provable” .</a:t>
            </a:r>
          </a:p>
          <a:p>
            <a:pPr lvl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mic Sans MS" pitchFamily="66" charset="0"/>
              </a:rPr>
              <a:t>Systems</a:t>
            </a:r>
            <a:r>
              <a:rPr lang="en-US" sz="3300" dirty="0">
                <a:latin typeface="Comic Sans MS" pitchFamily="66" charset="0"/>
              </a:rPr>
              <a:t> of </a:t>
            </a:r>
            <a:r>
              <a:rPr lang="en-US" sz="3300" dirty="0" err="1">
                <a:latin typeface="Comic Sans MS" pitchFamily="66" charset="0"/>
              </a:rPr>
              <a:t>Deontic</a:t>
            </a:r>
            <a:r>
              <a:rPr lang="en-US" sz="3300" dirty="0">
                <a:latin typeface="Comic Sans MS" pitchFamily="66" charset="0"/>
              </a:rPr>
              <a:t> Logic</a:t>
            </a:r>
            <a:endParaRPr lang="en-IN" sz="33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733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4447" y="1178710"/>
            <a:ext cx="6172200" cy="3394472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IN" sz="1500" b="1" dirty="0">
                <a:latin typeface="Times New Roman" pitchFamily="18" charset="0"/>
                <a:cs typeface="Times New Roman" pitchFamily="18" charset="0"/>
              </a:rPr>
              <a:t>Minimal system </a:t>
            </a:r>
            <a:r>
              <a:rPr lang="en-IN" sz="1500" b="1" dirty="0" err="1">
                <a:latin typeface="Times New Roman" pitchFamily="18" charset="0"/>
                <a:cs typeface="Times New Roman" pitchFamily="18" charset="0"/>
              </a:rPr>
              <a:t>deontic</a:t>
            </a:r>
            <a:r>
              <a:rPr lang="en-IN" sz="1500" b="1" dirty="0">
                <a:latin typeface="Times New Roman" pitchFamily="18" charset="0"/>
                <a:cs typeface="Times New Roman" pitchFamily="18" charset="0"/>
              </a:rPr>
              <a:t> logic</a:t>
            </a:r>
          </a:p>
          <a:p>
            <a:pPr lvl="0"/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consists of a single axiom for the distribution of  O over a conditional. </a:t>
            </a:r>
          </a:p>
          <a:p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Axiom 1: ˫φ if φ is tautology .</a:t>
            </a:r>
          </a:p>
          <a:p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Axiom 2: ˫O(φ→ Ψ) → (</a:t>
            </a:r>
            <a:r>
              <a:rPr lang="en-IN" sz="1500" dirty="0" err="1">
                <a:latin typeface="Times New Roman" pitchFamily="18" charset="0"/>
                <a:cs typeface="Times New Roman" pitchFamily="18" charset="0"/>
              </a:rPr>
              <a:t>Oφ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→ OΨ) .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IN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If the case "It will rain today" is tautology then it is provable that it will rain today.</a:t>
            </a:r>
          </a:p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It is provable that if it is obligatory that  “It will rain today" implies "I will miss the lecture" this 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implies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that if it is obligatory that “It will rain today” implies that it is obligatory that "I will miss the lecture" .</a:t>
            </a:r>
          </a:p>
          <a:p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>
                <a:latin typeface="Comic Sans MS" pitchFamily="66" charset="0"/>
              </a:rPr>
              <a:t>DKr Logic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5188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DKr may lead to </a:t>
            </a:r>
            <a:r>
              <a:rPr lang="en-IN" sz="1500" b="1" dirty="0">
                <a:latin typeface="Times New Roman" pitchFamily="18" charset="0"/>
                <a:cs typeface="Times New Roman" pitchFamily="18" charset="0"/>
              </a:rPr>
              <a:t>Good Samaritan Paradox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 If the good Samaritan helps Paul who has been robbed, then Paul has been robbed.</a:t>
            </a:r>
            <a:r>
              <a:rPr lang="en-IN" sz="1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(A tautology)</a:t>
            </a:r>
          </a:p>
          <a:p>
            <a:pPr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l-GR" sz="15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:- the good Samaritan helps Paul who has been robbed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l-GR" sz="1500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Paul has been robbed</a:t>
            </a:r>
          </a:p>
          <a:p>
            <a:pPr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So we have :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		˫(φ → </a:t>
            </a:r>
            <a:r>
              <a:rPr lang="el-GR" sz="1500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)  then 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˫O(φ → </a:t>
            </a:r>
            <a:r>
              <a:rPr lang="el-GR" sz="1500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) (By O rule)</a:t>
            </a:r>
          </a:p>
          <a:p>
            <a:pPr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By rule 2  we have: </a:t>
            </a:r>
          </a:p>
          <a:p>
            <a:pPr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IN" sz="1500" dirty="0" err="1">
                <a:latin typeface="Times New Roman" pitchFamily="18" charset="0"/>
                <a:cs typeface="Times New Roman" pitchFamily="18" charset="0"/>
              </a:rPr>
              <a:t>Oφ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→ OΨ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Comic Sans MS" pitchFamily="66" charset="0"/>
              </a:rPr>
              <a:t>DKr Logic (</a:t>
            </a:r>
            <a:r>
              <a:rPr lang="en-US" sz="3300" dirty="0" err="1">
                <a:latin typeface="Comic Sans MS" pitchFamily="66" charset="0"/>
              </a:rPr>
              <a:t>contd</a:t>
            </a:r>
            <a:r>
              <a:rPr lang="en-US" sz="3300" dirty="0">
                <a:latin typeface="Comic Sans MS" pitchFamily="66" charset="0"/>
              </a:rPr>
              <a:t>…)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val="14691252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Assuming 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˫φ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good Samaritan helps Paul who has been robbed)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then by O rule have:	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˫O φ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By modus ponens we get  O(</a:t>
            </a:r>
            <a:r>
              <a:rPr lang="el-GR" sz="1800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	</a:t>
            </a:r>
          </a:p>
          <a:p>
            <a:pPr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But clearly this conclusion is false; hence we have a contradiction.</a:t>
            </a:r>
          </a:p>
          <a:p>
            <a:pPr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We could replace axiom 2 by the weaker rule:</a:t>
            </a:r>
          </a:p>
          <a:p>
            <a:pPr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If ˫ φ → </a:t>
            </a:r>
            <a:r>
              <a:rPr lang="el-GR" sz="1800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, then ˫ O φ → O </a:t>
            </a:r>
            <a:r>
              <a:rPr lang="el-GR" sz="1800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Comic Sans MS" pitchFamily="66" charset="0"/>
              </a:rPr>
              <a:t>DKr Logic (</a:t>
            </a:r>
            <a:r>
              <a:rPr lang="en-US" sz="3300" dirty="0" err="1">
                <a:latin typeface="Comic Sans MS" pitchFamily="66" charset="0"/>
              </a:rPr>
              <a:t>contd</a:t>
            </a:r>
            <a:r>
              <a:rPr lang="en-US" sz="3300" dirty="0">
                <a:latin typeface="Comic Sans MS" pitchFamily="66" charset="0"/>
              </a:rPr>
              <a:t>…)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val="306121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a case is obligatory it is permissible also.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 φ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→P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 φ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Adding this axiom to DKr logic we get Standard D logic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D Logic </a:t>
            </a:r>
            <a:endParaRPr lang="en-I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0315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Weaker counterpart of the Modal thesis </a:t>
            </a:r>
            <a:r>
              <a:rPr lang="en-IN" sz="2700" normalizeH="1" dirty="0">
                <a:latin typeface="Times New Roman" pitchFamily="18" charset="0"/>
                <a:cs typeface="Times New Roman" pitchFamily="18" charset="0"/>
              </a:rPr>
              <a:t>▫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φ → φ is the claim it ought to be that what ought to be is the case, i.e., O(O φ → φ). </a:t>
            </a:r>
          </a:p>
          <a:p>
            <a:pPr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In other words, even though the real world is not ethically ideal, nevertheless it ought to be ideal.</a:t>
            </a:r>
          </a:p>
          <a:p>
            <a:pPr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of the theorem of DKr is theorem of DM .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φ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l-GR" sz="1800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)→(P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φ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→P</a:t>
            </a:r>
            <a:r>
              <a:rPr lang="el-GR" sz="1800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not in DKr .</a:t>
            </a:r>
          </a:p>
          <a:p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Comic Sans MS" pitchFamily="66" charset="0"/>
              </a:rPr>
              <a:t>DM Logic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val="8702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49FDD7-6CDC-8C41-A679-67584163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2854411-2EC6-8949-B53D-198F77243D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(Pure) </a:t>
                </a:r>
                <a:r>
                  <a:rPr lang="it-IT" dirty="0" err="1"/>
                  <a:t>layered</a:t>
                </a:r>
                <a:r>
                  <a:rPr lang="it-IT" dirty="0"/>
                  <a:t> </a:t>
                </a:r>
                <a:r>
                  <a:rPr lang="it-IT" dirty="0" err="1"/>
                  <a:t>logic</a:t>
                </a:r>
                <a:r>
                  <a:rPr lang="it-IT" dirty="0"/>
                  <a:t>: </a:t>
                </a:r>
                <a:r>
                  <a:rPr lang="it-IT" dirty="0" err="1"/>
                  <a:t>labels</a:t>
                </a:r>
                <a:r>
                  <a:rPr lang="it-IT" dirty="0"/>
                  <a:t> are to be put in front of </a:t>
                </a:r>
                <a:r>
                  <a:rPr lang="it-IT" dirty="0" err="1"/>
                  <a:t>unlabeled</a:t>
                </a:r>
                <a:r>
                  <a:rPr lang="it-IT" dirty="0"/>
                  <a:t> </a:t>
                </a:r>
                <a:r>
                  <a:rPr lang="it-IT" dirty="0" err="1"/>
                  <a:t>formulae</a:t>
                </a:r>
                <a:r>
                  <a:rPr lang="it-IT" dirty="0"/>
                  <a:t> (</a:t>
                </a:r>
                <a:r>
                  <a:rPr lang="it-IT" dirty="0" err="1"/>
                  <a:t>that</a:t>
                </a:r>
                <a:r>
                  <a:rPr lang="it-IT" dirty="0"/>
                  <a:t> are </a:t>
                </a:r>
                <a:r>
                  <a:rPr lang="it-IT" dirty="0" err="1"/>
                  <a:t>admitted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formulae</a:t>
                </a:r>
                <a:r>
                  <a:rPr lang="it-IT" dirty="0"/>
                  <a:t>, </a:t>
                </a:r>
                <a:r>
                  <a:rPr lang="it-IT" dirty="0" err="1"/>
                  <a:t>but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in the pure </a:t>
                </a:r>
                <a:r>
                  <a:rPr lang="it-IT" dirty="0" err="1"/>
                  <a:t>version</a:t>
                </a:r>
                <a:r>
                  <a:rPr lang="it-IT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:¬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 err="1"/>
                  <a:t>Multilayered</a:t>
                </a:r>
                <a:r>
                  <a:rPr lang="it-IT" dirty="0"/>
                  <a:t> </a:t>
                </a:r>
                <a:r>
                  <a:rPr lang="it-IT" dirty="0" err="1"/>
                  <a:t>labelled</a:t>
                </a:r>
                <a:r>
                  <a:rPr lang="it-IT" dirty="0"/>
                  <a:t> </a:t>
                </a:r>
                <a:r>
                  <a:rPr lang="it-IT" dirty="0" err="1"/>
                  <a:t>logic</a:t>
                </a: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2854411-2EC6-8949-B53D-198F77243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381" r="-18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3E56BD-5ABD-FA49-A5F3-87329578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447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4447" y="1339445"/>
            <a:ext cx="6172200" cy="3394472"/>
          </a:xfrm>
        </p:spPr>
        <p:txBody>
          <a:bodyPr/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According to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Modal logic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what is the case must be necessarily possible .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Expressed as O(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φ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→O(P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)) 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Extension of DM logic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Consists more complex nested connection between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deontic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operators .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Comic Sans MS" pitchFamily="66" charset="0"/>
              </a:rPr>
              <a:t>DBr</a:t>
            </a:r>
            <a:r>
              <a:rPr lang="en-US" sz="3600" dirty="0">
                <a:latin typeface="Comic Sans MS" pitchFamily="66" charset="0"/>
              </a:rPr>
              <a:t> Logic</a:t>
            </a:r>
            <a:endParaRPr lang="en-IN" sz="3600" dirty="0"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024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4447" y="1125131"/>
            <a:ext cx="6172200" cy="339447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What is necessary must be necessarily necessary according to modal logic 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φ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→O(O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φ)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Consists of principle thesis of DM logic . 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DS4.2: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Previously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φ could be both obligatory and forbidden.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Prohibits PO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˄ PO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¬ φ 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Adds its negation as axiom.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PO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φ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→ OP </a:t>
            </a:r>
            <a:r>
              <a:rPr lang="en-IN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φ.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mic Sans MS" pitchFamily="66" charset="0"/>
              </a:rPr>
              <a:t>DS4 Logic</a:t>
            </a:r>
            <a:endParaRPr lang="en-IN" sz="3600" dirty="0"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66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4447" y="1285867"/>
            <a:ext cx="6172200" cy="3394472"/>
          </a:xfrm>
        </p:spPr>
        <p:txBody>
          <a:bodyPr/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Again from modal logic what is possible must be necessarily possible.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φ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→OP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of the previous theorems provable 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Thought as 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Supersystem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mic Sans MS" pitchFamily="66" charset="0"/>
              </a:rPr>
              <a:t>DS5 Logic</a:t>
            </a:r>
            <a:endParaRPr lang="en-IN" sz="3600" dirty="0"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281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Modal Logic:</a:t>
            </a:r>
          </a:p>
          <a:p>
            <a:pPr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   	Extends formal logic .</a:t>
            </a:r>
          </a:p>
          <a:p>
            <a:pPr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Includes modality (necessary and possible) .</a:t>
            </a:r>
          </a:p>
          <a:p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Qualify truth of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judgement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If “John is happy” is true we can say “john is very happy” .</a:t>
            </a:r>
          </a:p>
          <a:p>
            <a:pPr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  Very is modality here .</a:t>
            </a:r>
          </a:p>
          <a:p>
            <a:pPr>
              <a:buNone/>
            </a:pPr>
            <a:endParaRPr lang="en-IN" sz="1500" dirty="0"/>
          </a:p>
          <a:p>
            <a:pPr>
              <a:buNone/>
            </a:pPr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mic Sans MS" pitchFamily="66" charset="0"/>
              </a:rPr>
              <a:t>Difference with Modal Logic</a:t>
            </a:r>
            <a:endParaRPr lang="en-IN" sz="3600" dirty="0"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488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It is necessary that it will rain today if and only if it is not possible that it will not rain today .</a:t>
            </a:r>
          </a:p>
          <a:p>
            <a:endParaRPr lang="en-IN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It is possible that it will rain today if and only if it is not necessary that it will not rain today.</a:t>
            </a:r>
          </a:p>
          <a:p>
            <a:endParaRPr lang="en-IN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Similarly can be expressed in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deontic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logic .</a:t>
            </a:r>
          </a:p>
          <a:p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It is obligatory that it will rain today if and only if it is not permissible that it will not rain today .</a:t>
            </a:r>
          </a:p>
          <a:p>
            <a:endParaRPr lang="en-IN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It is permissible that it will rain today if and only if it is not obligatory that it will not rain today .</a:t>
            </a:r>
          </a:p>
          <a:p>
            <a:endParaRPr lang="en-IN" sz="1500" dirty="0"/>
          </a:p>
          <a:p>
            <a:endParaRPr lang="en-IN" sz="1500" dirty="0"/>
          </a:p>
          <a:p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mic Sans MS" pitchFamily="66" charset="0"/>
              </a:rPr>
              <a:t>Examples</a:t>
            </a:r>
            <a:endParaRPr lang="en-IN" sz="3600" dirty="0"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069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4447" y="1232288"/>
            <a:ext cx="6172200" cy="3394472"/>
          </a:xfrm>
        </p:spPr>
        <p:txBody>
          <a:bodyPr>
            <a:normAutofit/>
          </a:bodyPr>
          <a:lstStyle/>
          <a:p>
            <a:endParaRPr lang="en-IN" sz="1500" dirty="0"/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What is Ideal World?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Might not be perfect in general sense .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Conditional obligation O(P|S) .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Study of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logial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relations in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deontically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logical world.</a:t>
            </a:r>
          </a:p>
          <a:p>
            <a:pPr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Model is ordered triple, &lt;G, R, ⊨&gt;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sz="1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500" dirty="0"/>
          </a:p>
          <a:p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Comic Sans MS" pitchFamily="66" charset="0"/>
              </a:rPr>
              <a:t>Deontic</a:t>
            </a:r>
            <a:r>
              <a:rPr lang="en-US" sz="3600" dirty="0">
                <a:latin typeface="Comic Sans MS" pitchFamily="66" charset="0"/>
              </a:rPr>
              <a:t> Logic World</a:t>
            </a:r>
            <a:endParaRPr lang="en-IN" sz="3600" dirty="0"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52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⊨ ¬ P if and only if w ⊭P .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w ⊨ (P &amp; Q) if and only if w ⊨ P and w ⊨ Q .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w ⊨ OP if and only if for every element v of G, if w R v then v ⊨ P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w ⊨ P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if and only if for some element v of G, it holds that w R v and v ⊨ P .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S5 is the strongest logic as R is reflexive ,symmetric and transitive i.e. , equivalence relation .</a:t>
            </a:r>
          </a:p>
          <a:p>
            <a:pPr>
              <a:buNone/>
            </a:pPr>
            <a:endParaRPr lang="en-IN" sz="1800" dirty="0"/>
          </a:p>
          <a:p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Comic Sans MS" pitchFamily="66" charset="0"/>
              </a:rPr>
              <a:t>Deontic</a:t>
            </a:r>
            <a:r>
              <a:rPr lang="en-US" sz="3600" dirty="0">
                <a:latin typeface="Comic Sans MS" pitchFamily="66" charset="0"/>
              </a:rPr>
              <a:t> Logic World (</a:t>
            </a:r>
            <a:r>
              <a:rPr lang="en-US" sz="3600" dirty="0" err="1">
                <a:latin typeface="Comic Sans MS" pitchFamily="66" charset="0"/>
              </a:rPr>
              <a:t>contd</a:t>
            </a:r>
            <a:r>
              <a:rPr lang="en-US" sz="3600" dirty="0">
                <a:latin typeface="Comic Sans MS" pitchFamily="66" charset="0"/>
              </a:rPr>
              <a:t>…)</a:t>
            </a:r>
            <a:endParaRPr lang="en-IN" sz="3600" dirty="0"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648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How to properly represent conditional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obligatories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If you smoke(s) Then you  ought to use an ashtray (a).</a:t>
            </a:r>
          </a:p>
          <a:p>
            <a:pPr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			Two representations:</a:t>
            </a:r>
          </a:p>
          <a:p>
            <a:pPr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   				O(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s→a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) .</a:t>
            </a:r>
          </a:p>
          <a:p>
            <a:pPr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   				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s→O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(a) .</a:t>
            </a:r>
          </a:p>
          <a:p>
            <a:pPr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   			No representation is adequate .</a:t>
            </a:r>
          </a:p>
          <a:p>
            <a:pPr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  Dyadic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Deontic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logic. Contains binary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deontic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operators .</a:t>
            </a:r>
          </a:p>
          <a:p>
            <a:pPr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O(A|B): It is obligatory that A, given B.</a:t>
            </a:r>
          </a:p>
          <a:p>
            <a:pPr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P(A|B) : It is permissible that A, given B.</a:t>
            </a:r>
            <a:endParaRPr lang="en-IN" sz="1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500" dirty="0"/>
          </a:p>
          <a:p>
            <a:pPr>
              <a:buNone/>
            </a:pPr>
            <a:endParaRPr lang="en-US" sz="1500" dirty="0"/>
          </a:p>
          <a:p>
            <a:pPr>
              <a:buNone/>
            </a:pPr>
            <a:endParaRPr lang="en-US" sz="1500" dirty="0"/>
          </a:p>
          <a:p>
            <a:pPr>
              <a:buNone/>
            </a:pPr>
            <a:endParaRPr lang="en-US" sz="1500" dirty="0"/>
          </a:p>
          <a:p>
            <a:pPr>
              <a:buNone/>
            </a:pPr>
            <a:endParaRPr lang="en-US" sz="1500" dirty="0"/>
          </a:p>
          <a:p>
            <a:pPr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mic Sans MS" pitchFamily="66" charset="0"/>
              </a:rPr>
              <a:t>Limitations</a:t>
            </a:r>
            <a:endParaRPr lang="en-IN" sz="3600" dirty="0"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393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18026" y="1285867"/>
            <a:ext cx="6172200" cy="3394472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Standard logic is not clear if norms has no truth values.</a:t>
            </a:r>
          </a:p>
          <a:p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It is not clear how a norm logically follows other norms, conjunction between them.</a:t>
            </a:r>
          </a:p>
          <a:p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Explained by semantic theory of possible worlds.</a:t>
            </a:r>
          </a:p>
          <a:p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Deontic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operators have the same logical properties under a descriptive as under a prescriptive interpretation.</a:t>
            </a:r>
          </a:p>
          <a:p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Deployable in legal and moral issues.</a:t>
            </a:r>
          </a:p>
          <a:p>
            <a:endParaRPr lang="en-IN" sz="1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mic Sans MS" pitchFamily="66" charset="0"/>
              </a:rPr>
              <a:t>Why </a:t>
            </a:r>
            <a:r>
              <a:rPr lang="en-US" sz="3600" dirty="0" err="1">
                <a:latin typeface="Comic Sans MS" pitchFamily="66" charset="0"/>
              </a:rPr>
              <a:t>Deontic</a:t>
            </a:r>
            <a:r>
              <a:rPr lang="en-US" sz="3600" dirty="0">
                <a:latin typeface="Comic Sans MS" pitchFamily="66" charset="0"/>
              </a:rPr>
              <a:t> Logic?</a:t>
            </a:r>
            <a:endParaRPr lang="en-IN" sz="3600" dirty="0"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4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B6E63D-64D0-C244-BE1A-28FEA714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FULL LABELED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B4B2183-7431-3640-AA84-0A826FA3B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Labels are to be put in front of </a:t>
                </a:r>
                <a:r>
                  <a:rPr lang="it-IT" dirty="0" err="1"/>
                  <a:t>formulae</a:t>
                </a:r>
                <a:endParaRPr lang="it-IT" dirty="0"/>
              </a:p>
              <a:p>
                <a:r>
                  <a:rPr lang="it-IT" dirty="0" err="1"/>
                  <a:t>Formulae</a:t>
                </a:r>
                <a:r>
                  <a:rPr lang="it-IT" dirty="0"/>
                  <a:t> can be </a:t>
                </a:r>
                <a:r>
                  <a:rPr lang="it-IT" dirty="0" err="1"/>
                  <a:t>propositional</a:t>
                </a:r>
                <a:r>
                  <a:rPr lang="it-IT" dirty="0"/>
                  <a:t> or </a:t>
                </a:r>
                <a:r>
                  <a:rPr lang="it-IT" dirty="0" err="1"/>
                  <a:t>labeled</a:t>
                </a:r>
                <a:endParaRPr lang="it-IT" dirty="0"/>
              </a:p>
              <a:p>
                <a:pPr marL="0" indent="0">
                  <a:buNone/>
                </a:pPr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B4B2183-7431-3640-AA84-0A826FA3B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C55585-12BF-F748-BEA7-791D7CC4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0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F4A99-2D93-594B-8886-AB00C221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GENERAL ISSUES IN LABELLED LOGIC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760BAD-4E01-C84E-8CC4-50EA24878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Propositional</a:t>
            </a:r>
            <a:r>
              <a:rPr lang="it-IT" dirty="0"/>
              <a:t> </a:t>
            </a:r>
            <a:r>
              <a:rPr lang="it-IT" dirty="0" err="1"/>
              <a:t>meaning</a:t>
            </a:r>
            <a:endParaRPr lang="it-IT" dirty="0"/>
          </a:p>
          <a:p>
            <a:r>
              <a:rPr lang="it-IT" dirty="0"/>
              <a:t>Label </a:t>
            </a:r>
            <a:r>
              <a:rPr lang="it-IT" dirty="0" err="1"/>
              <a:t>elimination</a:t>
            </a:r>
            <a:endParaRPr lang="it-IT" dirty="0"/>
          </a:p>
          <a:p>
            <a:r>
              <a:rPr lang="it-IT" dirty="0"/>
              <a:t>Relations on </a:t>
            </a:r>
            <a:r>
              <a:rPr lang="it-IT" dirty="0" err="1"/>
              <a:t>labels</a:t>
            </a:r>
            <a:endParaRPr lang="it-IT" dirty="0"/>
          </a:p>
          <a:p>
            <a:r>
              <a:rPr lang="it-IT" dirty="0"/>
              <a:t>Operations on </a:t>
            </a:r>
            <a:r>
              <a:rPr lang="it-IT" dirty="0" err="1"/>
              <a:t>labels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4151D6-6C59-B04A-B6F6-687BF7DE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8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DBA136-8D2B-DA42-B11A-4178CF38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PROPOSITIONAL ATOMS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C51E24-E9E9-9D4D-9839-9EC1D2BF3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atom</a:t>
            </a:r>
            <a:r>
              <a:rPr lang="it-IT" dirty="0"/>
              <a:t> of a </a:t>
            </a:r>
            <a:r>
              <a:rPr lang="it-IT" dirty="0" err="1"/>
              <a:t>labelled</a:t>
            </a:r>
            <a:r>
              <a:rPr lang="it-IT" dirty="0"/>
              <a:t> </a:t>
            </a:r>
            <a:r>
              <a:rPr lang="it-IT" dirty="0" err="1"/>
              <a:t>propositional</a:t>
            </a:r>
            <a:r>
              <a:rPr lang="it-IT" dirty="0"/>
              <a:t> </a:t>
            </a:r>
            <a:r>
              <a:rPr lang="it-IT" dirty="0" err="1"/>
              <a:t>logic</a:t>
            </a:r>
            <a:endParaRPr lang="it-IT" dirty="0"/>
          </a:p>
          <a:p>
            <a:r>
              <a:rPr lang="it-IT" dirty="0" err="1"/>
              <a:t>Atoms</a:t>
            </a:r>
            <a:r>
              <a:rPr lang="it-IT" dirty="0"/>
              <a:t> can be </a:t>
            </a:r>
            <a:r>
              <a:rPr lang="it-IT" dirty="0" err="1"/>
              <a:t>obtained</a:t>
            </a:r>
            <a:r>
              <a:rPr lang="it-IT" dirty="0"/>
              <a:t> by </a:t>
            </a:r>
            <a:r>
              <a:rPr lang="it-IT" dirty="0" err="1"/>
              <a:t>rewriting</a:t>
            </a:r>
            <a:r>
              <a:rPr lang="it-IT" dirty="0"/>
              <a:t> </a:t>
            </a:r>
            <a:r>
              <a:rPr lang="it-IT" dirty="0" err="1"/>
              <a:t>formulae</a:t>
            </a:r>
            <a:r>
              <a:rPr lang="it-IT" dirty="0"/>
              <a:t> and </a:t>
            </a:r>
            <a:r>
              <a:rPr lang="it-IT" dirty="0" err="1"/>
              <a:t>rewriting</a:t>
            </a:r>
            <a:r>
              <a:rPr lang="it-IT" dirty="0"/>
              <a:t> </a:t>
            </a:r>
            <a:r>
              <a:rPr lang="it-IT" dirty="0" err="1"/>
              <a:t>labels</a:t>
            </a:r>
            <a:endParaRPr lang="it-IT" dirty="0"/>
          </a:p>
          <a:p>
            <a:r>
              <a:rPr lang="it-IT" dirty="0"/>
              <a:t>Label </a:t>
            </a:r>
            <a:r>
              <a:rPr lang="it-IT" dirty="0" err="1"/>
              <a:t>rewriting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core business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D1D2D0-0DD1-544F-A67B-863585D6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67155"/>
      </p:ext>
    </p:extLst>
  </p:cSld>
  <p:clrMapOvr>
    <a:masterClrMapping/>
  </p:clrMapOvr>
</p:sld>
</file>

<file path=ppt/theme/theme1.xml><?xml version="1.0" encoding="utf-8"?>
<a:theme xmlns:a="http://schemas.openxmlformats.org/drawingml/2006/main" name="ESD_new_GP">
  <a:themeElements>
    <a:clrScheme name="Impostazioni personalizzate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6351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zione standard1" id="{8235C985-55F2-4F87-A977-D8A70953F925}" vid="{F161873E-82B3-403B-879B-B3C589C61F8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ESD_new_GP</Template>
  <TotalTime>83459</TotalTime>
  <Words>3804</Words>
  <Application>Microsoft Macintosh PowerPoint</Application>
  <PresentationFormat>Presentazione su schermo (16:9)</PresentationFormat>
  <Paragraphs>524</Paragraphs>
  <Slides>68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68</vt:i4>
      </vt:variant>
    </vt:vector>
  </HeadingPairs>
  <TitlesOfParts>
    <vt:vector size="78" baseType="lpstr">
      <vt:lpstr>Arial</vt:lpstr>
      <vt:lpstr>Calibri</vt:lpstr>
      <vt:lpstr>Cambria Math</vt:lpstr>
      <vt:lpstr>Chiller</vt:lpstr>
      <vt:lpstr>Comic Sans MS</vt:lpstr>
      <vt:lpstr>Lucida Calligraphy</vt:lpstr>
      <vt:lpstr>Simplified Arabic</vt:lpstr>
      <vt:lpstr>Tahoma</vt:lpstr>
      <vt:lpstr>Times New Roman</vt:lpstr>
      <vt:lpstr>ESD_new_GP</vt:lpstr>
      <vt:lpstr>INTRODUCTION TO NON MONOTONIC REASONING  LECTURE 3:  MODAL LOGICS</vt:lpstr>
      <vt:lpstr>TODAY’S LECTURE</vt:lpstr>
      <vt:lpstr>LABELLED LOGICS</vt:lpstr>
      <vt:lpstr>TYPING AND MOVING AROUND</vt:lpstr>
      <vt:lpstr>PROPOSITIONAL MODEL</vt:lpstr>
      <vt:lpstr>VARIANTS</vt:lpstr>
      <vt:lpstr>FULL LABELED LOGIC</vt:lpstr>
      <vt:lpstr>GENERAL ISSUES IN LABELLED LOGIC</vt:lpstr>
      <vt:lpstr>PROPOSITIONAL ATOMS</vt:lpstr>
      <vt:lpstr>BOOLEAN REWRITING</vt:lpstr>
      <vt:lpstr>MODAL LOGICS</vt:lpstr>
      <vt:lpstr>The Muddy Children Puzzle</vt:lpstr>
      <vt:lpstr>Muddy Children (cont.)</vt:lpstr>
      <vt:lpstr>Muddy Children (cont.)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The Partition Model of Knowledge</vt:lpstr>
      <vt:lpstr>Concepts to remind from classical logic</vt:lpstr>
      <vt:lpstr>Presentazione standard di PowerPoint</vt:lpstr>
      <vt:lpstr>Partition Model of knowledge, partition of worlds in the set of all worlds W  </vt:lpstr>
      <vt:lpstr>W = set of all worlds for Muddy Children with two children</vt:lpstr>
      <vt:lpstr>The Partition Model of Knowledge</vt:lpstr>
      <vt:lpstr>The Knowledge Operator  </vt:lpstr>
      <vt:lpstr>Logical Entailment</vt:lpstr>
      <vt:lpstr>The Knowledge Operator</vt:lpstr>
      <vt:lpstr>Modal Logic</vt:lpstr>
      <vt:lpstr>Modal Logic: basic operators</vt:lpstr>
      <vt:lpstr>Modal Logic: Syntax</vt:lpstr>
      <vt:lpstr>Modal Logic: Semantics</vt:lpstr>
      <vt:lpstr>Meaning of Entailment</vt:lpstr>
      <vt:lpstr>Modal Logic: Axiomatics</vt:lpstr>
      <vt:lpstr>Multiple Modal Operators</vt:lpstr>
      <vt:lpstr>Axiomatic theory of the partition model</vt:lpstr>
      <vt:lpstr>Axiomatic theory of the partition model</vt:lpstr>
      <vt:lpstr>Axiomatic theory of the partition model</vt:lpstr>
      <vt:lpstr>Axiomatic theory of the partition model (More Axioms)</vt:lpstr>
      <vt:lpstr>Axiomatic theory of the partition model (More Axioms)</vt:lpstr>
      <vt:lpstr>Refresher: what is Euclidean relation?</vt:lpstr>
      <vt:lpstr>Axiomatic theory of the partition model (More Axioms)</vt:lpstr>
      <vt:lpstr>Axiomatic theory of the partition model (Overview of Axioms)</vt:lpstr>
      <vt:lpstr>What to do with these axioms?</vt:lpstr>
      <vt:lpstr>Axiomatic theory of the partition model (back to the partition model)</vt:lpstr>
      <vt:lpstr>DEONTIC LOGIC</vt:lpstr>
      <vt:lpstr>Introduction</vt:lpstr>
      <vt:lpstr>Description</vt:lpstr>
      <vt:lpstr>Description (contd)…</vt:lpstr>
      <vt:lpstr>Logical Grammar</vt:lpstr>
      <vt:lpstr>Logical Grammar (cont)..</vt:lpstr>
      <vt:lpstr>Deontic Square Revisited..</vt:lpstr>
      <vt:lpstr>Systems of Deontic Logic</vt:lpstr>
      <vt:lpstr>DKr Logic</vt:lpstr>
      <vt:lpstr>DKr Logic (contd…)</vt:lpstr>
      <vt:lpstr>DKr Logic (contd…)</vt:lpstr>
      <vt:lpstr>D Logic </vt:lpstr>
      <vt:lpstr>DM Logic</vt:lpstr>
      <vt:lpstr>DBr Logic</vt:lpstr>
      <vt:lpstr>DS4 Logic</vt:lpstr>
      <vt:lpstr>DS5 Logic</vt:lpstr>
      <vt:lpstr>Difference with Modal Logic</vt:lpstr>
      <vt:lpstr>Examples</vt:lpstr>
      <vt:lpstr>Deontic Logic World</vt:lpstr>
      <vt:lpstr>Deontic Logic World (contd…)</vt:lpstr>
      <vt:lpstr>Limitations</vt:lpstr>
      <vt:lpstr>Why Deontic Logic?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Spellini</dc:creator>
  <cp:lastModifiedBy>Matteo Cristani</cp:lastModifiedBy>
  <cp:revision>349</cp:revision>
  <dcterms:created xsi:type="dcterms:W3CDTF">2019-02-11T14:27:15Z</dcterms:created>
  <dcterms:modified xsi:type="dcterms:W3CDTF">2021-02-01T09:01:00Z</dcterms:modified>
</cp:coreProperties>
</file>