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9" r:id="rId1"/>
  </p:sldMasterIdLst>
  <p:notesMasterIdLst>
    <p:notesMasterId r:id="rId77"/>
  </p:notesMasterIdLst>
  <p:handoutMasterIdLst>
    <p:handoutMasterId r:id="rId78"/>
  </p:handoutMasterIdLst>
  <p:sldIdLst>
    <p:sldId id="257" r:id="rId2"/>
    <p:sldId id="261" r:id="rId3"/>
    <p:sldId id="262" r:id="rId4"/>
    <p:sldId id="263" r:id="rId5"/>
    <p:sldId id="264" r:id="rId6"/>
    <p:sldId id="265" r:id="rId7"/>
    <p:sldId id="266" r:id="rId8"/>
    <p:sldId id="267" r:id="rId9"/>
    <p:sldId id="268" r:id="rId10"/>
    <p:sldId id="269" r:id="rId11"/>
    <p:sldId id="278" r:id="rId12"/>
    <p:sldId id="280"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342" r:id="rId31"/>
    <p:sldId id="344" r:id="rId32"/>
    <p:sldId id="345" r:id="rId33"/>
    <p:sldId id="347" r:id="rId34"/>
    <p:sldId id="256" r:id="rId35"/>
    <p:sldId id="350" r:id="rId36"/>
    <p:sldId id="348" r:id="rId37"/>
    <p:sldId id="300" r:id="rId38"/>
    <p:sldId id="351" r:id="rId39"/>
    <p:sldId id="352" r:id="rId40"/>
    <p:sldId id="353" r:id="rId41"/>
    <p:sldId id="354" r:id="rId42"/>
    <p:sldId id="258" r:id="rId43"/>
    <p:sldId id="259" r:id="rId44"/>
    <p:sldId id="260" r:id="rId45"/>
    <p:sldId id="355" r:id="rId46"/>
    <p:sldId id="356" r:id="rId47"/>
    <p:sldId id="357" r:id="rId48"/>
    <p:sldId id="273" r:id="rId49"/>
    <p:sldId id="358" r:id="rId50"/>
    <p:sldId id="359" r:id="rId51"/>
    <p:sldId id="277" r:id="rId52"/>
    <p:sldId id="360" r:id="rId53"/>
    <p:sldId id="361" r:id="rId54"/>
    <p:sldId id="362" r:id="rId55"/>
    <p:sldId id="363" r:id="rId56"/>
    <p:sldId id="364" r:id="rId57"/>
    <p:sldId id="276" r:id="rId58"/>
    <p:sldId id="367" r:id="rId59"/>
    <p:sldId id="275" r:id="rId60"/>
    <p:sldId id="279" r:id="rId61"/>
    <p:sldId id="368" r:id="rId62"/>
    <p:sldId id="369" r:id="rId63"/>
    <p:sldId id="370" r:id="rId64"/>
    <p:sldId id="371" r:id="rId65"/>
    <p:sldId id="372" r:id="rId66"/>
    <p:sldId id="281" r:id="rId67"/>
    <p:sldId id="373" r:id="rId68"/>
    <p:sldId id="374" r:id="rId69"/>
    <p:sldId id="375" r:id="rId70"/>
    <p:sldId id="376" r:id="rId71"/>
    <p:sldId id="377" r:id="rId72"/>
    <p:sldId id="299" r:id="rId73"/>
    <p:sldId id="303" r:id="rId74"/>
    <p:sldId id="301" r:id="rId75"/>
    <p:sldId id="302" r:id="rId76"/>
  </p:sldIdLst>
  <p:sldSz cx="9144000" cy="5143500" type="screen16x9"/>
  <p:notesSz cx="6858000" cy="9144000"/>
  <p:defaultTextStyle>
    <a:defPPr>
      <a:defRPr lang="nl-NL"/>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0BBC78E2-DF3B-4DCE-83BB-1269F2F94E16}">
          <p14:sldIdLst>
            <p14:sldId id="257"/>
            <p14:sldId id="261"/>
            <p14:sldId id="262"/>
            <p14:sldId id="263"/>
            <p14:sldId id="264"/>
            <p14:sldId id="265"/>
            <p14:sldId id="266"/>
            <p14:sldId id="267"/>
            <p14:sldId id="268"/>
            <p14:sldId id="269"/>
            <p14:sldId id="278"/>
            <p14:sldId id="280"/>
            <p14:sldId id="282"/>
            <p14:sldId id="283"/>
            <p14:sldId id="284"/>
            <p14:sldId id="285"/>
            <p14:sldId id="286"/>
            <p14:sldId id="287"/>
            <p14:sldId id="288"/>
            <p14:sldId id="289"/>
            <p14:sldId id="290"/>
            <p14:sldId id="291"/>
            <p14:sldId id="292"/>
            <p14:sldId id="293"/>
            <p14:sldId id="294"/>
            <p14:sldId id="295"/>
            <p14:sldId id="296"/>
            <p14:sldId id="297"/>
            <p14:sldId id="298"/>
            <p14:sldId id="342"/>
            <p14:sldId id="344"/>
            <p14:sldId id="345"/>
            <p14:sldId id="347"/>
            <p14:sldId id="256"/>
            <p14:sldId id="350"/>
            <p14:sldId id="348"/>
            <p14:sldId id="300"/>
            <p14:sldId id="351"/>
            <p14:sldId id="352"/>
            <p14:sldId id="353"/>
            <p14:sldId id="354"/>
            <p14:sldId id="258"/>
            <p14:sldId id="259"/>
            <p14:sldId id="260"/>
            <p14:sldId id="355"/>
            <p14:sldId id="356"/>
            <p14:sldId id="357"/>
            <p14:sldId id="273"/>
            <p14:sldId id="358"/>
            <p14:sldId id="359"/>
            <p14:sldId id="277"/>
            <p14:sldId id="360"/>
            <p14:sldId id="361"/>
            <p14:sldId id="362"/>
            <p14:sldId id="363"/>
            <p14:sldId id="364"/>
            <p14:sldId id="276"/>
            <p14:sldId id="367"/>
            <p14:sldId id="275"/>
            <p14:sldId id="279"/>
            <p14:sldId id="368"/>
            <p14:sldId id="369"/>
            <p14:sldId id="370"/>
            <p14:sldId id="371"/>
            <p14:sldId id="372"/>
            <p14:sldId id="281"/>
            <p14:sldId id="373"/>
            <p14:sldId id="374"/>
            <p14:sldId id="375"/>
            <p14:sldId id="376"/>
            <p14:sldId id="377"/>
            <p14:sldId id="299"/>
            <p14:sldId id="303"/>
            <p14:sldId id="301"/>
            <p14:sldId id="30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fano" initials="s" lastIdx="2" clrIdx="0"/>
  <p:cmAuthor id="1" name="Matteo Cristani" initials="M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640000"/>
    <a:srgbClr val="8C3836"/>
    <a:srgbClr val="FFFF99"/>
    <a:srgbClr val="AA00AA"/>
    <a:srgbClr val="98BDD6"/>
    <a:srgbClr val="287ECB"/>
    <a:srgbClr val="F0BC51"/>
    <a:srgbClr val="D163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5" autoAdjust="0"/>
    <p:restoredTop sz="86467"/>
  </p:normalViewPr>
  <p:slideViewPr>
    <p:cSldViewPr snapToGrid="0">
      <p:cViewPr varScale="1">
        <p:scale>
          <a:sx n="144" d="100"/>
          <a:sy n="144" d="100"/>
        </p:scale>
        <p:origin x="576" y="184"/>
      </p:cViewPr>
      <p:guideLst>
        <p:guide orient="horz" pos="1620"/>
        <p:guide pos="2880"/>
        <p:guide orient="horz" pos="166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9928"/>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E1A256-2255-AF47-81A9-53A390788B78}" type="doc">
      <dgm:prSet loTypeId="urn:microsoft.com/office/officeart/2005/8/layout/hierarchy4" loCatId="" qsTypeId="urn:microsoft.com/office/officeart/2005/8/quickstyle/simple1" qsCatId="simple" csTypeId="urn:microsoft.com/office/officeart/2005/8/colors/colorful4" csCatId="colorful" phldr="1"/>
      <dgm:spPr/>
      <dgm:t>
        <a:bodyPr/>
        <a:lstStyle/>
        <a:p>
          <a:endParaRPr lang="en-US"/>
        </a:p>
      </dgm:t>
    </dgm:pt>
    <dgm:pt modelId="{626F6597-6A53-8B40-8C1D-B736429AC17F}">
      <dgm:prSet phldrT="[Text]"/>
      <dgm:spPr>
        <a:solidFill>
          <a:schemeClr val="accent4">
            <a:lumMod val="75000"/>
          </a:schemeClr>
        </a:solidFill>
      </dgm:spPr>
      <dgm:t>
        <a:bodyPr/>
        <a:lstStyle/>
        <a:p>
          <a:r>
            <a:rPr lang="en-CA" dirty="0"/>
            <a:t>The World</a:t>
          </a:r>
          <a:endParaRPr lang="en-US" dirty="0"/>
        </a:p>
      </dgm:t>
    </dgm:pt>
    <dgm:pt modelId="{4B0A05FF-74EF-1A4B-899C-1659833D9B44}" type="parTrans" cxnId="{195CE89D-13BD-824B-B36A-64A3FB7C3668}">
      <dgm:prSet/>
      <dgm:spPr/>
      <dgm:t>
        <a:bodyPr/>
        <a:lstStyle/>
        <a:p>
          <a:endParaRPr lang="en-US"/>
        </a:p>
      </dgm:t>
    </dgm:pt>
    <dgm:pt modelId="{2E744633-D276-894F-9018-0F15C1B4C8FC}" type="sibTrans" cxnId="{195CE89D-13BD-824B-B36A-64A3FB7C3668}">
      <dgm:prSet/>
      <dgm:spPr/>
      <dgm:t>
        <a:bodyPr/>
        <a:lstStyle/>
        <a:p>
          <a:endParaRPr lang="en-US"/>
        </a:p>
      </dgm:t>
    </dgm:pt>
    <dgm:pt modelId="{B70E3B56-AF09-BE44-976D-A3305B42C3CB}">
      <dgm:prSet phldrT="[Text]"/>
      <dgm:spPr>
        <a:solidFill>
          <a:schemeClr val="bg1">
            <a:lumMod val="65000"/>
          </a:schemeClr>
        </a:solidFill>
      </dgm:spPr>
      <dgm:t>
        <a:bodyPr/>
        <a:lstStyle/>
        <a:p>
          <a:r>
            <a:rPr lang="en-CA" dirty="0"/>
            <a:t>How to understand it</a:t>
          </a:r>
          <a:endParaRPr lang="en-US" dirty="0"/>
        </a:p>
      </dgm:t>
    </dgm:pt>
    <dgm:pt modelId="{8D57FA0B-5144-4B49-9972-CBC5AFFC4491}" type="parTrans" cxnId="{6394BBE8-97D8-3E42-A68B-505873DEDFE7}">
      <dgm:prSet/>
      <dgm:spPr/>
      <dgm:t>
        <a:bodyPr/>
        <a:lstStyle/>
        <a:p>
          <a:endParaRPr lang="en-US"/>
        </a:p>
      </dgm:t>
    </dgm:pt>
    <dgm:pt modelId="{42FF750F-A952-7A43-B9EF-432C5E983D73}" type="sibTrans" cxnId="{6394BBE8-97D8-3E42-A68B-505873DEDFE7}">
      <dgm:prSet/>
      <dgm:spPr/>
      <dgm:t>
        <a:bodyPr/>
        <a:lstStyle/>
        <a:p>
          <a:endParaRPr lang="en-US"/>
        </a:p>
      </dgm:t>
    </dgm:pt>
    <dgm:pt modelId="{A7D090BE-DDAF-0A41-9FF2-D9D93F829BCF}">
      <dgm:prSet phldrT="[Text]"/>
      <dgm:spPr>
        <a:solidFill>
          <a:schemeClr val="accent6">
            <a:lumMod val="75000"/>
            <a:lumOff val="25000"/>
          </a:schemeClr>
        </a:solidFill>
      </dgm:spPr>
      <dgm:t>
        <a:bodyPr/>
        <a:lstStyle/>
        <a:p>
          <a:r>
            <a:rPr lang="en-CA" dirty="0"/>
            <a:t>Descriptive theory</a:t>
          </a:r>
        </a:p>
        <a:p>
          <a:r>
            <a:rPr lang="en-CA" dirty="0"/>
            <a:t>The “is”</a:t>
          </a:r>
          <a:endParaRPr lang="en-US" dirty="0"/>
        </a:p>
      </dgm:t>
    </dgm:pt>
    <dgm:pt modelId="{33174F29-6A56-F84B-AF64-51B449CBDE01}" type="parTrans" cxnId="{6C4EDB5C-4D5E-A24F-BC81-B31EC3B7AD18}">
      <dgm:prSet/>
      <dgm:spPr/>
      <dgm:t>
        <a:bodyPr/>
        <a:lstStyle/>
        <a:p>
          <a:endParaRPr lang="en-US"/>
        </a:p>
      </dgm:t>
    </dgm:pt>
    <dgm:pt modelId="{58902DD3-4C18-3F4C-9085-132DEA163438}" type="sibTrans" cxnId="{6C4EDB5C-4D5E-A24F-BC81-B31EC3B7AD18}">
      <dgm:prSet/>
      <dgm:spPr/>
      <dgm:t>
        <a:bodyPr/>
        <a:lstStyle/>
        <a:p>
          <a:endParaRPr lang="en-US"/>
        </a:p>
      </dgm:t>
    </dgm:pt>
    <dgm:pt modelId="{AF0CCFE8-92BE-DB4D-8A33-EC31C2F7E46D}">
      <dgm:prSet phldrT="[Text]"/>
      <dgm:spPr>
        <a:solidFill>
          <a:schemeClr val="accent6">
            <a:lumMod val="75000"/>
            <a:lumOff val="25000"/>
          </a:schemeClr>
        </a:solidFill>
      </dgm:spPr>
      <dgm:t>
        <a:bodyPr/>
        <a:lstStyle/>
        <a:p>
          <a:r>
            <a:rPr lang="en-CA" dirty="0"/>
            <a:t>Ethical theory</a:t>
          </a:r>
        </a:p>
        <a:p>
          <a:r>
            <a:rPr lang="en-CA" dirty="0"/>
            <a:t>The “ought”</a:t>
          </a:r>
          <a:endParaRPr lang="en-US" dirty="0"/>
        </a:p>
      </dgm:t>
    </dgm:pt>
    <dgm:pt modelId="{5542129C-F476-6443-A982-D8FA118A1A50}" type="parTrans" cxnId="{253D3112-DFBA-434F-BF11-B783D647F38D}">
      <dgm:prSet/>
      <dgm:spPr/>
      <dgm:t>
        <a:bodyPr/>
        <a:lstStyle/>
        <a:p>
          <a:endParaRPr lang="en-US"/>
        </a:p>
      </dgm:t>
    </dgm:pt>
    <dgm:pt modelId="{6A0835A4-FEAD-964C-8FB7-9C3119C1B45B}" type="sibTrans" cxnId="{253D3112-DFBA-434F-BF11-B783D647F38D}">
      <dgm:prSet/>
      <dgm:spPr/>
      <dgm:t>
        <a:bodyPr/>
        <a:lstStyle/>
        <a:p>
          <a:endParaRPr lang="en-US"/>
        </a:p>
      </dgm:t>
    </dgm:pt>
    <dgm:pt modelId="{FE3EED03-573C-AB41-A6F3-85F29099CACF}">
      <dgm:prSet phldrT="[Text]"/>
      <dgm:spPr>
        <a:solidFill>
          <a:schemeClr val="bg1">
            <a:lumMod val="65000"/>
          </a:schemeClr>
        </a:solidFill>
      </dgm:spPr>
      <dgm:t>
        <a:bodyPr/>
        <a:lstStyle/>
        <a:p>
          <a:r>
            <a:rPr lang="en-CA" dirty="0"/>
            <a:t>How to change it</a:t>
          </a:r>
          <a:endParaRPr lang="en-US" dirty="0"/>
        </a:p>
      </dgm:t>
    </dgm:pt>
    <dgm:pt modelId="{B8127B1F-D096-1845-A5F4-18A869ABB4C1}" type="parTrans" cxnId="{0867ED2F-BD15-DB4E-BC69-A1C313C6FF53}">
      <dgm:prSet/>
      <dgm:spPr/>
      <dgm:t>
        <a:bodyPr/>
        <a:lstStyle/>
        <a:p>
          <a:endParaRPr lang="en-US"/>
        </a:p>
      </dgm:t>
    </dgm:pt>
    <dgm:pt modelId="{5751DFBA-A3B5-F845-BFE0-93873F1D1411}" type="sibTrans" cxnId="{0867ED2F-BD15-DB4E-BC69-A1C313C6FF53}">
      <dgm:prSet/>
      <dgm:spPr/>
      <dgm:t>
        <a:bodyPr/>
        <a:lstStyle/>
        <a:p>
          <a:endParaRPr lang="en-US"/>
        </a:p>
      </dgm:t>
    </dgm:pt>
    <dgm:pt modelId="{AB117645-CCD9-BB47-A016-D6215A0CB1BE}">
      <dgm:prSet phldrT="[Text]"/>
      <dgm:spPr>
        <a:solidFill>
          <a:schemeClr val="accent6">
            <a:lumMod val="75000"/>
            <a:lumOff val="25000"/>
          </a:schemeClr>
        </a:solidFill>
      </dgm:spPr>
      <dgm:t>
        <a:bodyPr/>
        <a:lstStyle/>
        <a:p>
          <a:r>
            <a:rPr lang="en-CA" dirty="0"/>
            <a:t>Action</a:t>
          </a:r>
          <a:endParaRPr lang="en-US" dirty="0"/>
        </a:p>
      </dgm:t>
    </dgm:pt>
    <dgm:pt modelId="{D5F011D9-0392-A74C-8879-F6F930FDAC3F}" type="parTrans" cxnId="{BC2D49BA-AF0C-5146-83D7-ABFA44D7D125}">
      <dgm:prSet/>
      <dgm:spPr/>
      <dgm:t>
        <a:bodyPr/>
        <a:lstStyle/>
        <a:p>
          <a:endParaRPr lang="en-US"/>
        </a:p>
      </dgm:t>
    </dgm:pt>
    <dgm:pt modelId="{64C70ACA-A149-DB4D-A0A6-4C0583BFC441}" type="sibTrans" cxnId="{BC2D49BA-AF0C-5146-83D7-ABFA44D7D125}">
      <dgm:prSet/>
      <dgm:spPr/>
      <dgm:t>
        <a:bodyPr/>
        <a:lstStyle/>
        <a:p>
          <a:endParaRPr lang="en-US"/>
        </a:p>
      </dgm:t>
    </dgm:pt>
    <dgm:pt modelId="{1E62F829-1EC7-5549-9A51-3B1AA8BE1525}" type="pres">
      <dgm:prSet presAssocID="{D3E1A256-2255-AF47-81A9-53A390788B78}" presName="Name0" presStyleCnt="0">
        <dgm:presLayoutVars>
          <dgm:chPref val="1"/>
          <dgm:dir/>
          <dgm:animOne val="branch"/>
          <dgm:animLvl val="lvl"/>
          <dgm:resizeHandles/>
        </dgm:presLayoutVars>
      </dgm:prSet>
      <dgm:spPr/>
    </dgm:pt>
    <dgm:pt modelId="{BB066F4E-9D98-3744-9095-1F33D2B78697}" type="pres">
      <dgm:prSet presAssocID="{626F6597-6A53-8B40-8C1D-B736429AC17F}" presName="vertOne" presStyleCnt="0"/>
      <dgm:spPr/>
    </dgm:pt>
    <dgm:pt modelId="{E8EDDF40-8D36-DC46-9555-002B7CC71389}" type="pres">
      <dgm:prSet presAssocID="{626F6597-6A53-8B40-8C1D-B736429AC17F}" presName="txOne" presStyleLbl="node0" presStyleIdx="0" presStyleCnt="1" custLinFactY="-58676" custLinFactNeighborX="-11" custLinFactNeighborY="-100000">
        <dgm:presLayoutVars>
          <dgm:chPref val="3"/>
        </dgm:presLayoutVars>
      </dgm:prSet>
      <dgm:spPr/>
    </dgm:pt>
    <dgm:pt modelId="{4D4D8915-D5F7-AD4E-B86F-97EEA08862FC}" type="pres">
      <dgm:prSet presAssocID="{626F6597-6A53-8B40-8C1D-B736429AC17F}" presName="parTransOne" presStyleCnt="0"/>
      <dgm:spPr/>
    </dgm:pt>
    <dgm:pt modelId="{A3D2FB25-7AA9-2946-A5A6-4434C0E09AFE}" type="pres">
      <dgm:prSet presAssocID="{626F6597-6A53-8B40-8C1D-B736429AC17F}" presName="horzOne" presStyleCnt="0"/>
      <dgm:spPr/>
    </dgm:pt>
    <dgm:pt modelId="{26B9CF12-6828-5E4B-B98B-79C838F05AA9}" type="pres">
      <dgm:prSet presAssocID="{B70E3B56-AF09-BE44-976D-A3305B42C3CB}" presName="vertTwo" presStyleCnt="0"/>
      <dgm:spPr/>
    </dgm:pt>
    <dgm:pt modelId="{4D6DA335-70C4-0745-943E-C84E89942239}" type="pres">
      <dgm:prSet presAssocID="{B70E3B56-AF09-BE44-976D-A3305B42C3CB}" presName="txTwo" presStyleLbl="node2" presStyleIdx="0" presStyleCnt="2">
        <dgm:presLayoutVars>
          <dgm:chPref val="3"/>
        </dgm:presLayoutVars>
      </dgm:prSet>
      <dgm:spPr/>
    </dgm:pt>
    <dgm:pt modelId="{3ED3AC8F-C8FD-AB4D-B309-214A27FB7288}" type="pres">
      <dgm:prSet presAssocID="{B70E3B56-AF09-BE44-976D-A3305B42C3CB}" presName="parTransTwo" presStyleCnt="0"/>
      <dgm:spPr/>
    </dgm:pt>
    <dgm:pt modelId="{15259160-8F65-3F48-9A97-85A5B03575BB}" type="pres">
      <dgm:prSet presAssocID="{B70E3B56-AF09-BE44-976D-A3305B42C3CB}" presName="horzTwo" presStyleCnt="0"/>
      <dgm:spPr/>
    </dgm:pt>
    <dgm:pt modelId="{A12B4A93-564F-C946-A52E-B8F0A5DE046E}" type="pres">
      <dgm:prSet presAssocID="{A7D090BE-DDAF-0A41-9FF2-D9D93F829BCF}" presName="vertThree" presStyleCnt="0"/>
      <dgm:spPr/>
    </dgm:pt>
    <dgm:pt modelId="{DD93911F-841B-764C-B3D1-8FBA89DC4FC9}" type="pres">
      <dgm:prSet presAssocID="{A7D090BE-DDAF-0A41-9FF2-D9D93F829BCF}" presName="txThree" presStyleLbl="node3" presStyleIdx="0" presStyleCnt="3">
        <dgm:presLayoutVars>
          <dgm:chPref val="3"/>
        </dgm:presLayoutVars>
      </dgm:prSet>
      <dgm:spPr/>
    </dgm:pt>
    <dgm:pt modelId="{99730F85-20C7-4246-AA5A-76CC2E22D16B}" type="pres">
      <dgm:prSet presAssocID="{A7D090BE-DDAF-0A41-9FF2-D9D93F829BCF}" presName="horzThree" presStyleCnt="0"/>
      <dgm:spPr/>
    </dgm:pt>
    <dgm:pt modelId="{D4AE59A8-5396-504E-B5AF-513329380FFE}" type="pres">
      <dgm:prSet presAssocID="{58902DD3-4C18-3F4C-9085-132DEA163438}" presName="sibSpaceThree" presStyleCnt="0"/>
      <dgm:spPr/>
    </dgm:pt>
    <dgm:pt modelId="{C592C7FC-C552-4D42-AD54-30CDA1ABC47B}" type="pres">
      <dgm:prSet presAssocID="{AF0CCFE8-92BE-DB4D-8A33-EC31C2F7E46D}" presName="vertThree" presStyleCnt="0"/>
      <dgm:spPr/>
    </dgm:pt>
    <dgm:pt modelId="{220DDA44-E0A5-6E49-8DBC-C754DF8FDFFB}" type="pres">
      <dgm:prSet presAssocID="{AF0CCFE8-92BE-DB4D-8A33-EC31C2F7E46D}" presName="txThree" presStyleLbl="node3" presStyleIdx="1" presStyleCnt="3" custLinFactNeighborX="-12" custLinFactNeighborY="693">
        <dgm:presLayoutVars>
          <dgm:chPref val="3"/>
        </dgm:presLayoutVars>
      </dgm:prSet>
      <dgm:spPr/>
    </dgm:pt>
    <dgm:pt modelId="{65D115EC-DFB8-5D4C-BB98-803EC4BABFF7}" type="pres">
      <dgm:prSet presAssocID="{AF0CCFE8-92BE-DB4D-8A33-EC31C2F7E46D}" presName="horzThree" presStyleCnt="0"/>
      <dgm:spPr/>
    </dgm:pt>
    <dgm:pt modelId="{8A197D4C-235C-5C49-A93D-AF7EF234839C}" type="pres">
      <dgm:prSet presAssocID="{42FF750F-A952-7A43-B9EF-432C5E983D73}" presName="sibSpaceTwo" presStyleCnt="0"/>
      <dgm:spPr/>
    </dgm:pt>
    <dgm:pt modelId="{41F5B350-F525-D14A-BD70-B48E5E660483}" type="pres">
      <dgm:prSet presAssocID="{FE3EED03-573C-AB41-A6F3-85F29099CACF}" presName="vertTwo" presStyleCnt="0"/>
      <dgm:spPr/>
    </dgm:pt>
    <dgm:pt modelId="{FBC953F9-8D86-CD48-9A38-7711EE45C4EB}" type="pres">
      <dgm:prSet presAssocID="{FE3EED03-573C-AB41-A6F3-85F29099CACF}" presName="txTwo" presStyleLbl="node2" presStyleIdx="1" presStyleCnt="2">
        <dgm:presLayoutVars>
          <dgm:chPref val="3"/>
        </dgm:presLayoutVars>
      </dgm:prSet>
      <dgm:spPr/>
    </dgm:pt>
    <dgm:pt modelId="{8E320828-A0A4-3348-AC56-33ACF192EC13}" type="pres">
      <dgm:prSet presAssocID="{FE3EED03-573C-AB41-A6F3-85F29099CACF}" presName="parTransTwo" presStyleCnt="0"/>
      <dgm:spPr/>
    </dgm:pt>
    <dgm:pt modelId="{6D3789CD-CA9F-1C4C-BD16-816D87E682B9}" type="pres">
      <dgm:prSet presAssocID="{FE3EED03-573C-AB41-A6F3-85F29099CACF}" presName="horzTwo" presStyleCnt="0"/>
      <dgm:spPr/>
    </dgm:pt>
    <dgm:pt modelId="{8A1EA65D-2BDE-D747-95C0-330DF640C2F1}" type="pres">
      <dgm:prSet presAssocID="{AB117645-CCD9-BB47-A016-D6215A0CB1BE}" presName="vertThree" presStyleCnt="0"/>
      <dgm:spPr/>
    </dgm:pt>
    <dgm:pt modelId="{2729E9E9-E5BD-6C4C-9F2C-A19FE738EEF9}" type="pres">
      <dgm:prSet presAssocID="{AB117645-CCD9-BB47-A016-D6215A0CB1BE}" presName="txThree" presStyleLbl="node3" presStyleIdx="2" presStyleCnt="3">
        <dgm:presLayoutVars>
          <dgm:chPref val="3"/>
        </dgm:presLayoutVars>
      </dgm:prSet>
      <dgm:spPr/>
    </dgm:pt>
    <dgm:pt modelId="{391FADE7-82E3-C64A-8F7D-0E3FD5FB9183}" type="pres">
      <dgm:prSet presAssocID="{AB117645-CCD9-BB47-A016-D6215A0CB1BE}" presName="horzThree" presStyleCnt="0"/>
      <dgm:spPr/>
    </dgm:pt>
  </dgm:ptLst>
  <dgm:cxnLst>
    <dgm:cxn modelId="{253D3112-DFBA-434F-BF11-B783D647F38D}" srcId="{B70E3B56-AF09-BE44-976D-A3305B42C3CB}" destId="{AF0CCFE8-92BE-DB4D-8A33-EC31C2F7E46D}" srcOrd="1" destOrd="0" parTransId="{5542129C-F476-6443-A982-D8FA118A1A50}" sibTransId="{6A0835A4-FEAD-964C-8FB7-9C3119C1B45B}"/>
    <dgm:cxn modelId="{2F4DD618-8B3C-0048-BC76-FAFF805C110B}" type="presOf" srcId="{A7D090BE-DDAF-0A41-9FF2-D9D93F829BCF}" destId="{DD93911F-841B-764C-B3D1-8FBA89DC4FC9}" srcOrd="0" destOrd="0" presId="urn:microsoft.com/office/officeart/2005/8/layout/hierarchy4"/>
    <dgm:cxn modelId="{D1EA8526-5E74-6B41-AFC4-51C81F649E57}" type="presOf" srcId="{AB117645-CCD9-BB47-A016-D6215A0CB1BE}" destId="{2729E9E9-E5BD-6C4C-9F2C-A19FE738EEF9}" srcOrd="0" destOrd="0" presId="urn:microsoft.com/office/officeart/2005/8/layout/hierarchy4"/>
    <dgm:cxn modelId="{0867ED2F-BD15-DB4E-BC69-A1C313C6FF53}" srcId="{626F6597-6A53-8B40-8C1D-B736429AC17F}" destId="{FE3EED03-573C-AB41-A6F3-85F29099CACF}" srcOrd="1" destOrd="0" parTransId="{B8127B1F-D096-1845-A5F4-18A869ABB4C1}" sibTransId="{5751DFBA-A3B5-F845-BFE0-93873F1D1411}"/>
    <dgm:cxn modelId="{5DEE763D-6BF3-BC46-9EDD-B8A0EED4CE28}" type="presOf" srcId="{B70E3B56-AF09-BE44-976D-A3305B42C3CB}" destId="{4D6DA335-70C4-0745-943E-C84E89942239}" srcOrd="0" destOrd="0" presId="urn:microsoft.com/office/officeart/2005/8/layout/hierarchy4"/>
    <dgm:cxn modelId="{5B11FE52-331C-6946-8693-E98993D3F033}" type="presOf" srcId="{AF0CCFE8-92BE-DB4D-8A33-EC31C2F7E46D}" destId="{220DDA44-E0A5-6E49-8DBC-C754DF8FDFFB}" srcOrd="0" destOrd="0" presId="urn:microsoft.com/office/officeart/2005/8/layout/hierarchy4"/>
    <dgm:cxn modelId="{6C4EDB5C-4D5E-A24F-BC81-B31EC3B7AD18}" srcId="{B70E3B56-AF09-BE44-976D-A3305B42C3CB}" destId="{A7D090BE-DDAF-0A41-9FF2-D9D93F829BCF}" srcOrd="0" destOrd="0" parTransId="{33174F29-6A56-F84B-AF64-51B449CBDE01}" sibTransId="{58902DD3-4C18-3F4C-9085-132DEA163438}"/>
    <dgm:cxn modelId="{195CE89D-13BD-824B-B36A-64A3FB7C3668}" srcId="{D3E1A256-2255-AF47-81A9-53A390788B78}" destId="{626F6597-6A53-8B40-8C1D-B736429AC17F}" srcOrd="0" destOrd="0" parTransId="{4B0A05FF-74EF-1A4B-899C-1659833D9B44}" sibTransId="{2E744633-D276-894F-9018-0F15C1B4C8FC}"/>
    <dgm:cxn modelId="{BC2D49BA-AF0C-5146-83D7-ABFA44D7D125}" srcId="{FE3EED03-573C-AB41-A6F3-85F29099CACF}" destId="{AB117645-CCD9-BB47-A016-D6215A0CB1BE}" srcOrd="0" destOrd="0" parTransId="{D5F011D9-0392-A74C-8879-F6F930FDAC3F}" sibTransId="{64C70ACA-A149-DB4D-A0A6-4C0583BFC441}"/>
    <dgm:cxn modelId="{C29DAAD1-68AD-7D41-9269-B5C1447577FB}" type="presOf" srcId="{D3E1A256-2255-AF47-81A9-53A390788B78}" destId="{1E62F829-1EC7-5549-9A51-3B1AA8BE1525}" srcOrd="0" destOrd="0" presId="urn:microsoft.com/office/officeart/2005/8/layout/hierarchy4"/>
    <dgm:cxn modelId="{A1C19CD2-7A7E-6246-A2A2-54955EB4FB0F}" type="presOf" srcId="{626F6597-6A53-8B40-8C1D-B736429AC17F}" destId="{E8EDDF40-8D36-DC46-9555-002B7CC71389}" srcOrd="0" destOrd="0" presId="urn:microsoft.com/office/officeart/2005/8/layout/hierarchy4"/>
    <dgm:cxn modelId="{D03CCDE4-7F01-5844-B730-DAB653053ECC}" type="presOf" srcId="{FE3EED03-573C-AB41-A6F3-85F29099CACF}" destId="{FBC953F9-8D86-CD48-9A38-7711EE45C4EB}" srcOrd="0" destOrd="0" presId="urn:microsoft.com/office/officeart/2005/8/layout/hierarchy4"/>
    <dgm:cxn modelId="{6394BBE8-97D8-3E42-A68B-505873DEDFE7}" srcId="{626F6597-6A53-8B40-8C1D-B736429AC17F}" destId="{B70E3B56-AF09-BE44-976D-A3305B42C3CB}" srcOrd="0" destOrd="0" parTransId="{8D57FA0B-5144-4B49-9972-CBC5AFFC4491}" sibTransId="{42FF750F-A952-7A43-B9EF-432C5E983D73}"/>
    <dgm:cxn modelId="{B497DA32-27B7-E249-9EA1-1AAB5E93C8A7}" type="presParOf" srcId="{1E62F829-1EC7-5549-9A51-3B1AA8BE1525}" destId="{BB066F4E-9D98-3744-9095-1F33D2B78697}" srcOrd="0" destOrd="0" presId="urn:microsoft.com/office/officeart/2005/8/layout/hierarchy4"/>
    <dgm:cxn modelId="{4DE64A47-10BC-5344-9536-D8C52A0A8011}" type="presParOf" srcId="{BB066F4E-9D98-3744-9095-1F33D2B78697}" destId="{E8EDDF40-8D36-DC46-9555-002B7CC71389}" srcOrd="0" destOrd="0" presId="urn:microsoft.com/office/officeart/2005/8/layout/hierarchy4"/>
    <dgm:cxn modelId="{0EAE7583-ADDD-3040-8D87-115F340A7EF4}" type="presParOf" srcId="{BB066F4E-9D98-3744-9095-1F33D2B78697}" destId="{4D4D8915-D5F7-AD4E-B86F-97EEA08862FC}" srcOrd="1" destOrd="0" presId="urn:microsoft.com/office/officeart/2005/8/layout/hierarchy4"/>
    <dgm:cxn modelId="{51713895-ADCC-BB4F-9E18-87EAC30462F2}" type="presParOf" srcId="{BB066F4E-9D98-3744-9095-1F33D2B78697}" destId="{A3D2FB25-7AA9-2946-A5A6-4434C0E09AFE}" srcOrd="2" destOrd="0" presId="urn:microsoft.com/office/officeart/2005/8/layout/hierarchy4"/>
    <dgm:cxn modelId="{94A7483C-5EDB-A94B-BAB1-6EC9B5E98C6C}" type="presParOf" srcId="{A3D2FB25-7AA9-2946-A5A6-4434C0E09AFE}" destId="{26B9CF12-6828-5E4B-B98B-79C838F05AA9}" srcOrd="0" destOrd="0" presId="urn:microsoft.com/office/officeart/2005/8/layout/hierarchy4"/>
    <dgm:cxn modelId="{BF1E9534-0BD6-F540-B597-CB5791E35150}" type="presParOf" srcId="{26B9CF12-6828-5E4B-B98B-79C838F05AA9}" destId="{4D6DA335-70C4-0745-943E-C84E89942239}" srcOrd="0" destOrd="0" presId="urn:microsoft.com/office/officeart/2005/8/layout/hierarchy4"/>
    <dgm:cxn modelId="{4608F8FA-A0D1-DB49-8CB9-F214239A3932}" type="presParOf" srcId="{26B9CF12-6828-5E4B-B98B-79C838F05AA9}" destId="{3ED3AC8F-C8FD-AB4D-B309-214A27FB7288}" srcOrd="1" destOrd="0" presId="urn:microsoft.com/office/officeart/2005/8/layout/hierarchy4"/>
    <dgm:cxn modelId="{D4F40D0B-01B1-E14C-A6B0-D828615BB392}" type="presParOf" srcId="{26B9CF12-6828-5E4B-B98B-79C838F05AA9}" destId="{15259160-8F65-3F48-9A97-85A5B03575BB}" srcOrd="2" destOrd="0" presId="urn:microsoft.com/office/officeart/2005/8/layout/hierarchy4"/>
    <dgm:cxn modelId="{EF2ACE05-C732-C849-B4C4-441FCAB1CD11}" type="presParOf" srcId="{15259160-8F65-3F48-9A97-85A5B03575BB}" destId="{A12B4A93-564F-C946-A52E-B8F0A5DE046E}" srcOrd="0" destOrd="0" presId="urn:microsoft.com/office/officeart/2005/8/layout/hierarchy4"/>
    <dgm:cxn modelId="{5F276C61-19DE-A74C-91D2-F317D4EDEEDE}" type="presParOf" srcId="{A12B4A93-564F-C946-A52E-B8F0A5DE046E}" destId="{DD93911F-841B-764C-B3D1-8FBA89DC4FC9}" srcOrd="0" destOrd="0" presId="urn:microsoft.com/office/officeart/2005/8/layout/hierarchy4"/>
    <dgm:cxn modelId="{C1DD6DF8-1768-0447-B9CA-7E5968D02484}" type="presParOf" srcId="{A12B4A93-564F-C946-A52E-B8F0A5DE046E}" destId="{99730F85-20C7-4246-AA5A-76CC2E22D16B}" srcOrd="1" destOrd="0" presId="urn:microsoft.com/office/officeart/2005/8/layout/hierarchy4"/>
    <dgm:cxn modelId="{F9491EBB-947D-1140-9BD5-B63108883FC7}" type="presParOf" srcId="{15259160-8F65-3F48-9A97-85A5B03575BB}" destId="{D4AE59A8-5396-504E-B5AF-513329380FFE}" srcOrd="1" destOrd="0" presId="urn:microsoft.com/office/officeart/2005/8/layout/hierarchy4"/>
    <dgm:cxn modelId="{FAF89E93-8521-5641-A1B3-B421BF6130D7}" type="presParOf" srcId="{15259160-8F65-3F48-9A97-85A5B03575BB}" destId="{C592C7FC-C552-4D42-AD54-30CDA1ABC47B}" srcOrd="2" destOrd="0" presId="urn:microsoft.com/office/officeart/2005/8/layout/hierarchy4"/>
    <dgm:cxn modelId="{FD1E70A4-EC00-AE40-BBD3-7586A58341B7}" type="presParOf" srcId="{C592C7FC-C552-4D42-AD54-30CDA1ABC47B}" destId="{220DDA44-E0A5-6E49-8DBC-C754DF8FDFFB}" srcOrd="0" destOrd="0" presId="urn:microsoft.com/office/officeart/2005/8/layout/hierarchy4"/>
    <dgm:cxn modelId="{E3FF014C-D6BD-A745-AE5C-C70161C2781E}" type="presParOf" srcId="{C592C7FC-C552-4D42-AD54-30CDA1ABC47B}" destId="{65D115EC-DFB8-5D4C-BB98-803EC4BABFF7}" srcOrd="1" destOrd="0" presId="urn:microsoft.com/office/officeart/2005/8/layout/hierarchy4"/>
    <dgm:cxn modelId="{DCB65BF2-2EA3-A747-B063-DAB23B62DF6D}" type="presParOf" srcId="{A3D2FB25-7AA9-2946-A5A6-4434C0E09AFE}" destId="{8A197D4C-235C-5C49-A93D-AF7EF234839C}" srcOrd="1" destOrd="0" presId="urn:microsoft.com/office/officeart/2005/8/layout/hierarchy4"/>
    <dgm:cxn modelId="{6729EA21-DBD4-8240-B895-0485365F36AC}" type="presParOf" srcId="{A3D2FB25-7AA9-2946-A5A6-4434C0E09AFE}" destId="{41F5B350-F525-D14A-BD70-B48E5E660483}" srcOrd="2" destOrd="0" presId="urn:microsoft.com/office/officeart/2005/8/layout/hierarchy4"/>
    <dgm:cxn modelId="{16500CB2-D871-AA4D-8F7B-663F350D15F9}" type="presParOf" srcId="{41F5B350-F525-D14A-BD70-B48E5E660483}" destId="{FBC953F9-8D86-CD48-9A38-7711EE45C4EB}" srcOrd="0" destOrd="0" presId="urn:microsoft.com/office/officeart/2005/8/layout/hierarchy4"/>
    <dgm:cxn modelId="{6F04D5BA-5BF3-C748-97A1-D3D74952F7D9}" type="presParOf" srcId="{41F5B350-F525-D14A-BD70-B48E5E660483}" destId="{8E320828-A0A4-3348-AC56-33ACF192EC13}" srcOrd="1" destOrd="0" presId="urn:microsoft.com/office/officeart/2005/8/layout/hierarchy4"/>
    <dgm:cxn modelId="{1B7E6A11-613A-CE4B-97D8-54437573A75D}" type="presParOf" srcId="{41F5B350-F525-D14A-BD70-B48E5E660483}" destId="{6D3789CD-CA9F-1C4C-BD16-816D87E682B9}" srcOrd="2" destOrd="0" presId="urn:microsoft.com/office/officeart/2005/8/layout/hierarchy4"/>
    <dgm:cxn modelId="{05C06DDB-7989-5C4C-BFDF-A214D59E878C}" type="presParOf" srcId="{6D3789CD-CA9F-1C4C-BD16-816D87E682B9}" destId="{8A1EA65D-2BDE-D747-95C0-330DF640C2F1}" srcOrd="0" destOrd="0" presId="urn:microsoft.com/office/officeart/2005/8/layout/hierarchy4"/>
    <dgm:cxn modelId="{EBCAAA85-FC64-2644-BA3E-9B0B40A1D3D1}" type="presParOf" srcId="{8A1EA65D-2BDE-D747-95C0-330DF640C2F1}" destId="{2729E9E9-E5BD-6C4C-9F2C-A19FE738EEF9}" srcOrd="0" destOrd="0" presId="urn:microsoft.com/office/officeart/2005/8/layout/hierarchy4"/>
    <dgm:cxn modelId="{7487B2BB-C763-2941-9D53-B79E9EEE21CF}" type="presParOf" srcId="{8A1EA65D-2BDE-D747-95C0-330DF640C2F1}" destId="{391FADE7-82E3-C64A-8F7D-0E3FD5FB918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DDF40-8D36-DC46-9555-002B7CC71389}">
      <dsp:nvSpPr>
        <dsp:cNvPr id="0" name=""/>
        <dsp:cNvSpPr/>
      </dsp:nvSpPr>
      <dsp:spPr>
        <a:xfrm>
          <a:off x="29" y="0"/>
          <a:ext cx="6263258" cy="507150"/>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t>The World</a:t>
          </a:r>
          <a:endParaRPr lang="en-US" sz="2200" kern="1200" dirty="0"/>
        </a:p>
      </dsp:txBody>
      <dsp:txXfrm>
        <a:off x="14883" y="14854"/>
        <a:ext cx="6233550" cy="477442"/>
      </dsp:txXfrm>
    </dsp:sp>
    <dsp:sp modelId="{4D6DA335-70C4-0745-943E-C84E89942239}">
      <dsp:nvSpPr>
        <dsp:cNvPr id="0" name=""/>
        <dsp:cNvSpPr/>
      </dsp:nvSpPr>
      <dsp:spPr>
        <a:xfrm>
          <a:off x="718" y="610520"/>
          <a:ext cx="4091354" cy="507150"/>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How to understand it</a:t>
          </a:r>
          <a:endParaRPr lang="en-US" sz="2000" kern="1200" dirty="0"/>
        </a:p>
      </dsp:txBody>
      <dsp:txXfrm>
        <a:off x="15572" y="625374"/>
        <a:ext cx="4061646" cy="477442"/>
      </dsp:txXfrm>
    </dsp:sp>
    <dsp:sp modelId="{DD93911F-841B-764C-B3D1-8FBA89DC4FC9}">
      <dsp:nvSpPr>
        <dsp:cNvPr id="0" name=""/>
        <dsp:cNvSpPr/>
      </dsp:nvSpPr>
      <dsp:spPr>
        <a:xfrm>
          <a:off x="718" y="1220622"/>
          <a:ext cx="2003601" cy="507150"/>
        </a:xfrm>
        <a:prstGeom prst="roundRect">
          <a:avLst>
            <a:gd name="adj" fmla="val 10000"/>
          </a:avLst>
        </a:prstGeom>
        <a:solidFill>
          <a:schemeClr val="accent6">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Descriptive theory</a:t>
          </a:r>
        </a:p>
        <a:p>
          <a:pPr marL="0" lvl="0" indent="0" algn="ctr" defTabSz="488950">
            <a:lnSpc>
              <a:spcPct val="90000"/>
            </a:lnSpc>
            <a:spcBef>
              <a:spcPct val="0"/>
            </a:spcBef>
            <a:spcAft>
              <a:spcPct val="35000"/>
            </a:spcAft>
            <a:buNone/>
          </a:pPr>
          <a:r>
            <a:rPr lang="en-CA" sz="1100" kern="1200" dirty="0"/>
            <a:t>The “is”</a:t>
          </a:r>
          <a:endParaRPr lang="en-US" sz="1100" kern="1200" dirty="0"/>
        </a:p>
      </dsp:txBody>
      <dsp:txXfrm>
        <a:off x="15572" y="1235476"/>
        <a:ext cx="1973893" cy="477442"/>
      </dsp:txXfrm>
    </dsp:sp>
    <dsp:sp modelId="{220DDA44-E0A5-6E49-8DBC-C754DF8FDFFB}">
      <dsp:nvSpPr>
        <dsp:cNvPr id="0" name=""/>
        <dsp:cNvSpPr/>
      </dsp:nvSpPr>
      <dsp:spPr>
        <a:xfrm>
          <a:off x="2088231" y="1221041"/>
          <a:ext cx="2003601" cy="507150"/>
        </a:xfrm>
        <a:prstGeom prst="roundRect">
          <a:avLst>
            <a:gd name="adj" fmla="val 10000"/>
          </a:avLst>
        </a:prstGeom>
        <a:solidFill>
          <a:schemeClr val="accent6">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Ethical theory</a:t>
          </a:r>
        </a:p>
        <a:p>
          <a:pPr marL="0" lvl="0" indent="0" algn="ctr" defTabSz="488950">
            <a:lnSpc>
              <a:spcPct val="90000"/>
            </a:lnSpc>
            <a:spcBef>
              <a:spcPct val="0"/>
            </a:spcBef>
            <a:spcAft>
              <a:spcPct val="35000"/>
            </a:spcAft>
            <a:buNone/>
          </a:pPr>
          <a:r>
            <a:rPr lang="en-CA" sz="1100" kern="1200" dirty="0"/>
            <a:t>The “ought”</a:t>
          </a:r>
          <a:endParaRPr lang="en-US" sz="1100" kern="1200" dirty="0"/>
        </a:p>
      </dsp:txBody>
      <dsp:txXfrm>
        <a:off x="2103085" y="1235895"/>
        <a:ext cx="1973893" cy="477442"/>
      </dsp:txXfrm>
    </dsp:sp>
    <dsp:sp modelId="{FBC953F9-8D86-CD48-9A38-7711EE45C4EB}">
      <dsp:nvSpPr>
        <dsp:cNvPr id="0" name=""/>
        <dsp:cNvSpPr/>
      </dsp:nvSpPr>
      <dsp:spPr>
        <a:xfrm>
          <a:off x="4260375" y="610520"/>
          <a:ext cx="2003601" cy="507150"/>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How to change it</a:t>
          </a:r>
          <a:endParaRPr lang="en-US" sz="2000" kern="1200" dirty="0"/>
        </a:p>
      </dsp:txBody>
      <dsp:txXfrm>
        <a:off x="4275229" y="625374"/>
        <a:ext cx="1973893" cy="477442"/>
      </dsp:txXfrm>
    </dsp:sp>
    <dsp:sp modelId="{2729E9E9-E5BD-6C4C-9F2C-A19FE738EEF9}">
      <dsp:nvSpPr>
        <dsp:cNvPr id="0" name=""/>
        <dsp:cNvSpPr/>
      </dsp:nvSpPr>
      <dsp:spPr>
        <a:xfrm>
          <a:off x="4260375" y="1220622"/>
          <a:ext cx="2003601" cy="507150"/>
        </a:xfrm>
        <a:prstGeom prst="roundRect">
          <a:avLst>
            <a:gd name="adj" fmla="val 10000"/>
          </a:avLst>
        </a:prstGeom>
        <a:solidFill>
          <a:schemeClr val="accent6">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Action</a:t>
          </a:r>
          <a:endParaRPr lang="en-US" sz="1100" kern="1200" dirty="0"/>
        </a:p>
      </dsp:txBody>
      <dsp:txXfrm>
        <a:off x="4275229" y="1235476"/>
        <a:ext cx="1973893" cy="4774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84E245-B5A0-47D5-87CC-147578DADA42}"/>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Tahoma"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BBE7327-C872-472C-88D2-681BC8B0B857}"/>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C790A485-6416-43AD-8EA8-9AB4021210E8}" type="datetimeFigureOut">
              <a:rPr lang="en-US" altLang="it-IT"/>
              <a:pPr>
                <a:defRPr/>
              </a:pPr>
              <a:t>5/29/22</a:t>
            </a:fld>
            <a:endParaRPr lang="en-US" altLang="it-IT"/>
          </a:p>
        </p:txBody>
      </p:sp>
      <p:sp>
        <p:nvSpPr>
          <p:cNvPr id="4" name="Footer Placeholder 3">
            <a:extLst>
              <a:ext uri="{FF2B5EF4-FFF2-40B4-BE49-F238E27FC236}">
                <a16:creationId xmlns:a16="http://schemas.microsoft.com/office/drawing/2014/main" id="{83062B19-2075-46D4-90D4-88B66BAEC414}"/>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Tahoma"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AB50A42C-D4BA-4B57-8810-2714EF7E80A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04743EB-F053-4EB0-B667-D66F0FE415E3}" type="slidenum">
              <a:rPr lang="en-US" altLang="it-IT"/>
              <a:pPr>
                <a:defRPr/>
              </a:pPr>
              <a:t>‹N›</a:t>
            </a:fld>
            <a:endParaRPr lang="en-US" altLang="it-IT"/>
          </a:p>
        </p:txBody>
      </p:sp>
    </p:spTree>
    <p:extLst>
      <p:ext uri="{BB962C8B-B14F-4D97-AF65-F5344CB8AC3E}">
        <p14:creationId xmlns:p14="http://schemas.microsoft.com/office/powerpoint/2010/main" val="15244690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71CFC63-76EE-4C9F-A897-82314CDCE8F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8195" name="Rectangle 3">
            <a:extLst>
              <a:ext uri="{FF2B5EF4-FFF2-40B4-BE49-F238E27FC236}">
                <a16:creationId xmlns:a16="http://schemas.microsoft.com/office/drawing/2014/main" id="{A9A7D3CE-DD5A-4884-90F5-F968DA0A7280}"/>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ＭＳ Ｐゴシック" charset="0"/>
              </a:defRPr>
            </a:lvl1pPr>
          </a:lstStyle>
          <a:p>
            <a:pPr>
              <a:defRPr/>
            </a:pPr>
            <a:endParaRPr lang="en-US"/>
          </a:p>
        </p:txBody>
      </p:sp>
      <p:sp>
        <p:nvSpPr>
          <p:cNvPr id="26628" name="Rectangle 4">
            <a:extLst>
              <a:ext uri="{FF2B5EF4-FFF2-40B4-BE49-F238E27FC236}">
                <a16:creationId xmlns:a16="http://schemas.microsoft.com/office/drawing/2014/main" id="{4804E0D8-8B5E-4615-B9C4-D99DA5FC313A}"/>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3926CD4B-EA52-4A35-ACD1-53E31ED8E8E1}"/>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a:extLst>
              <a:ext uri="{FF2B5EF4-FFF2-40B4-BE49-F238E27FC236}">
                <a16:creationId xmlns:a16="http://schemas.microsoft.com/office/drawing/2014/main" id="{C34C6D3B-D2DB-4D5F-B47B-BAC5A6830E3C}"/>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8199" name="Rectangle 7">
            <a:extLst>
              <a:ext uri="{FF2B5EF4-FFF2-40B4-BE49-F238E27FC236}">
                <a16:creationId xmlns:a16="http://schemas.microsoft.com/office/drawing/2014/main" id="{A0687926-11A6-4219-AC1F-0E059A65D589}"/>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615E51E3-9A27-4F9D-92A0-CC2B6D7DC9D8}" type="slidenum">
              <a:rPr lang="nl-NL" altLang="it-IT"/>
              <a:pPr>
                <a:defRPr/>
              </a:pPr>
              <a:t>‹N›</a:t>
            </a:fld>
            <a:endParaRPr lang="nl-NL" altLang="it-IT"/>
          </a:p>
        </p:txBody>
      </p:sp>
    </p:spTree>
    <p:extLst>
      <p:ext uri="{BB962C8B-B14F-4D97-AF65-F5344CB8AC3E}">
        <p14:creationId xmlns:p14="http://schemas.microsoft.com/office/powerpoint/2010/main" val="39387653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C57EF8F-8361-448B-B33D-B27F754A85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0DD545CD-AACE-464A-8873-AFDA579DE3B8}" type="slidenum">
              <a:rPr lang="nl-NL" altLang="it-IT">
                <a:latin typeface="Arial" panose="020B0604020202020204" pitchFamily="34" charset="0"/>
              </a:rPr>
              <a:pPr/>
              <a:t>1</a:t>
            </a:fld>
            <a:endParaRPr lang="nl-NL" altLang="it-IT">
              <a:latin typeface="Arial" panose="020B0604020202020204" pitchFamily="34" charset="0"/>
            </a:endParaRPr>
          </a:p>
        </p:txBody>
      </p:sp>
      <p:sp>
        <p:nvSpPr>
          <p:cNvPr id="29699" name="Rectangle 2">
            <a:extLst>
              <a:ext uri="{FF2B5EF4-FFF2-40B4-BE49-F238E27FC236}">
                <a16:creationId xmlns:a16="http://schemas.microsoft.com/office/drawing/2014/main" id="{7461A36A-26A4-442B-A193-C48F58FB7FDC}"/>
              </a:ext>
            </a:extLst>
          </p:cNvPr>
          <p:cNvSpPr>
            <a:spLocks noGrp="1" noRot="1" noChangeAspect="1" noChangeArrowheads="1" noTextEdit="1"/>
          </p:cNvSpPr>
          <p:nvPr>
            <p:ph type="sldImg"/>
          </p:nvPr>
        </p:nvSpPr>
        <p:spPr>
          <a:xfrm>
            <a:off x="409575" y="703263"/>
            <a:ext cx="6046788" cy="3402012"/>
          </a:xfrm>
          <a:ln/>
        </p:spPr>
      </p:sp>
      <p:sp>
        <p:nvSpPr>
          <p:cNvPr id="29700" name="Rectangle 3">
            <a:extLst>
              <a:ext uri="{FF2B5EF4-FFF2-40B4-BE49-F238E27FC236}">
                <a16:creationId xmlns:a16="http://schemas.microsoft.com/office/drawing/2014/main" id="{393DB840-CA14-4E5B-BB44-138D926D3BA5}"/>
              </a:ext>
            </a:extLst>
          </p:cNvPr>
          <p:cNvSpPr>
            <a:spLocks noGrp="1" noChangeArrowheads="1"/>
          </p:cNvSpPr>
          <p:nvPr>
            <p:ph type="body" idx="1"/>
          </p:nvPr>
        </p:nvSpPr>
        <p:spPr>
          <a:xfrm>
            <a:off x="915988" y="4340225"/>
            <a:ext cx="502602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047" tIns="38524" rIns="77047" bIns="38524"/>
          <a:lstStyle/>
          <a:p>
            <a:pPr eaLnBrk="1" hangingPunct="1"/>
            <a:endParaRPr lang="en-US" altLang="it-IT"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749E462-505B-C74D-A096-7D9F84976C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79908E-20C3-D94B-B3AF-E742B01B9109}" type="slidenum">
              <a:rPr lang="en-US" altLang="it-IT" sz="1200"/>
              <a:pPr/>
              <a:t>46</a:t>
            </a:fld>
            <a:endParaRPr lang="en-US" altLang="it-IT" sz="1200"/>
          </a:p>
        </p:txBody>
      </p:sp>
      <p:sp>
        <p:nvSpPr>
          <p:cNvPr id="56323" name="Rectangle 2">
            <a:extLst>
              <a:ext uri="{FF2B5EF4-FFF2-40B4-BE49-F238E27FC236}">
                <a16:creationId xmlns:a16="http://schemas.microsoft.com/office/drawing/2014/main" id="{7BD6A4BD-4156-7943-9156-1A241C53DAA6}"/>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030FDD7-6C38-EF4C-8384-DFB5766040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296168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5318E63F-BFB5-9849-8F6F-65324BEC4F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182635-7C19-8643-8333-B42F02A05EBF}" type="slidenum">
              <a:rPr lang="en-US" altLang="it-IT" sz="1200"/>
              <a:pPr/>
              <a:t>47</a:t>
            </a:fld>
            <a:endParaRPr lang="en-US" altLang="it-IT" sz="1200"/>
          </a:p>
        </p:txBody>
      </p:sp>
      <p:sp>
        <p:nvSpPr>
          <p:cNvPr id="57347" name="Rectangle 2">
            <a:extLst>
              <a:ext uri="{FF2B5EF4-FFF2-40B4-BE49-F238E27FC236}">
                <a16:creationId xmlns:a16="http://schemas.microsoft.com/office/drawing/2014/main" id="{181E253A-FDB9-0446-A29B-0F86D1F1BF45}"/>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F94789D0-AA43-C24B-9ED2-4B6A7EF5D5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399940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5A29F36B-EB2A-DE4F-8BD4-E7E89727D9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A9E91F-E709-B743-9F01-8EB4AC663E8B}" type="slidenum">
              <a:rPr lang="en-US" altLang="it-IT" sz="1200"/>
              <a:pPr/>
              <a:t>48</a:t>
            </a:fld>
            <a:endParaRPr lang="en-US" altLang="it-IT" sz="1200"/>
          </a:p>
        </p:txBody>
      </p:sp>
      <p:sp>
        <p:nvSpPr>
          <p:cNvPr id="58371" name="Rectangle 2">
            <a:extLst>
              <a:ext uri="{FF2B5EF4-FFF2-40B4-BE49-F238E27FC236}">
                <a16:creationId xmlns:a16="http://schemas.microsoft.com/office/drawing/2014/main" id="{CA0AFC81-2247-B243-9227-E25124E36D7B}"/>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11CA057-AAD4-EF4B-B448-F7C8492506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4162946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8060AE6-4F03-1441-AC23-790460DF40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149A1F-E458-2D42-B874-F0ECC5D87797}" type="slidenum">
              <a:rPr lang="en-US" altLang="it-IT" sz="1200"/>
              <a:pPr/>
              <a:t>49</a:t>
            </a:fld>
            <a:endParaRPr lang="en-US" altLang="it-IT" sz="1200"/>
          </a:p>
        </p:txBody>
      </p:sp>
      <p:sp>
        <p:nvSpPr>
          <p:cNvPr id="59395" name="Rectangle 2">
            <a:extLst>
              <a:ext uri="{FF2B5EF4-FFF2-40B4-BE49-F238E27FC236}">
                <a16:creationId xmlns:a16="http://schemas.microsoft.com/office/drawing/2014/main" id="{E4E2BB09-93FA-B743-8B47-84573125A1A8}"/>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CF1BD69A-CE1B-F547-80E6-115EA1D78D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529770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5FBCD7D-3586-BE4C-83E3-0DF4321BAD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BF2B05-2856-4C4F-81FC-17F42FFC5E12}" type="slidenum">
              <a:rPr lang="en-US" altLang="it-IT" sz="1200"/>
              <a:pPr/>
              <a:t>55</a:t>
            </a:fld>
            <a:endParaRPr lang="en-US" altLang="it-IT" sz="1200"/>
          </a:p>
        </p:txBody>
      </p:sp>
      <p:sp>
        <p:nvSpPr>
          <p:cNvPr id="60419" name="Rectangle 2">
            <a:extLst>
              <a:ext uri="{FF2B5EF4-FFF2-40B4-BE49-F238E27FC236}">
                <a16:creationId xmlns:a16="http://schemas.microsoft.com/office/drawing/2014/main" id="{F3163D91-6BDF-E24B-ABBB-EAD42737AE2C}"/>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3ABE6C64-E566-0648-8544-961B5449BF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340976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A4EFCFD-7385-D64B-9D99-9DB1D2940F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BF2D30-F8ED-C747-B55D-B0CAA90CD665}" type="slidenum">
              <a:rPr lang="en-US" altLang="it-IT" sz="1200"/>
              <a:pPr/>
              <a:t>56</a:t>
            </a:fld>
            <a:endParaRPr lang="en-US" altLang="it-IT" sz="1200"/>
          </a:p>
        </p:txBody>
      </p:sp>
      <p:sp>
        <p:nvSpPr>
          <p:cNvPr id="61443" name="Rectangle 2">
            <a:extLst>
              <a:ext uri="{FF2B5EF4-FFF2-40B4-BE49-F238E27FC236}">
                <a16:creationId xmlns:a16="http://schemas.microsoft.com/office/drawing/2014/main" id="{3E56501C-BF4C-5F43-857D-FD3ED2E4FFC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99E1B43-7CC8-C643-A33A-4F0B63B0B8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17678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829F8836-9DC2-9342-A4D6-B87A84B75E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AC5346C-2596-E645-88C4-B272FEEDFE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114647B3-9767-0846-B5F2-D60D6807C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E652704-2566-2949-8912-863E0B3A1AD8}" type="slidenum">
              <a:rPr lang="en-US" altLang="en-US"/>
              <a:pPr eaLnBrk="1" hangingPunct="1">
                <a:spcBef>
                  <a:spcPct val="0"/>
                </a:spcBef>
              </a:pPr>
              <a:t>33</a:t>
            </a:fld>
            <a:endParaRPr lang="en-US" altLang="en-US"/>
          </a:p>
        </p:txBody>
      </p:sp>
    </p:spTree>
    <p:extLst>
      <p:ext uri="{BB962C8B-B14F-4D97-AF65-F5344CB8AC3E}">
        <p14:creationId xmlns:p14="http://schemas.microsoft.com/office/powerpoint/2010/main" val="41840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A059E8B-B92E-2140-8832-AA15F093B9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D43A56-07CD-554C-8AA8-3733C783D99E}" type="slidenum">
              <a:rPr lang="en-US" altLang="it-IT" sz="1200"/>
              <a:pPr/>
              <a:t>34</a:t>
            </a:fld>
            <a:endParaRPr lang="en-US" altLang="it-IT" sz="1200"/>
          </a:p>
        </p:txBody>
      </p:sp>
      <p:sp>
        <p:nvSpPr>
          <p:cNvPr id="50179" name="Rectangle 2">
            <a:extLst>
              <a:ext uri="{FF2B5EF4-FFF2-40B4-BE49-F238E27FC236}">
                <a16:creationId xmlns:a16="http://schemas.microsoft.com/office/drawing/2014/main" id="{4A1F6EF8-1778-0543-B849-6BB09C1DE428}"/>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C109AD43-DC6E-864E-BDE6-FF0BC672A9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628338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3699B62-0D59-804F-B30D-EAEA1E7FA9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002F24-4D82-8D4B-805E-58B985A3A349}" type="slidenum">
              <a:rPr lang="en-US" altLang="it-IT" sz="1200"/>
              <a:pPr/>
              <a:t>35</a:t>
            </a:fld>
            <a:endParaRPr lang="en-US" altLang="it-IT" sz="1200"/>
          </a:p>
        </p:txBody>
      </p:sp>
      <p:sp>
        <p:nvSpPr>
          <p:cNvPr id="51203" name="Rectangle 2">
            <a:extLst>
              <a:ext uri="{FF2B5EF4-FFF2-40B4-BE49-F238E27FC236}">
                <a16:creationId xmlns:a16="http://schemas.microsoft.com/office/drawing/2014/main" id="{FBBFB02E-9B02-3149-B622-74ABB70C3087}"/>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7389703-56BF-1548-84F5-263730426C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21747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A5F5073B-9C0F-F848-9E2A-09C739B62B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A6DD28FC-F474-C74D-8222-33E284E591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id="{22A46D78-0649-5C4E-8C6B-5EE57D5FA7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9A68810-7420-DD49-8806-786DFF11C23F}" type="slidenum">
              <a:rPr lang="en-US" altLang="en-US"/>
              <a:pPr eaLnBrk="1" hangingPunct="1">
                <a:spcBef>
                  <a:spcPct val="0"/>
                </a:spcBef>
              </a:pPr>
              <a:t>36</a:t>
            </a:fld>
            <a:endParaRPr lang="en-US" altLang="en-US"/>
          </a:p>
        </p:txBody>
      </p:sp>
    </p:spTree>
    <p:extLst>
      <p:ext uri="{BB962C8B-B14F-4D97-AF65-F5344CB8AC3E}">
        <p14:creationId xmlns:p14="http://schemas.microsoft.com/office/powerpoint/2010/main" val="400255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11604A8-99E3-7649-960E-B274AE2A5C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D09647-32C7-B843-BC18-07B06ED57745}" type="slidenum">
              <a:rPr lang="en-US" altLang="it-IT" sz="1200"/>
              <a:pPr/>
              <a:t>42</a:t>
            </a:fld>
            <a:endParaRPr lang="en-US" altLang="it-IT" sz="1200"/>
          </a:p>
        </p:txBody>
      </p:sp>
      <p:sp>
        <p:nvSpPr>
          <p:cNvPr id="52227" name="Rectangle 2">
            <a:extLst>
              <a:ext uri="{FF2B5EF4-FFF2-40B4-BE49-F238E27FC236}">
                <a16:creationId xmlns:a16="http://schemas.microsoft.com/office/drawing/2014/main" id="{C85613E9-12E9-8C41-B37F-EEDF133088E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53DD358B-5915-0C40-ABFC-F503D5D426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1301983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48F2DE2-2420-AE46-B532-22B5FEE259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F8D88A-F1BA-BC4F-9D8B-8956726ABAD5}" type="slidenum">
              <a:rPr lang="en-US" altLang="it-IT" sz="1200"/>
              <a:pPr/>
              <a:t>43</a:t>
            </a:fld>
            <a:endParaRPr lang="en-US" altLang="it-IT" sz="1200"/>
          </a:p>
        </p:txBody>
      </p:sp>
      <p:sp>
        <p:nvSpPr>
          <p:cNvPr id="53251" name="Rectangle 2">
            <a:extLst>
              <a:ext uri="{FF2B5EF4-FFF2-40B4-BE49-F238E27FC236}">
                <a16:creationId xmlns:a16="http://schemas.microsoft.com/office/drawing/2014/main" id="{1121528F-D4D3-C741-90EE-42ED8BB0043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59469ED8-DCC7-4D41-869E-8D55D88AC0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2173373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D7BEDCA-50FD-B848-89F0-4F2EFFAFBA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886C41-6D43-484E-B493-47C407EA7D99}" type="slidenum">
              <a:rPr lang="en-US" altLang="it-IT" sz="1200"/>
              <a:pPr/>
              <a:t>44</a:t>
            </a:fld>
            <a:endParaRPr lang="en-US" altLang="it-IT" sz="1200"/>
          </a:p>
        </p:txBody>
      </p:sp>
      <p:sp>
        <p:nvSpPr>
          <p:cNvPr id="54275" name="Rectangle 2">
            <a:extLst>
              <a:ext uri="{FF2B5EF4-FFF2-40B4-BE49-F238E27FC236}">
                <a16:creationId xmlns:a16="http://schemas.microsoft.com/office/drawing/2014/main" id="{7D6FA968-F688-5848-9402-583E89CF94A6}"/>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BCE6B1C7-C438-5347-9016-DE4D43B87E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410861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3C66881-0A8C-9949-A60A-7F6FAA8D3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52C77E-A2A1-D844-B1AA-946EC74985CC}" type="slidenum">
              <a:rPr lang="en-US" altLang="it-IT" sz="1200"/>
              <a:pPr/>
              <a:t>45</a:t>
            </a:fld>
            <a:endParaRPr lang="en-US" altLang="it-IT" sz="1200"/>
          </a:p>
        </p:txBody>
      </p:sp>
      <p:sp>
        <p:nvSpPr>
          <p:cNvPr id="55299" name="Rectangle 2">
            <a:extLst>
              <a:ext uri="{FF2B5EF4-FFF2-40B4-BE49-F238E27FC236}">
                <a16:creationId xmlns:a16="http://schemas.microsoft.com/office/drawing/2014/main" id="{5DE8BBFB-4731-D54A-81E5-BA1AC7D2FF89}"/>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0E7BEFE2-6843-5446-8EFA-79477B2AFB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ndParaRPr>
          </a:p>
        </p:txBody>
      </p:sp>
    </p:spTree>
    <p:extLst>
      <p:ext uri="{BB962C8B-B14F-4D97-AF65-F5344CB8AC3E}">
        <p14:creationId xmlns:p14="http://schemas.microsoft.com/office/powerpoint/2010/main" val="91516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597821"/>
            <a:ext cx="7772400" cy="1102519"/>
          </a:xfrm>
        </p:spPr>
        <p:txBody>
          <a:bodyPr/>
          <a:lstStyle>
            <a:lvl1pPr>
              <a:defRPr>
                <a:solidFill>
                  <a:srgbClr val="800000"/>
                </a:solidFill>
              </a:defRPr>
            </a:lvl1pPr>
          </a:lstStyle>
          <a:p>
            <a:r>
              <a:rPr lang="it-IT"/>
              <a:t>Fare clic per modificare lo stile del titolo dello schema</a:t>
            </a:r>
            <a:endParaRPr lang="en-US"/>
          </a:p>
        </p:txBody>
      </p:sp>
      <p:sp>
        <p:nvSpPr>
          <p:cNvPr id="3" name="Sottotito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058F5CD9-6EAF-4B8B-9A4D-446D9D8220AC}"/>
              </a:ext>
            </a:extLst>
          </p:cNvPr>
          <p:cNvSpPr>
            <a:spLocks noGrp="1"/>
          </p:cNvSpPr>
          <p:nvPr>
            <p:ph type="dt" sz="half" idx="10"/>
          </p:nvPr>
        </p:nvSpPr>
        <p:spPr/>
        <p:txBody>
          <a:bodyPr/>
          <a:lstStyle>
            <a:lvl1pPr>
              <a:defRPr smtClean="0">
                <a:solidFill>
                  <a:srgbClr val="800000"/>
                </a:solidFill>
              </a:defRPr>
            </a:lvl1pPr>
          </a:lstStyle>
          <a:p>
            <a:pPr>
              <a:defRPr/>
            </a:pPr>
            <a:r>
              <a:rPr lang="it-IT" altLang="it-IT"/>
              <a:t>LEZIONE 1</a:t>
            </a:r>
            <a:endParaRPr lang="it-IT" altLang="it-IT" dirty="0"/>
          </a:p>
        </p:txBody>
      </p:sp>
      <p:sp>
        <p:nvSpPr>
          <p:cNvPr id="5" name="Segnaposto piè di pagina 4">
            <a:extLst>
              <a:ext uri="{FF2B5EF4-FFF2-40B4-BE49-F238E27FC236}">
                <a16:creationId xmlns:a16="http://schemas.microsoft.com/office/drawing/2014/main" id="{CCF5EC06-D9EF-421D-B636-55F4AACA081F}"/>
              </a:ext>
            </a:extLst>
          </p:cNvPr>
          <p:cNvSpPr>
            <a:spLocks noGrp="1"/>
          </p:cNvSpPr>
          <p:nvPr>
            <p:ph type="ftr" sz="quarter" idx="11"/>
          </p:nvPr>
        </p:nvSpPr>
        <p:spPr/>
        <p:txBody>
          <a:bodyPr/>
          <a:lstStyle>
            <a:lvl1pPr>
              <a:defRPr>
                <a:solidFill>
                  <a:srgbClr val="800000"/>
                </a:solidFill>
              </a:defRPr>
            </a:lvl1pPr>
          </a:lstStyle>
          <a:p>
            <a:pPr>
              <a:defRPr/>
            </a:pPr>
            <a:r>
              <a:rPr lang="en-US"/>
              <a:t>NMR</a:t>
            </a:r>
            <a:endParaRPr lang="en-US" dirty="0"/>
          </a:p>
        </p:txBody>
      </p:sp>
      <p:sp>
        <p:nvSpPr>
          <p:cNvPr id="6" name="Segnaposto numero diapositiva 5">
            <a:extLst>
              <a:ext uri="{FF2B5EF4-FFF2-40B4-BE49-F238E27FC236}">
                <a16:creationId xmlns:a16="http://schemas.microsoft.com/office/drawing/2014/main" id="{FBED50A0-78C5-42A3-8B38-E1A9DBE8C2C9}"/>
              </a:ext>
            </a:extLst>
          </p:cNvPr>
          <p:cNvSpPr>
            <a:spLocks noGrp="1"/>
          </p:cNvSpPr>
          <p:nvPr>
            <p:ph type="sldNum" sz="quarter" idx="12"/>
          </p:nvPr>
        </p:nvSpPr>
        <p:spPr/>
        <p:txBody>
          <a:bodyPr/>
          <a:lstStyle>
            <a:lvl1pPr>
              <a:defRPr smtClean="0">
                <a:solidFill>
                  <a:srgbClr val="800000"/>
                </a:solidFill>
                <a:latin typeface="Arial" panose="020B0604020202020204" pitchFamily="34" charset="0"/>
              </a:defRPr>
            </a:lvl1pPr>
          </a:lstStyle>
          <a:p>
            <a:pPr>
              <a:defRPr/>
            </a:pPr>
            <a:fld id="{1EE87F2A-AB2C-4D87-BCA6-9B3A24192F3A}" type="slidenum">
              <a:rPr lang="it-IT" altLang="it-IT" smtClean="0"/>
              <a:pPr>
                <a:defRPr/>
              </a:pPr>
              <a:t>‹N›</a:t>
            </a:fld>
            <a:endParaRPr lang="it-IT" altLang="it-IT"/>
          </a:p>
        </p:txBody>
      </p:sp>
    </p:spTree>
    <p:extLst>
      <p:ext uri="{BB962C8B-B14F-4D97-AF65-F5344CB8AC3E}">
        <p14:creationId xmlns:p14="http://schemas.microsoft.com/office/powerpoint/2010/main" val="3371030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solidFill>
                  <a:srgbClr val="800000"/>
                </a:solidFill>
              </a:defRPr>
            </a:lvl1pPr>
          </a:lstStyle>
          <a:p>
            <a:r>
              <a:rPr lang="it-IT"/>
              <a:t>Fare clic per modificare lo stile del titolo dello schema</a:t>
            </a:r>
            <a:endParaRPr lang="en-US"/>
          </a:p>
        </p:txBody>
      </p:sp>
      <p:sp>
        <p:nvSpPr>
          <p:cNvPr id="3" name="Segnaposto testo verticale 2"/>
          <p:cNvSpPr>
            <a:spLocks noGrp="1"/>
          </p:cNvSpPr>
          <p:nvPr>
            <p:ph type="body" orient="vert" idx="1"/>
          </p:nvPr>
        </p:nvSpPr>
        <p:spPr/>
        <p:txBody>
          <a:bodyPr vert="eaVert"/>
          <a:lstStyle/>
          <a:p>
            <a:pPr lvl="0"/>
            <a:r>
              <a:rPr lang="it-IT"/>
              <a:t>Modifica gli stili del testo dello schema
Secondo livello
Terzo livello
Quarto livello
Quinto livello</a:t>
            </a:r>
            <a:endParaRPr lang="en-US"/>
          </a:p>
        </p:txBody>
      </p:sp>
      <p:sp>
        <p:nvSpPr>
          <p:cNvPr id="4" name="Segnaposto data 3">
            <a:extLst>
              <a:ext uri="{FF2B5EF4-FFF2-40B4-BE49-F238E27FC236}">
                <a16:creationId xmlns:a16="http://schemas.microsoft.com/office/drawing/2014/main" id="{F836C99A-F6EA-44E5-B86D-8086FD21BBA5}"/>
              </a:ext>
            </a:extLst>
          </p:cNvPr>
          <p:cNvSpPr>
            <a:spLocks noGrp="1"/>
          </p:cNvSpPr>
          <p:nvPr>
            <p:ph type="dt" sz="half" idx="10"/>
          </p:nvPr>
        </p:nvSpPr>
        <p:spPr/>
        <p:txBody>
          <a:bodyPr/>
          <a:lstStyle>
            <a:lvl1pPr>
              <a:defRPr smtClean="0">
                <a:solidFill>
                  <a:srgbClr val="FFFFFF"/>
                </a:solidFill>
              </a:defRPr>
            </a:lvl1pPr>
          </a:lstStyle>
          <a:p>
            <a:pPr>
              <a:defRPr/>
            </a:pPr>
            <a:r>
              <a:rPr lang="it-IT" altLang="it-IT"/>
              <a:t>LEZIONE 1</a:t>
            </a:r>
          </a:p>
        </p:txBody>
      </p:sp>
      <p:sp>
        <p:nvSpPr>
          <p:cNvPr id="5" name="Segnaposto piè di pagina 4">
            <a:extLst>
              <a:ext uri="{FF2B5EF4-FFF2-40B4-BE49-F238E27FC236}">
                <a16:creationId xmlns:a16="http://schemas.microsoft.com/office/drawing/2014/main" id="{FA73AB2F-0E00-4C92-A508-186E6FD6C6B0}"/>
              </a:ext>
            </a:extLst>
          </p:cNvPr>
          <p:cNvSpPr>
            <a:spLocks noGrp="1"/>
          </p:cNvSpPr>
          <p:nvPr>
            <p:ph type="ftr" sz="quarter" idx="11"/>
          </p:nvPr>
        </p:nvSpPr>
        <p:spPr/>
        <p:txBody>
          <a:bodyPr/>
          <a:lstStyle>
            <a:lvl1pPr>
              <a:defRPr>
                <a:solidFill>
                  <a:srgbClr val="FFFFFF"/>
                </a:solidFill>
              </a:defRPr>
            </a:lvl1pPr>
          </a:lstStyle>
          <a:p>
            <a:pPr>
              <a:defRPr/>
            </a:pPr>
            <a:r>
              <a:rPr lang="it-IT"/>
              <a:t>NMR</a:t>
            </a:r>
          </a:p>
        </p:txBody>
      </p:sp>
      <p:sp>
        <p:nvSpPr>
          <p:cNvPr id="6" name="Segnaposto numero diapositiva 5">
            <a:extLst>
              <a:ext uri="{FF2B5EF4-FFF2-40B4-BE49-F238E27FC236}">
                <a16:creationId xmlns:a16="http://schemas.microsoft.com/office/drawing/2014/main" id="{42268B54-0662-4EE2-B3E9-264D1DF0D070}"/>
              </a:ext>
            </a:extLst>
          </p:cNvPr>
          <p:cNvSpPr>
            <a:spLocks noGrp="1"/>
          </p:cNvSpPr>
          <p:nvPr>
            <p:ph type="sldNum" sz="quarter" idx="12"/>
          </p:nvPr>
        </p:nvSpPr>
        <p:spPr/>
        <p:txBody>
          <a:bodyPr/>
          <a:lstStyle>
            <a:lvl1pPr>
              <a:defRPr smtClean="0">
                <a:solidFill>
                  <a:srgbClr val="FFFFFF"/>
                </a:solidFill>
                <a:latin typeface="Arial" panose="020B0604020202020204" pitchFamily="34" charset="0"/>
              </a:defRPr>
            </a:lvl1pPr>
          </a:lstStyle>
          <a:p>
            <a:pPr>
              <a:defRPr/>
            </a:pPr>
            <a:fld id="{9F91C6E6-09D2-40BD-91F2-E474F31023E0}" type="slidenum">
              <a:rPr lang="it-IT" altLang="it-IT"/>
              <a:pPr>
                <a:defRPr/>
              </a:pPr>
              <a:t>‹N›</a:t>
            </a:fld>
            <a:endParaRPr lang="it-IT" altLang="it-IT"/>
          </a:p>
        </p:txBody>
      </p:sp>
    </p:spTree>
    <p:extLst>
      <p:ext uri="{BB962C8B-B14F-4D97-AF65-F5344CB8AC3E}">
        <p14:creationId xmlns:p14="http://schemas.microsoft.com/office/powerpoint/2010/main" val="3355725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05980"/>
            <a:ext cx="2057400" cy="4388644"/>
          </a:xfrm>
        </p:spPr>
        <p:txBody>
          <a:bodyPr vert="eaVert"/>
          <a:lstStyle>
            <a:lvl1pPr>
              <a:defRPr>
                <a:solidFill>
                  <a:srgbClr val="800000"/>
                </a:solidFill>
              </a:defRPr>
            </a:lvl1pPr>
          </a:lstStyle>
          <a:p>
            <a:r>
              <a:rPr lang="it-IT"/>
              <a:t>Fare clic per modificare lo stile del titolo dello schema</a:t>
            </a:r>
            <a:endParaRPr lang="en-US"/>
          </a:p>
        </p:txBody>
      </p:sp>
      <p:sp>
        <p:nvSpPr>
          <p:cNvPr id="3" name="Segnaposto testo verticale 2"/>
          <p:cNvSpPr>
            <a:spLocks noGrp="1"/>
          </p:cNvSpPr>
          <p:nvPr>
            <p:ph type="body" orient="vert" idx="1"/>
          </p:nvPr>
        </p:nvSpPr>
        <p:spPr>
          <a:xfrm>
            <a:off x="457200" y="205980"/>
            <a:ext cx="6019800" cy="4388644"/>
          </a:xfrm>
        </p:spPr>
        <p:txBody>
          <a:bodyPr vert="eaVert"/>
          <a:lstStyle/>
          <a:p>
            <a:pPr lvl="0"/>
            <a:r>
              <a:rPr lang="it-IT"/>
              <a:t>Modifica gli stili del testo dello schema
Secondo livello
Terzo livello
Quarto livello
Quinto livello</a:t>
            </a:r>
            <a:endParaRPr lang="en-US"/>
          </a:p>
        </p:txBody>
      </p:sp>
      <p:sp>
        <p:nvSpPr>
          <p:cNvPr id="4" name="Segnaposto data 3">
            <a:extLst>
              <a:ext uri="{FF2B5EF4-FFF2-40B4-BE49-F238E27FC236}">
                <a16:creationId xmlns:a16="http://schemas.microsoft.com/office/drawing/2014/main" id="{81144EC7-064D-4629-A13E-BC17C0C7C783}"/>
              </a:ext>
            </a:extLst>
          </p:cNvPr>
          <p:cNvSpPr>
            <a:spLocks noGrp="1"/>
          </p:cNvSpPr>
          <p:nvPr>
            <p:ph type="dt" sz="half" idx="10"/>
          </p:nvPr>
        </p:nvSpPr>
        <p:spPr/>
        <p:txBody>
          <a:bodyPr/>
          <a:lstStyle>
            <a:lvl1pPr defTabSz="457200" eaLnBrk="1" hangingPunct="1">
              <a:defRPr smtClean="0">
                <a:solidFill>
                  <a:srgbClr val="FFFFFF"/>
                </a:solidFill>
              </a:defRPr>
            </a:lvl1pPr>
          </a:lstStyle>
          <a:p>
            <a:pPr>
              <a:defRPr/>
            </a:pPr>
            <a:r>
              <a:rPr lang="it-IT" altLang="it-IT"/>
              <a:t>LEZIONE 1</a:t>
            </a:r>
          </a:p>
        </p:txBody>
      </p:sp>
      <p:sp>
        <p:nvSpPr>
          <p:cNvPr id="5" name="Segnaposto piè di pagina 4">
            <a:extLst>
              <a:ext uri="{FF2B5EF4-FFF2-40B4-BE49-F238E27FC236}">
                <a16:creationId xmlns:a16="http://schemas.microsoft.com/office/drawing/2014/main" id="{1DBA2179-2FC3-4FAD-8BB0-1E9D316AFEFF}"/>
              </a:ext>
            </a:extLst>
          </p:cNvPr>
          <p:cNvSpPr>
            <a:spLocks noGrp="1"/>
          </p:cNvSpPr>
          <p:nvPr>
            <p:ph type="ftr" sz="quarter" idx="11"/>
          </p:nvPr>
        </p:nvSpPr>
        <p:spPr/>
        <p:txBody>
          <a:bodyPr/>
          <a:lstStyle>
            <a:lvl1pPr defTabSz="457200" eaLnBrk="1" fontAlgn="auto" hangingPunct="1">
              <a:spcBef>
                <a:spcPts val="0"/>
              </a:spcBef>
              <a:spcAft>
                <a:spcPts val="0"/>
              </a:spcAft>
              <a:defRPr>
                <a:solidFill>
                  <a:srgbClr val="FFFFFF"/>
                </a:solidFill>
              </a:defRPr>
            </a:lvl1pPr>
          </a:lstStyle>
          <a:p>
            <a:pPr>
              <a:defRPr/>
            </a:pPr>
            <a:r>
              <a:rPr lang="it-IT"/>
              <a:t>NMR</a:t>
            </a:r>
          </a:p>
        </p:txBody>
      </p:sp>
      <p:sp>
        <p:nvSpPr>
          <p:cNvPr id="6" name="Segnaposto numero diapositiva 5">
            <a:extLst>
              <a:ext uri="{FF2B5EF4-FFF2-40B4-BE49-F238E27FC236}">
                <a16:creationId xmlns:a16="http://schemas.microsoft.com/office/drawing/2014/main" id="{DAA0186A-B7F0-4F3A-A07F-0F1394DB09D8}"/>
              </a:ext>
            </a:extLst>
          </p:cNvPr>
          <p:cNvSpPr>
            <a:spLocks noGrp="1"/>
          </p:cNvSpPr>
          <p:nvPr>
            <p:ph type="sldNum" sz="quarter" idx="12"/>
          </p:nvPr>
        </p:nvSpPr>
        <p:spPr/>
        <p:txBody>
          <a:bodyPr/>
          <a:lstStyle>
            <a:lvl1pPr defTabSz="457200" eaLnBrk="1" hangingPunct="1">
              <a:defRPr smtClean="0">
                <a:solidFill>
                  <a:srgbClr val="FFFFFF"/>
                </a:solidFill>
                <a:latin typeface="Arial" panose="020B0604020202020204" pitchFamily="34" charset="0"/>
              </a:defRPr>
            </a:lvl1pPr>
          </a:lstStyle>
          <a:p>
            <a:pPr>
              <a:defRPr/>
            </a:pPr>
            <a:fld id="{D87B9D4D-E2B4-4C02-A143-BFB594918081}" type="slidenum">
              <a:rPr lang="it-IT" altLang="it-IT"/>
              <a:pPr>
                <a:defRPr/>
              </a:pPr>
              <a:t>‹N›</a:t>
            </a:fld>
            <a:endParaRPr lang="it-IT" altLang="it-IT"/>
          </a:p>
        </p:txBody>
      </p:sp>
    </p:spTree>
    <p:extLst>
      <p:ext uri="{BB962C8B-B14F-4D97-AF65-F5344CB8AC3E}">
        <p14:creationId xmlns:p14="http://schemas.microsoft.com/office/powerpoint/2010/main" val="1591095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4J Module PPT Format">
    <p:spTree>
      <p:nvGrpSpPr>
        <p:cNvPr id="1" name=""/>
        <p:cNvGrpSpPr/>
        <p:nvPr/>
      </p:nvGrpSpPr>
      <p:grpSpPr>
        <a:xfrm>
          <a:off x="0" y="0"/>
          <a:ext cx="0" cy="0"/>
          <a:chOff x="0" y="0"/>
          <a:chExt cx="0" cy="0"/>
        </a:xfrm>
      </p:grpSpPr>
      <p:pic>
        <p:nvPicPr>
          <p:cNvPr id="18" name="Bild 17" descr="DohaBackground.jpg"/>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1341"/>
            <a:ext cx="9144000" cy="5142161"/>
          </a:xfrm>
          <a:prstGeom prst="rect">
            <a:avLst/>
          </a:prstGeom>
        </p:spPr>
      </p:pic>
      <p:sp>
        <p:nvSpPr>
          <p:cNvPr id="34" name="Title Placeholder 1"/>
          <p:cNvSpPr>
            <a:spLocks noGrp="1"/>
          </p:cNvSpPr>
          <p:nvPr>
            <p:ph type="title"/>
          </p:nvPr>
        </p:nvSpPr>
        <p:spPr>
          <a:xfrm>
            <a:off x="628650" y="273847"/>
            <a:ext cx="7886700" cy="994172"/>
          </a:xfrm>
          <a:prstGeom prst="rect">
            <a:avLst/>
          </a:prstGeom>
        </p:spPr>
        <p:txBody>
          <a:bodyPr vert="horz" lIns="76779" tIns="38390" rIns="76779" bIns="38390" rtlCol="0" anchor="ctr">
            <a:normAutofit/>
          </a:bodyPr>
          <a:lstStyle>
            <a:lvl1pPr>
              <a:defRPr sz="2300"/>
            </a:lvl1pPr>
          </a:lstStyle>
          <a:p>
            <a:r>
              <a:rPr lang="en-US" dirty="0"/>
              <a:t>Click to edit Master title style</a:t>
            </a:r>
          </a:p>
        </p:txBody>
      </p:sp>
    </p:spTree>
    <p:extLst>
      <p:ext uri="{BB962C8B-B14F-4D97-AF65-F5344CB8AC3E}">
        <p14:creationId xmlns:p14="http://schemas.microsoft.com/office/powerpoint/2010/main" val="456147634"/>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57250"/>
          </a:xfrm>
        </p:spPr>
        <p:txBody>
          <a:bodyPr/>
          <a:lstStyle/>
          <a:p>
            <a:r>
              <a:rPr lang="en-US"/>
              <a:t>Click to edit Master title style</a:t>
            </a:r>
          </a:p>
        </p:txBody>
      </p:sp>
      <p:sp>
        <p:nvSpPr>
          <p:cNvPr id="3" name="ClipArt Placeholder 2"/>
          <p:cNvSpPr>
            <a:spLocks noGrp="1"/>
          </p:cNvSpPr>
          <p:nvPr>
            <p:ph type="clipArt" sz="half" idx="1"/>
          </p:nvPr>
        </p:nvSpPr>
        <p:spPr>
          <a:xfrm>
            <a:off x="1266825" y="1485900"/>
            <a:ext cx="3810000" cy="3086100"/>
          </a:xfrm>
        </p:spPr>
        <p:txBody>
          <a:bodyPr/>
          <a:lstStyle/>
          <a:p>
            <a:pPr lvl="0"/>
            <a:endParaRPr lang="en-US" noProof="0"/>
          </a:p>
        </p:txBody>
      </p:sp>
      <p:sp>
        <p:nvSpPr>
          <p:cNvPr id="4" name="Text Placeholder 3"/>
          <p:cNvSpPr>
            <a:spLocks noGrp="1"/>
          </p:cNvSpPr>
          <p:nvPr>
            <p:ph type="body" sz="half" idx="2"/>
          </p:nvPr>
        </p:nvSpPr>
        <p:spPr>
          <a:xfrm>
            <a:off x="5229225" y="1485900"/>
            <a:ext cx="38100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B0206A81-51B1-484A-B74E-D7AACA17E5A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D628F997-B052-994E-A9C4-B8CE470C287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AAD5FED0-C20A-9947-933D-6C4FE0BF0394}"/>
              </a:ext>
            </a:extLst>
          </p:cNvPr>
          <p:cNvSpPr>
            <a:spLocks noGrp="1" noChangeArrowheads="1"/>
          </p:cNvSpPr>
          <p:nvPr>
            <p:ph type="sldNum" sz="quarter" idx="12"/>
          </p:nvPr>
        </p:nvSpPr>
        <p:spPr>
          <a:ln/>
        </p:spPr>
        <p:txBody>
          <a:bodyPr/>
          <a:lstStyle>
            <a:lvl1pPr>
              <a:defRPr/>
            </a:lvl1pPr>
          </a:lstStyle>
          <a:p>
            <a:fld id="{1068B604-7D6E-3046-910D-D5566135424E}" type="slidenum">
              <a:rPr lang="en-US" altLang="it-IT"/>
              <a:pPr/>
              <a:t>‹N›</a:t>
            </a:fld>
            <a:endParaRPr lang="en-US" altLang="it-IT"/>
          </a:p>
        </p:txBody>
      </p:sp>
    </p:spTree>
    <p:extLst>
      <p:ext uri="{BB962C8B-B14F-4D97-AF65-F5344CB8AC3E}">
        <p14:creationId xmlns:p14="http://schemas.microsoft.com/office/powerpoint/2010/main" val="417059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sz="3200">
                <a:solidFill>
                  <a:srgbClr val="800000"/>
                </a:solidFill>
              </a:defRPr>
            </a:lvl1pPr>
          </a:lstStyle>
          <a:p>
            <a:r>
              <a:rPr lang="it-IT"/>
              <a:t>Fare clic per modificare lo stile del titolo dello schema</a:t>
            </a:r>
            <a:endParaRPr lang="en-US"/>
          </a:p>
        </p:txBody>
      </p:sp>
      <p:sp>
        <p:nvSpPr>
          <p:cNvPr id="3" name="Segnaposto contenuto 2"/>
          <p:cNvSpPr>
            <a:spLocks noGrp="1"/>
          </p:cNvSpPr>
          <p:nvPr>
            <p:ph idx="1"/>
          </p:nvPr>
        </p:nvSpPr>
        <p:spPr/>
        <p:txBody>
          <a:bodyPr/>
          <a:lstStyle/>
          <a:p>
            <a:pPr lvl="0"/>
            <a:r>
              <a:rPr lang="it-IT"/>
              <a:t>Modifica gli stili del testo dello schema
Secondo livello
Terzo livello
Quarto livello
Quinto livello</a:t>
            </a:r>
            <a:endParaRPr lang="en-US"/>
          </a:p>
        </p:txBody>
      </p:sp>
      <p:sp>
        <p:nvSpPr>
          <p:cNvPr id="4" name="Segnaposto data 3">
            <a:extLst>
              <a:ext uri="{FF2B5EF4-FFF2-40B4-BE49-F238E27FC236}">
                <a16:creationId xmlns:a16="http://schemas.microsoft.com/office/drawing/2014/main" id="{53EF3F9C-540B-468D-B525-7A1FFFBD551F}"/>
              </a:ext>
            </a:extLst>
          </p:cNvPr>
          <p:cNvSpPr>
            <a:spLocks noGrp="1"/>
          </p:cNvSpPr>
          <p:nvPr>
            <p:ph type="dt" sz="half" idx="10"/>
          </p:nvPr>
        </p:nvSpPr>
        <p:spPr/>
        <p:txBody>
          <a:bodyPr/>
          <a:lstStyle>
            <a:lvl1pPr>
              <a:defRPr smtClean="0">
                <a:solidFill>
                  <a:srgbClr val="800000"/>
                </a:solidFill>
              </a:defRPr>
            </a:lvl1pPr>
          </a:lstStyle>
          <a:p>
            <a:pPr>
              <a:defRPr/>
            </a:pPr>
            <a:r>
              <a:rPr lang="it-IT" altLang="it-IT"/>
              <a:t>LEZIONE 1</a:t>
            </a:r>
            <a:endParaRPr lang="it-IT" altLang="it-IT" dirty="0"/>
          </a:p>
        </p:txBody>
      </p:sp>
      <p:sp>
        <p:nvSpPr>
          <p:cNvPr id="5" name="Segnaposto piè di pagina 4">
            <a:extLst>
              <a:ext uri="{FF2B5EF4-FFF2-40B4-BE49-F238E27FC236}">
                <a16:creationId xmlns:a16="http://schemas.microsoft.com/office/drawing/2014/main" id="{9FAC2101-7C3D-43D9-B409-B7ABFD750110}"/>
              </a:ext>
            </a:extLst>
          </p:cNvPr>
          <p:cNvSpPr>
            <a:spLocks noGrp="1"/>
          </p:cNvSpPr>
          <p:nvPr>
            <p:ph type="ftr" sz="quarter" idx="11"/>
          </p:nvPr>
        </p:nvSpPr>
        <p:spPr/>
        <p:txBody>
          <a:bodyPr/>
          <a:lstStyle>
            <a:lvl1pPr>
              <a:defRPr>
                <a:solidFill>
                  <a:srgbClr val="800000"/>
                </a:solidFill>
              </a:defRPr>
            </a:lvl1pPr>
          </a:lstStyle>
          <a:p>
            <a:pPr>
              <a:defRPr/>
            </a:pPr>
            <a:r>
              <a:rPr lang="en-US"/>
              <a:t>NMR</a:t>
            </a:r>
            <a:endParaRPr lang="en-US" dirty="0"/>
          </a:p>
        </p:txBody>
      </p:sp>
      <p:sp>
        <p:nvSpPr>
          <p:cNvPr id="6" name="Segnaposto numero diapositiva 5">
            <a:extLst>
              <a:ext uri="{FF2B5EF4-FFF2-40B4-BE49-F238E27FC236}">
                <a16:creationId xmlns:a16="http://schemas.microsoft.com/office/drawing/2014/main" id="{8E01E8D0-7250-4243-89B8-07E48DFA9A89}"/>
              </a:ext>
            </a:extLst>
          </p:cNvPr>
          <p:cNvSpPr>
            <a:spLocks noGrp="1"/>
          </p:cNvSpPr>
          <p:nvPr>
            <p:ph type="sldNum" sz="quarter" idx="12"/>
          </p:nvPr>
        </p:nvSpPr>
        <p:spPr/>
        <p:txBody>
          <a:bodyPr/>
          <a:lstStyle>
            <a:lvl1pPr>
              <a:defRPr smtClean="0">
                <a:solidFill>
                  <a:srgbClr val="800000"/>
                </a:solidFill>
                <a:latin typeface="Arial" panose="020B0604020202020204" pitchFamily="34" charset="0"/>
              </a:defRPr>
            </a:lvl1pPr>
          </a:lstStyle>
          <a:p>
            <a:pPr>
              <a:defRPr/>
            </a:pPr>
            <a:fld id="{43CD341D-7438-4FA4-973F-6F9EECBD14B9}" type="slidenum">
              <a:rPr lang="it-IT" altLang="it-IT" smtClean="0"/>
              <a:pPr>
                <a:defRPr/>
              </a:pPr>
              <a:t>‹N›</a:t>
            </a:fld>
            <a:endParaRPr lang="it-IT" altLang="it-IT"/>
          </a:p>
        </p:txBody>
      </p:sp>
    </p:spTree>
    <p:extLst>
      <p:ext uri="{BB962C8B-B14F-4D97-AF65-F5344CB8AC3E}">
        <p14:creationId xmlns:p14="http://schemas.microsoft.com/office/powerpoint/2010/main" val="298585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3305176"/>
            <a:ext cx="7772400" cy="1021556"/>
          </a:xfrm>
        </p:spPr>
        <p:txBody>
          <a:bodyPr anchor="t"/>
          <a:lstStyle>
            <a:lvl1pPr algn="l">
              <a:defRPr sz="3200" b="1" cap="small" baseline="0">
                <a:solidFill>
                  <a:srgbClr val="800000"/>
                </a:solidFill>
              </a:defRPr>
            </a:lvl1pPr>
          </a:lstStyle>
          <a:p>
            <a:r>
              <a:rPr lang="it-IT"/>
              <a:t>Fare clic per modificare lo stile del titolo dello schema</a:t>
            </a:r>
            <a:endParaRPr lang="en-US"/>
          </a:p>
        </p:txBody>
      </p:sp>
      <p:sp>
        <p:nvSpPr>
          <p:cNvPr id="3" name="Segnaposto tes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D1FC1CC5-72B4-4175-96AC-0AAB76C5D943}"/>
              </a:ext>
            </a:extLst>
          </p:cNvPr>
          <p:cNvSpPr>
            <a:spLocks noGrp="1"/>
          </p:cNvSpPr>
          <p:nvPr>
            <p:ph type="dt" sz="half" idx="10"/>
          </p:nvPr>
        </p:nvSpPr>
        <p:spPr/>
        <p:txBody>
          <a:bodyPr/>
          <a:lstStyle>
            <a:lvl1pPr>
              <a:defRPr smtClean="0">
                <a:solidFill>
                  <a:srgbClr val="FFFFFF"/>
                </a:solidFill>
              </a:defRPr>
            </a:lvl1pPr>
          </a:lstStyle>
          <a:p>
            <a:pPr>
              <a:defRPr/>
            </a:pPr>
            <a:r>
              <a:rPr lang="it-IT" altLang="it-IT"/>
              <a:t>LEZIONE 1</a:t>
            </a:r>
          </a:p>
        </p:txBody>
      </p:sp>
      <p:sp>
        <p:nvSpPr>
          <p:cNvPr id="5" name="Segnaposto piè di pagina 4">
            <a:extLst>
              <a:ext uri="{FF2B5EF4-FFF2-40B4-BE49-F238E27FC236}">
                <a16:creationId xmlns:a16="http://schemas.microsoft.com/office/drawing/2014/main" id="{AFD2EC85-D444-4CAE-8A7C-2318EECBC55C}"/>
              </a:ext>
            </a:extLst>
          </p:cNvPr>
          <p:cNvSpPr>
            <a:spLocks noGrp="1"/>
          </p:cNvSpPr>
          <p:nvPr>
            <p:ph type="ftr" sz="quarter" idx="11"/>
          </p:nvPr>
        </p:nvSpPr>
        <p:spPr/>
        <p:txBody>
          <a:bodyPr/>
          <a:lstStyle>
            <a:lvl1pPr>
              <a:defRPr>
                <a:solidFill>
                  <a:srgbClr val="FFFFFF"/>
                </a:solidFill>
              </a:defRPr>
            </a:lvl1pPr>
          </a:lstStyle>
          <a:p>
            <a:pPr>
              <a:defRPr/>
            </a:pPr>
            <a:r>
              <a:rPr lang="it-IT"/>
              <a:t>NMR</a:t>
            </a:r>
          </a:p>
        </p:txBody>
      </p:sp>
      <p:sp>
        <p:nvSpPr>
          <p:cNvPr id="6" name="Segnaposto numero diapositiva 5">
            <a:extLst>
              <a:ext uri="{FF2B5EF4-FFF2-40B4-BE49-F238E27FC236}">
                <a16:creationId xmlns:a16="http://schemas.microsoft.com/office/drawing/2014/main" id="{AC7C0FDD-1C9E-4F9B-802B-D0D0B256B18D}"/>
              </a:ext>
            </a:extLst>
          </p:cNvPr>
          <p:cNvSpPr>
            <a:spLocks noGrp="1"/>
          </p:cNvSpPr>
          <p:nvPr>
            <p:ph type="sldNum" sz="quarter" idx="12"/>
          </p:nvPr>
        </p:nvSpPr>
        <p:spPr/>
        <p:txBody>
          <a:bodyPr/>
          <a:lstStyle>
            <a:lvl1pPr>
              <a:defRPr smtClean="0">
                <a:solidFill>
                  <a:srgbClr val="FFFFFF"/>
                </a:solidFill>
                <a:latin typeface="Arial" panose="020B0604020202020204" pitchFamily="34" charset="0"/>
              </a:defRPr>
            </a:lvl1pPr>
          </a:lstStyle>
          <a:p>
            <a:pPr>
              <a:defRPr/>
            </a:pPr>
            <a:fld id="{6FA0980B-2DE9-40AD-8A4E-40673DB95E95}" type="slidenum">
              <a:rPr lang="it-IT" altLang="it-IT"/>
              <a:pPr>
                <a:defRPr/>
              </a:pPr>
              <a:t>‹N›</a:t>
            </a:fld>
            <a:endParaRPr lang="it-IT" altLang="it-IT"/>
          </a:p>
        </p:txBody>
      </p:sp>
    </p:spTree>
    <p:extLst>
      <p:ext uri="{BB962C8B-B14F-4D97-AF65-F5344CB8AC3E}">
        <p14:creationId xmlns:p14="http://schemas.microsoft.com/office/powerpoint/2010/main" val="326898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solidFill>
                  <a:srgbClr val="800000"/>
                </a:solidFill>
              </a:defRPr>
            </a:lvl1pPr>
          </a:lstStyle>
          <a:p>
            <a:r>
              <a:rPr lang="it-IT"/>
              <a:t>Fare clic per modificare lo stile del titolo dello schema</a:t>
            </a:r>
            <a:endParaRPr lang="en-US"/>
          </a:p>
        </p:txBody>
      </p:sp>
      <p:sp>
        <p:nvSpPr>
          <p:cNvPr id="3" name="Segnaposto contenuto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
Secondo livello
Terzo livello
Quarto livello
Quinto livello</a:t>
            </a:r>
            <a:endParaRPr lang="en-US"/>
          </a:p>
        </p:txBody>
      </p:sp>
      <p:sp>
        <p:nvSpPr>
          <p:cNvPr id="4" name="Segnaposto contenut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
Secondo livello
Terzo livello
Quarto livello
Quinto livello</a:t>
            </a:r>
            <a:endParaRPr lang="en-US"/>
          </a:p>
        </p:txBody>
      </p:sp>
      <p:sp>
        <p:nvSpPr>
          <p:cNvPr id="5" name="Segnaposto data 4">
            <a:extLst>
              <a:ext uri="{FF2B5EF4-FFF2-40B4-BE49-F238E27FC236}">
                <a16:creationId xmlns:a16="http://schemas.microsoft.com/office/drawing/2014/main" id="{4BDFE60E-FCA5-4468-A238-A20DBCFC18DF}"/>
              </a:ext>
            </a:extLst>
          </p:cNvPr>
          <p:cNvSpPr>
            <a:spLocks noGrp="1"/>
          </p:cNvSpPr>
          <p:nvPr>
            <p:ph type="dt" sz="half" idx="10"/>
          </p:nvPr>
        </p:nvSpPr>
        <p:spPr/>
        <p:txBody>
          <a:bodyPr/>
          <a:lstStyle>
            <a:lvl1pPr defTabSz="457200" eaLnBrk="1" hangingPunct="1">
              <a:defRPr smtClean="0">
                <a:solidFill>
                  <a:srgbClr val="800000"/>
                </a:solidFill>
              </a:defRPr>
            </a:lvl1pPr>
          </a:lstStyle>
          <a:p>
            <a:pPr>
              <a:defRPr/>
            </a:pPr>
            <a:r>
              <a:rPr lang="it-IT" altLang="it-IT"/>
              <a:t>LEZIONE 1</a:t>
            </a:r>
          </a:p>
        </p:txBody>
      </p:sp>
      <p:sp>
        <p:nvSpPr>
          <p:cNvPr id="6" name="Segnaposto piè di pagina 5">
            <a:extLst>
              <a:ext uri="{FF2B5EF4-FFF2-40B4-BE49-F238E27FC236}">
                <a16:creationId xmlns:a16="http://schemas.microsoft.com/office/drawing/2014/main" id="{30C1C83E-6933-48CB-81DB-2D6C24A082CD}"/>
              </a:ext>
            </a:extLst>
          </p:cNvPr>
          <p:cNvSpPr>
            <a:spLocks noGrp="1"/>
          </p:cNvSpPr>
          <p:nvPr>
            <p:ph type="ftr" sz="quarter" idx="11"/>
          </p:nvPr>
        </p:nvSpPr>
        <p:spPr/>
        <p:txBody>
          <a:bodyPr/>
          <a:lstStyle>
            <a:lvl1pPr defTabSz="457200" eaLnBrk="1" fontAlgn="auto" hangingPunct="1">
              <a:spcBef>
                <a:spcPts val="0"/>
              </a:spcBef>
              <a:spcAft>
                <a:spcPts val="0"/>
              </a:spcAft>
              <a:defRPr>
                <a:solidFill>
                  <a:srgbClr val="800000"/>
                </a:solidFill>
              </a:defRPr>
            </a:lvl1pPr>
          </a:lstStyle>
          <a:p>
            <a:pPr>
              <a:defRPr/>
            </a:pPr>
            <a:r>
              <a:rPr lang="it-IT"/>
              <a:t>NMR</a:t>
            </a:r>
          </a:p>
        </p:txBody>
      </p:sp>
      <p:sp>
        <p:nvSpPr>
          <p:cNvPr id="7" name="Segnaposto numero diapositiva 6">
            <a:extLst>
              <a:ext uri="{FF2B5EF4-FFF2-40B4-BE49-F238E27FC236}">
                <a16:creationId xmlns:a16="http://schemas.microsoft.com/office/drawing/2014/main" id="{38580F37-86A5-4A66-88A3-29B44267A865}"/>
              </a:ext>
            </a:extLst>
          </p:cNvPr>
          <p:cNvSpPr>
            <a:spLocks noGrp="1"/>
          </p:cNvSpPr>
          <p:nvPr>
            <p:ph type="sldNum" sz="quarter" idx="12"/>
          </p:nvPr>
        </p:nvSpPr>
        <p:spPr/>
        <p:txBody>
          <a:bodyPr/>
          <a:lstStyle>
            <a:lvl1pPr defTabSz="457200" eaLnBrk="1" hangingPunct="1">
              <a:defRPr smtClean="0">
                <a:solidFill>
                  <a:srgbClr val="800000"/>
                </a:solidFill>
                <a:latin typeface="Arial" panose="020B0604020202020204" pitchFamily="34" charset="0"/>
              </a:defRPr>
            </a:lvl1pPr>
          </a:lstStyle>
          <a:p>
            <a:pPr>
              <a:defRPr/>
            </a:pPr>
            <a:fld id="{D754FAF7-AB3B-4F7E-9E4D-EFD1BDE13684}" type="slidenum">
              <a:rPr lang="it-IT" altLang="it-IT" smtClean="0"/>
              <a:pPr>
                <a:defRPr/>
              </a:pPr>
              <a:t>‹N›</a:t>
            </a:fld>
            <a:endParaRPr lang="it-IT" altLang="it-IT"/>
          </a:p>
        </p:txBody>
      </p:sp>
    </p:spTree>
    <p:extLst>
      <p:ext uri="{BB962C8B-B14F-4D97-AF65-F5344CB8AC3E}">
        <p14:creationId xmlns:p14="http://schemas.microsoft.com/office/powerpoint/2010/main" val="104396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solidFill>
                  <a:srgbClr val="800000"/>
                </a:solidFill>
              </a:defRPr>
            </a:lvl1pPr>
          </a:lstStyle>
          <a:p>
            <a:r>
              <a:rPr lang="it-IT"/>
              <a:t>Fare clic per modificare lo stile del titolo dello schema</a:t>
            </a:r>
            <a:endParaRPr lang="en-US"/>
          </a:p>
        </p:txBody>
      </p:sp>
      <p:sp>
        <p:nvSpPr>
          <p:cNvPr id="3" name="Segnaposto tes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p>
        </p:txBody>
      </p:sp>
      <p:sp>
        <p:nvSpPr>
          <p:cNvPr id="4" name="Segnaposto contenut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
Secondo livello
Terzo livello
Quarto livello
Quinto livello</a:t>
            </a:r>
            <a:endParaRPr lang="en-US"/>
          </a:p>
        </p:txBody>
      </p:sp>
      <p:sp>
        <p:nvSpPr>
          <p:cNvPr id="5" name="Segnaposto testo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p>
        </p:txBody>
      </p:sp>
      <p:sp>
        <p:nvSpPr>
          <p:cNvPr id="6" name="Segnaposto contenuto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
Secondo livello
Terzo livello
Quarto livello
Quinto livello</a:t>
            </a:r>
            <a:endParaRPr lang="en-US"/>
          </a:p>
        </p:txBody>
      </p:sp>
      <p:sp>
        <p:nvSpPr>
          <p:cNvPr id="7" name="Segnaposto data 6">
            <a:extLst>
              <a:ext uri="{FF2B5EF4-FFF2-40B4-BE49-F238E27FC236}">
                <a16:creationId xmlns:a16="http://schemas.microsoft.com/office/drawing/2014/main" id="{9C22FEF5-9EB2-453F-A5FE-EAB3C53E9510}"/>
              </a:ext>
            </a:extLst>
          </p:cNvPr>
          <p:cNvSpPr>
            <a:spLocks noGrp="1"/>
          </p:cNvSpPr>
          <p:nvPr>
            <p:ph type="dt" sz="half" idx="10"/>
          </p:nvPr>
        </p:nvSpPr>
        <p:spPr/>
        <p:txBody>
          <a:bodyPr/>
          <a:lstStyle>
            <a:lvl1pPr>
              <a:defRPr smtClean="0">
                <a:solidFill>
                  <a:srgbClr val="800000"/>
                </a:solidFill>
              </a:defRPr>
            </a:lvl1pPr>
          </a:lstStyle>
          <a:p>
            <a:pPr>
              <a:defRPr/>
            </a:pPr>
            <a:r>
              <a:rPr lang="it-IT" altLang="it-IT"/>
              <a:t>LEZIONE 1</a:t>
            </a:r>
          </a:p>
        </p:txBody>
      </p:sp>
      <p:sp>
        <p:nvSpPr>
          <p:cNvPr id="8" name="Segnaposto piè di pagina 7">
            <a:extLst>
              <a:ext uri="{FF2B5EF4-FFF2-40B4-BE49-F238E27FC236}">
                <a16:creationId xmlns:a16="http://schemas.microsoft.com/office/drawing/2014/main" id="{58A33CE7-8F18-4DB0-B6A3-7B697BF44587}"/>
              </a:ext>
            </a:extLst>
          </p:cNvPr>
          <p:cNvSpPr>
            <a:spLocks noGrp="1"/>
          </p:cNvSpPr>
          <p:nvPr>
            <p:ph type="ftr" sz="quarter" idx="11"/>
          </p:nvPr>
        </p:nvSpPr>
        <p:spPr/>
        <p:txBody>
          <a:bodyPr/>
          <a:lstStyle>
            <a:lvl1pPr>
              <a:defRPr>
                <a:solidFill>
                  <a:srgbClr val="800000"/>
                </a:solidFill>
              </a:defRPr>
            </a:lvl1pPr>
          </a:lstStyle>
          <a:p>
            <a:pPr>
              <a:defRPr/>
            </a:pPr>
            <a:r>
              <a:rPr lang="it-IT"/>
              <a:t>NMR</a:t>
            </a:r>
          </a:p>
        </p:txBody>
      </p:sp>
      <p:sp>
        <p:nvSpPr>
          <p:cNvPr id="9" name="Segnaposto numero diapositiva 8">
            <a:extLst>
              <a:ext uri="{FF2B5EF4-FFF2-40B4-BE49-F238E27FC236}">
                <a16:creationId xmlns:a16="http://schemas.microsoft.com/office/drawing/2014/main" id="{DF4923DE-6083-4153-995D-8F0374F86C76}"/>
              </a:ext>
            </a:extLst>
          </p:cNvPr>
          <p:cNvSpPr>
            <a:spLocks noGrp="1"/>
          </p:cNvSpPr>
          <p:nvPr>
            <p:ph type="sldNum" sz="quarter" idx="12"/>
          </p:nvPr>
        </p:nvSpPr>
        <p:spPr/>
        <p:txBody>
          <a:bodyPr/>
          <a:lstStyle>
            <a:lvl1pPr>
              <a:defRPr smtClean="0">
                <a:solidFill>
                  <a:srgbClr val="800000"/>
                </a:solidFill>
                <a:latin typeface="Arial" panose="020B0604020202020204" pitchFamily="34" charset="0"/>
              </a:defRPr>
            </a:lvl1pPr>
          </a:lstStyle>
          <a:p>
            <a:pPr>
              <a:defRPr/>
            </a:pPr>
            <a:fld id="{1D30E12C-3274-4FAB-BA9C-E68E77B0C14D}" type="slidenum">
              <a:rPr lang="it-IT" altLang="it-IT" smtClean="0"/>
              <a:pPr>
                <a:defRPr/>
              </a:pPr>
              <a:t>‹N›</a:t>
            </a:fld>
            <a:endParaRPr lang="it-IT" altLang="it-IT"/>
          </a:p>
        </p:txBody>
      </p:sp>
    </p:spTree>
    <p:extLst>
      <p:ext uri="{BB962C8B-B14F-4D97-AF65-F5344CB8AC3E}">
        <p14:creationId xmlns:p14="http://schemas.microsoft.com/office/powerpoint/2010/main" val="161857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solidFill>
                  <a:srgbClr val="800000"/>
                </a:solidFill>
              </a:defRPr>
            </a:lvl1p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5501FED8-2700-48C7-87EB-F70A68172309}"/>
              </a:ext>
            </a:extLst>
          </p:cNvPr>
          <p:cNvSpPr>
            <a:spLocks noGrp="1"/>
          </p:cNvSpPr>
          <p:nvPr>
            <p:ph type="dt" sz="half" idx="10"/>
          </p:nvPr>
        </p:nvSpPr>
        <p:spPr/>
        <p:txBody>
          <a:bodyPr/>
          <a:lstStyle>
            <a:lvl1pPr>
              <a:defRPr smtClean="0">
                <a:solidFill>
                  <a:srgbClr val="800000"/>
                </a:solidFill>
              </a:defRPr>
            </a:lvl1pPr>
          </a:lstStyle>
          <a:p>
            <a:pPr>
              <a:defRPr/>
            </a:pPr>
            <a:r>
              <a:rPr lang="it-IT" altLang="it-IT"/>
              <a:t>LEZIONE 1</a:t>
            </a:r>
          </a:p>
        </p:txBody>
      </p:sp>
      <p:sp>
        <p:nvSpPr>
          <p:cNvPr id="4" name="Segnaposto piè di pagina 3">
            <a:extLst>
              <a:ext uri="{FF2B5EF4-FFF2-40B4-BE49-F238E27FC236}">
                <a16:creationId xmlns:a16="http://schemas.microsoft.com/office/drawing/2014/main" id="{C9426F0B-8BC6-4ADE-A8A8-5385F5179F01}"/>
              </a:ext>
            </a:extLst>
          </p:cNvPr>
          <p:cNvSpPr>
            <a:spLocks noGrp="1"/>
          </p:cNvSpPr>
          <p:nvPr>
            <p:ph type="ftr" sz="quarter" idx="11"/>
          </p:nvPr>
        </p:nvSpPr>
        <p:spPr/>
        <p:txBody>
          <a:bodyPr/>
          <a:lstStyle>
            <a:lvl1pPr>
              <a:defRPr>
                <a:solidFill>
                  <a:srgbClr val="800000"/>
                </a:solidFill>
              </a:defRPr>
            </a:lvl1pPr>
          </a:lstStyle>
          <a:p>
            <a:pPr>
              <a:defRPr/>
            </a:pPr>
            <a:r>
              <a:rPr lang="it-IT"/>
              <a:t>NMR</a:t>
            </a:r>
          </a:p>
        </p:txBody>
      </p:sp>
      <p:sp>
        <p:nvSpPr>
          <p:cNvPr id="5" name="Segnaposto numero diapositiva 4">
            <a:extLst>
              <a:ext uri="{FF2B5EF4-FFF2-40B4-BE49-F238E27FC236}">
                <a16:creationId xmlns:a16="http://schemas.microsoft.com/office/drawing/2014/main" id="{B7582239-C1BB-485A-9FEE-F41A21AB9B29}"/>
              </a:ext>
            </a:extLst>
          </p:cNvPr>
          <p:cNvSpPr>
            <a:spLocks noGrp="1"/>
          </p:cNvSpPr>
          <p:nvPr>
            <p:ph type="sldNum" sz="quarter" idx="12"/>
          </p:nvPr>
        </p:nvSpPr>
        <p:spPr/>
        <p:txBody>
          <a:bodyPr/>
          <a:lstStyle>
            <a:lvl1pPr>
              <a:defRPr smtClean="0">
                <a:solidFill>
                  <a:srgbClr val="800000"/>
                </a:solidFill>
                <a:latin typeface="Arial" panose="020B0604020202020204" pitchFamily="34" charset="0"/>
              </a:defRPr>
            </a:lvl1pPr>
          </a:lstStyle>
          <a:p>
            <a:pPr>
              <a:defRPr/>
            </a:pPr>
            <a:fld id="{ADF7909B-0F24-4DCB-B54E-6ED0CFB1C016}" type="slidenum">
              <a:rPr lang="it-IT" altLang="it-IT" smtClean="0"/>
              <a:pPr>
                <a:defRPr/>
              </a:pPr>
              <a:t>‹N›</a:t>
            </a:fld>
            <a:endParaRPr lang="it-IT" altLang="it-IT"/>
          </a:p>
        </p:txBody>
      </p:sp>
    </p:spTree>
    <p:extLst>
      <p:ext uri="{BB962C8B-B14F-4D97-AF65-F5344CB8AC3E}">
        <p14:creationId xmlns:p14="http://schemas.microsoft.com/office/powerpoint/2010/main" val="233182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1FE9452-6A85-432A-9499-56CE62AA3424}"/>
              </a:ext>
            </a:extLst>
          </p:cNvPr>
          <p:cNvSpPr>
            <a:spLocks noGrp="1"/>
          </p:cNvSpPr>
          <p:nvPr>
            <p:ph type="dt" sz="half" idx="10"/>
          </p:nvPr>
        </p:nvSpPr>
        <p:spPr/>
        <p:txBody>
          <a:bodyPr/>
          <a:lstStyle>
            <a:lvl1pPr defTabSz="457200" eaLnBrk="1" hangingPunct="1">
              <a:defRPr smtClean="0">
                <a:solidFill>
                  <a:srgbClr val="800000"/>
                </a:solidFill>
              </a:defRPr>
            </a:lvl1pPr>
          </a:lstStyle>
          <a:p>
            <a:pPr>
              <a:defRPr/>
            </a:pPr>
            <a:r>
              <a:rPr lang="it-IT" altLang="it-IT"/>
              <a:t>LEZIONE 1</a:t>
            </a:r>
          </a:p>
        </p:txBody>
      </p:sp>
      <p:sp>
        <p:nvSpPr>
          <p:cNvPr id="3" name="Segnaposto piè di pagina 2">
            <a:extLst>
              <a:ext uri="{FF2B5EF4-FFF2-40B4-BE49-F238E27FC236}">
                <a16:creationId xmlns:a16="http://schemas.microsoft.com/office/drawing/2014/main" id="{640F88F0-4AAD-4067-8504-06A96A4C4157}"/>
              </a:ext>
            </a:extLst>
          </p:cNvPr>
          <p:cNvSpPr>
            <a:spLocks noGrp="1"/>
          </p:cNvSpPr>
          <p:nvPr>
            <p:ph type="ftr" sz="quarter" idx="11"/>
          </p:nvPr>
        </p:nvSpPr>
        <p:spPr/>
        <p:txBody>
          <a:bodyPr/>
          <a:lstStyle>
            <a:lvl1pPr defTabSz="457200" eaLnBrk="1" fontAlgn="auto" hangingPunct="1">
              <a:spcBef>
                <a:spcPts val="0"/>
              </a:spcBef>
              <a:spcAft>
                <a:spcPts val="0"/>
              </a:spcAft>
              <a:defRPr>
                <a:solidFill>
                  <a:srgbClr val="800000"/>
                </a:solidFill>
              </a:defRPr>
            </a:lvl1pPr>
          </a:lstStyle>
          <a:p>
            <a:pPr>
              <a:defRPr/>
            </a:pPr>
            <a:r>
              <a:rPr lang="it-IT"/>
              <a:t>NMR</a:t>
            </a:r>
          </a:p>
        </p:txBody>
      </p:sp>
      <p:sp>
        <p:nvSpPr>
          <p:cNvPr id="4" name="Segnaposto numero diapositiva 3">
            <a:extLst>
              <a:ext uri="{FF2B5EF4-FFF2-40B4-BE49-F238E27FC236}">
                <a16:creationId xmlns:a16="http://schemas.microsoft.com/office/drawing/2014/main" id="{E10A01D4-5A85-4F93-84CF-2B84CC80E61D}"/>
              </a:ext>
            </a:extLst>
          </p:cNvPr>
          <p:cNvSpPr>
            <a:spLocks noGrp="1"/>
          </p:cNvSpPr>
          <p:nvPr>
            <p:ph type="sldNum" sz="quarter" idx="12"/>
          </p:nvPr>
        </p:nvSpPr>
        <p:spPr/>
        <p:txBody>
          <a:bodyPr/>
          <a:lstStyle>
            <a:lvl1pPr defTabSz="457200" eaLnBrk="1" hangingPunct="1">
              <a:defRPr smtClean="0">
                <a:solidFill>
                  <a:srgbClr val="800000"/>
                </a:solidFill>
                <a:latin typeface="Arial" panose="020B0604020202020204" pitchFamily="34" charset="0"/>
              </a:defRPr>
            </a:lvl1pPr>
          </a:lstStyle>
          <a:p>
            <a:pPr>
              <a:defRPr/>
            </a:pPr>
            <a:fld id="{52D64222-F0E5-4BFA-B141-DC6F71D62566}" type="slidenum">
              <a:rPr lang="it-IT" altLang="it-IT" smtClean="0"/>
              <a:pPr>
                <a:defRPr/>
              </a:pPr>
              <a:t>‹N›</a:t>
            </a:fld>
            <a:endParaRPr lang="it-IT" altLang="it-IT"/>
          </a:p>
        </p:txBody>
      </p:sp>
    </p:spTree>
    <p:extLst>
      <p:ext uri="{BB962C8B-B14F-4D97-AF65-F5344CB8AC3E}">
        <p14:creationId xmlns:p14="http://schemas.microsoft.com/office/powerpoint/2010/main" val="4666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5" y="204787"/>
            <a:ext cx="3008313" cy="871538"/>
          </a:xfrm>
        </p:spPr>
        <p:txBody>
          <a:bodyPr anchor="b"/>
          <a:lstStyle>
            <a:lvl1pPr algn="l">
              <a:defRPr sz="2000" b="1">
                <a:solidFill>
                  <a:srgbClr val="800000"/>
                </a:solidFill>
              </a:defRPr>
            </a:lvl1pPr>
          </a:lstStyle>
          <a:p>
            <a:r>
              <a:rPr lang="it-IT"/>
              <a:t>Fare clic per modificare lo stile del titolo dello schema</a:t>
            </a:r>
            <a:endParaRPr lang="en-US"/>
          </a:p>
        </p:txBody>
      </p:sp>
      <p:sp>
        <p:nvSpPr>
          <p:cNvPr id="3" name="Segnaposto contenuto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
Secondo livello
Terzo livello
Quarto livello
Quinto livello</a:t>
            </a:r>
            <a:endParaRPr lang="en-US"/>
          </a:p>
        </p:txBody>
      </p:sp>
      <p:sp>
        <p:nvSpPr>
          <p:cNvPr id="4" name="Segnaposto testo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F6507EE9-0CDC-4148-8A28-DB77BBCD0593}"/>
              </a:ext>
            </a:extLst>
          </p:cNvPr>
          <p:cNvSpPr>
            <a:spLocks noGrp="1"/>
          </p:cNvSpPr>
          <p:nvPr>
            <p:ph type="dt" sz="half" idx="10"/>
          </p:nvPr>
        </p:nvSpPr>
        <p:spPr/>
        <p:txBody>
          <a:bodyPr/>
          <a:lstStyle>
            <a:lvl1pPr>
              <a:defRPr smtClean="0">
                <a:solidFill>
                  <a:srgbClr val="FFFFFF"/>
                </a:solidFill>
              </a:defRPr>
            </a:lvl1pPr>
          </a:lstStyle>
          <a:p>
            <a:pPr>
              <a:defRPr/>
            </a:pPr>
            <a:r>
              <a:rPr lang="it-IT" altLang="it-IT"/>
              <a:t>LEZIONE 1</a:t>
            </a:r>
          </a:p>
        </p:txBody>
      </p:sp>
      <p:sp>
        <p:nvSpPr>
          <p:cNvPr id="6" name="Segnaposto piè di pagina 5">
            <a:extLst>
              <a:ext uri="{FF2B5EF4-FFF2-40B4-BE49-F238E27FC236}">
                <a16:creationId xmlns:a16="http://schemas.microsoft.com/office/drawing/2014/main" id="{6722D2B5-089D-434E-80AE-5C832BCCC440}"/>
              </a:ext>
            </a:extLst>
          </p:cNvPr>
          <p:cNvSpPr>
            <a:spLocks noGrp="1"/>
          </p:cNvSpPr>
          <p:nvPr>
            <p:ph type="ftr" sz="quarter" idx="11"/>
          </p:nvPr>
        </p:nvSpPr>
        <p:spPr/>
        <p:txBody>
          <a:bodyPr/>
          <a:lstStyle>
            <a:lvl1pPr>
              <a:defRPr>
                <a:solidFill>
                  <a:srgbClr val="FFFFFF"/>
                </a:solidFill>
              </a:defRPr>
            </a:lvl1pPr>
          </a:lstStyle>
          <a:p>
            <a:pPr>
              <a:defRPr/>
            </a:pPr>
            <a:r>
              <a:rPr lang="it-IT"/>
              <a:t>NMR</a:t>
            </a:r>
          </a:p>
        </p:txBody>
      </p:sp>
      <p:sp>
        <p:nvSpPr>
          <p:cNvPr id="7" name="Segnaposto numero diapositiva 6">
            <a:extLst>
              <a:ext uri="{FF2B5EF4-FFF2-40B4-BE49-F238E27FC236}">
                <a16:creationId xmlns:a16="http://schemas.microsoft.com/office/drawing/2014/main" id="{272FBC73-D206-45C1-96E4-53614CD92DE4}"/>
              </a:ext>
            </a:extLst>
          </p:cNvPr>
          <p:cNvSpPr>
            <a:spLocks noGrp="1"/>
          </p:cNvSpPr>
          <p:nvPr>
            <p:ph type="sldNum" sz="quarter" idx="12"/>
          </p:nvPr>
        </p:nvSpPr>
        <p:spPr/>
        <p:txBody>
          <a:bodyPr/>
          <a:lstStyle>
            <a:lvl1pPr>
              <a:defRPr smtClean="0">
                <a:solidFill>
                  <a:srgbClr val="FFFFFF"/>
                </a:solidFill>
                <a:latin typeface="Arial" panose="020B0604020202020204" pitchFamily="34" charset="0"/>
              </a:defRPr>
            </a:lvl1pPr>
          </a:lstStyle>
          <a:p>
            <a:pPr>
              <a:defRPr/>
            </a:pPr>
            <a:fld id="{D8476B2D-B94D-4307-9644-89F667858B30}" type="slidenum">
              <a:rPr lang="it-IT" altLang="it-IT"/>
              <a:pPr>
                <a:defRPr/>
              </a:pPr>
              <a:t>‹N›</a:t>
            </a:fld>
            <a:endParaRPr lang="it-IT" altLang="it-IT"/>
          </a:p>
        </p:txBody>
      </p:sp>
    </p:spTree>
    <p:extLst>
      <p:ext uri="{BB962C8B-B14F-4D97-AF65-F5344CB8AC3E}">
        <p14:creationId xmlns:p14="http://schemas.microsoft.com/office/powerpoint/2010/main" val="361996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3600451"/>
            <a:ext cx="5486400" cy="425054"/>
          </a:xfrm>
        </p:spPr>
        <p:txBody>
          <a:bodyPr anchor="b"/>
          <a:lstStyle>
            <a:lvl1pPr algn="l">
              <a:defRPr sz="2000" b="1"/>
            </a:lvl1pPr>
          </a:lstStyle>
          <a:p>
            <a:r>
              <a:rPr lang="it-IT"/>
              <a:t>Fare clic per modificare lo stile del titolo dello schema</a:t>
            </a:r>
            <a:endParaRPr lang="en-US"/>
          </a:p>
        </p:txBody>
      </p:sp>
      <p:sp>
        <p:nvSpPr>
          <p:cNvPr id="3" name="Segnaposto immagine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endParaRPr lang="en-US" noProof="0"/>
          </a:p>
        </p:txBody>
      </p:sp>
      <p:sp>
        <p:nvSpPr>
          <p:cNvPr id="4" name="Segnaposto testo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960E7B81-0415-45FD-AB81-D333AF2D05C9}"/>
              </a:ext>
            </a:extLst>
          </p:cNvPr>
          <p:cNvSpPr>
            <a:spLocks noGrp="1"/>
          </p:cNvSpPr>
          <p:nvPr>
            <p:ph type="dt" sz="half" idx="10"/>
          </p:nvPr>
        </p:nvSpPr>
        <p:spPr/>
        <p:txBody>
          <a:bodyPr/>
          <a:lstStyle>
            <a:lvl1pPr>
              <a:defRPr smtClean="0">
                <a:solidFill>
                  <a:srgbClr val="FFFFFF"/>
                </a:solidFill>
              </a:defRPr>
            </a:lvl1pPr>
          </a:lstStyle>
          <a:p>
            <a:pPr>
              <a:defRPr/>
            </a:pPr>
            <a:r>
              <a:rPr lang="it-IT" altLang="it-IT"/>
              <a:t>LEZIONE 1</a:t>
            </a:r>
          </a:p>
        </p:txBody>
      </p:sp>
      <p:sp>
        <p:nvSpPr>
          <p:cNvPr id="6" name="Segnaposto piè di pagina 5">
            <a:extLst>
              <a:ext uri="{FF2B5EF4-FFF2-40B4-BE49-F238E27FC236}">
                <a16:creationId xmlns:a16="http://schemas.microsoft.com/office/drawing/2014/main" id="{93E77243-2F71-42BE-B622-2FC4DE67B602}"/>
              </a:ext>
            </a:extLst>
          </p:cNvPr>
          <p:cNvSpPr>
            <a:spLocks noGrp="1"/>
          </p:cNvSpPr>
          <p:nvPr>
            <p:ph type="ftr" sz="quarter" idx="11"/>
          </p:nvPr>
        </p:nvSpPr>
        <p:spPr/>
        <p:txBody>
          <a:bodyPr/>
          <a:lstStyle>
            <a:lvl1pPr>
              <a:defRPr>
                <a:solidFill>
                  <a:srgbClr val="FFFFFF"/>
                </a:solidFill>
              </a:defRPr>
            </a:lvl1pPr>
          </a:lstStyle>
          <a:p>
            <a:pPr>
              <a:defRPr/>
            </a:pPr>
            <a:r>
              <a:rPr lang="it-IT"/>
              <a:t>NMR</a:t>
            </a:r>
          </a:p>
        </p:txBody>
      </p:sp>
      <p:sp>
        <p:nvSpPr>
          <p:cNvPr id="7" name="Segnaposto numero diapositiva 6">
            <a:extLst>
              <a:ext uri="{FF2B5EF4-FFF2-40B4-BE49-F238E27FC236}">
                <a16:creationId xmlns:a16="http://schemas.microsoft.com/office/drawing/2014/main" id="{4516188A-68ED-4AC6-B692-6ABAE89F0063}"/>
              </a:ext>
            </a:extLst>
          </p:cNvPr>
          <p:cNvSpPr>
            <a:spLocks noGrp="1"/>
          </p:cNvSpPr>
          <p:nvPr>
            <p:ph type="sldNum" sz="quarter" idx="12"/>
          </p:nvPr>
        </p:nvSpPr>
        <p:spPr/>
        <p:txBody>
          <a:bodyPr/>
          <a:lstStyle>
            <a:lvl1pPr>
              <a:defRPr smtClean="0">
                <a:solidFill>
                  <a:srgbClr val="FFFFFF"/>
                </a:solidFill>
                <a:latin typeface="Arial" panose="020B0604020202020204" pitchFamily="34" charset="0"/>
              </a:defRPr>
            </a:lvl1pPr>
          </a:lstStyle>
          <a:p>
            <a:pPr>
              <a:defRPr/>
            </a:pPr>
            <a:fld id="{96B338B3-9BD9-4219-AABA-FCF7A675F8C6}" type="slidenum">
              <a:rPr lang="it-IT" altLang="it-IT"/>
              <a:pPr>
                <a:defRPr/>
              </a:pPr>
              <a:t>‹N›</a:t>
            </a:fld>
            <a:endParaRPr lang="it-IT" altLang="it-IT"/>
          </a:p>
        </p:txBody>
      </p:sp>
    </p:spTree>
    <p:extLst>
      <p:ext uri="{BB962C8B-B14F-4D97-AF65-F5344CB8AC3E}">
        <p14:creationId xmlns:p14="http://schemas.microsoft.com/office/powerpoint/2010/main" val="38081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3E4D53D9-0413-4E98-B30A-0911779B1CD8}"/>
              </a:ext>
            </a:extLst>
          </p:cNvPr>
          <p:cNvCxnSpPr>
            <a:cxnSpLocks noChangeShapeType="1"/>
          </p:cNvCxnSpPr>
          <p:nvPr/>
        </p:nvCxnSpPr>
        <p:spPr bwMode="auto">
          <a:xfrm>
            <a:off x="0" y="136525"/>
            <a:ext cx="7924800" cy="0"/>
          </a:xfrm>
          <a:prstGeom prst="line">
            <a:avLst/>
          </a:prstGeom>
          <a:noFill/>
          <a:ln w="25400">
            <a:solidFill>
              <a:srgbClr val="953735"/>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051" name="Segnaposto titolo 1">
            <a:extLst>
              <a:ext uri="{FF2B5EF4-FFF2-40B4-BE49-F238E27FC236}">
                <a16:creationId xmlns:a16="http://schemas.microsoft.com/office/drawing/2014/main" id="{AA9ADE31-466F-4A6E-B2C5-67CEBCE01D34}"/>
              </a:ext>
            </a:extLst>
          </p:cNvPr>
          <p:cNvSpPr>
            <a:spLocks noGrp="1"/>
          </p:cNvSpPr>
          <p:nvPr>
            <p:ph type="title"/>
          </p:nvPr>
        </p:nvSpPr>
        <p:spPr bwMode="auto">
          <a:xfrm>
            <a:off x="457200" y="952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stile</a:t>
            </a:r>
            <a:endParaRPr lang="en-US" altLang="it-IT"/>
          </a:p>
        </p:txBody>
      </p:sp>
      <p:sp>
        <p:nvSpPr>
          <p:cNvPr id="2052" name="Segnaposto testo 2">
            <a:extLst>
              <a:ext uri="{FF2B5EF4-FFF2-40B4-BE49-F238E27FC236}">
                <a16:creationId xmlns:a16="http://schemas.microsoft.com/office/drawing/2014/main" id="{11430D93-9A39-4E38-B62A-1CFA666B51B8}"/>
              </a:ext>
            </a:extLst>
          </p:cNvPr>
          <p:cNvSpPr>
            <a:spLocks noGrp="1"/>
          </p:cNvSpPr>
          <p:nvPr>
            <p:ph type="body" idx="1"/>
          </p:nvPr>
        </p:nvSpPr>
        <p:spPr bwMode="auto">
          <a:xfrm>
            <a:off x="457200" y="866775"/>
            <a:ext cx="82296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endParaRPr lang="en-US" altLang="it-IT" dirty="0"/>
          </a:p>
        </p:txBody>
      </p:sp>
      <p:sp>
        <p:nvSpPr>
          <p:cNvPr id="4" name="Segnaposto data 3">
            <a:extLst>
              <a:ext uri="{FF2B5EF4-FFF2-40B4-BE49-F238E27FC236}">
                <a16:creationId xmlns:a16="http://schemas.microsoft.com/office/drawing/2014/main" id="{E59039C1-3D31-4618-812B-62486E9A9CB8}"/>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r>
              <a:rPr lang="it-IT" altLang="it-IT"/>
              <a:t>LEZIONE 1</a:t>
            </a:r>
            <a:endParaRPr lang="en-US" altLang="it-IT" dirty="0"/>
          </a:p>
        </p:txBody>
      </p:sp>
      <p:sp>
        <p:nvSpPr>
          <p:cNvPr id="5" name="Segnaposto piè di pagina 4">
            <a:extLst>
              <a:ext uri="{FF2B5EF4-FFF2-40B4-BE49-F238E27FC236}">
                <a16:creationId xmlns:a16="http://schemas.microsoft.com/office/drawing/2014/main" id="{99C481AF-DC48-4A15-B780-A6FE13CE1F10}"/>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latin typeface="Tahoma" charset="0"/>
                <a:ea typeface="ＭＳ Ｐゴシック" charset="0"/>
                <a:cs typeface="ＭＳ Ｐゴシック" charset="0"/>
              </a:defRPr>
            </a:lvl1pPr>
          </a:lstStyle>
          <a:p>
            <a:pPr>
              <a:defRPr/>
            </a:pPr>
            <a:r>
              <a:rPr lang="en-US"/>
              <a:t>NMR</a:t>
            </a:r>
            <a:endParaRPr lang="en-US" dirty="0"/>
          </a:p>
        </p:txBody>
      </p:sp>
      <p:sp>
        <p:nvSpPr>
          <p:cNvPr id="6" name="Segnaposto numero diapositiva 5">
            <a:extLst>
              <a:ext uri="{FF2B5EF4-FFF2-40B4-BE49-F238E27FC236}">
                <a16:creationId xmlns:a16="http://schemas.microsoft.com/office/drawing/2014/main" id="{0915BA29-28F1-45BD-95D4-7D70F8E1C1F5}"/>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07703C53-5324-49A8-8F9E-1D23D9472D20}" type="slidenum">
              <a:rPr lang="en-US" altLang="it-IT"/>
              <a:pPr>
                <a:defRPr/>
              </a:pPr>
              <a:t>‹N›</a:t>
            </a:fld>
            <a:endParaRPr lang="en-US" altLang="it-IT"/>
          </a:p>
        </p:txBody>
      </p:sp>
      <p:pic>
        <p:nvPicPr>
          <p:cNvPr id="3" name="Immagine 2">
            <a:extLst>
              <a:ext uri="{FF2B5EF4-FFF2-40B4-BE49-F238E27FC236}">
                <a16:creationId xmlns:a16="http://schemas.microsoft.com/office/drawing/2014/main" id="{9943039F-1152-7640-A8B6-3592FA14B476}"/>
              </a:ext>
            </a:extLst>
          </p:cNvPr>
          <p:cNvPicPr>
            <a:picLocks noChangeAspect="1"/>
          </p:cNvPicPr>
          <p:nvPr userDrawn="1"/>
        </p:nvPicPr>
        <p:blipFill>
          <a:blip r:embed="rId15"/>
          <a:stretch>
            <a:fillRect/>
          </a:stretch>
        </p:blipFill>
        <p:spPr>
          <a:xfrm>
            <a:off x="8035975" y="18703"/>
            <a:ext cx="1108025" cy="392045"/>
          </a:xfrm>
          <a:prstGeom prst="rect">
            <a:avLst/>
          </a:prstGeom>
        </p:spPr>
      </p:pic>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Lst>
  <p:hf sldNum="0" hdr="0" dt="0"/>
  <p:txStyles>
    <p:titleStyle>
      <a:lvl1pPr algn="ctr" defTabSz="457200" rtl="0" eaLnBrk="1" fontAlgn="base" hangingPunct="1">
        <a:spcBef>
          <a:spcPct val="0"/>
        </a:spcBef>
        <a:spcAft>
          <a:spcPct val="0"/>
        </a:spcAft>
        <a:defRPr sz="4400" kern="1200">
          <a:solidFill>
            <a:srgbClr val="800000"/>
          </a:solidFill>
          <a:latin typeface="+mj-lt"/>
          <a:ea typeface="MS PGothic" panose="020B0600070205080204" pitchFamily="34" charset="-128"/>
          <a:cs typeface="ＭＳ Ｐゴシック" charset="0"/>
        </a:defRPr>
      </a:lvl1pPr>
      <a:lvl2pPr algn="ctr" defTabSz="457200" rtl="0" eaLnBrk="1" fontAlgn="base" hangingPunct="1">
        <a:spcBef>
          <a:spcPct val="0"/>
        </a:spcBef>
        <a:spcAft>
          <a:spcPct val="0"/>
        </a:spcAft>
        <a:defRPr sz="4400">
          <a:solidFill>
            <a:srgbClr val="800000"/>
          </a:solidFill>
          <a:latin typeface="Calibri" charset="0"/>
          <a:ea typeface="MS PGothic" panose="020B0600070205080204" pitchFamily="34" charset="-128"/>
          <a:cs typeface="ＭＳ Ｐゴシック" charset="0"/>
        </a:defRPr>
      </a:lvl2pPr>
      <a:lvl3pPr algn="ctr" defTabSz="457200" rtl="0" eaLnBrk="1" fontAlgn="base" hangingPunct="1">
        <a:spcBef>
          <a:spcPct val="0"/>
        </a:spcBef>
        <a:spcAft>
          <a:spcPct val="0"/>
        </a:spcAft>
        <a:defRPr sz="4400">
          <a:solidFill>
            <a:srgbClr val="800000"/>
          </a:solidFill>
          <a:latin typeface="Calibri" charset="0"/>
          <a:ea typeface="MS PGothic" panose="020B0600070205080204" pitchFamily="34" charset="-128"/>
          <a:cs typeface="ＭＳ Ｐゴシック" charset="0"/>
        </a:defRPr>
      </a:lvl3pPr>
      <a:lvl4pPr algn="ctr" defTabSz="457200" rtl="0" eaLnBrk="1" fontAlgn="base" hangingPunct="1">
        <a:spcBef>
          <a:spcPct val="0"/>
        </a:spcBef>
        <a:spcAft>
          <a:spcPct val="0"/>
        </a:spcAft>
        <a:defRPr sz="4400">
          <a:solidFill>
            <a:srgbClr val="800000"/>
          </a:solidFill>
          <a:latin typeface="Calibri" charset="0"/>
          <a:ea typeface="MS PGothic" panose="020B0600070205080204" pitchFamily="34" charset="-128"/>
          <a:cs typeface="ＭＳ Ｐゴシック" charset="0"/>
        </a:defRPr>
      </a:lvl4pPr>
      <a:lvl5pPr algn="ctr" defTabSz="457200" rtl="0" eaLnBrk="1" fontAlgn="base" hangingPunct="1">
        <a:spcBef>
          <a:spcPct val="0"/>
        </a:spcBef>
        <a:spcAft>
          <a:spcPct val="0"/>
        </a:spcAft>
        <a:defRPr sz="4400">
          <a:solidFill>
            <a:srgbClr val="800000"/>
          </a:solidFill>
          <a:latin typeface="Calibri" charset="0"/>
          <a:ea typeface="MS PGothic"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rgbClr val="800000"/>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800000"/>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800000"/>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800000"/>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95ECE64-F2A7-4B42-9294-67E7C0311257}"/>
              </a:ext>
            </a:extLst>
          </p:cNvPr>
          <p:cNvSpPr>
            <a:spLocks noChangeArrowheads="1"/>
          </p:cNvSpPr>
          <p:nvPr/>
        </p:nvSpPr>
        <p:spPr bwMode="auto">
          <a:xfrm>
            <a:off x="4238128" y="4092351"/>
            <a:ext cx="33480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it-IT" sz="1800" dirty="0">
                <a:latin typeface="Tahoma" panose="020B0604030504040204" pitchFamily="34" charset="0"/>
              </a:rPr>
              <a:t>Computer Science Department</a:t>
            </a:r>
          </a:p>
          <a:p>
            <a:pPr algn="ctr" eaLnBrk="1" hangingPunct="1">
              <a:spcBef>
                <a:spcPct val="0"/>
              </a:spcBef>
              <a:buFontTx/>
              <a:buNone/>
            </a:pPr>
            <a:r>
              <a:rPr lang="en-US" altLang="it-IT" sz="1800" dirty="0">
                <a:latin typeface="Tahoma" panose="020B0604030504040204" pitchFamily="34" charset="0"/>
              </a:rPr>
              <a:t>University of Verona - Italy</a:t>
            </a:r>
          </a:p>
        </p:txBody>
      </p:sp>
      <p:sp>
        <p:nvSpPr>
          <p:cNvPr id="7171" name="Rectangle 3">
            <a:extLst>
              <a:ext uri="{FF2B5EF4-FFF2-40B4-BE49-F238E27FC236}">
                <a16:creationId xmlns:a16="http://schemas.microsoft.com/office/drawing/2014/main" id="{B34E587E-09E1-4E74-AE2B-B98A49061505}"/>
              </a:ext>
            </a:extLst>
          </p:cNvPr>
          <p:cNvSpPr>
            <a:spLocks noGrp="1" noChangeArrowheads="1"/>
          </p:cNvSpPr>
          <p:nvPr>
            <p:ph type="ctrTitle"/>
          </p:nvPr>
        </p:nvSpPr>
        <p:spPr>
          <a:xfrm>
            <a:off x="693216" y="843558"/>
            <a:ext cx="7772400" cy="2088232"/>
          </a:xfrm>
          <a:effectLst>
            <a:outerShdw blurRad="63500" dist="81320" dir="2319588" algn="ctr" rotWithShape="0">
              <a:schemeClr val="bg2">
                <a:alpha val="74997"/>
              </a:schemeClr>
            </a:outerShdw>
          </a:effectLst>
        </p:spPr>
        <p:txBody>
          <a:bodyPr rtlCol="0">
            <a:normAutofit fontScale="90000"/>
          </a:bodyPr>
          <a:lstStyle/>
          <a:p>
            <a:pPr algn="l" eaLnBrk="1" fontAlgn="auto" hangingPunct="1">
              <a:spcAft>
                <a:spcPts val="0"/>
              </a:spcAft>
              <a:defRPr/>
            </a:pPr>
            <a:r>
              <a:rPr lang="en-US" sz="3600" b="1" dirty="0">
                <a:ea typeface="+mj-ea"/>
                <a:cs typeface="+mj-cs"/>
              </a:rPr>
              <a:t>INTRODUCTION TO NON MONOTONIC REASONING</a:t>
            </a:r>
            <a:br>
              <a:rPr lang="en-US" sz="3600" b="1" dirty="0">
                <a:ea typeface="+mj-ea"/>
                <a:cs typeface="+mj-cs"/>
              </a:rPr>
            </a:br>
            <a:br>
              <a:rPr lang="en-US" sz="3600" b="1" dirty="0">
                <a:ea typeface="+mj-ea"/>
                <a:cs typeface="+mj-cs"/>
              </a:rPr>
            </a:br>
            <a:r>
              <a:rPr lang="en-US" sz="3100" b="1" dirty="0">
                <a:solidFill>
                  <a:schemeClr val="tx1"/>
                </a:solidFill>
                <a:ea typeface="+mj-ea"/>
                <a:cs typeface="+mj-cs"/>
              </a:rPr>
              <a:t>LECTURE 4:	 APPLICATIONS</a:t>
            </a:r>
            <a:endParaRPr lang="en-US" sz="3600" dirty="0">
              <a:solidFill>
                <a:schemeClr val="tx1"/>
              </a:solidFill>
              <a:ea typeface="+mj-ea"/>
              <a:cs typeface="+mj-cs"/>
            </a:endParaRPr>
          </a:p>
        </p:txBody>
      </p:sp>
      <p:pic>
        <p:nvPicPr>
          <p:cNvPr id="28677" name="Immagine 25" descr="univr-color.gif">
            <a:extLst>
              <a:ext uri="{FF2B5EF4-FFF2-40B4-BE49-F238E27FC236}">
                <a16:creationId xmlns:a16="http://schemas.microsoft.com/office/drawing/2014/main" id="{0F2A3EAB-47C4-4463-9952-A31D235A5E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7141" y="3805014"/>
            <a:ext cx="1098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CasellaDiTesto 1">
            <a:extLst>
              <a:ext uri="{FF2B5EF4-FFF2-40B4-BE49-F238E27FC236}">
                <a16:creationId xmlns:a16="http://schemas.microsoft.com/office/drawing/2014/main" id="{7FE76117-C115-45E9-82F7-562E82BF0E7A}"/>
              </a:ext>
            </a:extLst>
          </p:cNvPr>
          <p:cNvSpPr txBox="1">
            <a:spLocks noChangeArrowheads="1"/>
          </p:cNvSpPr>
          <p:nvPr/>
        </p:nvSpPr>
        <p:spPr bwMode="auto">
          <a:xfrm>
            <a:off x="8304213" y="20081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en-US" altLang="it-IT" sz="1800" dirty="0">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A34FED-57F4-AC4E-B2E3-06F2FEAD36B1}"/>
              </a:ext>
            </a:extLst>
          </p:cNvPr>
          <p:cNvSpPr>
            <a:spLocks noGrp="1"/>
          </p:cNvSpPr>
          <p:nvPr>
            <p:ph type="title"/>
          </p:nvPr>
        </p:nvSpPr>
        <p:spPr/>
        <p:txBody>
          <a:bodyPr/>
          <a:lstStyle/>
          <a:p>
            <a:r>
              <a:rPr lang="it-IT" dirty="0"/>
              <a:t>BROCARDOS</a:t>
            </a:r>
          </a:p>
        </p:txBody>
      </p:sp>
      <p:sp>
        <p:nvSpPr>
          <p:cNvPr id="3" name="Segnaposto contenuto 2">
            <a:extLst>
              <a:ext uri="{FF2B5EF4-FFF2-40B4-BE49-F238E27FC236}">
                <a16:creationId xmlns:a16="http://schemas.microsoft.com/office/drawing/2014/main" id="{E1655895-0259-174D-BA10-0F4FAC20D340}"/>
              </a:ext>
            </a:extLst>
          </p:cNvPr>
          <p:cNvSpPr>
            <a:spLocks noGrp="1"/>
          </p:cNvSpPr>
          <p:nvPr>
            <p:ph idx="1"/>
          </p:nvPr>
        </p:nvSpPr>
        <p:spPr/>
        <p:txBody>
          <a:bodyPr/>
          <a:lstStyle/>
          <a:p>
            <a:r>
              <a:rPr lang="it-IT" dirty="0" err="1"/>
              <a:t>Such</a:t>
            </a:r>
            <a:r>
              <a:rPr lang="it-IT" dirty="0"/>
              <a:t> </a:t>
            </a:r>
            <a:r>
              <a:rPr lang="it-IT" dirty="0" err="1"/>
              <a:t>principles</a:t>
            </a:r>
            <a:r>
              <a:rPr lang="it-IT" dirty="0"/>
              <a:t> are </a:t>
            </a:r>
            <a:r>
              <a:rPr lang="it-IT" dirty="0" err="1"/>
              <a:t>expressed</a:t>
            </a:r>
            <a:r>
              <a:rPr lang="it-IT" dirty="0"/>
              <a:t> in </a:t>
            </a:r>
            <a:r>
              <a:rPr lang="it-IT" i="1" dirty="0" err="1"/>
              <a:t>brocardos</a:t>
            </a:r>
            <a:r>
              <a:rPr lang="it-IT" i="1" dirty="0"/>
              <a:t> </a:t>
            </a:r>
            <a:r>
              <a:rPr lang="it-IT" dirty="0"/>
              <a:t>(in English </a:t>
            </a:r>
            <a:r>
              <a:rPr lang="it-IT" i="1" dirty="0" err="1"/>
              <a:t>adage</a:t>
            </a:r>
            <a:r>
              <a:rPr lang="it-IT" dirty="0"/>
              <a:t>, or </a:t>
            </a:r>
            <a:r>
              <a:rPr lang="it-IT" i="1" dirty="0" err="1"/>
              <a:t>broach</a:t>
            </a:r>
            <a:r>
              <a:rPr lang="it-IT" dirty="0"/>
              <a:t>)</a:t>
            </a:r>
          </a:p>
          <a:p>
            <a:r>
              <a:rPr lang="it-IT" dirty="0"/>
              <a:t>Some of </a:t>
            </a:r>
            <a:r>
              <a:rPr lang="it-IT" dirty="0" err="1"/>
              <a:t>these</a:t>
            </a:r>
            <a:r>
              <a:rPr lang="it-IT" dirty="0"/>
              <a:t> </a:t>
            </a:r>
            <a:r>
              <a:rPr lang="it-IT" dirty="0" err="1"/>
              <a:t>principles</a:t>
            </a:r>
            <a:r>
              <a:rPr lang="it-IT" dirty="0"/>
              <a:t> are </a:t>
            </a:r>
            <a:r>
              <a:rPr lang="it-IT" dirty="0" err="1"/>
              <a:t>expression</a:t>
            </a:r>
            <a:r>
              <a:rPr lang="it-IT" dirty="0"/>
              <a:t> of </a:t>
            </a:r>
            <a:r>
              <a:rPr lang="it-IT" i="1" dirty="0" err="1"/>
              <a:t>viewpoints</a:t>
            </a:r>
            <a:r>
              <a:rPr lang="it-IT" dirty="0"/>
              <a:t> </a:t>
            </a:r>
            <a:r>
              <a:rPr lang="it-IT" dirty="0" err="1"/>
              <a:t>as</a:t>
            </a:r>
            <a:r>
              <a:rPr lang="it-IT" dirty="0"/>
              <a:t> the model of </a:t>
            </a:r>
            <a:r>
              <a:rPr lang="it-IT" dirty="0" err="1"/>
              <a:t>roman</a:t>
            </a:r>
            <a:r>
              <a:rPr lang="it-IT" dirty="0"/>
              <a:t> law </a:t>
            </a:r>
            <a:r>
              <a:rPr lang="it-IT" dirty="0" err="1"/>
              <a:t>was</a:t>
            </a:r>
            <a:r>
              <a:rPr lang="it-IT" dirty="0"/>
              <a:t> </a:t>
            </a:r>
            <a:r>
              <a:rPr lang="it-IT" i="1" dirty="0" err="1"/>
              <a:t>sapiential</a:t>
            </a:r>
            <a:r>
              <a:rPr lang="it-IT" dirty="0"/>
              <a:t>, </a:t>
            </a:r>
            <a:r>
              <a:rPr lang="it-IT" dirty="0" err="1"/>
              <a:t>namely</a:t>
            </a:r>
            <a:r>
              <a:rPr lang="it-IT" dirty="0"/>
              <a:t> </a:t>
            </a:r>
            <a:r>
              <a:rPr lang="it-IT" dirty="0" err="1"/>
              <a:t>it</a:t>
            </a:r>
            <a:r>
              <a:rPr lang="it-IT" dirty="0"/>
              <a:t> </a:t>
            </a:r>
            <a:r>
              <a:rPr lang="it-IT" dirty="0" err="1"/>
              <a:t>was</a:t>
            </a:r>
            <a:r>
              <a:rPr lang="it-IT" dirty="0"/>
              <a:t> </a:t>
            </a:r>
            <a:r>
              <a:rPr lang="it-IT" dirty="0" err="1"/>
              <a:t>based</a:t>
            </a:r>
            <a:r>
              <a:rPr lang="it-IT" dirty="0"/>
              <a:t> </a:t>
            </a:r>
            <a:r>
              <a:rPr lang="it-IT" dirty="0" err="1"/>
              <a:t>upon</a:t>
            </a:r>
            <a:r>
              <a:rPr lang="it-IT" dirty="0"/>
              <a:t> the </a:t>
            </a:r>
            <a:r>
              <a:rPr lang="it-IT" dirty="0" err="1"/>
              <a:t>very</a:t>
            </a:r>
            <a:r>
              <a:rPr lang="it-IT" dirty="0"/>
              <a:t> </a:t>
            </a:r>
            <a:r>
              <a:rPr lang="it-IT" dirty="0" err="1"/>
              <a:t>notion</a:t>
            </a:r>
            <a:r>
              <a:rPr lang="it-IT" dirty="0"/>
              <a:t> of </a:t>
            </a:r>
            <a:r>
              <a:rPr lang="it-IT" i="1" dirty="0" err="1"/>
              <a:t>informed</a:t>
            </a:r>
            <a:r>
              <a:rPr lang="it-IT" i="1" dirty="0"/>
              <a:t> opinion</a:t>
            </a:r>
            <a:r>
              <a:rPr lang="it-IT" dirty="0"/>
              <a:t> of a </a:t>
            </a:r>
            <a:r>
              <a:rPr lang="it-IT" dirty="0" err="1"/>
              <a:t>jurist</a:t>
            </a:r>
            <a:endParaRPr lang="it-IT" dirty="0"/>
          </a:p>
        </p:txBody>
      </p:sp>
      <p:sp>
        <p:nvSpPr>
          <p:cNvPr id="4" name="Segnaposto piè di pagina 3">
            <a:extLst>
              <a:ext uri="{FF2B5EF4-FFF2-40B4-BE49-F238E27FC236}">
                <a16:creationId xmlns:a16="http://schemas.microsoft.com/office/drawing/2014/main" id="{99E3815E-0A53-AD4D-8E43-23D25DAC299E}"/>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128194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81FC-1B82-1F4B-96A8-30C2EB072DC8}"/>
              </a:ext>
            </a:extLst>
          </p:cNvPr>
          <p:cNvSpPr>
            <a:spLocks noGrp="1"/>
          </p:cNvSpPr>
          <p:nvPr>
            <p:ph type="title"/>
          </p:nvPr>
        </p:nvSpPr>
        <p:spPr>
          <a:xfrm>
            <a:off x="721096" y="483518"/>
            <a:ext cx="7886700" cy="994172"/>
          </a:xfrm>
        </p:spPr>
        <p:txBody>
          <a:bodyPr>
            <a:normAutofit/>
          </a:bodyPr>
          <a:lstStyle/>
          <a:p>
            <a:pPr algn="ctr"/>
            <a:r>
              <a:rPr lang="en-US" sz="3000" b="1" dirty="0">
                <a:solidFill>
                  <a:schemeClr val="accent4">
                    <a:lumMod val="75000"/>
                  </a:schemeClr>
                </a:solidFill>
                <a:latin typeface="Arial Narrow" panose="020B0606020202030204" pitchFamily="34" charset="0"/>
                <a:cs typeface="+mj-cs"/>
              </a:rPr>
              <a:t>Ethical theories and major ethical philosophers </a:t>
            </a:r>
          </a:p>
        </p:txBody>
      </p:sp>
      <p:graphicFrame>
        <p:nvGraphicFramePr>
          <p:cNvPr id="4" name="Content Placeholder 3">
            <a:extLst>
              <a:ext uri="{FF2B5EF4-FFF2-40B4-BE49-F238E27FC236}">
                <a16:creationId xmlns:a16="http://schemas.microsoft.com/office/drawing/2014/main" id="{9B2892D2-1B28-1C42-9ED5-44E5466DD961}"/>
              </a:ext>
            </a:extLst>
          </p:cNvPr>
          <p:cNvGraphicFramePr>
            <a:graphicFrameLocks noGrp="1"/>
          </p:cNvGraphicFramePr>
          <p:nvPr>
            <p:ph idx="4294967295"/>
          </p:nvPr>
        </p:nvGraphicFramePr>
        <p:xfrm>
          <a:off x="1439652" y="2211710"/>
          <a:ext cx="6264696" cy="172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597159"/>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7488"/>
            <a:ext cx="7886700" cy="497215"/>
          </a:xfrm>
        </p:spPr>
        <p:txBody>
          <a:bodyPr>
            <a:normAutofit fontScale="90000"/>
          </a:bodyPr>
          <a:lstStyle/>
          <a:p>
            <a:pPr algn="ctr"/>
            <a:r>
              <a:rPr lang="en-US" sz="2800" b="1" dirty="0">
                <a:solidFill>
                  <a:schemeClr val="accent4">
                    <a:lumMod val="75000"/>
                  </a:schemeClr>
                </a:solidFill>
                <a:latin typeface="Arial Narrow" panose="020B0606020202030204" pitchFamily="34" charset="0"/>
              </a:rPr>
              <a:t>Ethical philosophers </a:t>
            </a:r>
            <a:endParaRPr lang="en-US" sz="2400" dirty="0"/>
          </a:p>
        </p:txBody>
      </p:sp>
      <p:sp>
        <p:nvSpPr>
          <p:cNvPr id="46081" name="Slide Number Placeholder 3"/>
          <p:cNvSpPr>
            <a:spLocks noGrp="1"/>
          </p:cNvSpPr>
          <p:nvPr>
            <p:ph type="sldNum" sz="quarter" idx="4294967295"/>
          </p:nvPr>
        </p:nvSpPr>
        <p:spPr bwMode="auto">
          <a:xfrm>
            <a:off x="8534400" y="4875213"/>
            <a:ext cx="609600" cy="18256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55000" lnSpcReduction="20000"/>
          </a:bodyPr>
          <a:lstStyle>
            <a:lvl1pPr>
              <a:spcBef>
                <a:spcPct val="20000"/>
              </a:spcBef>
              <a:buClr>
                <a:schemeClr val="accent2"/>
              </a:buClr>
              <a:buSzPct val="85000"/>
              <a:buFont typeface="Wingdings" charset="2"/>
              <a:buChar char="§"/>
              <a:defRPr sz="2400">
                <a:solidFill>
                  <a:schemeClr val="tx2"/>
                </a:solidFill>
                <a:latin typeface="Arial" charset="0"/>
              </a:defRPr>
            </a:lvl1pPr>
            <a:lvl2pPr marL="742809" indent="-285696">
              <a:spcBef>
                <a:spcPct val="20000"/>
              </a:spcBef>
              <a:buClr>
                <a:schemeClr val="accent2"/>
              </a:buClr>
              <a:buSzPct val="70000"/>
              <a:buFont typeface="Wingdings" charset="2"/>
              <a:buChar char="§"/>
              <a:defRPr sz="2000">
                <a:solidFill>
                  <a:schemeClr val="tx2"/>
                </a:solidFill>
                <a:latin typeface="Arial" charset="0"/>
              </a:defRPr>
            </a:lvl2pPr>
            <a:lvl3pPr marL="1142783" indent="-228556">
              <a:spcBef>
                <a:spcPct val="20000"/>
              </a:spcBef>
              <a:buClr>
                <a:schemeClr val="accent2"/>
              </a:buClr>
              <a:buSzPct val="70000"/>
              <a:buFont typeface="Wingdings" charset="2"/>
              <a:buChar char="§"/>
              <a:defRPr sz="2000">
                <a:solidFill>
                  <a:schemeClr val="tx2"/>
                </a:solidFill>
                <a:latin typeface="Arial" charset="0"/>
              </a:defRPr>
            </a:lvl3pPr>
            <a:lvl4pPr marL="1599896" indent="-228556">
              <a:spcBef>
                <a:spcPct val="20000"/>
              </a:spcBef>
              <a:buClr>
                <a:schemeClr val="accent2"/>
              </a:buClr>
              <a:buSzPct val="70000"/>
              <a:buFont typeface="Wingdings" charset="2"/>
              <a:buChar char="§"/>
              <a:defRPr sz="2000">
                <a:solidFill>
                  <a:schemeClr val="tx2"/>
                </a:solidFill>
                <a:latin typeface="Arial" charset="0"/>
              </a:defRPr>
            </a:lvl4pPr>
            <a:lvl5pPr marL="2057009" indent="-228556">
              <a:spcBef>
                <a:spcPct val="20000"/>
              </a:spcBef>
              <a:buClr>
                <a:schemeClr val="accent2"/>
              </a:buClr>
              <a:buSzPct val="70000"/>
              <a:buFont typeface="Wingdings" charset="2"/>
              <a:buChar char="§"/>
              <a:defRPr sz="2000">
                <a:solidFill>
                  <a:schemeClr val="tx2"/>
                </a:solidFill>
                <a:latin typeface="Arial" charset="0"/>
              </a:defRPr>
            </a:lvl5pPr>
            <a:lvl6pPr marL="2514122" indent="-228556" eaLnBrk="0" fontAlgn="base" hangingPunct="0">
              <a:spcBef>
                <a:spcPct val="20000"/>
              </a:spcBef>
              <a:spcAft>
                <a:spcPct val="0"/>
              </a:spcAft>
              <a:buClr>
                <a:schemeClr val="accent2"/>
              </a:buClr>
              <a:buSzPct val="70000"/>
              <a:buFont typeface="Wingdings" charset="2"/>
              <a:buChar char="§"/>
              <a:defRPr sz="2000">
                <a:solidFill>
                  <a:schemeClr val="tx2"/>
                </a:solidFill>
                <a:latin typeface="Arial" charset="0"/>
              </a:defRPr>
            </a:lvl6pPr>
            <a:lvl7pPr marL="2971235" indent="-228556" eaLnBrk="0" fontAlgn="base" hangingPunct="0">
              <a:spcBef>
                <a:spcPct val="20000"/>
              </a:spcBef>
              <a:spcAft>
                <a:spcPct val="0"/>
              </a:spcAft>
              <a:buClr>
                <a:schemeClr val="accent2"/>
              </a:buClr>
              <a:buSzPct val="70000"/>
              <a:buFont typeface="Wingdings" charset="2"/>
              <a:buChar char="§"/>
              <a:defRPr sz="2000">
                <a:solidFill>
                  <a:schemeClr val="tx2"/>
                </a:solidFill>
                <a:latin typeface="Arial" charset="0"/>
              </a:defRPr>
            </a:lvl7pPr>
            <a:lvl8pPr marL="3428349" indent="-228556" eaLnBrk="0" fontAlgn="base" hangingPunct="0">
              <a:spcBef>
                <a:spcPct val="20000"/>
              </a:spcBef>
              <a:spcAft>
                <a:spcPct val="0"/>
              </a:spcAft>
              <a:buClr>
                <a:schemeClr val="accent2"/>
              </a:buClr>
              <a:buSzPct val="70000"/>
              <a:buFont typeface="Wingdings" charset="2"/>
              <a:buChar char="§"/>
              <a:defRPr sz="2000">
                <a:solidFill>
                  <a:schemeClr val="tx2"/>
                </a:solidFill>
                <a:latin typeface="Arial" charset="0"/>
              </a:defRPr>
            </a:lvl8pPr>
            <a:lvl9pPr marL="3885462" indent="-228556" eaLnBrk="0" fontAlgn="base" hangingPunct="0">
              <a:spcBef>
                <a:spcPct val="20000"/>
              </a:spcBef>
              <a:spcAft>
                <a:spcPct val="0"/>
              </a:spcAft>
              <a:buClr>
                <a:schemeClr val="accent2"/>
              </a:buClr>
              <a:buSzPct val="70000"/>
              <a:buFont typeface="Wingdings" charset="2"/>
              <a:buChar char="§"/>
              <a:defRPr sz="2000">
                <a:solidFill>
                  <a:schemeClr val="tx2"/>
                </a:solidFill>
                <a:latin typeface="Arial" charset="0"/>
              </a:defRPr>
            </a:lvl9pPr>
          </a:lstStyle>
          <a:p>
            <a:pPr>
              <a:spcBef>
                <a:spcPct val="0"/>
              </a:spcBef>
              <a:buClrTx/>
              <a:buSzTx/>
              <a:buFontTx/>
              <a:buNone/>
              <a:defRPr/>
            </a:pPr>
            <a:fld id="{4EC1A82E-C7E3-9740-8350-E12654D4C438}" type="slidenum">
              <a:rPr lang="en-US" altLang="en-US" sz="1200">
                <a:solidFill>
                  <a:schemeClr val="tx1"/>
                </a:solidFill>
                <a:latin typeface="Times" charset="0"/>
                <a:ea typeface="ＭＳ Ｐゴシック" charset="-128"/>
              </a:rPr>
              <a:pPr>
                <a:spcBef>
                  <a:spcPct val="0"/>
                </a:spcBef>
                <a:buClrTx/>
                <a:buSzTx/>
                <a:buFontTx/>
                <a:buNone/>
                <a:defRPr/>
              </a:pPr>
              <a:t>12</a:t>
            </a:fld>
            <a:endParaRPr lang="en-US" altLang="en-US" sz="1200">
              <a:solidFill>
                <a:schemeClr val="tx1"/>
              </a:solidFill>
              <a:latin typeface="Times" charset="0"/>
              <a:ea typeface="ＭＳ Ｐゴシック" charset="-128"/>
            </a:endParaRPr>
          </a:p>
        </p:txBody>
      </p:sp>
      <p:graphicFrame>
        <p:nvGraphicFramePr>
          <p:cNvPr id="270377" name="Group 41"/>
          <p:cNvGraphicFramePr>
            <a:graphicFrameLocks noGrp="1"/>
          </p:cNvGraphicFramePr>
          <p:nvPr>
            <p:ph type="tbl" idx="4294967295"/>
            <p:extLst>
              <p:ext uri="{D42A27DB-BD31-4B8C-83A1-F6EECF244321}">
                <p14:modId xmlns:p14="http://schemas.microsoft.com/office/powerpoint/2010/main" val="761601692"/>
              </p:ext>
            </p:extLst>
          </p:nvPr>
        </p:nvGraphicFramePr>
        <p:xfrm>
          <a:off x="1700224" y="1390472"/>
          <a:ext cx="5743552" cy="3046645"/>
        </p:xfrm>
        <a:graphic>
          <a:graphicData uri="http://schemas.openxmlformats.org/drawingml/2006/table">
            <a:tbl>
              <a:tblPr/>
              <a:tblGrid>
                <a:gridCol w="1435888">
                  <a:extLst>
                    <a:ext uri="{9D8B030D-6E8A-4147-A177-3AD203B41FA5}">
                      <a16:colId xmlns:a16="http://schemas.microsoft.com/office/drawing/2014/main" val="20000"/>
                    </a:ext>
                  </a:extLst>
                </a:gridCol>
                <a:gridCol w="1435888">
                  <a:extLst>
                    <a:ext uri="{9D8B030D-6E8A-4147-A177-3AD203B41FA5}">
                      <a16:colId xmlns:a16="http://schemas.microsoft.com/office/drawing/2014/main" val="20001"/>
                    </a:ext>
                  </a:extLst>
                </a:gridCol>
                <a:gridCol w="1435888">
                  <a:extLst>
                    <a:ext uri="{9D8B030D-6E8A-4147-A177-3AD203B41FA5}">
                      <a16:colId xmlns:a16="http://schemas.microsoft.com/office/drawing/2014/main" val="20002"/>
                    </a:ext>
                  </a:extLst>
                </a:gridCol>
                <a:gridCol w="1435888">
                  <a:extLst>
                    <a:ext uri="{9D8B030D-6E8A-4147-A177-3AD203B41FA5}">
                      <a16:colId xmlns:a16="http://schemas.microsoft.com/office/drawing/2014/main" val="986425735"/>
                    </a:ext>
                  </a:extLst>
                </a:gridCol>
              </a:tblGrid>
              <a:tr h="382844">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endParaRPr kumimoji="0" lang="en-GB" altLang="en-US" sz="1500" b="1" i="0" u="none" strike="noStrike" cap="none" normalizeH="0" baseline="0" dirty="0">
                        <a:ln>
                          <a:noFill/>
                        </a:ln>
                        <a:solidFill>
                          <a:schemeClr val="tx1"/>
                        </a:solidFill>
                        <a:effectLst>
                          <a:outerShdw blurRad="38100" dist="38100" dir="2700000" algn="tl">
                            <a:srgbClr val="C0C0C0"/>
                          </a:outerShdw>
                        </a:effectLst>
                        <a:latin typeface="Arial" charset="0"/>
                        <a:ea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Utilitarianism</a:t>
                      </a:r>
                      <a:endParaRPr kumimoji="0" lang="en-GB"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54C64"/>
                    </a:solid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Deontology</a:t>
                      </a:r>
                      <a:endParaRPr kumimoji="0" lang="en-GB"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176AB"/>
                    </a:solid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Virtue</a:t>
                      </a:r>
                      <a:endParaRPr kumimoji="0" lang="en-GB"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endParaRP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812405">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tx1"/>
                          </a:solidFill>
                          <a:effectLst>
                            <a:outerShdw blurRad="38100" dist="38100" dir="2700000" algn="tl">
                              <a:srgbClr val="C0C0C0"/>
                            </a:outerShdw>
                          </a:effectLst>
                          <a:latin typeface="Arial" charset="0"/>
                          <a:ea typeface="ＭＳ Ｐゴシック" charset="-128"/>
                        </a:rPr>
                        <a:t>Morality depends on…</a:t>
                      </a:r>
                      <a:endParaRPr kumimoji="0" lang="en-GB" altLang="en-US" sz="1500" b="0" i="0" u="none" strike="noStrike" cap="none" normalizeH="0" baseline="0" dirty="0">
                        <a:ln>
                          <a:noFill/>
                        </a:ln>
                        <a:solidFill>
                          <a:schemeClr val="tx1"/>
                        </a:solidFill>
                        <a:effectLst>
                          <a:outerShdw blurRad="38100" dist="38100" dir="2700000" algn="tl">
                            <a:srgbClr val="C0C0C0"/>
                          </a:outerShdw>
                        </a:effectLst>
                        <a:latin typeface="Arial" charset="0"/>
                        <a:ea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Consequences</a:t>
                      </a:r>
                    </a:p>
                    <a:p>
                      <a:pPr marL="0" marR="0" lvl="0" indent="0" algn="l" defTabSz="914400" rtl="0" eaLnBrk="1" fontAlgn="base" latinLnBrk="0" hangingPunct="1">
                        <a:lnSpc>
                          <a:spcPct val="100000"/>
                        </a:lnSpc>
                        <a:spcBef>
                          <a:spcPct val="25000"/>
                        </a:spcBef>
                        <a:spcAft>
                          <a:spcPct val="0"/>
                        </a:spcAft>
                        <a:buClrTx/>
                        <a:buSzTx/>
                        <a:buFontTx/>
                        <a:buNone/>
                        <a:tabLst/>
                      </a:pPr>
                      <a:r>
                        <a:rPr kumimoji="0" lang="ja-JP"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a:t>
                      </a:r>
                      <a:r>
                        <a:rPr kumimoji="0" lang="en-US" altLang="ja-JP"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cost / benefit</a:t>
                      </a:r>
                      <a:r>
                        <a:rPr kumimoji="0" lang="ja-JP"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a:t>
                      </a:r>
                      <a:endParaRPr kumimoji="0" lang="en-GB"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54C64"/>
                    </a:solid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a:ln>
                            <a:noFill/>
                          </a:ln>
                          <a:solidFill>
                            <a:schemeClr val="bg1"/>
                          </a:solidFill>
                          <a:effectLst>
                            <a:outerShdw blurRad="38100" dist="38100" dir="2700000" algn="tl">
                              <a:srgbClr val="000000"/>
                            </a:outerShdw>
                          </a:effectLst>
                          <a:latin typeface="Arial" charset="0"/>
                          <a:ea typeface="ＭＳ Ｐゴシック" charset="-128"/>
                        </a:rPr>
                        <a:t>Conformity to moral principles</a:t>
                      </a:r>
                      <a:endParaRPr kumimoji="0" lang="en-GB" altLang="en-US" sz="1500" b="0" i="0" u="none" strike="noStrike" cap="none" normalizeH="0" baseline="0">
                        <a:ln>
                          <a:noFill/>
                        </a:ln>
                        <a:solidFill>
                          <a:schemeClr val="bg1"/>
                        </a:solidFill>
                        <a:effectLst>
                          <a:outerShdw blurRad="38100" dist="38100" dir="2700000" algn="tl">
                            <a:srgbClr val="000000"/>
                          </a:outerShdw>
                        </a:effectLst>
                        <a:latin typeface="Arial" charset="0"/>
                        <a:ea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176AB"/>
                    </a:solid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Perfecting one</a:t>
                      </a:r>
                      <a:r>
                        <a:rPr kumimoji="0" lang="ja-JP"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a:t>
                      </a:r>
                      <a:r>
                        <a:rPr kumimoji="0" lang="en-US" altLang="ja-JP"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s character</a:t>
                      </a:r>
                      <a:endParaRPr kumimoji="0" lang="en-GB"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endParaRP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1"/>
                  </a:ext>
                </a:extLst>
              </a:tr>
              <a:tr h="811266">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a:ln>
                            <a:noFill/>
                          </a:ln>
                          <a:solidFill>
                            <a:schemeClr val="tx1"/>
                          </a:solidFill>
                          <a:effectLst>
                            <a:outerShdw blurRad="38100" dist="38100" dir="2700000" algn="tl">
                              <a:srgbClr val="C0C0C0"/>
                            </a:outerShdw>
                          </a:effectLst>
                          <a:latin typeface="Arial" charset="0"/>
                          <a:ea typeface="ＭＳ Ｐゴシック" charset="-128"/>
                        </a:rPr>
                        <a:t>Key philosophers</a:t>
                      </a:r>
                      <a:endParaRPr kumimoji="0" lang="en-GB" altLang="en-US" sz="1500" b="0" i="0" u="none" strike="noStrike" cap="none" normalizeH="0" baseline="0">
                        <a:ln>
                          <a:noFill/>
                        </a:ln>
                        <a:solidFill>
                          <a:schemeClr val="tx1"/>
                        </a:solidFill>
                        <a:effectLst>
                          <a:outerShdw blurRad="38100" dist="38100" dir="2700000" algn="tl">
                            <a:srgbClr val="C0C0C0"/>
                          </a:outerShdw>
                        </a:effectLst>
                        <a:latin typeface="Arial" charset="0"/>
                        <a:ea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Mill, Bentham</a:t>
                      </a:r>
                      <a:endParaRPr kumimoji="0" lang="en-GB"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54C64"/>
                    </a:solid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a:ln>
                            <a:noFill/>
                          </a:ln>
                          <a:solidFill>
                            <a:schemeClr val="bg1"/>
                          </a:solidFill>
                          <a:effectLst>
                            <a:outerShdw blurRad="38100" dist="38100" dir="2700000" algn="tl">
                              <a:srgbClr val="000000"/>
                            </a:outerShdw>
                          </a:effectLst>
                          <a:latin typeface="Arial" charset="0"/>
                          <a:ea typeface="ＭＳ Ｐゴシック" charset="-128"/>
                        </a:rPr>
                        <a:t>Kant</a:t>
                      </a:r>
                      <a:endParaRPr kumimoji="0" lang="en-GB" altLang="en-US" sz="1500" b="0" i="0" u="none" strike="noStrike" cap="none" normalizeH="0" baseline="0">
                        <a:ln>
                          <a:noFill/>
                        </a:ln>
                        <a:solidFill>
                          <a:schemeClr val="bg1"/>
                        </a:solidFill>
                        <a:effectLst>
                          <a:outerShdw blurRad="38100" dist="38100" dir="2700000" algn="tl">
                            <a:srgbClr val="000000"/>
                          </a:outerShdw>
                        </a:effectLst>
                        <a:latin typeface="Arial" charset="0"/>
                        <a:ea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176AB"/>
                    </a:solid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Aristotle</a:t>
                      </a:r>
                      <a:endParaRPr kumimoji="0" lang="en-GB"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endParaRP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2"/>
                  </a:ext>
                </a:extLst>
              </a:tr>
              <a:tr h="812405">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tx1"/>
                          </a:solidFill>
                          <a:effectLst>
                            <a:outerShdw blurRad="38100" dist="38100" dir="2700000" algn="tl">
                              <a:srgbClr val="C0C0C0"/>
                            </a:outerShdw>
                          </a:effectLst>
                          <a:latin typeface="Arial" charset="0"/>
                          <a:ea typeface="ＭＳ Ｐゴシック" charset="-128"/>
                        </a:rPr>
                        <a:t>Jargon</a:t>
                      </a:r>
                      <a:endParaRPr kumimoji="0" lang="en-GB" altLang="en-US" sz="1500" b="0" i="0" u="none" strike="noStrike" cap="none" normalizeH="0" baseline="0" dirty="0">
                        <a:ln>
                          <a:noFill/>
                        </a:ln>
                        <a:solidFill>
                          <a:schemeClr val="tx1"/>
                        </a:solidFill>
                        <a:effectLst>
                          <a:outerShdw blurRad="38100" dist="38100" dir="2700000" algn="tl">
                            <a:srgbClr val="C0C0C0"/>
                          </a:outerShdw>
                        </a:effectLst>
                        <a:latin typeface="Arial" charset="0"/>
                        <a:ea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a:ln>
                            <a:noFill/>
                          </a:ln>
                          <a:solidFill>
                            <a:schemeClr val="bg1"/>
                          </a:solidFill>
                          <a:effectLst>
                            <a:outerShdw blurRad="38100" dist="38100" dir="2700000" algn="tl">
                              <a:srgbClr val="000000"/>
                            </a:outerShdw>
                          </a:effectLst>
                          <a:latin typeface="Arial" charset="0"/>
                          <a:ea typeface="ＭＳ Ｐゴシック" charset="-128"/>
                        </a:rPr>
                        <a:t>Greatest Happiness Principle</a:t>
                      </a:r>
                      <a:endParaRPr kumimoji="0" lang="en-GB" altLang="en-US" sz="1500" b="0" i="0" u="none" strike="noStrike" cap="none" normalizeH="0" baseline="0">
                        <a:ln>
                          <a:noFill/>
                        </a:ln>
                        <a:solidFill>
                          <a:schemeClr val="bg1"/>
                        </a:solidFill>
                        <a:effectLst>
                          <a:outerShdw blurRad="38100" dist="38100" dir="2700000" algn="tl">
                            <a:srgbClr val="000000"/>
                          </a:outerShdw>
                        </a:effectLst>
                        <a:latin typeface="Arial" charset="0"/>
                        <a:ea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54C64"/>
                    </a:solid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Categorical Imperative</a:t>
                      </a:r>
                      <a:endParaRPr kumimoji="0" lang="en-GB"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176AB"/>
                    </a:solidFill>
                  </a:tcPr>
                </a:tc>
                <a:tc>
                  <a:txBody>
                    <a:bodyPr/>
                    <a:lstStyle>
                      <a:lvl1pPr>
                        <a:spcBef>
                          <a:spcPct val="20000"/>
                        </a:spcBef>
                        <a:defRPr sz="1600">
                          <a:solidFill>
                            <a:schemeClr val="bg2"/>
                          </a:solidFill>
                          <a:latin typeface="Verdana" charset="0"/>
                          <a:ea typeface="ＭＳ Ｐゴシック" charset="-128"/>
                        </a:defRPr>
                      </a:lvl1pPr>
                      <a:lvl2pPr marL="742950" indent="-285750">
                        <a:spcBef>
                          <a:spcPct val="20000"/>
                        </a:spcBef>
                        <a:defRPr sz="1600">
                          <a:solidFill>
                            <a:schemeClr val="bg2"/>
                          </a:solidFill>
                          <a:latin typeface="Verdana" charset="0"/>
                          <a:ea typeface="ＭＳ Ｐゴシック" charset="-128"/>
                        </a:defRPr>
                      </a:lvl2pPr>
                      <a:lvl3pPr marL="1143000" indent="-228600">
                        <a:spcBef>
                          <a:spcPct val="20000"/>
                        </a:spcBef>
                        <a:defRPr sz="1600">
                          <a:solidFill>
                            <a:schemeClr val="bg2"/>
                          </a:solidFill>
                          <a:latin typeface="Verdana" charset="0"/>
                          <a:ea typeface="ＭＳ Ｐゴシック" charset="-128"/>
                        </a:defRPr>
                      </a:lvl3pPr>
                      <a:lvl4pPr marL="1600200" indent="-228600">
                        <a:spcBef>
                          <a:spcPct val="20000"/>
                        </a:spcBef>
                        <a:defRPr sz="1600">
                          <a:solidFill>
                            <a:schemeClr val="bg2"/>
                          </a:solidFill>
                          <a:latin typeface="Verdana" charset="0"/>
                          <a:ea typeface="ＭＳ Ｐゴシック" charset="-128"/>
                        </a:defRPr>
                      </a:lvl4pPr>
                      <a:lvl5pPr marL="2057400" indent="-228600">
                        <a:spcBef>
                          <a:spcPct val="20000"/>
                        </a:spcBef>
                        <a:defRPr sz="1600">
                          <a:solidFill>
                            <a:schemeClr val="bg2"/>
                          </a:solidFill>
                          <a:latin typeface="Verdana" charset="0"/>
                          <a:ea typeface="ＭＳ Ｐゴシック" charset="-128"/>
                        </a:defRPr>
                      </a:lvl5pPr>
                      <a:lvl6pPr marL="2514600" indent="-228600" eaLnBrk="0" fontAlgn="base" hangingPunct="0">
                        <a:spcBef>
                          <a:spcPct val="20000"/>
                        </a:spcBef>
                        <a:spcAft>
                          <a:spcPct val="0"/>
                        </a:spcAft>
                        <a:defRPr sz="1600">
                          <a:solidFill>
                            <a:schemeClr val="bg2"/>
                          </a:solidFill>
                          <a:latin typeface="Verdana" charset="0"/>
                          <a:ea typeface="ＭＳ Ｐゴシック" charset="-128"/>
                        </a:defRPr>
                      </a:lvl6pPr>
                      <a:lvl7pPr marL="2971800" indent="-228600" eaLnBrk="0" fontAlgn="base" hangingPunct="0">
                        <a:spcBef>
                          <a:spcPct val="20000"/>
                        </a:spcBef>
                        <a:spcAft>
                          <a:spcPct val="0"/>
                        </a:spcAft>
                        <a:defRPr sz="1600">
                          <a:solidFill>
                            <a:schemeClr val="bg2"/>
                          </a:solidFill>
                          <a:latin typeface="Verdana" charset="0"/>
                          <a:ea typeface="ＭＳ Ｐゴシック" charset="-128"/>
                        </a:defRPr>
                      </a:lvl7pPr>
                      <a:lvl8pPr marL="3429000" indent="-228600" eaLnBrk="0" fontAlgn="base" hangingPunct="0">
                        <a:spcBef>
                          <a:spcPct val="20000"/>
                        </a:spcBef>
                        <a:spcAft>
                          <a:spcPct val="0"/>
                        </a:spcAft>
                        <a:defRPr sz="1600">
                          <a:solidFill>
                            <a:schemeClr val="bg2"/>
                          </a:solidFill>
                          <a:latin typeface="Verdana" charset="0"/>
                          <a:ea typeface="ＭＳ Ｐゴシック" charset="-128"/>
                        </a:defRPr>
                      </a:lvl8pPr>
                      <a:lvl9pPr marL="3886200" indent="-228600" eaLnBrk="0" fontAlgn="base" hangingPunct="0">
                        <a:spcBef>
                          <a:spcPct val="20000"/>
                        </a:spcBef>
                        <a:spcAft>
                          <a:spcPct val="0"/>
                        </a:spcAft>
                        <a:defRPr sz="1600">
                          <a:solidFill>
                            <a:schemeClr val="bg2"/>
                          </a:solidFill>
                          <a:latin typeface="Verdana" charset="0"/>
                          <a:ea typeface="ＭＳ Ｐゴシック" charset="-128"/>
                        </a:defRPr>
                      </a:lvl9pPr>
                    </a:lstStyle>
                    <a:p>
                      <a:pPr marL="0" marR="0" lvl="0" indent="0" algn="l" defTabSz="914400" rtl="0" eaLnBrk="1" fontAlgn="base" latinLnBrk="0" hangingPunct="1">
                        <a:lnSpc>
                          <a:spcPct val="100000"/>
                        </a:lnSpc>
                        <a:spcBef>
                          <a:spcPct val="25000"/>
                        </a:spcBef>
                        <a:spcAft>
                          <a:spcPct val="0"/>
                        </a:spcAft>
                        <a:buClrTx/>
                        <a:buSzTx/>
                        <a:buFontTx/>
                        <a:buNone/>
                        <a:tabLst/>
                      </a:pPr>
                      <a:r>
                        <a:rPr kumimoji="0" lang="en-US"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rPr>
                        <a:t>Telos</a:t>
                      </a:r>
                      <a:endParaRPr kumimoji="0" lang="en-GB" altLang="en-US" sz="1500" b="0" i="0" u="none" strike="noStrike" cap="none" normalizeH="0" baseline="0" dirty="0">
                        <a:ln>
                          <a:noFill/>
                        </a:ln>
                        <a:solidFill>
                          <a:schemeClr val="bg1"/>
                        </a:solidFill>
                        <a:effectLst>
                          <a:outerShdw blurRad="38100" dist="38100" dir="2700000" algn="tl">
                            <a:srgbClr val="000000"/>
                          </a:outerShdw>
                        </a:effectLst>
                        <a:latin typeface="Arial" charset="0"/>
                        <a:ea typeface="ＭＳ Ｐゴシック" charset="-128"/>
                      </a:endParaRP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2640473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A34FED-57F4-AC4E-B2E3-06F2FEAD36B1}"/>
              </a:ext>
            </a:extLst>
          </p:cNvPr>
          <p:cNvSpPr>
            <a:spLocks noGrp="1"/>
          </p:cNvSpPr>
          <p:nvPr>
            <p:ph type="title"/>
          </p:nvPr>
        </p:nvSpPr>
        <p:spPr/>
        <p:txBody>
          <a:bodyPr/>
          <a:lstStyle/>
          <a:p>
            <a:r>
              <a:rPr lang="it-IT" dirty="0"/>
              <a:t>BASIC SOLUTIONS TO IMPLICIT EXCEPTIONS</a:t>
            </a:r>
          </a:p>
        </p:txBody>
      </p:sp>
      <p:sp>
        <p:nvSpPr>
          <p:cNvPr id="3" name="Segnaposto contenuto 2">
            <a:extLst>
              <a:ext uri="{FF2B5EF4-FFF2-40B4-BE49-F238E27FC236}">
                <a16:creationId xmlns:a16="http://schemas.microsoft.com/office/drawing/2014/main" id="{E1655895-0259-174D-BA10-0F4FAC20D340}"/>
              </a:ext>
            </a:extLst>
          </p:cNvPr>
          <p:cNvSpPr>
            <a:spLocks noGrp="1"/>
          </p:cNvSpPr>
          <p:nvPr>
            <p:ph idx="1"/>
          </p:nvPr>
        </p:nvSpPr>
        <p:spPr/>
        <p:txBody>
          <a:bodyPr/>
          <a:lstStyle/>
          <a:p>
            <a:r>
              <a:rPr lang="it-IT" sz="2400" b="1" dirty="0"/>
              <a:t>LEX POSTERIOR</a:t>
            </a:r>
            <a:r>
              <a:rPr lang="it-IT" sz="2400" dirty="0"/>
              <a:t>: </a:t>
            </a:r>
            <a:r>
              <a:rPr lang="it-IT" sz="2400" dirty="0" err="1"/>
              <a:t>when</a:t>
            </a:r>
            <a:r>
              <a:rPr lang="it-IT" sz="2400" dirty="0"/>
              <a:t> the law </a:t>
            </a:r>
            <a:r>
              <a:rPr lang="it-IT" sz="2400" dirty="0" err="1"/>
              <a:t>is</a:t>
            </a:r>
            <a:r>
              <a:rPr lang="it-IT" sz="2400" dirty="0"/>
              <a:t> </a:t>
            </a:r>
            <a:r>
              <a:rPr lang="it-IT" sz="2400" dirty="0" err="1"/>
              <a:t>modified</a:t>
            </a:r>
            <a:r>
              <a:rPr lang="it-IT" sz="2400" dirty="0"/>
              <a:t> in an </a:t>
            </a:r>
            <a:r>
              <a:rPr lang="it-IT" sz="2400" dirty="0" err="1"/>
              <a:t>instant</a:t>
            </a:r>
            <a:r>
              <a:rPr lang="it-IT" sz="2400" dirty="0"/>
              <a:t> of time t, </a:t>
            </a:r>
            <a:r>
              <a:rPr lang="it-IT" sz="2400" dirty="0" err="1"/>
              <a:t>then</a:t>
            </a:r>
            <a:r>
              <a:rPr lang="it-IT" sz="2400" dirty="0"/>
              <a:t> the </a:t>
            </a:r>
            <a:r>
              <a:rPr lang="it-IT" sz="2400" dirty="0" err="1"/>
              <a:t>previously</a:t>
            </a:r>
            <a:r>
              <a:rPr lang="it-IT" sz="2400" dirty="0"/>
              <a:t> </a:t>
            </a:r>
            <a:r>
              <a:rPr lang="it-IT" sz="2400" dirty="0" err="1"/>
              <a:t>existing</a:t>
            </a:r>
            <a:r>
              <a:rPr lang="it-IT" sz="2400" dirty="0"/>
              <a:t> </a:t>
            </a:r>
            <a:r>
              <a:rPr lang="it-IT" sz="2400" dirty="0" err="1"/>
              <a:t>norm</a:t>
            </a:r>
            <a:r>
              <a:rPr lang="it-IT" sz="2400" dirty="0"/>
              <a:t> </a:t>
            </a:r>
            <a:r>
              <a:rPr lang="it-IT" sz="2400" dirty="0" err="1"/>
              <a:t>is</a:t>
            </a:r>
            <a:r>
              <a:rPr lang="it-IT" sz="2400" dirty="0"/>
              <a:t> </a:t>
            </a:r>
            <a:r>
              <a:rPr lang="it-IT" sz="2400" dirty="0" err="1"/>
              <a:t>overwhelmed</a:t>
            </a:r>
            <a:endParaRPr lang="it-IT" sz="2400" dirty="0"/>
          </a:p>
          <a:p>
            <a:r>
              <a:rPr lang="it-IT" sz="2400" b="1" dirty="0"/>
              <a:t>LEX SUPERIOR</a:t>
            </a:r>
            <a:r>
              <a:rPr lang="it-IT" sz="2400" dirty="0"/>
              <a:t>: </a:t>
            </a:r>
            <a:r>
              <a:rPr lang="it-IT" sz="2400" dirty="0" err="1"/>
              <a:t>when</a:t>
            </a:r>
            <a:r>
              <a:rPr lang="it-IT" sz="2400" dirty="0"/>
              <a:t> </a:t>
            </a:r>
            <a:r>
              <a:rPr lang="it-IT" sz="2400" dirty="0" err="1"/>
              <a:t>two</a:t>
            </a:r>
            <a:r>
              <a:rPr lang="it-IT" sz="2400" dirty="0"/>
              <a:t> </a:t>
            </a:r>
            <a:r>
              <a:rPr lang="it-IT" sz="2400" dirty="0" err="1"/>
              <a:t>laws</a:t>
            </a:r>
            <a:r>
              <a:rPr lang="it-IT" sz="2400" dirty="0"/>
              <a:t> </a:t>
            </a:r>
            <a:r>
              <a:rPr lang="it-IT" sz="2400" dirty="0" err="1"/>
              <a:t>conflict</a:t>
            </a:r>
            <a:r>
              <a:rPr lang="it-IT" sz="2400" dirty="0"/>
              <a:t> </a:t>
            </a:r>
            <a:r>
              <a:rPr lang="it-IT" sz="2400" dirty="0" err="1"/>
              <a:t>that</a:t>
            </a:r>
            <a:r>
              <a:rPr lang="it-IT" sz="2400" dirty="0"/>
              <a:t> come from </a:t>
            </a:r>
            <a:r>
              <a:rPr lang="it-IT" sz="2400" dirty="0" err="1"/>
              <a:t>distinct</a:t>
            </a:r>
            <a:r>
              <a:rPr lang="it-IT" sz="2400" dirty="0"/>
              <a:t> </a:t>
            </a:r>
            <a:r>
              <a:rPr lang="it-IT" sz="2400" dirty="0" err="1"/>
              <a:t>institutions</a:t>
            </a:r>
            <a:r>
              <a:rPr lang="it-IT" sz="2400" dirty="0"/>
              <a:t>, the </a:t>
            </a:r>
            <a:r>
              <a:rPr lang="it-IT" sz="2400" dirty="0" err="1"/>
              <a:t>rule</a:t>
            </a:r>
            <a:r>
              <a:rPr lang="it-IT" sz="2400" dirty="0"/>
              <a:t> </a:t>
            </a:r>
            <a:r>
              <a:rPr lang="it-IT" sz="2400" dirty="0" err="1"/>
              <a:t>coming</a:t>
            </a:r>
            <a:r>
              <a:rPr lang="it-IT" sz="2400" dirty="0"/>
              <a:t> from the </a:t>
            </a:r>
            <a:r>
              <a:rPr lang="it-IT" sz="2400" dirty="0" err="1"/>
              <a:t>higher</a:t>
            </a:r>
            <a:r>
              <a:rPr lang="it-IT" sz="2400" dirty="0"/>
              <a:t> </a:t>
            </a:r>
            <a:r>
              <a:rPr lang="it-IT" sz="2400" dirty="0" err="1"/>
              <a:t>insitution</a:t>
            </a:r>
            <a:r>
              <a:rPr lang="it-IT" sz="2400" dirty="0"/>
              <a:t> </a:t>
            </a:r>
            <a:r>
              <a:rPr lang="it-IT" sz="2400" dirty="0" err="1"/>
              <a:t>prevails</a:t>
            </a:r>
            <a:endParaRPr lang="it-IT" sz="2400" dirty="0"/>
          </a:p>
          <a:p>
            <a:r>
              <a:rPr lang="it-IT" sz="2400" b="1" dirty="0"/>
              <a:t>LEX SPECIALIS</a:t>
            </a:r>
            <a:r>
              <a:rPr lang="it-IT" sz="2400" dirty="0"/>
              <a:t>: </a:t>
            </a:r>
            <a:r>
              <a:rPr lang="it-IT" sz="2400" dirty="0" err="1"/>
              <a:t>when</a:t>
            </a:r>
            <a:r>
              <a:rPr lang="it-IT" sz="2400" dirty="0"/>
              <a:t> a law </a:t>
            </a:r>
            <a:r>
              <a:rPr lang="it-IT" sz="2400" dirty="0" err="1"/>
              <a:t>describes</a:t>
            </a:r>
            <a:r>
              <a:rPr lang="it-IT" sz="2400" dirty="0"/>
              <a:t> a situation </a:t>
            </a:r>
            <a:r>
              <a:rPr lang="it-IT" sz="2400" dirty="0" err="1"/>
              <a:t>that</a:t>
            </a:r>
            <a:r>
              <a:rPr lang="it-IT" sz="2400" dirty="0"/>
              <a:t> </a:t>
            </a:r>
            <a:r>
              <a:rPr lang="it-IT" sz="2400" dirty="0" err="1"/>
              <a:t>is</a:t>
            </a:r>
            <a:r>
              <a:rPr lang="it-IT" sz="2400" dirty="0"/>
              <a:t> more </a:t>
            </a:r>
            <a:r>
              <a:rPr lang="it-IT" sz="2400" dirty="0" err="1"/>
              <a:t>specific</a:t>
            </a:r>
            <a:r>
              <a:rPr lang="it-IT" sz="2400" dirty="0"/>
              <a:t> </a:t>
            </a:r>
            <a:r>
              <a:rPr lang="it-IT" sz="2400" dirty="0" err="1"/>
              <a:t>than</a:t>
            </a:r>
            <a:r>
              <a:rPr lang="it-IT" sz="2400" dirty="0"/>
              <a:t> the </a:t>
            </a:r>
            <a:r>
              <a:rPr lang="it-IT" sz="2400" dirty="0" err="1"/>
              <a:t>other</a:t>
            </a:r>
            <a:r>
              <a:rPr lang="it-IT" sz="2400" dirty="0"/>
              <a:t> </a:t>
            </a:r>
            <a:r>
              <a:rPr lang="it-IT" sz="2400" dirty="0" err="1"/>
              <a:t>considers</a:t>
            </a:r>
            <a:r>
              <a:rPr lang="it-IT" sz="2400" dirty="0"/>
              <a:t>, </a:t>
            </a:r>
            <a:r>
              <a:rPr lang="it-IT" sz="2400" dirty="0" err="1"/>
              <a:t>then</a:t>
            </a:r>
            <a:r>
              <a:rPr lang="it-IT" sz="2400" dirty="0"/>
              <a:t> the </a:t>
            </a:r>
            <a:r>
              <a:rPr lang="it-IT" sz="2400" dirty="0" err="1"/>
              <a:t>most</a:t>
            </a:r>
            <a:r>
              <a:rPr lang="it-IT" sz="2400" dirty="0"/>
              <a:t> </a:t>
            </a:r>
            <a:r>
              <a:rPr lang="it-IT" sz="2400" dirty="0" err="1"/>
              <a:t>specific</a:t>
            </a:r>
            <a:r>
              <a:rPr lang="it-IT" sz="2400" dirty="0"/>
              <a:t> law </a:t>
            </a:r>
            <a:r>
              <a:rPr lang="it-IT" sz="2400" dirty="0" err="1"/>
              <a:t>prevails</a:t>
            </a:r>
            <a:endParaRPr lang="it-IT" sz="2400" dirty="0"/>
          </a:p>
        </p:txBody>
      </p:sp>
      <p:sp>
        <p:nvSpPr>
          <p:cNvPr id="4" name="Segnaposto piè di pagina 3">
            <a:extLst>
              <a:ext uri="{FF2B5EF4-FFF2-40B4-BE49-F238E27FC236}">
                <a16:creationId xmlns:a16="http://schemas.microsoft.com/office/drawing/2014/main" id="{99E3815E-0A53-AD4D-8E43-23D25DAC299E}"/>
              </a:ext>
            </a:extLst>
          </p:cNvPr>
          <p:cNvSpPr>
            <a:spLocks noGrp="1"/>
          </p:cNvSpPr>
          <p:nvPr>
            <p:ph type="ftr" sz="quarter" idx="11"/>
          </p:nvPr>
        </p:nvSpPr>
        <p:spPr/>
        <p:txBody>
          <a:bodyPr/>
          <a:lstStyle/>
          <a:p>
            <a:pPr>
              <a:defRPr/>
            </a:pPr>
            <a:r>
              <a:rPr lang="en-US" dirty="0"/>
              <a:t>NMR</a:t>
            </a:r>
          </a:p>
        </p:txBody>
      </p:sp>
    </p:spTree>
    <p:extLst>
      <p:ext uri="{BB962C8B-B14F-4D97-AF65-F5344CB8AC3E}">
        <p14:creationId xmlns:p14="http://schemas.microsoft.com/office/powerpoint/2010/main" val="40883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F73F90-E1C3-DE45-9373-60793C5E17BC}"/>
              </a:ext>
            </a:extLst>
          </p:cNvPr>
          <p:cNvSpPr>
            <a:spLocks noGrp="1"/>
          </p:cNvSpPr>
          <p:nvPr>
            <p:ph type="title"/>
          </p:nvPr>
        </p:nvSpPr>
        <p:spPr/>
        <p:txBody>
          <a:bodyPr/>
          <a:lstStyle/>
          <a:p>
            <a:r>
              <a:rPr lang="it-IT" dirty="0"/>
              <a:t>OTHER IMPORTANT BROACHES</a:t>
            </a:r>
          </a:p>
        </p:txBody>
      </p:sp>
      <p:sp>
        <p:nvSpPr>
          <p:cNvPr id="3" name="Segnaposto contenuto 2">
            <a:extLst>
              <a:ext uri="{FF2B5EF4-FFF2-40B4-BE49-F238E27FC236}">
                <a16:creationId xmlns:a16="http://schemas.microsoft.com/office/drawing/2014/main" id="{E2393E3F-CB18-154B-A470-79A6347AF1B5}"/>
              </a:ext>
            </a:extLst>
          </p:cNvPr>
          <p:cNvSpPr>
            <a:spLocks noGrp="1"/>
          </p:cNvSpPr>
          <p:nvPr>
            <p:ph idx="1"/>
          </p:nvPr>
        </p:nvSpPr>
        <p:spPr/>
        <p:txBody>
          <a:bodyPr/>
          <a:lstStyle/>
          <a:p>
            <a:r>
              <a:rPr lang="it-IT" sz="2000" b="1" dirty="0"/>
              <a:t>LEX ANTERIOR</a:t>
            </a:r>
            <a:r>
              <a:rPr lang="it-IT" sz="2000" dirty="0"/>
              <a:t>: </a:t>
            </a:r>
            <a:r>
              <a:rPr lang="it-IT" sz="2000" dirty="0" err="1"/>
              <a:t>whitin</a:t>
            </a:r>
            <a:r>
              <a:rPr lang="it-IT" sz="2000" dirty="0"/>
              <a:t> </a:t>
            </a:r>
            <a:r>
              <a:rPr lang="it-IT" sz="2000" dirty="0" err="1"/>
              <a:t>certain</a:t>
            </a:r>
            <a:r>
              <a:rPr lang="it-IT" sz="2000" dirty="0"/>
              <a:t> </a:t>
            </a:r>
            <a:r>
              <a:rPr lang="it-IT" sz="2000" dirty="0" err="1"/>
              <a:t>viewpoints</a:t>
            </a:r>
            <a:r>
              <a:rPr lang="it-IT" sz="2000" dirty="0"/>
              <a:t> on the moral </a:t>
            </a:r>
            <a:r>
              <a:rPr lang="it-IT" sz="2000" dirty="0" err="1"/>
              <a:t>ground</a:t>
            </a:r>
            <a:r>
              <a:rPr lang="it-IT" sz="2000" dirty="0"/>
              <a:t> (</a:t>
            </a:r>
            <a:r>
              <a:rPr lang="it-IT" sz="2000" dirty="0" err="1"/>
              <a:t>conservatorism</a:t>
            </a:r>
            <a:r>
              <a:rPr lang="it-IT" sz="2000" dirty="0"/>
              <a:t>, some </a:t>
            </a:r>
            <a:r>
              <a:rPr lang="it-IT" sz="2000" dirty="0" err="1"/>
              <a:t>religious</a:t>
            </a:r>
            <a:r>
              <a:rPr lang="it-IT" sz="2000" dirty="0"/>
              <a:t> </a:t>
            </a:r>
            <a:r>
              <a:rPr lang="it-IT" sz="2000" dirty="0" err="1"/>
              <a:t>theories</a:t>
            </a:r>
            <a:r>
              <a:rPr lang="it-IT" sz="2000" dirty="0"/>
              <a:t>, the so-</a:t>
            </a:r>
            <a:r>
              <a:rPr lang="it-IT" sz="2000" dirty="0" err="1"/>
              <a:t>called</a:t>
            </a:r>
            <a:r>
              <a:rPr lang="it-IT" sz="2000" dirty="0"/>
              <a:t> </a:t>
            </a:r>
            <a:r>
              <a:rPr lang="it-IT" sz="2000" dirty="0" err="1"/>
              <a:t>originalism</a:t>
            </a:r>
            <a:r>
              <a:rPr lang="it-IT" sz="2000" dirty="0"/>
              <a:t> in </a:t>
            </a:r>
            <a:r>
              <a:rPr lang="it-IT" sz="2000" dirty="0" err="1"/>
              <a:t>constitutional</a:t>
            </a:r>
            <a:r>
              <a:rPr lang="it-IT" sz="2000" dirty="0"/>
              <a:t> right </a:t>
            </a:r>
            <a:r>
              <a:rPr lang="it-IT" sz="2000" dirty="0" err="1"/>
              <a:t>theory</a:t>
            </a:r>
            <a:r>
              <a:rPr lang="it-IT" sz="2000" dirty="0"/>
              <a:t> in the USA) </a:t>
            </a:r>
            <a:r>
              <a:rPr lang="it-IT" sz="2000" dirty="0" err="1"/>
              <a:t>certain</a:t>
            </a:r>
            <a:r>
              <a:rPr lang="it-IT" sz="2000" dirty="0"/>
              <a:t> </a:t>
            </a:r>
            <a:r>
              <a:rPr lang="it-IT" sz="2000" dirty="0" err="1"/>
              <a:t>concepts</a:t>
            </a:r>
            <a:r>
              <a:rPr lang="it-IT" sz="2000" dirty="0"/>
              <a:t> </a:t>
            </a:r>
            <a:r>
              <a:rPr lang="it-IT" sz="2000" dirty="0" err="1"/>
              <a:t>expressed</a:t>
            </a:r>
            <a:r>
              <a:rPr lang="it-IT" sz="2000" dirty="0"/>
              <a:t> in the </a:t>
            </a:r>
            <a:r>
              <a:rPr lang="it-IT" sz="2000" dirty="0" err="1"/>
              <a:t>beginning</a:t>
            </a:r>
            <a:r>
              <a:rPr lang="it-IT" sz="2000" dirty="0"/>
              <a:t> of the </a:t>
            </a:r>
            <a:r>
              <a:rPr lang="it-IT" sz="2000" dirty="0" err="1"/>
              <a:t>development</a:t>
            </a:r>
            <a:r>
              <a:rPr lang="it-IT" sz="2000" dirty="0"/>
              <a:t> of a moral </a:t>
            </a:r>
            <a:r>
              <a:rPr lang="it-IT" sz="2000" dirty="0" err="1"/>
              <a:t>ground</a:t>
            </a:r>
            <a:r>
              <a:rPr lang="it-IT" sz="2000" dirty="0"/>
              <a:t> </a:t>
            </a:r>
            <a:r>
              <a:rPr lang="it-IT" sz="2000" dirty="0" err="1"/>
              <a:t>have</a:t>
            </a:r>
            <a:r>
              <a:rPr lang="it-IT" sz="2000" dirty="0"/>
              <a:t> a </a:t>
            </a:r>
            <a:r>
              <a:rPr lang="it-IT" sz="2000" dirty="0" err="1"/>
              <a:t>metaphysical</a:t>
            </a:r>
            <a:r>
              <a:rPr lang="it-IT" sz="2000" dirty="0"/>
              <a:t> </a:t>
            </a:r>
            <a:r>
              <a:rPr lang="it-IT" sz="2000" dirty="0" err="1"/>
              <a:t>origin</a:t>
            </a:r>
            <a:r>
              <a:rPr lang="it-IT" sz="2000" dirty="0"/>
              <a:t> and </a:t>
            </a:r>
            <a:r>
              <a:rPr lang="it-IT" sz="2000" dirty="0" err="1"/>
              <a:t>cannot</a:t>
            </a:r>
            <a:r>
              <a:rPr lang="it-IT" sz="2000" dirty="0"/>
              <a:t> be </a:t>
            </a:r>
            <a:r>
              <a:rPr lang="it-IT" sz="2000" dirty="0" err="1"/>
              <a:t>changed</a:t>
            </a:r>
            <a:endParaRPr lang="it-IT" sz="2000" dirty="0"/>
          </a:p>
          <a:p>
            <a:r>
              <a:rPr lang="it-IT" sz="2000" b="1" dirty="0"/>
              <a:t>DURA LEX, SED LEX</a:t>
            </a:r>
            <a:r>
              <a:rPr lang="it-IT" sz="2000" dirty="0"/>
              <a:t>: the so-</a:t>
            </a:r>
            <a:r>
              <a:rPr lang="it-IT" sz="2000" dirty="0" err="1"/>
              <a:t>called</a:t>
            </a:r>
            <a:r>
              <a:rPr lang="it-IT" sz="2000" dirty="0"/>
              <a:t> </a:t>
            </a:r>
            <a:r>
              <a:rPr lang="it-IT" sz="2000" i="1" dirty="0" err="1"/>
              <a:t>rule</a:t>
            </a:r>
            <a:r>
              <a:rPr lang="it-IT" sz="2000" i="1" dirty="0"/>
              <a:t>-of-law</a:t>
            </a:r>
            <a:r>
              <a:rPr lang="it-IT" sz="2000" dirty="0"/>
              <a:t> </a:t>
            </a:r>
            <a:r>
              <a:rPr lang="it-IT" sz="2000" dirty="0" err="1"/>
              <a:t>principle</a:t>
            </a:r>
            <a:r>
              <a:rPr lang="it-IT" sz="2000" dirty="0"/>
              <a:t>. </a:t>
            </a:r>
            <a:r>
              <a:rPr lang="it-IT" sz="2000" dirty="0" err="1"/>
              <a:t>Whenever</a:t>
            </a:r>
            <a:r>
              <a:rPr lang="it-IT" sz="2000" dirty="0"/>
              <a:t> the law </a:t>
            </a:r>
            <a:r>
              <a:rPr lang="it-IT" sz="2000" dirty="0" err="1"/>
              <a:t>establishes</a:t>
            </a:r>
            <a:r>
              <a:rPr lang="it-IT" sz="2000" dirty="0"/>
              <a:t> the </a:t>
            </a:r>
            <a:r>
              <a:rPr lang="it-IT" sz="2000" dirty="0" err="1"/>
              <a:t>obligation</a:t>
            </a:r>
            <a:r>
              <a:rPr lang="it-IT" sz="2000" dirty="0"/>
              <a:t> or the </a:t>
            </a:r>
            <a:r>
              <a:rPr lang="it-IT" sz="2000" dirty="0" err="1"/>
              <a:t>prohibition</a:t>
            </a:r>
            <a:r>
              <a:rPr lang="it-IT" sz="2000" dirty="0"/>
              <a:t> of </a:t>
            </a:r>
            <a:r>
              <a:rPr lang="it-IT" sz="2000" dirty="0" err="1"/>
              <a:t>something</a:t>
            </a:r>
            <a:r>
              <a:rPr lang="it-IT" sz="2000" dirty="0"/>
              <a:t> </a:t>
            </a:r>
            <a:r>
              <a:rPr lang="it-IT" sz="2000" dirty="0" err="1"/>
              <a:t>it</a:t>
            </a:r>
            <a:r>
              <a:rPr lang="it-IT" sz="2000" dirty="0"/>
              <a:t> </a:t>
            </a:r>
            <a:r>
              <a:rPr lang="it-IT" sz="2000" dirty="0" err="1"/>
              <a:t>is</a:t>
            </a:r>
            <a:r>
              <a:rPr lang="it-IT" sz="2000" dirty="0"/>
              <a:t> </a:t>
            </a:r>
            <a:r>
              <a:rPr lang="it-IT" sz="2000" dirty="0" err="1"/>
              <a:t>morally</a:t>
            </a:r>
            <a:r>
              <a:rPr lang="it-IT" sz="2000" dirty="0"/>
              <a:t> </a:t>
            </a:r>
            <a:r>
              <a:rPr lang="it-IT" sz="2000" dirty="0" err="1"/>
              <a:t>unground</a:t>
            </a:r>
            <a:r>
              <a:rPr lang="it-IT" sz="2000" dirty="0"/>
              <a:t> to violate the law. The opposite </a:t>
            </a:r>
            <a:r>
              <a:rPr lang="it-IT" sz="2000" dirty="0" err="1"/>
              <a:t>principle</a:t>
            </a:r>
            <a:r>
              <a:rPr lang="it-IT" sz="2000" dirty="0"/>
              <a:t>, </a:t>
            </a:r>
            <a:r>
              <a:rPr lang="it-IT" sz="2000" dirty="0" err="1"/>
              <a:t>often</a:t>
            </a:r>
            <a:r>
              <a:rPr lang="it-IT" sz="2000" dirty="0"/>
              <a:t> </a:t>
            </a:r>
            <a:r>
              <a:rPr lang="it-IT" sz="2000" dirty="0" err="1"/>
              <a:t>advocated</a:t>
            </a:r>
            <a:r>
              <a:rPr lang="it-IT" sz="2000" dirty="0"/>
              <a:t> </a:t>
            </a:r>
            <a:r>
              <a:rPr lang="it-IT" sz="2000" dirty="0" err="1"/>
              <a:t>against</a:t>
            </a:r>
            <a:r>
              <a:rPr lang="it-IT" sz="2000" dirty="0"/>
              <a:t> </a:t>
            </a:r>
            <a:r>
              <a:rPr lang="it-IT" sz="2000" dirty="0" err="1"/>
              <a:t>oppresion</a:t>
            </a:r>
            <a:r>
              <a:rPr lang="it-IT" sz="2000" dirty="0"/>
              <a:t> of the State </a:t>
            </a:r>
            <a:r>
              <a:rPr lang="it-IT" sz="2000" dirty="0" err="1"/>
              <a:t>is</a:t>
            </a:r>
            <a:r>
              <a:rPr lang="it-IT" sz="2000" dirty="0"/>
              <a:t> the </a:t>
            </a:r>
            <a:r>
              <a:rPr lang="it-IT" sz="2000" i="1" dirty="0" err="1"/>
              <a:t>rule</a:t>
            </a:r>
            <a:r>
              <a:rPr lang="it-IT" sz="2000" i="1" dirty="0"/>
              <a:t>-of-</a:t>
            </a:r>
            <a:r>
              <a:rPr lang="it-IT" sz="2000" i="1" dirty="0" err="1"/>
              <a:t>justice</a:t>
            </a:r>
            <a:r>
              <a:rPr lang="it-IT" sz="2000" dirty="0"/>
              <a:t>, </a:t>
            </a:r>
            <a:r>
              <a:rPr lang="it-IT" sz="2000" dirty="0" err="1"/>
              <a:t>that</a:t>
            </a:r>
            <a:r>
              <a:rPr lang="it-IT" sz="2000" dirty="0"/>
              <a:t> </a:t>
            </a:r>
            <a:r>
              <a:rPr lang="it-IT" sz="2000" dirty="0" err="1"/>
              <a:t>establishes</a:t>
            </a:r>
            <a:r>
              <a:rPr lang="it-IT" sz="2000" dirty="0"/>
              <a:t>, </a:t>
            </a:r>
            <a:r>
              <a:rPr lang="it-IT" sz="2000" dirty="0" err="1"/>
              <a:t>essentially</a:t>
            </a:r>
            <a:r>
              <a:rPr lang="it-IT" sz="2000" dirty="0"/>
              <a:t> the </a:t>
            </a:r>
            <a:r>
              <a:rPr lang="it-IT" sz="2000" dirty="0" err="1"/>
              <a:t>natural</a:t>
            </a:r>
            <a:r>
              <a:rPr lang="it-IT" sz="2000" dirty="0"/>
              <a:t> </a:t>
            </a:r>
            <a:r>
              <a:rPr lang="it-IT" sz="2000" dirty="0" err="1"/>
              <a:t>prevalence</a:t>
            </a:r>
            <a:r>
              <a:rPr lang="it-IT" sz="2000" dirty="0"/>
              <a:t> of moral </a:t>
            </a:r>
            <a:r>
              <a:rPr lang="it-IT" sz="2000" dirty="0" err="1"/>
              <a:t>grounds</a:t>
            </a:r>
            <a:r>
              <a:rPr lang="it-IT" sz="2000" dirty="0"/>
              <a:t> </a:t>
            </a:r>
            <a:r>
              <a:rPr lang="it-IT" sz="2000" dirty="0" err="1"/>
              <a:t>against</a:t>
            </a:r>
            <a:r>
              <a:rPr lang="it-IT" sz="2000" dirty="0"/>
              <a:t> the law.</a:t>
            </a:r>
          </a:p>
        </p:txBody>
      </p:sp>
      <p:sp>
        <p:nvSpPr>
          <p:cNvPr id="4" name="Segnaposto piè di pagina 3">
            <a:extLst>
              <a:ext uri="{FF2B5EF4-FFF2-40B4-BE49-F238E27FC236}">
                <a16:creationId xmlns:a16="http://schemas.microsoft.com/office/drawing/2014/main" id="{7DD50816-1DB6-714E-8719-BD736F394EF1}"/>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246862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6CFEAB-1457-424B-886D-918B94CFA984}"/>
              </a:ext>
            </a:extLst>
          </p:cNvPr>
          <p:cNvSpPr>
            <a:spLocks noGrp="1"/>
          </p:cNvSpPr>
          <p:nvPr>
            <p:ph type="title"/>
          </p:nvPr>
        </p:nvSpPr>
        <p:spPr/>
        <p:txBody>
          <a:bodyPr/>
          <a:lstStyle/>
          <a:p>
            <a:r>
              <a:rPr lang="it-IT" dirty="0"/>
              <a:t>MISINTERPRETATIONS OF THE ABOVE</a:t>
            </a:r>
          </a:p>
        </p:txBody>
      </p:sp>
      <p:sp>
        <p:nvSpPr>
          <p:cNvPr id="3" name="Segnaposto contenuto 2">
            <a:extLst>
              <a:ext uri="{FF2B5EF4-FFF2-40B4-BE49-F238E27FC236}">
                <a16:creationId xmlns:a16="http://schemas.microsoft.com/office/drawing/2014/main" id="{C99292AC-1CC6-B940-9DBA-5227262405BB}"/>
              </a:ext>
            </a:extLst>
          </p:cNvPr>
          <p:cNvSpPr>
            <a:spLocks noGrp="1"/>
          </p:cNvSpPr>
          <p:nvPr>
            <p:ph idx="1"/>
          </p:nvPr>
        </p:nvSpPr>
        <p:spPr/>
        <p:txBody>
          <a:bodyPr/>
          <a:lstStyle/>
          <a:p>
            <a:r>
              <a:rPr lang="it-IT" sz="2800" dirty="0" err="1"/>
              <a:t>Misinterpreting</a:t>
            </a:r>
            <a:r>
              <a:rPr lang="it-IT" sz="2800" dirty="0"/>
              <a:t> </a:t>
            </a:r>
            <a:r>
              <a:rPr lang="it-IT" sz="2800" dirty="0" err="1"/>
              <a:t>lex</a:t>
            </a:r>
            <a:r>
              <a:rPr lang="it-IT" sz="2800" dirty="0"/>
              <a:t> </a:t>
            </a:r>
            <a:r>
              <a:rPr lang="it-IT" sz="2800" dirty="0" err="1"/>
              <a:t>anterior</a:t>
            </a:r>
            <a:r>
              <a:rPr lang="it-IT" sz="2800" dirty="0"/>
              <a:t> </a:t>
            </a:r>
            <a:r>
              <a:rPr lang="it-IT" sz="2800" dirty="0" err="1"/>
              <a:t>generates</a:t>
            </a:r>
            <a:r>
              <a:rPr lang="it-IT" sz="2800" dirty="0"/>
              <a:t> the so-</a:t>
            </a:r>
            <a:r>
              <a:rPr lang="it-IT" sz="2800" dirty="0" err="1"/>
              <a:t>called</a:t>
            </a:r>
            <a:r>
              <a:rPr lang="it-IT" sz="2800" dirty="0"/>
              <a:t> </a:t>
            </a:r>
            <a:r>
              <a:rPr lang="it-IT" sz="2800" i="1" dirty="0" err="1"/>
              <a:t>fundamentalism</a:t>
            </a:r>
            <a:r>
              <a:rPr lang="it-IT" sz="2800" dirty="0"/>
              <a:t>. The moral </a:t>
            </a:r>
            <a:r>
              <a:rPr lang="it-IT" sz="2800" dirty="0" err="1"/>
              <a:t>ground</a:t>
            </a:r>
            <a:r>
              <a:rPr lang="it-IT" sz="2800" dirty="0"/>
              <a:t> </a:t>
            </a:r>
            <a:r>
              <a:rPr lang="it-IT" sz="2800" dirty="0" err="1"/>
              <a:t>that</a:t>
            </a:r>
            <a:r>
              <a:rPr lang="it-IT" sz="2800" dirty="0"/>
              <a:t> I predicate </a:t>
            </a:r>
            <a:r>
              <a:rPr lang="it-IT" sz="2800" dirty="0" err="1"/>
              <a:t>is</a:t>
            </a:r>
            <a:r>
              <a:rPr lang="it-IT" sz="2800" dirty="0"/>
              <a:t> </a:t>
            </a:r>
            <a:r>
              <a:rPr lang="it-IT" sz="2800" dirty="0" err="1"/>
              <a:t>true</a:t>
            </a:r>
            <a:r>
              <a:rPr lang="it-IT" sz="2800" dirty="0"/>
              <a:t>, for </a:t>
            </a:r>
            <a:r>
              <a:rPr lang="it-IT" sz="2800" dirty="0" err="1"/>
              <a:t>it</a:t>
            </a:r>
            <a:r>
              <a:rPr lang="it-IT" sz="2800" dirty="0"/>
              <a:t> </a:t>
            </a:r>
            <a:r>
              <a:rPr lang="it-IT" sz="2800" dirty="0" err="1"/>
              <a:t>comes</a:t>
            </a:r>
            <a:r>
              <a:rPr lang="it-IT" sz="2800" dirty="0"/>
              <a:t> from </a:t>
            </a:r>
            <a:r>
              <a:rPr lang="it-IT" sz="2800" dirty="0" err="1"/>
              <a:t>God</a:t>
            </a:r>
            <a:r>
              <a:rPr lang="it-IT" sz="2800" dirty="0"/>
              <a:t>, </a:t>
            </a:r>
            <a:r>
              <a:rPr lang="it-IT" sz="2800" dirty="0" err="1"/>
              <a:t>therefore</a:t>
            </a:r>
            <a:r>
              <a:rPr lang="it-IT" sz="2800" dirty="0"/>
              <a:t> </a:t>
            </a:r>
            <a:r>
              <a:rPr lang="it-IT" sz="2800" dirty="0" err="1"/>
              <a:t>my</a:t>
            </a:r>
            <a:r>
              <a:rPr lang="it-IT" sz="2800" dirty="0"/>
              <a:t> Right </a:t>
            </a:r>
            <a:r>
              <a:rPr lang="it-IT" sz="2800" dirty="0" err="1"/>
              <a:t>is</a:t>
            </a:r>
            <a:r>
              <a:rPr lang="it-IT" sz="2800" dirty="0"/>
              <a:t> to </a:t>
            </a:r>
            <a:r>
              <a:rPr lang="it-IT" sz="2800" dirty="0" err="1"/>
              <a:t>destroy</a:t>
            </a:r>
            <a:r>
              <a:rPr lang="it-IT" sz="2800" dirty="0"/>
              <a:t> the </a:t>
            </a:r>
            <a:r>
              <a:rPr lang="it-IT" sz="2800" dirty="0" err="1"/>
              <a:t>system</a:t>
            </a:r>
            <a:r>
              <a:rPr lang="it-IT" sz="2800" dirty="0"/>
              <a:t> for </a:t>
            </a:r>
            <a:r>
              <a:rPr lang="it-IT" sz="2800" dirty="0" err="1"/>
              <a:t>guaranteeing</a:t>
            </a:r>
            <a:r>
              <a:rPr lang="it-IT" sz="2800" dirty="0"/>
              <a:t> </a:t>
            </a:r>
            <a:r>
              <a:rPr lang="it-IT" sz="2800" dirty="0" err="1"/>
              <a:t>my</a:t>
            </a:r>
            <a:r>
              <a:rPr lang="it-IT" sz="2800" dirty="0"/>
              <a:t> </a:t>
            </a:r>
            <a:r>
              <a:rPr lang="it-IT" sz="2800" dirty="0" err="1"/>
              <a:t>freedom</a:t>
            </a:r>
            <a:r>
              <a:rPr lang="it-IT" sz="2800" dirty="0"/>
              <a:t> to </a:t>
            </a:r>
            <a:r>
              <a:rPr lang="it-IT" sz="2800" dirty="0" err="1"/>
              <a:t>follow</a:t>
            </a:r>
            <a:r>
              <a:rPr lang="it-IT" sz="2800" dirty="0"/>
              <a:t> </a:t>
            </a:r>
            <a:r>
              <a:rPr lang="it-IT" sz="2800" dirty="0" err="1"/>
              <a:t>my</a:t>
            </a:r>
            <a:r>
              <a:rPr lang="it-IT" sz="2800" dirty="0"/>
              <a:t> moral </a:t>
            </a:r>
            <a:r>
              <a:rPr lang="it-IT" sz="2800" dirty="0" err="1"/>
              <a:t>ground</a:t>
            </a:r>
            <a:r>
              <a:rPr lang="it-IT" sz="2800" dirty="0"/>
              <a:t>, or the State </a:t>
            </a:r>
            <a:r>
              <a:rPr lang="it-IT" sz="2800" dirty="0" err="1"/>
              <a:t>has</a:t>
            </a:r>
            <a:r>
              <a:rPr lang="it-IT" sz="2800" dirty="0"/>
              <a:t> to </a:t>
            </a:r>
            <a:r>
              <a:rPr lang="it-IT" sz="2800" dirty="0" err="1"/>
              <a:t>negotiate</a:t>
            </a:r>
            <a:r>
              <a:rPr lang="it-IT" sz="2800" dirty="0"/>
              <a:t> with me some </a:t>
            </a:r>
            <a:r>
              <a:rPr lang="it-IT" sz="2800" dirty="0" err="1"/>
              <a:t>space</a:t>
            </a:r>
            <a:r>
              <a:rPr lang="it-IT" sz="2800" dirty="0"/>
              <a:t> </a:t>
            </a:r>
            <a:r>
              <a:rPr lang="it-IT" sz="2800" dirty="0" err="1"/>
              <a:t>within</a:t>
            </a:r>
            <a:r>
              <a:rPr lang="it-IT" sz="2800" dirty="0"/>
              <a:t> </a:t>
            </a:r>
            <a:r>
              <a:rPr lang="it-IT" sz="2800" dirty="0" err="1"/>
              <a:t>which</a:t>
            </a:r>
            <a:r>
              <a:rPr lang="it-IT" sz="2800" dirty="0"/>
              <a:t> I can express </a:t>
            </a:r>
            <a:r>
              <a:rPr lang="it-IT" sz="2800" dirty="0" err="1"/>
              <a:t>my</a:t>
            </a:r>
            <a:r>
              <a:rPr lang="it-IT" sz="2800" dirty="0"/>
              <a:t> </a:t>
            </a:r>
            <a:r>
              <a:rPr lang="it-IT" sz="2800" dirty="0" err="1"/>
              <a:t>view</a:t>
            </a:r>
            <a:endParaRPr lang="it-IT" sz="2800" dirty="0"/>
          </a:p>
        </p:txBody>
      </p:sp>
      <p:sp>
        <p:nvSpPr>
          <p:cNvPr id="4" name="Segnaposto piè di pagina 3">
            <a:extLst>
              <a:ext uri="{FF2B5EF4-FFF2-40B4-BE49-F238E27FC236}">
                <a16:creationId xmlns:a16="http://schemas.microsoft.com/office/drawing/2014/main" id="{09A28457-1325-354C-8634-1482AADA3B71}"/>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309866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3576C1-BFA5-494A-9CE7-4885811A21EE}"/>
              </a:ext>
            </a:extLst>
          </p:cNvPr>
          <p:cNvSpPr>
            <a:spLocks noGrp="1"/>
          </p:cNvSpPr>
          <p:nvPr>
            <p:ph type="title"/>
          </p:nvPr>
        </p:nvSpPr>
        <p:spPr/>
        <p:txBody>
          <a:bodyPr/>
          <a:lstStyle/>
          <a:p>
            <a:r>
              <a:rPr lang="it-IT" dirty="0"/>
              <a:t>MISINTERPRETING THE RULE-OF-JUSTICE</a:t>
            </a:r>
          </a:p>
        </p:txBody>
      </p:sp>
      <p:sp>
        <p:nvSpPr>
          <p:cNvPr id="3" name="Segnaposto contenuto 2">
            <a:extLst>
              <a:ext uri="{FF2B5EF4-FFF2-40B4-BE49-F238E27FC236}">
                <a16:creationId xmlns:a16="http://schemas.microsoft.com/office/drawing/2014/main" id="{C4C1D6D0-7B69-5C4A-9A5C-B2D6FA72197B}"/>
              </a:ext>
            </a:extLst>
          </p:cNvPr>
          <p:cNvSpPr>
            <a:spLocks noGrp="1"/>
          </p:cNvSpPr>
          <p:nvPr>
            <p:ph idx="1"/>
          </p:nvPr>
        </p:nvSpPr>
        <p:spPr/>
        <p:txBody>
          <a:bodyPr/>
          <a:lstStyle/>
          <a:p>
            <a:r>
              <a:rPr lang="it-IT" dirty="0" err="1"/>
              <a:t>Essentially</a:t>
            </a:r>
            <a:r>
              <a:rPr lang="it-IT" dirty="0"/>
              <a:t>, the </a:t>
            </a:r>
            <a:r>
              <a:rPr lang="it-IT" dirty="0" err="1"/>
              <a:t>rule</a:t>
            </a:r>
            <a:r>
              <a:rPr lang="it-IT" dirty="0"/>
              <a:t>-of-</a:t>
            </a:r>
            <a:r>
              <a:rPr lang="it-IT" dirty="0" err="1"/>
              <a:t>justice</a:t>
            </a:r>
            <a:r>
              <a:rPr lang="it-IT" dirty="0"/>
              <a:t>, </a:t>
            </a:r>
            <a:r>
              <a:rPr lang="it-IT" dirty="0" err="1"/>
              <a:t>when</a:t>
            </a:r>
            <a:r>
              <a:rPr lang="it-IT" dirty="0"/>
              <a:t> </a:t>
            </a:r>
            <a:r>
              <a:rPr lang="it-IT" dirty="0" err="1"/>
              <a:t>applied</a:t>
            </a:r>
            <a:r>
              <a:rPr lang="it-IT" dirty="0"/>
              <a:t> on the </a:t>
            </a:r>
            <a:r>
              <a:rPr lang="it-IT" dirty="0" err="1"/>
              <a:t>supposed</a:t>
            </a:r>
            <a:r>
              <a:rPr lang="it-IT" dirty="0"/>
              <a:t> </a:t>
            </a:r>
            <a:r>
              <a:rPr lang="it-IT" dirty="0" err="1"/>
              <a:t>prevalence</a:t>
            </a:r>
            <a:r>
              <a:rPr lang="it-IT" dirty="0"/>
              <a:t> of moral </a:t>
            </a:r>
            <a:r>
              <a:rPr lang="it-IT" dirty="0" err="1"/>
              <a:t>ground</a:t>
            </a:r>
            <a:r>
              <a:rPr lang="it-IT" dirty="0"/>
              <a:t> for </a:t>
            </a:r>
            <a:r>
              <a:rPr lang="it-IT" dirty="0" err="1"/>
              <a:t>rebellion</a:t>
            </a:r>
            <a:r>
              <a:rPr lang="it-IT" dirty="0"/>
              <a:t>, </a:t>
            </a:r>
            <a:r>
              <a:rPr lang="it-IT" dirty="0" err="1"/>
              <a:t>allow</a:t>
            </a:r>
            <a:r>
              <a:rPr lang="it-IT" dirty="0"/>
              <a:t> to </a:t>
            </a:r>
            <a:r>
              <a:rPr lang="it-IT" dirty="0" err="1"/>
              <a:t>commit</a:t>
            </a:r>
            <a:r>
              <a:rPr lang="it-IT" dirty="0"/>
              <a:t> </a:t>
            </a:r>
            <a:r>
              <a:rPr lang="it-IT" dirty="0" err="1"/>
              <a:t>unlawful</a:t>
            </a:r>
            <a:r>
              <a:rPr lang="it-IT" dirty="0"/>
              <a:t> </a:t>
            </a:r>
            <a:r>
              <a:rPr lang="it-IT" dirty="0" err="1"/>
              <a:t>activities</a:t>
            </a:r>
            <a:r>
              <a:rPr lang="it-IT" dirty="0"/>
              <a:t> </a:t>
            </a:r>
            <a:r>
              <a:rPr lang="it-IT" dirty="0" err="1"/>
              <a:t>as</a:t>
            </a:r>
            <a:r>
              <a:rPr lang="it-IT" dirty="0"/>
              <a:t> </a:t>
            </a:r>
            <a:r>
              <a:rPr lang="it-IT" dirty="0" err="1"/>
              <a:t>means</a:t>
            </a:r>
            <a:r>
              <a:rPr lang="it-IT" dirty="0"/>
              <a:t> to </a:t>
            </a:r>
            <a:r>
              <a:rPr lang="it-IT" dirty="0" err="1"/>
              <a:t>perform</a:t>
            </a:r>
            <a:r>
              <a:rPr lang="it-IT" dirty="0"/>
              <a:t> </a:t>
            </a:r>
            <a:r>
              <a:rPr lang="it-IT" dirty="0" err="1"/>
              <a:t>revolution</a:t>
            </a:r>
            <a:endParaRPr lang="it-IT" dirty="0"/>
          </a:p>
        </p:txBody>
      </p:sp>
      <p:sp>
        <p:nvSpPr>
          <p:cNvPr id="4" name="Segnaposto piè di pagina 3">
            <a:extLst>
              <a:ext uri="{FF2B5EF4-FFF2-40B4-BE49-F238E27FC236}">
                <a16:creationId xmlns:a16="http://schemas.microsoft.com/office/drawing/2014/main" id="{CDA024A0-BFFE-8144-84E8-174B99D79F91}"/>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224472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03C72-010F-D749-BE8F-E6DFC9A0F4F3}"/>
              </a:ext>
            </a:extLst>
          </p:cNvPr>
          <p:cNvSpPr>
            <a:spLocks noGrp="1"/>
          </p:cNvSpPr>
          <p:nvPr>
            <p:ph type="title"/>
          </p:nvPr>
        </p:nvSpPr>
        <p:spPr/>
        <p:txBody>
          <a:bodyPr/>
          <a:lstStyle/>
          <a:p>
            <a:r>
              <a:rPr lang="it-IT" dirty="0"/>
              <a:t>MISINTERPRETING THE RULE-OF-LAW</a:t>
            </a:r>
          </a:p>
        </p:txBody>
      </p:sp>
      <p:sp>
        <p:nvSpPr>
          <p:cNvPr id="3" name="Segnaposto contenuto 2">
            <a:extLst>
              <a:ext uri="{FF2B5EF4-FFF2-40B4-BE49-F238E27FC236}">
                <a16:creationId xmlns:a16="http://schemas.microsoft.com/office/drawing/2014/main" id="{9FB5E59F-80C7-6C4F-91F6-B76D2D846FC5}"/>
              </a:ext>
            </a:extLst>
          </p:cNvPr>
          <p:cNvSpPr>
            <a:spLocks noGrp="1"/>
          </p:cNvSpPr>
          <p:nvPr>
            <p:ph idx="1"/>
          </p:nvPr>
        </p:nvSpPr>
        <p:spPr/>
        <p:txBody>
          <a:bodyPr/>
          <a:lstStyle/>
          <a:p>
            <a:r>
              <a:rPr lang="it-IT" dirty="0" err="1"/>
              <a:t>Implicit</a:t>
            </a:r>
            <a:r>
              <a:rPr lang="it-IT" dirty="0"/>
              <a:t> </a:t>
            </a:r>
            <a:r>
              <a:rPr lang="it-IT" dirty="0" err="1"/>
              <a:t>permissions</a:t>
            </a:r>
            <a:r>
              <a:rPr lang="it-IT" dirty="0"/>
              <a:t> do </a:t>
            </a:r>
            <a:r>
              <a:rPr lang="it-IT" dirty="0" err="1"/>
              <a:t>not</a:t>
            </a:r>
            <a:r>
              <a:rPr lang="it-IT" dirty="0"/>
              <a:t> </a:t>
            </a:r>
            <a:r>
              <a:rPr lang="it-IT" dirty="0" err="1"/>
              <a:t>constitute</a:t>
            </a:r>
            <a:r>
              <a:rPr lang="it-IT" dirty="0"/>
              <a:t>  a moral </a:t>
            </a:r>
            <a:r>
              <a:rPr lang="it-IT" dirty="0" err="1"/>
              <a:t>ground</a:t>
            </a:r>
            <a:r>
              <a:rPr lang="it-IT" dirty="0"/>
              <a:t>. </a:t>
            </a:r>
            <a:r>
              <a:rPr lang="it-IT" dirty="0" err="1"/>
              <a:t>When</a:t>
            </a:r>
            <a:r>
              <a:rPr lang="it-IT" dirty="0"/>
              <a:t> </a:t>
            </a:r>
            <a:r>
              <a:rPr lang="it-IT" dirty="0" err="1"/>
              <a:t>something</a:t>
            </a:r>
            <a:r>
              <a:rPr lang="it-IT" dirty="0"/>
              <a:t> </a:t>
            </a:r>
            <a:r>
              <a:rPr lang="it-IT" dirty="0" err="1"/>
              <a:t>is</a:t>
            </a:r>
            <a:r>
              <a:rPr lang="it-IT" dirty="0"/>
              <a:t> </a:t>
            </a:r>
            <a:r>
              <a:rPr lang="it-IT" dirty="0" err="1"/>
              <a:t>not</a:t>
            </a:r>
            <a:r>
              <a:rPr lang="it-IT" dirty="0"/>
              <a:t> </a:t>
            </a:r>
            <a:r>
              <a:rPr lang="it-IT" dirty="0" err="1"/>
              <a:t>explicitely</a:t>
            </a:r>
            <a:r>
              <a:rPr lang="it-IT" dirty="0"/>
              <a:t> </a:t>
            </a:r>
            <a:r>
              <a:rPr lang="it-IT" dirty="0" err="1"/>
              <a:t>prohibited</a:t>
            </a:r>
            <a:r>
              <a:rPr lang="it-IT" dirty="0"/>
              <a:t> </a:t>
            </a:r>
            <a:r>
              <a:rPr lang="it-IT" dirty="0" err="1"/>
              <a:t>performing</a:t>
            </a:r>
            <a:r>
              <a:rPr lang="it-IT" dirty="0"/>
              <a:t> </a:t>
            </a:r>
            <a:r>
              <a:rPr lang="it-IT" dirty="0" err="1"/>
              <a:t>it</a:t>
            </a:r>
            <a:r>
              <a:rPr lang="it-IT" dirty="0"/>
              <a:t> </a:t>
            </a:r>
            <a:r>
              <a:rPr lang="it-IT" dirty="0" err="1"/>
              <a:t>does</a:t>
            </a:r>
            <a:r>
              <a:rPr lang="it-IT" dirty="0"/>
              <a:t> </a:t>
            </a:r>
            <a:r>
              <a:rPr lang="it-IT" dirty="0" err="1"/>
              <a:t>not</a:t>
            </a:r>
            <a:r>
              <a:rPr lang="it-IT" dirty="0"/>
              <a:t> </a:t>
            </a:r>
            <a:r>
              <a:rPr lang="it-IT" dirty="0" err="1"/>
              <a:t>mean</a:t>
            </a:r>
            <a:r>
              <a:rPr lang="it-IT" dirty="0"/>
              <a:t> </a:t>
            </a:r>
            <a:r>
              <a:rPr lang="it-IT" dirty="0" err="1"/>
              <a:t>that</a:t>
            </a:r>
            <a:r>
              <a:rPr lang="it-IT" dirty="0"/>
              <a:t> the </a:t>
            </a:r>
            <a:r>
              <a:rPr lang="it-IT" dirty="0" err="1"/>
              <a:t>action</a:t>
            </a:r>
            <a:r>
              <a:rPr lang="it-IT" dirty="0"/>
              <a:t> </a:t>
            </a:r>
            <a:r>
              <a:rPr lang="it-IT" dirty="0" err="1"/>
              <a:t>is</a:t>
            </a:r>
            <a:r>
              <a:rPr lang="it-IT" dirty="0"/>
              <a:t> </a:t>
            </a:r>
            <a:r>
              <a:rPr lang="it-IT" dirty="0" err="1"/>
              <a:t>ethically</a:t>
            </a:r>
            <a:r>
              <a:rPr lang="it-IT" dirty="0"/>
              <a:t> </a:t>
            </a:r>
            <a:r>
              <a:rPr lang="it-IT" dirty="0" err="1"/>
              <a:t>consistent</a:t>
            </a:r>
            <a:r>
              <a:rPr lang="it-IT" dirty="0"/>
              <a:t>.</a:t>
            </a:r>
          </a:p>
        </p:txBody>
      </p:sp>
      <p:sp>
        <p:nvSpPr>
          <p:cNvPr id="4" name="Segnaposto piè di pagina 3">
            <a:extLst>
              <a:ext uri="{FF2B5EF4-FFF2-40B4-BE49-F238E27FC236}">
                <a16:creationId xmlns:a16="http://schemas.microsoft.com/office/drawing/2014/main" id="{E8540D1E-60D9-1F4C-9383-967DD481D35E}"/>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262702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2BFD65-CF04-2348-BE9C-D34AF1EA4686}"/>
              </a:ext>
            </a:extLst>
          </p:cNvPr>
          <p:cNvSpPr>
            <a:spLocks noGrp="1"/>
          </p:cNvSpPr>
          <p:nvPr>
            <p:ph type="title"/>
          </p:nvPr>
        </p:nvSpPr>
        <p:spPr/>
        <p:txBody>
          <a:bodyPr/>
          <a:lstStyle/>
          <a:p>
            <a:r>
              <a:rPr lang="it-IT" dirty="0"/>
              <a:t>FUNCTIONALISM VS MORALISM</a:t>
            </a:r>
          </a:p>
        </p:txBody>
      </p:sp>
      <p:sp>
        <p:nvSpPr>
          <p:cNvPr id="3" name="Segnaposto contenuto 2">
            <a:extLst>
              <a:ext uri="{FF2B5EF4-FFF2-40B4-BE49-F238E27FC236}">
                <a16:creationId xmlns:a16="http://schemas.microsoft.com/office/drawing/2014/main" id="{5612EC5A-3516-B649-A06B-9E529BCAB4B2}"/>
              </a:ext>
            </a:extLst>
          </p:cNvPr>
          <p:cNvSpPr>
            <a:spLocks noGrp="1"/>
          </p:cNvSpPr>
          <p:nvPr>
            <p:ph idx="1"/>
          </p:nvPr>
        </p:nvSpPr>
        <p:spPr/>
        <p:txBody>
          <a:bodyPr/>
          <a:lstStyle/>
          <a:p>
            <a:r>
              <a:rPr lang="it-IT" sz="2800" dirty="0"/>
              <a:t>Moral </a:t>
            </a:r>
            <a:r>
              <a:rPr lang="it-IT" sz="2800" dirty="0" err="1"/>
              <a:t>ground</a:t>
            </a:r>
            <a:r>
              <a:rPr lang="it-IT" sz="2800" dirty="0"/>
              <a:t> to the law </a:t>
            </a:r>
            <a:r>
              <a:rPr lang="it-IT" sz="2800" dirty="0" err="1"/>
              <a:t>is</a:t>
            </a:r>
            <a:r>
              <a:rPr lang="it-IT" sz="2800" dirty="0"/>
              <a:t> </a:t>
            </a:r>
            <a:r>
              <a:rPr lang="it-IT" sz="2800" dirty="0" err="1"/>
              <a:t>evident</a:t>
            </a:r>
            <a:endParaRPr lang="it-IT" sz="2800" dirty="0"/>
          </a:p>
          <a:p>
            <a:r>
              <a:rPr lang="it-IT" sz="2800" dirty="0"/>
              <a:t>The idea </a:t>
            </a:r>
            <a:r>
              <a:rPr lang="it-IT" sz="2800" dirty="0" err="1"/>
              <a:t>that</a:t>
            </a:r>
            <a:r>
              <a:rPr lang="it-IT" sz="2800" dirty="0"/>
              <a:t> the moral </a:t>
            </a:r>
            <a:r>
              <a:rPr lang="it-IT" sz="2800" dirty="0" err="1"/>
              <a:t>ground</a:t>
            </a:r>
            <a:r>
              <a:rPr lang="it-IT" sz="2800" dirty="0"/>
              <a:t> </a:t>
            </a:r>
            <a:r>
              <a:rPr lang="it-IT" sz="2800" dirty="0" err="1"/>
              <a:t>has</a:t>
            </a:r>
            <a:r>
              <a:rPr lang="it-IT" sz="2800" dirty="0"/>
              <a:t> to be </a:t>
            </a:r>
            <a:r>
              <a:rPr lang="it-IT" sz="2800" dirty="0" err="1"/>
              <a:t>preserved</a:t>
            </a:r>
            <a:r>
              <a:rPr lang="it-IT" sz="2800" dirty="0"/>
              <a:t> </a:t>
            </a:r>
            <a:r>
              <a:rPr lang="it-IT" sz="2800" dirty="0" err="1"/>
              <a:t>anuhow</a:t>
            </a:r>
            <a:r>
              <a:rPr lang="it-IT" sz="2800" dirty="0"/>
              <a:t> </a:t>
            </a:r>
            <a:r>
              <a:rPr lang="it-IT" sz="2800" dirty="0" err="1"/>
              <a:t>is</a:t>
            </a:r>
            <a:r>
              <a:rPr lang="it-IT" sz="2800" dirty="0"/>
              <a:t> the </a:t>
            </a:r>
            <a:r>
              <a:rPr lang="it-IT" sz="2800" dirty="0" err="1"/>
              <a:t>logical</a:t>
            </a:r>
            <a:r>
              <a:rPr lang="it-IT" sz="2800" dirty="0"/>
              <a:t> base of the </a:t>
            </a:r>
            <a:r>
              <a:rPr lang="it-IT" sz="2800" i="1" dirty="0" err="1"/>
              <a:t>moralistic</a:t>
            </a:r>
            <a:r>
              <a:rPr lang="it-IT" sz="2800" i="1" dirty="0"/>
              <a:t> </a:t>
            </a:r>
            <a:r>
              <a:rPr lang="it-IT" sz="2800" dirty="0" err="1"/>
              <a:t>viewpoint</a:t>
            </a:r>
            <a:r>
              <a:rPr lang="it-IT" sz="2800" dirty="0"/>
              <a:t> on the law</a:t>
            </a:r>
          </a:p>
          <a:p>
            <a:r>
              <a:rPr lang="it-IT" sz="2800" dirty="0" err="1"/>
              <a:t>Functionalism</a:t>
            </a:r>
            <a:r>
              <a:rPr lang="it-IT" sz="2800" dirty="0"/>
              <a:t> </a:t>
            </a:r>
            <a:r>
              <a:rPr lang="it-IT" sz="2800" dirty="0" err="1"/>
              <a:t>is</a:t>
            </a:r>
            <a:r>
              <a:rPr lang="it-IT" sz="2800" dirty="0"/>
              <a:t> the </a:t>
            </a:r>
            <a:r>
              <a:rPr lang="it-IT" sz="2800" dirty="0" err="1"/>
              <a:t>viewpoint</a:t>
            </a:r>
            <a:r>
              <a:rPr lang="it-IT" sz="2800" dirty="0"/>
              <a:t> </a:t>
            </a:r>
            <a:r>
              <a:rPr lang="it-IT" sz="2800" dirty="0" err="1"/>
              <a:t>that</a:t>
            </a:r>
            <a:r>
              <a:rPr lang="it-IT" sz="2800" dirty="0"/>
              <a:t> </a:t>
            </a:r>
            <a:r>
              <a:rPr lang="it-IT" sz="2800" dirty="0" err="1"/>
              <a:t>assumes</a:t>
            </a:r>
            <a:r>
              <a:rPr lang="it-IT" sz="2800" dirty="0"/>
              <a:t> the law to work </a:t>
            </a:r>
            <a:r>
              <a:rPr lang="it-IT" sz="2800" dirty="0" err="1"/>
              <a:t>as</a:t>
            </a:r>
            <a:r>
              <a:rPr lang="it-IT" sz="2800" dirty="0"/>
              <a:t> an </a:t>
            </a:r>
            <a:r>
              <a:rPr lang="it-IT" sz="2800" dirty="0" err="1"/>
              <a:t>engineering</a:t>
            </a:r>
            <a:r>
              <a:rPr lang="it-IT" sz="2800" dirty="0"/>
              <a:t> work, </a:t>
            </a:r>
            <a:r>
              <a:rPr lang="it-IT" sz="2800" dirty="0" err="1"/>
              <a:t>whose</a:t>
            </a:r>
            <a:r>
              <a:rPr lang="it-IT" sz="2800" dirty="0"/>
              <a:t> </a:t>
            </a:r>
            <a:r>
              <a:rPr lang="it-IT" sz="2800" dirty="0" err="1"/>
              <a:t>purpose</a:t>
            </a:r>
            <a:r>
              <a:rPr lang="it-IT" sz="2800" dirty="0"/>
              <a:t> </a:t>
            </a:r>
            <a:r>
              <a:rPr lang="it-IT" sz="2800" dirty="0" err="1"/>
              <a:t>is</a:t>
            </a:r>
            <a:r>
              <a:rPr lang="it-IT" sz="2800" dirty="0"/>
              <a:t> to </a:t>
            </a:r>
            <a:r>
              <a:rPr lang="it-IT" sz="2800" i="1" dirty="0"/>
              <a:t>reduce the </a:t>
            </a:r>
            <a:r>
              <a:rPr lang="it-IT" sz="2800" i="1" dirty="0" err="1"/>
              <a:t>risk</a:t>
            </a:r>
            <a:r>
              <a:rPr lang="it-IT" sz="2800" dirty="0"/>
              <a:t> </a:t>
            </a:r>
            <a:r>
              <a:rPr lang="it-IT" sz="2800" dirty="0" err="1"/>
              <a:t>related</a:t>
            </a:r>
            <a:r>
              <a:rPr lang="it-IT" sz="2800" dirty="0"/>
              <a:t> to a </a:t>
            </a:r>
            <a:r>
              <a:rPr lang="it-IT" sz="2800" dirty="0" err="1"/>
              <a:t>specific</a:t>
            </a:r>
            <a:r>
              <a:rPr lang="it-IT" sz="2800" dirty="0"/>
              <a:t> </a:t>
            </a:r>
            <a:r>
              <a:rPr lang="it-IT" sz="2800" i="1" dirty="0"/>
              <a:t>negative </a:t>
            </a:r>
            <a:r>
              <a:rPr lang="it-IT" sz="2800" i="1" dirty="0" err="1"/>
              <a:t>event</a:t>
            </a:r>
            <a:endParaRPr lang="it-IT" sz="2800" dirty="0"/>
          </a:p>
        </p:txBody>
      </p:sp>
      <p:sp>
        <p:nvSpPr>
          <p:cNvPr id="4" name="Segnaposto piè di pagina 3">
            <a:extLst>
              <a:ext uri="{FF2B5EF4-FFF2-40B4-BE49-F238E27FC236}">
                <a16:creationId xmlns:a16="http://schemas.microsoft.com/office/drawing/2014/main" id="{E515E6A3-A079-B14E-8FE4-B3D710D6208A}"/>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406052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0FB117-B2D8-E644-87C0-89310CFF468F}"/>
              </a:ext>
            </a:extLst>
          </p:cNvPr>
          <p:cNvSpPr>
            <a:spLocks noGrp="1"/>
          </p:cNvSpPr>
          <p:nvPr>
            <p:ph type="title"/>
          </p:nvPr>
        </p:nvSpPr>
        <p:spPr/>
        <p:txBody>
          <a:bodyPr/>
          <a:lstStyle/>
          <a:p>
            <a:r>
              <a:rPr lang="it-IT" dirty="0"/>
              <a:t>PUNISHMENTS</a:t>
            </a:r>
          </a:p>
        </p:txBody>
      </p:sp>
      <p:sp>
        <p:nvSpPr>
          <p:cNvPr id="3" name="Segnaposto contenuto 2">
            <a:extLst>
              <a:ext uri="{FF2B5EF4-FFF2-40B4-BE49-F238E27FC236}">
                <a16:creationId xmlns:a16="http://schemas.microsoft.com/office/drawing/2014/main" id="{6BF9D05C-ACC3-9542-A65A-EE0ECA1CD718}"/>
              </a:ext>
            </a:extLst>
          </p:cNvPr>
          <p:cNvSpPr>
            <a:spLocks noGrp="1"/>
          </p:cNvSpPr>
          <p:nvPr>
            <p:ph idx="1"/>
          </p:nvPr>
        </p:nvSpPr>
        <p:spPr/>
        <p:txBody>
          <a:bodyPr/>
          <a:lstStyle/>
          <a:p>
            <a:r>
              <a:rPr lang="it-IT" dirty="0"/>
              <a:t>A </a:t>
            </a:r>
            <a:r>
              <a:rPr lang="it-IT" dirty="0" err="1"/>
              <a:t>punishement</a:t>
            </a:r>
            <a:r>
              <a:rPr lang="it-IT" dirty="0"/>
              <a:t>, in the </a:t>
            </a:r>
            <a:r>
              <a:rPr lang="it-IT" dirty="0" err="1"/>
              <a:t>moralistic</a:t>
            </a:r>
            <a:r>
              <a:rPr lang="it-IT" dirty="0"/>
              <a:t> </a:t>
            </a:r>
            <a:r>
              <a:rPr lang="it-IT" dirty="0" err="1"/>
              <a:t>view</a:t>
            </a:r>
            <a:r>
              <a:rPr lang="it-IT" dirty="0"/>
              <a:t>, re-</a:t>
            </a:r>
            <a:r>
              <a:rPr lang="it-IT" dirty="0" err="1"/>
              <a:t>establishes</a:t>
            </a:r>
            <a:r>
              <a:rPr lang="it-IT" dirty="0"/>
              <a:t> </a:t>
            </a:r>
            <a:r>
              <a:rPr lang="it-IT" dirty="0" err="1"/>
              <a:t>ideality</a:t>
            </a:r>
            <a:r>
              <a:rPr lang="it-IT" dirty="0"/>
              <a:t> of the world</a:t>
            </a:r>
          </a:p>
          <a:p>
            <a:r>
              <a:rPr lang="it-IT" dirty="0"/>
              <a:t>In the </a:t>
            </a:r>
            <a:r>
              <a:rPr lang="it-IT" dirty="0" err="1"/>
              <a:t>functionalistic</a:t>
            </a:r>
            <a:r>
              <a:rPr lang="it-IT" dirty="0"/>
              <a:t> </a:t>
            </a:r>
            <a:r>
              <a:rPr lang="it-IT" dirty="0" err="1"/>
              <a:t>viewpoint</a:t>
            </a:r>
            <a:r>
              <a:rPr lang="it-IT" dirty="0"/>
              <a:t>, </a:t>
            </a:r>
            <a:r>
              <a:rPr lang="it-IT" dirty="0" err="1"/>
              <a:t>it</a:t>
            </a:r>
            <a:r>
              <a:rPr lang="it-IT" dirty="0"/>
              <a:t> </a:t>
            </a:r>
            <a:r>
              <a:rPr lang="it-IT" dirty="0" err="1"/>
              <a:t>mitigates</a:t>
            </a:r>
            <a:r>
              <a:rPr lang="it-IT" dirty="0"/>
              <a:t> the </a:t>
            </a:r>
            <a:r>
              <a:rPr lang="it-IT" dirty="0" err="1"/>
              <a:t>effects</a:t>
            </a:r>
            <a:r>
              <a:rPr lang="it-IT" dirty="0"/>
              <a:t> of the </a:t>
            </a:r>
            <a:r>
              <a:rPr lang="it-IT" dirty="0" err="1"/>
              <a:t>violation</a:t>
            </a:r>
            <a:r>
              <a:rPr lang="it-IT" dirty="0"/>
              <a:t> </a:t>
            </a:r>
          </a:p>
        </p:txBody>
      </p:sp>
      <p:sp>
        <p:nvSpPr>
          <p:cNvPr id="4" name="Segnaposto piè di pagina 3">
            <a:extLst>
              <a:ext uri="{FF2B5EF4-FFF2-40B4-BE49-F238E27FC236}">
                <a16:creationId xmlns:a16="http://schemas.microsoft.com/office/drawing/2014/main" id="{C0C51F61-094E-8A44-AA77-FF9F49C6E1E6}"/>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91233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6653E8-581A-4C46-B970-65EBB9FDAE98}"/>
              </a:ext>
            </a:extLst>
          </p:cNvPr>
          <p:cNvSpPr>
            <a:spLocks noGrp="1"/>
          </p:cNvSpPr>
          <p:nvPr>
            <p:ph type="title"/>
          </p:nvPr>
        </p:nvSpPr>
        <p:spPr/>
        <p:txBody>
          <a:bodyPr/>
          <a:lstStyle/>
          <a:p>
            <a:r>
              <a:rPr lang="it-IT" dirty="0"/>
              <a:t>COURSE STRUCTURE (4)</a:t>
            </a:r>
          </a:p>
        </p:txBody>
      </p:sp>
      <p:sp>
        <p:nvSpPr>
          <p:cNvPr id="3" name="Segnaposto contenuto 2">
            <a:extLst>
              <a:ext uri="{FF2B5EF4-FFF2-40B4-BE49-F238E27FC236}">
                <a16:creationId xmlns:a16="http://schemas.microsoft.com/office/drawing/2014/main" id="{04FAF787-5978-EB41-AD30-B81C2A65AA14}"/>
              </a:ext>
            </a:extLst>
          </p:cNvPr>
          <p:cNvSpPr>
            <a:spLocks noGrp="1"/>
          </p:cNvSpPr>
          <p:nvPr>
            <p:ph idx="1"/>
          </p:nvPr>
        </p:nvSpPr>
        <p:spPr/>
        <p:txBody>
          <a:bodyPr/>
          <a:lstStyle/>
          <a:p>
            <a:pPr lvl="0"/>
            <a:r>
              <a:rPr lang="en-US" sz="2000" b="1" dirty="0"/>
              <a:t>UNIT 4: APPLICATIONS</a:t>
            </a:r>
            <a:endParaRPr lang="it-IT" sz="2000" b="1" dirty="0"/>
          </a:p>
          <a:p>
            <a:pPr lvl="1"/>
            <a:r>
              <a:rPr lang="en-US" sz="1800" b="1" dirty="0"/>
              <a:t>The legal reasoning framework</a:t>
            </a:r>
            <a:endParaRPr lang="it-IT" sz="1800" dirty="0"/>
          </a:p>
          <a:p>
            <a:pPr lvl="2"/>
            <a:r>
              <a:rPr lang="en-US" sz="1600" dirty="0"/>
              <a:t>Argumentation</a:t>
            </a:r>
            <a:endParaRPr lang="it-IT" sz="1600" dirty="0"/>
          </a:p>
          <a:p>
            <a:pPr lvl="2"/>
            <a:r>
              <a:rPr lang="en-US" sz="1600" dirty="0"/>
              <a:t>Reasoning with the law</a:t>
            </a:r>
            <a:endParaRPr lang="it-IT" sz="1600" dirty="0"/>
          </a:p>
          <a:p>
            <a:pPr lvl="2"/>
            <a:r>
              <a:rPr lang="en-US" sz="1600" dirty="0"/>
              <a:t>Defeasible deontic logic</a:t>
            </a:r>
            <a:endParaRPr lang="it-IT" sz="1600" dirty="0"/>
          </a:p>
          <a:p>
            <a:pPr lvl="1"/>
            <a:r>
              <a:rPr lang="en-US" sz="1800" b="1" dirty="0"/>
              <a:t>Scientific argumentation</a:t>
            </a:r>
            <a:endParaRPr lang="it-IT" sz="1800" dirty="0"/>
          </a:p>
          <a:p>
            <a:pPr lvl="2"/>
            <a:r>
              <a:rPr lang="en-US" sz="1600" dirty="0"/>
              <a:t>Sustainable arguments</a:t>
            </a:r>
            <a:endParaRPr lang="it-IT" sz="1600" dirty="0"/>
          </a:p>
          <a:p>
            <a:pPr lvl="2"/>
            <a:r>
              <a:rPr lang="en-US" sz="1600" dirty="0"/>
              <a:t>Scientific ground and argumentation</a:t>
            </a:r>
            <a:endParaRPr lang="it-IT" sz="1600" dirty="0"/>
          </a:p>
        </p:txBody>
      </p:sp>
      <p:sp>
        <p:nvSpPr>
          <p:cNvPr id="4" name="Segnaposto piè di pagina 3">
            <a:extLst>
              <a:ext uri="{FF2B5EF4-FFF2-40B4-BE49-F238E27FC236}">
                <a16:creationId xmlns:a16="http://schemas.microsoft.com/office/drawing/2014/main" id="{5E80E7E2-E22D-FA4B-A7C3-F57C475123C4}"/>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766738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F007D-9805-694F-BB35-D186675120C1}"/>
              </a:ext>
            </a:extLst>
          </p:cNvPr>
          <p:cNvSpPr>
            <a:spLocks noGrp="1"/>
          </p:cNvSpPr>
          <p:nvPr>
            <p:ph type="title"/>
          </p:nvPr>
        </p:nvSpPr>
        <p:spPr/>
        <p:txBody>
          <a:bodyPr/>
          <a:lstStyle/>
          <a:p>
            <a:r>
              <a:rPr lang="it-IT" dirty="0"/>
              <a:t>PREVENTION AND DETERRENCE</a:t>
            </a:r>
          </a:p>
        </p:txBody>
      </p:sp>
      <p:sp>
        <p:nvSpPr>
          <p:cNvPr id="3" name="Segnaposto contenuto 2">
            <a:extLst>
              <a:ext uri="{FF2B5EF4-FFF2-40B4-BE49-F238E27FC236}">
                <a16:creationId xmlns:a16="http://schemas.microsoft.com/office/drawing/2014/main" id="{80769BC1-73B0-764E-B9DF-8379F5D12A67}"/>
              </a:ext>
            </a:extLst>
          </p:cNvPr>
          <p:cNvSpPr>
            <a:spLocks noGrp="1"/>
          </p:cNvSpPr>
          <p:nvPr>
            <p:ph idx="1"/>
          </p:nvPr>
        </p:nvSpPr>
        <p:spPr/>
        <p:txBody>
          <a:bodyPr/>
          <a:lstStyle/>
          <a:p>
            <a:r>
              <a:rPr lang="it-IT" sz="2800" dirty="0"/>
              <a:t>A </a:t>
            </a:r>
            <a:r>
              <a:rPr lang="it-IT" sz="2800" dirty="0" err="1"/>
              <a:t>punihsment</a:t>
            </a:r>
            <a:r>
              <a:rPr lang="it-IT" sz="2800" dirty="0"/>
              <a:t> can </a:t>
            </a:r>
            <a:r>
              <a:rPr lang="it-IT" sz="2800" dirty="0" err="1"/>
              <a:t>have</a:t>
            </a:r>
            <a:r>
              <a:rPr lang="it-IT" sz="2800" dirty="0"/>
              <a:t> an </a:t>
            </a:r>
            <a:r>
              <a:rPr lang="it-IT" sz="2800" dirty="0" err="1"/>
              <a:t>effect</a:t>
            </a:r>
            <a:r>
              <a:rPr lang="it-IT" sz="2800" dirty="0"/>
              <a:t> of </a:t>
            </a:r>
            <a:r>
              <a:rPr lang="it-IT" sz="2800" dirty="0" err="1"/>
              <a:t>deterrence</a:t>
            </a:r>
            <a:r>
              <a:rPr lang="it-IT" sz="2800" dirty="0"/>
              <a:t>, </a:t>
            </a:r>
            <a:r>
              <a:rPr lang="it-IT" sz="2800" dirty="0" err="1"/>
              <a:t>as</a:t>
            </a:r>
            <a:r>
              <a:rPr lang="it-IT" sz="2800" dirty="0"/>
              <a:t> </a:t>
            </a:r>
            <a:r>
              <a:rPr lang="it-IT" sz="2800" dirty="0" err="1"/>
              <a:t>it</a:t>
            </a:r>
            <a:r>
              <a:rPr lang="it-IT" sz="2800" dirty="0"/>
              <a:t> </a:t>
            </a:r>
            <a:r>
              <a:rPr lang="it-IT" sz="2800" dirty="0" err="1"/>
              <a:t>makes</a:t>
            </a:r>
            <a:r>
              <a:rPr lang="it-IT" sz="2800" dirty="0"/>
              <a:t> </a:t>
            </a:r>
            <a:r>
              <a:rPr lang="it-IT" sz="2800" dirty="0" err="1"/>
              <a:t>less</a:t>
            </a:r>
            <a:r>
              <a:rPr lang="it-IT" sz="2800" dirty="0"/>
              <a:t> </a:t>
            </a:r>
            <a:r>
              <a:rPr lang="it-IT" sz="2800" dirty="0" err="1"/>
              <a:t>likely</a:t>
            </a:r>
            <a:r>
              <a:rPr lang="it-IT" sz="2800" dirty="0"/>
              <a:t> to </a:t>
            </a:r>
            <a:r>
              <a:rPr lang="it-IT" sz="2800" dirty="0" err="1"/>
              <a:t>commit</a:t>
            </a:r>
            <a:r>
              <a:rPr lang="it-IT" sz="2800" dirty="0"/>
              <a:t> a </a:t>
            </a:r>
            <a:r>
              <a:rPr lang="it-IT" sz="2800" dirty="0" err="1"/>
              <a:t>violation</a:t>
            </a:r>
            <a:r>
              <a:rPr lang="it-IT" sz="2800" dirty="0"/>
              <a:t>, for the </a:t>
            </a:r>
            <a:r>
              <a:rPr lang="it-IT" sz="2800" dirty="0" err="1"/>
              <a:t>violation</a:t>
            </a:r>
            <a:r>
              <a:rPr lang="it-IT" sz="2800" dirty="0"/>
              <a:t> </a:t>
            </a:r>
            <a:r>
              <a:rPr lang="it-IT" sz="2800" dirty="0" err="1"/>
              <a:t>is</a:t>
            </a:r>
            <a:r>
              <a:rPr lang="it-IT" sz="2800" dirty="0"/>
              <a:t> </a:t>
            </a:r>
            <a:r>
              <a:rPr lang="it-IT" sz="2800" dirty="0" err="1"/>
              <a:t>unconvenient</a:t>
            </a:r>
            <a:endParaRPr lang="it-IT" sz="2800" dirty="0"/>
          </a:p>
          <a:p>
            <a:r>
              <a:rPr lang="it-IT" sz="2800" dirty="0"/>
              <a:t>The law can </a:t>
            </a:r>
            <a:r>
              <a:rPr lang="it-IT" sz="2800" dirty="0" err="1"/>
              <a:t>prevent</a:t>
            </a:r>
            <a:r>
              <a:rPr lang="it-IT" sz="2800" dirty="0"/>
              <a:t> the crime, for </a:t>
            </a:r>
            <a:r>
              <a:rPr lang="it-IT" sz="2800" dirty="0" err="1"/>
              <a:t>it</a:t>
            </a:r>
            <a:r>
              <a:rPr lang="it-IT" sz="2800" dirty="0"/>
              <a:t> </a:t>
            </a:r>
            <a:r>
              <a:rPr lang="it-IT" sz="2800" dirty="0" err="1"/>
              <a:t>makes</a:t>
            </a:r>
            <a:r>
              <a:rPr lang="it-IT" sz="2800" dirty="0"/>
              <a:t> </a:t>
            </a:r>
            <a:r>
              <a:rPr lang="it-IT" sz="2800" dirty="0" err="1"/>
              <a:t>it</a:t>
            </a:r>
            <a:r>
              <a:rPr lang="it-IT" sz="2800" dirty="0"/>
              <a:t> </a:t>
            </a:r>
            <a:r>
              <a:rPr lang="it-IT" sz="2800" dirty="0" err="1"/>
              <a:t>less</a:t>
            </a:r>
            <a:r>
              <a:rPr lang="it-IT" sz="2800" dirty="0"/>
              <a:t> </a:t>
            </a:r>
            <a:r>
              <a:rPr lang="it-IT" sz="2800" dirty="0" err="1"/>
              <a:t>likely</a:t>
            </a:r>
            <a:r>
              <a:rPr lang="it-IT" sz="2800" dirty="0"/>
              <a:t> by the </a:t>
            </a:r>
            <a:r>
              <a:rPr lang="it-IT" sz="2800" i="1" dirty="0"/>
              <a:t>moral suasion</a:t>
            </a:r>
            <a:r>
              <a:rPr lang="it-IT" sz="2800" dirty="0"/>
              <a:t> </a:t>
            </a:r>
            <a:r>
              <a:rPr lang="it-IT" sz="2800" dirty="0" err="1"/>
              <a:t>effect</a:t>
            </a:r>
            <a:endParaRPr lang="it-IT" sz="2800" dirty="0"/>
          </a:p>
          <a:p>
            <a:r>
              <a:rPr lang="it-IT" sz="2800" dirty="0"/>
              <a:t>The law can </a:t>
            </a:r>
            <a:r>
              <a:rPr lang="it-IT" sz="2800" dirty="0" err="1"/>
              <a:t>prevent</a:t>
            </a:r>
            <a:r>
              <a:rPr lang="it-IT" sz="2800" dirty="0"/>
              <a:t> the crime by the </a:t>
            </a:r>
            <a:r>
              <a:rPr lang="it-IT" sz="2800" i="1" dirty="0"/>
              <a:t>anti-</a:t>
            </a:r>
            <a:r>
              <a:rPr lang="it-IT" sz="2800" i="1" dirty="0" err="1"/>
              <a:t>triggering</a:t>
            </a:r>
            <a:r>
              <a:rPr lang="it-IT" sz="2800" i="1" dirty="0"/>
              <a:t> </a:t>
            </a:r>
            <a:r>
              <a:rPr lang="it-IT" sz="2800" dirty="0" err="1"/>
              <a:t>action</a:t>
            </a:r>
            <a:r>
              <a:rPr lang="it-IT" sz="2800" dirty="0"/>
              <a:t> (the </a:t>
            </a:r>
            <a:r>
              <a:rPr lang="it-IT" sz="2800" dirty="0" err="1"/>
              <a:t>most</a:t>
            </a:r>
            <a:r>
              <a:rPr lang="it-IT" sz="2800" dirty="0"/>
              <a:t> </a:t>
            </a:r>
            <a:r>
              <a:rPr lang="it-IT" sz="2800" dirty="0" err="1"/>
              <a:t>scientific</a:t>
            </a:r>
            <a:r>
              <a:rPr lang="it-IT" sz="2800" dirty="0"/>
              <a:t> </a:t>
            </a:r>
            <a:r>
              <a:rPr lang="it-IT" sz="2800" dirty="0" err="1"/>
              <a:t>viewpoint</a:t>
            </a:r>
            <a:r>
              <a:rPr lang="it-IT" sz="2800" dirty="0"/>
              <a:t> on the </a:t>
            </a:r>
            <a:r>
              <a:rPr lang="it-IT" sz="2800" dirty="0" err="1"/>
              <a:t>development</a:t>
            </a:r>
            <a:r>
              <a:rPr lang="it-IT" sz="2800" dirty="0"/>
              <a:t> of the law)</a:t>
            </a:r>
          </a:p>
        </p:txBody>
      </p:sp>
      <p:sp>
        <p:nvSpPr>
          <p:cNvPr id="4" name="Segnaposto piè di pagina 3">
            <a:extLst>
              <a:ext uri="{FF2B5EF4-FFF2-40B4-BE49-F238E27FC236}">
                <a16:creationId xmlns:a16="http://schemas.microsoft.com/office/drawing/2014/main" id="{64B9DF9A-1A53-7546-AB6A-530D04379E77}"/>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1085147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85F5F-CF50-B04B-AE84-546B5280981E}"/>
              </a:ext>
            </a:extLst>
          </p:cNvPr>
          <p:cNvSpPr>
            <a:spLocks noGrp="1"/>
          </p:cNvSpPr>
          <p:nvPr>
            <p:ph type="title"/>
          </p:nvPr>
        </p:nvSpPr>
        <p:spPr/>
        <p:txBody>
          <a:bodyPr/>
          <a:lstStyle/>
          <a:p>
            <a:r>
              <a:rPr lang="it-IT" dirty="0"/>
              <a:t>EXPRESS CHANGE</a:t>
            </a:r>
          </a:p>
        </p:txBody>
      </p:sp>
      <p:sp>
        <p:nvSpPr>
          <p:cNvPr id="3" name="Segnaposto contenuto 2">
            <a:extLst>
              <a:ext uri="{FF2B5EF4-FFF2-40B4-BE49-F238E27FC236}">
                <a16:creationId xmlns:a16="http://schemas.microsoft.com/office/drawing/2014/main" id="{35B6EA4B-C40E-7149-927F-8875D54FB583}"/>
              </a:ext>
            </a:extLst>
          </p:cNvPr>
          <p:cNvSpPr>
            <a:spLocks noGrp="1"/>
          </p:cNvSpPr>
          <p:nvPr>
            <p:ph idx="1"/>
          </p:nvPr>
        </p:nvSpPr>
        <p:spPr/>
        <p:txBody>
          <a:bodyPr/>
          <a:lstStyle/>
          <a:p>
            <a:r>
              <a:rPr lang="it-IT" dirty="0" err="1"/>
              <a:t>Reforms</a:t>
            </a:r>
            <a:r>
              <a:rPr lang="it-IT" dirty="0"/>
              <a:t> can be made of </a:t>
            </a:r>
            <a:r>
              <a:rPr lang="it-IT" dirty="0" err="1"/>
              <a:t>three</a:t>
            </a:r>
            <a:r>
              <a:rPr lang="it-IT" dirty="0"/>
              <a:t> </a:t>
            </a:r>
            <a:r>
              <a:rPr lang="it-IT" dirty="0" err="1"/>
              <a:t>acts</a:t>
            </a:r>
            <a:r>
              <a:rPr lang="it-IT" dirty="0"/>
              <a:t>:</a:t>
            </a:r>
          </a:p>
          <a:p>
            <a:pPr lvl="1"/>
            <a:r>
              <a:rPr lang="it-IT" dirty="0" err="1"/>
              <a:t>Introduction</a:t>
            </a:r>
            <a:r>
              <a:rPr lang="it-IT" dirty="0"/>
              <a:t> of a </a:t>
            </a:r>
            <a:r>
              <a:rPr lang="it-IT" dirty="0" err="1"/>
              <a:t>novel</a:t>
            </a:r>
            <a:r>
              <a:rPr lang="it-IT" dirty="0"/>
              <a:t> </a:t>
            </a:r>
            <a:r>
              <a:rPr lang="it-IT" dirty="0" err="1"/>
              <a:t>rule</a:t>
            </a:r>
            <a:r>
              <a:rPr lang="it-IT" dirty="0"/>
              <a:t> to be </a:t>
            </a:r>
            <a:r>
              <a:rPr lang="it-IT" dirty="0" err="1"/>
              <a:t>covering</a:t>
            </a:r>
            <a:r>
              <a:rPr lang="it-IT" dirty="0"/>
              <a:t> a </a:t>
            </a:r>
            <a:r>
              <a:rPr lang="it-IT" dirty="0" err="1"/>
              <a:t>behaviour</a:t>
            </a:r>
            <a:r>
              <a:rPr lang="it-IT" dirty="0"/>
              <a:t> </a:t>
            </a:r>
            <a:r>
              <a:rPr lang="it-IT" dirty="0" err="1"/>
              <a:t>not</a:t>
            </a:r>
            <a:r>
              <a:rPr lang="it-IT" dirty="0"/>
              <a:t> </a:t>
            </a:r>
            <a:r>
              <a:rPr lang="it-IT" dirty="0" err="1"/>
              <a:t>included</a:t>
            </a:r>
            <a:r>
              <a:rPr lang="it-IT" dirty="0"/>
              <a:t> in the </a:t>
            </a:r>
            <a:r>
              <a:rPr lang="it-IT" dirty="0" err="1"/>
              <a:t>cases</a:t>
            </a:r>
            <a:r>
              <a:rPr lang="it-IT" dirty="0"/>
              <a:t> so far</a:t>
            </a:r>
          </a:p>
          <a:p>
            <a:pPr lvl="1"/>
            <a:r>
              <a:rPr lang="it-IT" dirty="0" err="1"/>
              <a:t>Abrogation</a:t>
            </a:r>
            <a:r>
              <a:rPr lang="it-IT" dirty="0"/>
              <a:t> of an </a:t>
            </a:r>
            <a:r>
              <a:rPr lang="it-IT" dirty="0" err="1"/>
              <a:t>existing</a:t>
            </a:r>
            <a:r>
              <a:rPr lang="it-IT" dirty="0"/>
              <a:t> </a:t>
            </a:r>
            <a:r>
              <a:rPr lang="it-IT" dirty="0" err="1"/>
              <a:t>rule</a:t>
            </a:r>
            <a:r>
              <a:rPr lang="it-IT" dirty="0"/>
              <a:t> </a:t>
            </a:r>
            <a:r>
              <a:rPr lang="it-IT" dirty="0" err="1"/>
              <a:t>that</a:t>
            </a:r>
            <a:r>
              <a:rPr lang="it-IT" dirty="0"/>
              <a:t> </a:t>
            </a:r>
            <a:r>
              <a:rPr lang="it-IT" dirty="0" err="1"/>
              <a:t>would</a:t>
            </a:r>
            <a:r>
              <a:rPr lang="it-IT" dirty="0"/>
              <a:t> be </a:t>
            </a:r>
            <a:r>
              <a:rPr lang="it-IT" dirty="0" err="1"/>
              <a:t>provoking</a:t>
            </a:r>
            <a:r>
              <a:rPr lang="it-IT" dirty="0"/>
              <a:t> a </a:t>
            </a:r>
            <a:r>
              <a:rPr lang="it-IT" dirty="0" err="1"/>
              <a:t>conflictual</a:t>
            </a:r>
            <a:r>
              <a:rPr lang="it-IT" dirty="0"/>
              <a:t> </a:t>
            </a:r>
            <a:r>
              <a:rPr lang="it-IT" dirty="0" err="1"/>
              <a:t>effect</a:t>
            </a:r>
            <a:r>
              <a:rPr lang="it-IT" dirty="0"/>
              <a:t> </a:t>
            </a:r>
            <a:r>
              <a:rPr lang="it-IT" dirty="0" err="1"/>
              <a:t>that</a:t>
            </a:r>
            <a:r>
              <a:rPr lang="it-IT" dirty="0"/>
              <a:t> </a:t>
            </a:r>
            <a:r>
              <a:rPr lang="it-IT" dirty="0" err="1"/>
              <a:t>is</a:t>
            </a:r>
            <a:r>
              <a:rPr lang="it-IT" dirty="0"/>
              <a:t> </a:t>
            </a:r>
            <a:r>
              <a:rPr lang="it-IT" dirty="0" err="1"/>
              <a:t>unsolved</a:t>
            </a:r>
            <a:r>
              <a:rPr lang="it-IT" dirty="0"/>
              <a:t> </a:t>
            </a:r>
            <a:r>
              <a:rPr lang="it-IT" dirty="0" err="1"/>
              <a:t>based</a:t>
            </a:r>
            <a:r>
              <a:rPr lang="it-IT" dirty="0"/>
              <a:t> on the </a:t>
            </a:r>
            <a:r>
              <a:rPr lang="it-IT" dirty="0" err="1"/>
              <a:t>above</a:t>
            </a:r>
            <a:r>
              <a:rPr lang="it-IT" dirty="0"/>
              <a:t> </a:t>
            </a:r>
            <a:r>
              <a:rPr lang="it-IT" dirty="0" err="1"/>
              <a:t>mentioned</a:t>
            </a:r>
            <a:r>
              <a:rPr lang="it-IT" dirty="0"/>
              <a:t> </a:t>
            </a:r>
            <a:r>
              <a:rPr lang="it-IT" dirty="0" err="1"/>
              <a:t>principles</a:t>
            </a:r>
            <a:endParaRPr lang="it-IT" dirty="0"/>
          </a:p>
        </p:txBody>
      </p:sp>
      <p:sp>
        <p:nvSpPr>
          <p:cNvPr id="4" name="Segnaposto piè di pagina 3">
            <a:extLst>
              <a:ext uri="{FF2B5EF4-FFF2-40B4-BE49-F238E27FC236}">
                <a16:creationId xmlns:a16="http://schemas.microsoft.com/office/drawing/2014/main" id="{EBE1BD28-B5A7-E647-8BE5-8DC16DD53645}"/>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883510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09B5D8-3FEA-EF4A-ACA8-225CF0D76CE6}"/>
              </a:ext>
            </a:extLst>
          </p:cNvPr>
          <p:cNvSpPr>
            <a:spLocks noGrp="1"/>
          </p:cNvSpPr>
          <p:nvPr>
            <p:ph type="title"/>
          </p:nvPr>
        </p:nvSpPr>
        <p:spPr/>
        <p:txBody>
          <a:bodyPr/>
          <a:lstStyle/>
          <a:p>
            <a:r>
              <a:rPr lang="it-IT" sz="2800" dirty="0"/>
              <a:t>CONFLICTS ON LEGAL PREVALENCE PRINCIPLES (1)</a:t>
            </a:r>
          </a:p>
        </p:txBody>
      </p:sp>
      <p:sp>
        <p:nvSpPr>
          <p:cNvPr id="3" name="Segnaposto contenuto 2">
            <a:extLst>
              <a:ext uri="{FF2B5EF4-FFF2-40B4-BE49-F238E27FC236}">
                <a16:creationId xmlns:a16="http://schemas.microsoft.com/office/drawing/2014/main" id="{EBF8599E-A04A-B44A-BDFC-E8FCDA6C19AE}"/>
              </a:ext>
            </a:extLst>
          </p:cNvPr>
          <p:cNvSpPr>
            <a:spLocks noGrp="1"/>
          </p:cNvSpPr>
          <p:nvPr>
            <p:ph idx="1"/>
          </p:nvPr>
        </p:nvSpPr>
        <p:spPr/>
        <p:txBody>
          <a:bodyPr/>
          <a:lstStyle/>
          <a:p>
            <a:r>
              <a:rPr lang="it-IT" sz="2400" dirty="0" err="1"/>
              <a:t>When</a:t>
            </a:r>
            <a:r>
              <a:rPr lang="it-IT" sz="2400" dirty="0"/>
              <a:t> a </a:t>
            </a:r>
            <a:r>
              <a:rPr lang="it-IT" sz="2400" dirty="0" err="1"/>
              <a:t>novel</a:t>
            </a:r>
            <a:r>
              <a:rPr lang="it-IT" sz="2400" dirty="0"/>
              <a:t> </a:t>
            </a:r>
            <a:r>
              <a:rPr lang="it-IT" sz="2400" dirty="0" err="1"/>
              <a:t>norm</a:t>
            </a:r>
            <a:r>
              <a:rPr lang="it-IT" sz="2400" dirty="0"/>
              <a:t> </a:t>
            </a:r>
            <a:r>
              <a:rPr lang="it-IT" sz="2400" dirty="0" err="1"/>
              <a:t>is</a:t>
            </a:r>
            <a:r>
              <a:rPr lang="it-IT" sz="2400" dirty="0"/>
              <a:t> </a:t>
            </a:r>
            <a:r>
              <a:rPr lang="it-IT" sz="2400" dirty="0" err="1"/>
              <a:t>introduced</a:t>
            </a:r>
            <a:r>
              <a:rPr lang="it-IT" sz="2400" dirty="0"/>
              <a:t> </a:t>
            </a:r>
            <a:r>
              <a:rPr lang="it-IT" sz="2400" dirty="0" err="1"/>
              <a:t>that</a:t>
            </a:r>
            <a:r>
              <a:rPr lang="it-IT" sz="2400" dirty="0"/>
              <a:t> </a:t>
            </a:r>
            <a:r>
              <a:rPr lang="it-IT" sz="2400" dirty="0" err="1"/>
              <a:t>makes</a:t>
            </a:r>
            <a:r>
              <a:rPr lang="it-IT" sz="2400" dirty="0"/>
              <a:t> a new case on a moral </a:t>
            </a:r>
            <a:r>
              <a:rPr lang="it-IT" sz="2400" dirty="0" err="1"/>
              <a:t>ground</a:t>
            </a:r>
            <a:r>
              <a:rPr lang="it-IT" sz="2400" dirty="0"/>
              <a:t> </a:t>
            </a:r>
            <a:r>
              <a:rPr lang="it-IT" sz="2400" dirty="0" err="1"/>
              <a:t>that</a:t>
            </a:r>
            <a:r>
              <a:rPr lang="it-IT" sz="2400" dirty="0"/>
              <a:t> </a:t>
            </a:r>
            <a:r>
              <a:rPr lang="it-IT" sz="2400" dirty="0" err="1"/>
              <a:t>conflicts</a:t>
            </a:r>
            <a:r>
              <a:rPr lang="it-IT" sz="2400" dirty="0"/>
              <a:t> with the </a:t>
            </a:r>
            <a:r>
              <a:rPr lang="it-IT" sz="2400" dirty="0" err="1"/>
              <a:t>previous</a:t>
            </a:r>
            <a:r>
              <a:rPr lang="it-IT" sz="2400" dirty="0"/>
              <a:t> </a:t>
            </a:r>
            <a:r>
              <a:rPr lang="it-IT" sz="2400" dirty="0" err="1"/>
              <a:t>one</a:t>
            </a:r>
            <a:r>
              <a:rPr lang="it-IT" sz="2400" dirty="0"/>
              <a:t> </a:t>
            </a:r>
            <a:r>
              <a:rPr lang="it-IT" sz="2400" i="1" dirty="0" err="1"/>
              <a:t>moralistic</a:t>
            </a:r>
            <a:r>
              <a:rPr lang="it-IT" sz="2400" i="1" dirty="0"/>
              <a:t> </a:t>
            </a:r>
            <a:r>
              <a:rPr lang="it-IT" sz="2400" i="1" dirty="0" err="1"/>
              <a:t>viewpoint</a:t>
            </a:r>
            <a:r>
              <a:rPr lang="it-IT" sz="2400" dirty="0"/>
              <a:t> can </a:t>
            </a:r>
            <a:r>
              <a:rPr lang="it-IT" sz="2400" dirty="0" err="1"/>
              <a:t>detect</a:t>
            </a:r>
            <a:r>
              <a:rPr lang="it-IT" sz="2400" dirty="0"/>
              <a:t> a double </a:t>
            </a:r>
            <a:r>
              <a:rPr lang="it-IT" sz="2400" dirty="0" err="1"/>
              <a:t>conflict</a:t>
            </a:r>
            <a:r>
              <a:rPr lang="it-IT" sz="2400" dirty="0"/>
              <a:t> (</a:t>
            </a:r>
            <a:r>
              <a:rPr lang="it-IT" sz="2400" dirty="0" err="1"/>
              <a:t>lex</a:t>
            </a:r>
            <a:r>
              <a:rPr lang="it-IT" sz="2400" dirty="0"/>
              <a:t> </a:t>
            </a:r>
            <a:r>
              <a:rPr lang="it-IT" sz="2400" dirty="0" err="1"/>
              <a:t>anterior-lex</a:t>
            </a:r>
            <a:r>
              <a:rPr lang="it-IT" sz="2400" dirty="0"/>
              <a:t> </a:t>
            </a:r>
            <a:r>
              <a:rPr lang="it-IT" sz="2400" dirty="0" err="1"/>
              <a:t>posterior</a:t>
            </a:r>
            <a:r>
              <a:rPr lang="it-IT" sz="2400" dirty="0"/>
              <a:t>)</a:t>
            </a:r>
          </a:p>
          <a:p>
            <a:r>
              <a:rPr lang="it-IT" sz="2400" dirty="0" err="1"/>
              <a:t>Analogously</a:t>
            </a:r>
            <a:r>
              <a:rPr lang="it-IT" sz="2400" dirty="0"/>
              <a:t> </a:t>
            </a:r>
            <a:r>
              <a:rPr lang="it-IT" sz="2400" dirty="0" err="1"/>
              <a:t>when</a:t>
            </a:r>
            <a:r>
              <a:rPr lang="it-IT" sz="2400" dirty="0"/>
              <a:t> a special </a:t>
            </a:r>
            <a:r>
              <a:rPr lang="it-IT" sz="2400" dirty="0" err="1"/>
              <a:t>norm</a:t>
            </a:r>
            <a:r>
              <a:rPr lang="it-IT" sz="2400" dirty="0"/>
              <a:t> </a:t>
            </a:r>
            <a:r>
              <a:rPr lang="it-IT" sz="2400" dirty="0" err="1"/>
              <a:t>is</a:t>
            </a:r>
            <a:r>
              <a:rPr lang="it-IT" sz="2400" dirty="0"/>
              <a:t> </a:t>
            </a:r>
            <a:r>
              <a:rPr lang="it-IT" sz="2400" dirty="0" err="1"/>
              <a:t>introduced</a:t>
            </a:r>
            <a:r>
              <a:rPr lang="it-IT" sz="2400" dirty="0"/>
              <a:t> </a:t>
            </a:r>
            <a:r>
              <a:rPr lang="it-IT" sz="2400" dirty="0" err="1"/>
              <a:t>that</a:t>
            </a:r>
            <a:r>
              <a:rPr lang="it-IT" sz="2400" dirty="0"/>
              <a:t> </a:t>
            </a:r>
            <a:r>
              <a:rPr lang="it-IT" sz="2400" dirty="0" err="1"/>
              <a:t>does</a:t>
            </a:r>
            <a:r>
              <a:rPr lang="it-IT" sz="2400" dirty="0"/>
              <a:t> </a:t>
            </a:r>
            <a:r>
              <a:rPr lang="it-IT" sz="2400" dirty="0" err="1"/>
              <a:t>not</a:t>
            </a:r>
            <a:r>
              <a:rPr lang="it-IT" sz="2400" dirty="0"/>
              <a:t> </a:t>
            </a:r>
            <a:r>
              <a:rPr lang="it-IT" sz="2400" dirty="0" err="1"/>
              <a:t>follow</a:t>
            </a:r>
            <a:r>
              <a:rPr lang="it-IT" sz="2400" dirty="0"/>
              <a:t> a </a:t>
            </a:r>
            <a:r>
              <a:rPr lang="it-IT" sz="2400" dirty="0" err="1"/>
              <a:t>principle</a:t>
            </a:r>
            <a:r>
              <a:rPr lang="it-IT" sz="2400" dirty="0"/>
              <a:t> of </a:t>
            </a:r>
            <a:r>
              <a:rPr lang="it-IT" sz="2400" dirty="0" err="1"/>
              <a:t>prevention</a:t>
            </a:r>
            <a:r>
              <a:rPr lang="it-IT" sz="2400" dirty="0"/>
              <a:t>/</a:t>
            </a:r>
            <a:r>
              <a:rPr lang="it-IT" sz="2400" dirty="0" err="1"/>
              <a:t>deterrence</a:t>
            </a:r>
            <a:r>
              <a:rPr lang="it-IT" sz="2400" dirty="0"/>
              <a:t>/</a:t>
            </a:r>
            <a:r>
              <a:rPr lang="it-IT" sz="2400" dirty="0" err="1"/>
              <a:t>mitigation</a:t>
            </a:r>
            <a:r>
              <a:rPr lang="it-IT" sz="2400" dirty="0"/>
              <a:t> </a:t>
            </a:r>
            <a:r>
              <a:rPr lang="it-IT" sz="2400" dirty="0" err="1"/>
              <a:t>that</a:t>
            </a:r>
            <a:r>
              <a:rPr lang="it-IT" sz="2400" dirty="0"/>
              <a:t> </a:t>
            </a:r>
            <a:r>
              <a:rPr lang="it-IT" sz="2400" dirty="0" err="1"/>
              <a:t>is</a:t>
            </a:r>
            <a:r>
              <a:rPr lang="it-IT" sz="2400" dirty="0"/>
              <a:t> </a:t>
            </a:r>
            <a:r>
              <a:rPr lang="it-IT" sz="2400" dirty="0" err="1"/>
              <a:t>provided</a:t>
            </a:r>
            <a:r>
              <a:rPr lang="it-IT" sz="2400" dirty="0"/>
              <a:t> in the general </a:t>
            </a:r>
            <a:r>
              <a:rPr lang="it-IT" sz="2400" dirty="0" err="1"/>
              <a:t>provision</a:t>
            </a:r>
            <a:r>
              <a:rPr lang="it-IT" sz="2400" dirty="0"/>
              <a:t> the </a:t>
            </a:r>
            <a:r>
              <a:rPr lang="it-IT" sz="2400" i="1" dirty="0" err="1"/>
              <a:t>functionalist</a:t>
            </a:r>
            <a:r>
              <a:rPr lang="it-IT" sz="2400" i="1" dirty="0"/>
              <a:t> </a:t>
            </a:r>
            <a:r>
              <a:rPr lang="it-IT" sz="2400" i="1" dirty="0" err="1"/>
              <a:t>viewpoint</a:t>
            </a:r>
            <a:r>
              <a:rPr lang="it-IT" sz="2400" i="1" dirty="0"/>
              <a:t>  </a:t>
            </a:r>
            <a:r>
              <a:rPr lang="it-IT" sz="2400" dirty="0" err="1"/>
              <a:t>may</a:t>
            </a:r>
            <a:r>
              <a:rPr lang="it-IT" sz="2400" dirty="0"/>
              <a:t> </a:t>
            </a:r>
            <a:r>
              <a:rPr lang="it-IT" sz="2400" dirty="0" err="1"/>
              <a:t>advice</a:t>
            </a:r>
            <a:r>
              <a:rPr lang="it-IT" sz="2400" dirty="0"/>
              <a:t> a </a:t>
            </a:r>
            <a:r>
              <a:rPr lang="it-IT" sz="2400" dirty="0" err="1"/>
              <a:t>conflict</a:t>
            </a:r>
            <a:r>
              <a:rPr lang="it-IT" sz="2400" dirty="0"/>
              <a:t> (</a:t>
            </a:r>
            <a:r>
              <a:rPr lang="it-IT" sz="2400" dirty="0" err="1"/>
              <a:t>lex</a:t>
            </a:r>
            <a:r>
              <a:rPr lang="it-IT" sz="2400" dirty="0"/>
              <a:t> </a:t>
            </a:r>
            <a:r>
              <a:rPr lang="it-IT" sz="2400" dirty="0" err="1"/>
              <a:t>specialis-lex</a:t>
            </a:r>
            <a:r>
              <a:rPr lang="it-IT" sz="2400" dirty="0"/>
              <a:t> </a:t>
            </a:r>
            <a:r>
              <a:rPr lang="it-IT" sz="2400" dirty="0" err="1"/>
              <a:t>superior</a:t>
            </a:r>
            <a:r>
              <a:rPr lang="it-IT" sz="2400" dirty="0"/>
              <a:t>)</a:t>
            </a:r>
          </a:p>
        </p:txBody>
      </p:sp>
      <p:sp>
        <p:nvSpPr>
          <p:cNvPr id="4" name="Segnaposto piè di pagina 3">
            <a:extLst>
              <a:ext uri="{FF2B5EF4-FFF2-40B4-BE49-F238E27FC236}">
                <a16:creationId xmlns:a16="http://schemas.microsoft.com/office/drawing/2014/main" id="{C3EE33E1-53A2-A140-8A48-54CFAA361AB2}"/>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4071628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09B5D8-3FEA-EF4A-ACA8-225CF0D76CE6}"/>
              </a:ext>
            </a:extLst>
          </p:cNvPr>
          <p:cNvSpPr>
            <a:spLocks noGrp="1"/>
          </p:cNvSpPr>
          <p:nvPr>
            <p:ph type="title"/>
          </p:nvPr>
        </p:nvSpPr>
        <p:spPr/>
        <p:txBody>
          <a:bodyPr/>
          <a:lstStyle/>
          <a:p>
            <a:r>
              <a:rPr lang="it-IT" sz="2800" dirty="0"/>
              <a:t>CONFLICTS ON LEGAL PREVALENCE PRINCIPLES (2)</a:t>
            </a:r>
          </a:p>
        </p:txBody>
      </p:sp>
      <p:sp>
        <p:nvSpPr>
          <p:cNvPr id="3" name="Segnaposto contenuto 2">
            <a:extLst>
              <a:ext uri="{FF2B5EF4-FFF2-40B4-BE49-F238E27FC236}">
                <a16:creationId xmlns:a16="http://schemas.microsoft.com/office/drawing/2014/main" id="{EBF8599E-A04A-B44A-BDFC-E8FCDA6C19AE}"/>
              </a:ext>
            </a:extLst>
          </p:cNvPr>
          <p:cNvSpPr>
            <a:spLocks noGrp="1"/>
          </p:cNvSpPr>
          <p:nvPr>
            <p:ph idx="1"/>
          </p:nvPr>
        </p:nvSpPr>
        <p:spPr/>
        <p:txBody>
          <a:bodyPr/>
          <a:lstStyle/>
          <a:p>
            <a:r>
              <a:rPr lang="it-IT" sz="2800" dirty="0" err="1"/>
              <a:t>When</a:t>
            </a:r>
            <a:r>
              <a:rPr lang="it-IT" sz="2800" dirty="0"/>
              <a:t> a </a:t>
            </a:r>
            <a:r>
              <a:rPr lang="it-IT" sz="2800" dirty="0" err="1"/>
              <a:t>novel</a:t>
            </a:r>
            <a:r>
              <a:rPr lang="it-IT" sz="2800" dirty="0"/>
              <a:t> </a:t>
            </a:r>
            <a:r>
              <a:rPr lang="it-IT" sz="2800" dirty="0" err="1"/>
              <a:t>norm</a:t>
            </a:r>
            <a:r>
              <a:rPr lang="it-IT" sz="2800" dirty="0"/>
              <a:t> </a:t>
            </a:r>
            <a:r>
              <a:rPr lang="it-IT" sz="2800" dirty="0" err="1"/>
              <a:t>introduces</a:t>
            </a:r>
            <a:r>
              <a:rPr lang="it-IT" sz="2800" dirty="0"/>
              <a:t> an </a:t>
            </a:r>
            <a:r>
              <a:rPr lang="it-IT" sz="2800" dirty="0" err="1"/>
              <a:t>implicit</a:t>
            </a:r>
            <a:r>
              <a:rPr lang="it-IT" sz="2800" dirty="0"/>
              <a:t> </a:t>
            </a:r>
            <a:r>
              <a:rPr lang="it-IT" sz="2800" dirty="0" err="1"/>
              <a:t>reform</a:t>
            </a:r>
            <a:r>
              <a:rPr lang="it-IT" sz="2800" dirty="0"/>
              <a:t> of a </a:t>
            </a:r>
            <a:r>
              <a:rPr lang="it-IT" sz="2800" dirty="0" err="1"/>
              <a:t>provision</a:t>
            </a:r>
            <a:r>
              <a:rPr lang="it-IT" sz="2800" dirty="0"/>
              <a:t> </a:t>
            </a:r>
            <a:r>
              <a:rPr lang="it-IT" sz="2800" dirty="0" err="1"/>
              <a:t>introduced</a:t>
            </a:r>
            <a:r>
              <a:rPr lang="it-IT" sz="2800" dirty="0"/>
              <a:t> in a </a:t>
            </a:r>
            <a:r>
              <a:rPr lang="it-IT" sz="2800" dirty="0" err="1"/>
              <a:t>higher</a:t>
            </a:r>
            <a:r>
              <a:rPr lang="it-IT" sz="2800" dirty="0"/>
              <a:t> </a:t>
            </a:r>
            <a:r>
              <a:rPr lang="it-IT" sz="2800" dirty="0" err="1"/>
              <a:t>level</a:t>
            </a:r>
            <a:r>
              <a:rPr lang="it-IT" sz="2800" dirty="0"/>
              <a:t> of </a:t>
            </a:r>
            <a:r>
              <a:rPr lang="it-IT" sz="2800" dirty="0" err="1"/>
              <a:t>institutions</a:t>
            </a:r>
            <a:r>
              <a:rPr lang="it-IT" sz="2800" dirty="0"/>
              <a:t> or </a:t>
            </a:r>
            <a:r>
              <a:rPr lang="it-IT" sz="2800" dirty="0" err="1"/>
              <a:t>at</a:t>
            </a:r>
            <a:r>
              <a:rPr lang="it-IT" sz="2800" dirty="0"/>
              <a:t> a </a:t>
            </a:r>
            <a:r>
              <a:rPr lang="it-IT" sz="2800" dirty="0" err="1"/>
              <a:t>higher</a:t>
            </a:r>
            <a:r>
              <a:rPr lang="it-IT" sz="2800" dirty="0"/>
              <a:t> </a:t>
            </a:r>
            <a:r>
              <a:rPr lang="it-IT" sz="2800" dirty="0" err="1"/>
              <a:t>level</a:t>
            </a:r>
            <a:r>
              <a:rPr lang="it-IT" sz="2800" dirty="0"/>
              <a:t> of law (</a:t>
            </a:r>
            <a:r>
              <a:rPr lang="it-IT" sz="2800" dirty="0" err="1"/>
              <a:t>lex</a:t>
            </a:r>
            <a:r>
              <a:rPr lang="it-IT" sz="2800" dirty="0"/>
              <a:t> </a:t>
            </a:r>
            <a:r>
              <a:rPr lang="it-IT" sz="2800" dirty="0" err="1"/>
              <a:t>superior-lex</a:t>
            </a:r>
            <a:r>
              <a:rPr lang="it-IT" sz="2800" dirty="0"/>
              <a:t> </a:t>
            </a:r>
            <a:r>
              <a:rPr lang="it-IT" sz="2800" dirty="0" err="1"/>
              <a:t>posterior</a:t>
            </a:r>
            <a:r>
              <a:rPr lang="it-IT" sz="2800" dirty="0"/>
              <a:t>)</a:t>
            </a:r>
          </a:p>
        </p:txBody>
      </p:sp>
      <p:sp>
        <p:nvSpPr>
          <p:cNvPr id="4" name="Segnaposto piè di pagina 3">
            <a:extLst>
              <a:ext uri="{FF2B5EF4-FFF2-40B4-BE49-F238E27FC236}">
                <a16:creationId xmlns:a16="http://schemas.microsoft.com/office/drawing/2014/main" id="{C3EE33E1-53A2-A140-8A48-54CFAA361AB2}"/>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3258600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B32878-0725-B64D-B1FF-2CED9A8CE5FA}"/>
              </a:ext>
            </a:extLst>
          </p:cNvPr>
          <p:cNvSpPr>
            <a:spLocks noGrp="1"/>
          </p:cNvSpPr>
          <p:nvPr>
            <p:ph type="title"/>
          </p:nvPr>
        </p:nvSpPr>
        <p:spPr/>
        <p:txBody>
          <a:bodyPr/>
          <a:lstStyle/>
          <a:p>
            <a:r>
              <a:rPr lang="it-IT" dirty="0"/>
              <a:t>REPAIR CHAINS</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499AC1F-C8BF-E84F-9181-49777F46E668}"/>
                  </a:ext>
                </a:extLst>
              </p:cNvPr>
              <p:cNvSpPr>
                <a:spLocks noGrp="1"/>
              </p:cNvSpPr>
              <p:nvPr>
                <p:ph idx="1"/>
              </p:nvPr>
            </p:nvSpPr>
            <p:spPr/>
            <p:txBody>
              <a:bodyPr/>
              <a:lstStyle/>
              <a:p>
                <a:r>
                  <a:rPr lang="it-IT" sz="2800" dirty="0"/>
                  <a:t>Obligations </a:t>
                </a:r>
                <a:r>
                  <a:rPr lang="it-IT" sz="2800" dirty="0" err="1"/>
                  <a:t>that</a:t>
                </a:r>
                <a:r>
                  <a:rPr lang="it-IT" sz="2800" dirty="0"/>
                  <a:t> are </a:t>
                </a:r>
                <a:r>
                  <a:rPr lang="it-IT" sz="2800" dirty="0" err="1"/>
                  <a:t>introduced</a:t>
                </a:r>
                <a:r>
                  <a:rPr lang="it-IT" sz="2800" dirty="0"/>
                  <a:t> to </a:t>
                </a:r>
                <a:r>
                  <a:rPr lang="it-IT" sz="2800" dirty="0" err="1"/>
                  <a:t>repair</a:t>
                </a:r>
                <a:r>
                  <a:rPr lang="it-IT" sz="2800" dirty="0"/>
                  <a:t> the </a:t>
                </a:r>
                <a:r>
                  <a:rPr lang="it-IT" sz="2800" dirty="0" err="1"/>
                  <a:t>effect</a:t>
                </a:r>
                <a:r>
                  <a:rPr lang="it-IT" sz="2800" dirty="0"/>
                  <a:t> of a </a:t>
                </a:r>
                <a:r>
                  <a:rPr lang="it-IT" sz="2800" dirty="0" err="1"/>
                  <a:t>violated</a:t>
                </a:r>
                <a:r>
                  <a:rPr lang="it-IT" sz="2800" dirty="0"/>
                  <a:t> </a:t>
                </a:r>
                <a:r>
                  <a:rPr lang="it-IT" sz="2800" dirty="0" err="1"/>
                  <a:t>norm</a:t>
                </a:r>
                <a:r>
                  <a:rPr lang="it-IT" sz="2800" dirty="0"/>
                  <a:t> (</a:t>
                </a:r>
                <a:r>
                  <a:rPr lang="it-IT" sz="2800" dirty="0" err="1"/>
                  <a:t>either</a:t>
                </a:r>
                <a:r>
                  <a:rPr lang="it-IT" sz="2800" dirty="0"/>
                  <a:t> on </a:t>
                </a:r>
                <a:r>
                  <a:rPr lang="it-IT" sz="2800" dirty="0" err="1"/>
                  <a:t>defeasible</a:t>
                </a:r>
                <a:r>
                  <a:rPr lang="it-IT" sz="2800" dirty="0"/>
                  <a:t> </a:t>
                </a:r>
                <a:r>
                  <a:rPr lang="it-IT" sz="2800" dirty="0" err="1"/>
                  <a:t>conditionals</a:t>
                </a:r>
                <a:r>
                  <a:rPr lang="it-IT" sz="2800" dirty="0"/>
                  <a:t> or alone) are the so </a:t>
                </a:r>
                <a:r>
                  <a:rPr lang="it-IT" sz="2800" dirty="0" err="1"/>
                  <a:t>called</a:t>
                </a:r>
                <a:r>
                  <a:rPr lang="it-IT" sz="2800" dirty="0"/>
                  <a:t> </a:t>
                </a:r>
                <a:r>
                  <a:rPr lang="it-IT" sz="2800" i="1" dirty="0" err="1"/>
                  <a:t>contrary</a:t>
                </a:r>
                <a:r>
                  <a:rPr lang="it-IT" sz="2800" i="1" dirty="0"/>
                  <a:t>-to-duty</a:t>
                </a:r>
                <a:r>
                  <a:rPr lang="it-IT" sz="2800" dirty="0"/>
                  <a:t> </a:t>
                </a:r>
                <a:r>
                  <a:rPr lang="it-IT" sz="2800" dirty="0" err="1"/>
                  <a:t>obligations</a:t>
                </a:r>
                <a:endParaRPr lang="it-IT" sz="2800" dirty="0"/>
              </a:p>
              <a:p>
                <a:pPr marL="0" indent="0">
                  <a:buNone/>
                </a:pPr>
                <a:endParaRPr lang="it-IT" sz="28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it-IT" sz="2800" i="1">
                          <a:latin typeface="Cambria Math" panose="02040503050406030204" pitchFamily="18" charset="0"/>
                        </a:rPr>
                        <m:t>𝑈</m:t>
                      </m:r>
                      <m:r>
                        <a:rPr lang="it-IT" sz="2800" i="1">
                          <a:latin typeface="Cambria Math" panose="02040503050406030204" pitchFamily="18" charset="0"/>
                        </a:rPr>
                        <m:t>,</m:t>
                      </m:r>
                      <m:r>
                        <a:rPr lang="it-IT" sz="2800" i="1">
                          <a:latin typeface="Cambria Math" panose="02040503050406030204" pitchFamily="18" charset="0"/>
                        </a:rPr>
                        <m:t>𝑠</m:t>
                      </m:r>
                      <m:r>
                        <a:rPr lang="it-IT" sz="2800" i="1">
                          <a:latin typeface="Cambria Math" panose="02040503050406030204" pitchFamily="18" charset="0"/>
                        </a:rPr>
                        <m:t>&gt;50</m:t>
                      </m:r>
                      <m:r>
                        <a:rPr lang="it-IT" sz="2800" i="1">
                          <a:latin typeface="Cambria Math" panose="02040503050406030204" pitchFamily="18" charset="0"/>
                        </a:rPr>
                        <m:t>𝑘𝑚h</m:t>
                      </m:r>
                      <m:r>
                        <a:rPr lang="it-IT" sz="2800" i="1">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𝑂</m:t>
                      </m:r>
                      <m:r>
                        <a:rPr lang="it-IT" sz="2800" i="1">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𝑓𝑖𝑛𝑒</m:t>
                      </m:r>
                      <m:r>
                        <a:rPr lang="it-IT" sz="2800" i="1">
                          <a:latin typeface="Cambria Math" panose="02040503050406030204" pitchFamily="18" charset="0"/>
                          <a:ea typeface="Cambria Math" panose="02040503050406030204" pitchFamily="18" charset="0"/>
                        </a:rPr>
                        <m:t>=53€]</m:t>
                      </m:r>
                    </m:oMath>
                  </m:oMathPara>
                </a14:m>
                <a:endParaRPr lang="it-IT" sz="2800" dirty="0">
                  <a:ea typeface="Cambria Math" panose="02040503050406030204" pitchFamily="18" charset="0"/>
                </a:endParaRPr>
              </a:p>
              <a:p>
                <a:pPr marL="0" indent="0">
                  <a:buNone/>
                </a:pPr>
                <a:endParaRPr lang="it-IT" sz="1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2800" i="1">
                          <a:latin typeface="Cambria Math" panose="02040503050406030204" pitchFamily="18" charset="0"/>
                        </a:rPr>
                        <m:t>𝑈</m:t>
                      </m:r>
                      <m:r>
                        <a:rPr lang="it-IT" sz="2800" i="1" smtClean="0">
                          <a:latin typeface="Cambria Math" panose="02040503050406030204" pitchFamily="18" charset="0"/>
                        </a:rPr>
                        <m:t> </m:t>
                      </m:r>
                      <m:r>
                        <a:rPr lang="it-IT" sz="2800" i="1">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𝑂</m:t>
                      </m:r>
                      <m:r>
                        <a:rPr lang="it-IT" sz="2800" i="1">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𝑠</m:t>
                      </m:r>
                      <m:r>
                        <a:rPr lang="it-IT" sz="2800" i="1">
                          <a:latin typeface="Cambria Math" panose="02040503050406030204" pitchFamily="18" charset="0"/>
                          <a:ea typeface="Cambria Math" panose="02040503050406030204" pitchFamily="18" charset="0"/>
                        </a:rPr>
                        <m:t>&lt;50</m:t>
                      </m:r>
                      <m:r>
                        <a:rPr lang="it-IT" sz="2800" i="1">
                          <a:latin typeface="Cambria Math" panose="02040503050406030204" pitchFamily="18" charset="0"/>
                          <a:ea typeface="Cambria Math" panose="02040503050406030204" pitchFamily="18" charset="0"/>
                        </a:rPr>
                        <m:t>𝑘𝑚h</m:t>
                      </m:r>
                      <m:r>
                        <a:rPr lang="it-IT" sz="2800" i="1">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𝑂</m:t>
                      </m:r>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𝑓𝑖𝑛𝑒</m:t>
                      </m:r>
                      <m:r>
                        <a:rPr lang="it-IT" sz="2800" b="0" i="1" smtClean="0">
                          <a:latin typeface="Cambria Math" panose="02040503050406030204" pitchFamily="18" charset="0"/>
                          <a:ea typeface="Cambria Math" panose="02040503050406030204" pitchFamily="18" charset="0"/>
                        </a:rPr>
                        <m:t>=53€]</m:t>
                      </m:r>
                    </m:oMath>
                  </m:oMathPara>
                </a14:m>
                <a:endParaRPr lang="it-IT" sz="2800" dirty="0">
                  <a:ea typeface="Cambria Math" panose="02040503050406030204" pitchFamily="18" charset="0"/>
                </a:endParaRPr>
              </a:p>
              <a:p>
                <a:pPr marL="0" indent="0">
                  <a:buNone/>
                </a:pPr>
                <a:endParaRPr lang="it-IT" sz="2800" dirty="0"/>
              </a:p>
            </p:txBody>
          </p:sp>
        </mc:Choice>
        <mc:Fallback xmlns="">
          <p:sp>
            <p:nvSpPr>
              <p:cNvPr id="3" name="Segnaposto contenuto 2">
                <a:extLst>
                  <a:ext uri="{FF2B5EF4-FFF2-40B4-BE49-F238E27FC236}">
                    <a16:creationId xmlns:a16="http://schemas.microsoft.com/office/drawing/2014/main" id="{B499AC1F-C8BF-E84F-9181-49777F46E668}"/>
                  </a:ext>
                </a:extLst>
              </p:cNvPr>
              <p:cNvSpPr>
                <a:spLocks noGrp="1" noRot="1" noChangeAspect="1" noMove="1" noResize="1" noEditPoints="1" noAdjustHandles="1" noChangeArrowheads="1" noChangeShapeType="1" noTextEdit="1"/>
              </p:cNvSpPr>
              <p:nvPr>
                <p:ph idx="1"/>
              </p:nvPr>
            </p:nvSpPr>
            <p:spPr>
              <a:blipFill>
                <a:blip r:embed="rId2"/>
                <a:stretch>
                  <a:fillRect l="-1389" t="-2041" r="-2160"/>
                </a:stretch>
              </a:blipFill>
            </p:spPr>
            <p:txBody>
              <a:bodyPr/>
              <a:lstStyle/>
              <a:p>
                <a:r>
                  <a:rPr lang="it-IT">
                    <a:noFill/>
                  </a:rPr>
                  <a:t> </a:t>
                </a:r>
              </a:p>
            </p:txBody>
          </p:sp>
        </mc:Fallback>
      </mc:AlternateContent>
      <p:sp>
        <p:nvSpPr>
          <p:cNvPr id="4" name="Segnaposto piè di pagina 3">
            <a:extLst>
              <a:ext uri="{FF2B5EF4-FFF2-40B4-BE49-F238E27FC236}">
                <a16:creationId xmlns:a16="http://schemas.microsoft.com/office/drawing/2014/main" id="{77DC0874-06A8-CC4F-A0CF-73D79475C933}"/>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1309589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7108AD-BC1C-534C-82D5-5544CCB38243}"/>
              </a:ext>
            </a:extLst>
          </p:cNvPr>
          <p:cNvSpPr>
            <a:spLocks noGrp="1"/>
          </p:cNvSpPr>
          <p:nvPr>
            <p:ph type="title"/>
          </p:nvPr>
        </p:nvSpPr>
        <p:spPr/>
        <p:txBody>
          <a:bodyPr/>
          <a:lstStyle/>
          <a:p>
            <a:r>
              <a:rPr lang="it-IT" dirty="0"/>
              <a:t>DEFEASIBLE ARGUMENTS</a:t>
            </a:r>
          </a:p>
        </p:txBody>
      </p:sp>
      <p:sp>
        <p:nvSpPr>
          <p:cNvPr id="3" name="Segnaposto contenuto 2">
            <a:extLst>
              <a:ext uri="{FF2B5EF4-FFF2-40B4-BE49-F238E27FC236}">
                <a16:creationId xmlns:a16="http://schemas.microsoft.com/office/drawing/2014/main" id="{B4156AB8-4AC3-0443-8BC1-AAE7294C3106}"/>
              </a:ext>
            </a:extLst>
          </p:cNvPr>
          <p:cNvSpPr>
            <a:spLocks noGrp="1"/>
          </p:cNvSpPr>
          <p:nvPr>
            <p:ph idx="1"/>
          </p:nvPr>
        </p:nvSpPr>
        <p:spPr/>
        <p:txBody>
          <a:bodyPr/>
          <a:lstStyle/>
          <a:p>
            <a:r>
              <a:rPr lang="it-IT" dirty="0"/>
              <a:t>Legal case </a:t>
            </a:r>
            <a:r>
              <a:rPr lang="it-IT" dirty="0" err="1"/>
              <a:t>debate</a:t>
            </a:r>
            <a:r>
              <a:rPr lang="it-IT" dirty="0"/>
              <a:t> </a:t>
            </a:r>
            <a:r>
              <a:rPr lang="it-IT" dirty="0" err="1"/>
              <a:t>is</a:t>
            </a:r>
            <a:r>
              <a:rPr lang="it-IT" dirty="0"/>
              <a:t> </a:t>
            </a:r>
            <a:r>
              <a:rPr lang="it-IT" dirty="0" err="1"/>
              <a:t>obtained</a:t>
            </a:r>
            <a:r>
              <a:rPr lang="it-IT" dirty="0"/>
              <a:t> by </a:t>
            </a:r>
            <a:r>
              <a:rPr lang="it-IT" i="1" dirty="0" err="1"/>
              <a:t>legal</a:t>
            </a:r>
            <a:r>
              <a:rPr lang="it-IT" i="1" dirty="0"/>
              <a:t> </a:t>
            </a:r>
            <a:r>
              <a:rPr lang="it-IT" i="1" dirty="0" err="1"/>
              <a:t>argumentation</a:t>
            </a:r>
            <a:endParaRPr lang="it-IT" dirty="0"/>
          </a:p>
          <a:p>
            <a:r>
              <a:rPr lang="it-IT" dirty="0"/>
              <a:t>Legal </a:t>
            </a:r>
            <a:r>
              <a:rPr lang="it-IT" dirty="0" err="1"/>
              <a:t>argumentation</a:t>
            </a:r>
            <a:r>
              <a:rPr lang="it-IT" dirty="0"/>
              <a:t> </a:t>
            </a:r>
            <a:r>
              <a:rPr lang="it-IT" dirty="0" err="1"/>
              <a:t>is</a:t>
            </a:r>
            <a:r>
              <a:rPr lang="it-IT" dirty="0"/>
              <a:t> </a:t>
            </a:r>
            <a:r>
              <a:rPr lang="it-IT" dirty="0" err="1"/>
              <a:t>based</a:t>
            </a:r>
            <a:r>
              <a:rPr lang="it-IT" dirty="0"/>
              <a:t> </a:t>
            </a:r>
            <a:r>
              <a:rPr lang="it-IT" dirty="0" err="1"/>
              <a:t>upon</a:t>
            </a:r>
            <a:r>
              <a:rPr lang="it-IT" dirty="0"/>
              <a:t> the </a:t>
            </a:r>
            <a:r>
              <a:rPr lang="it-IT" dirty="0" err="1"/>
              <a:t>usage</a:t>
            </a:r>
            <a:r>
              <a:rPr lang="it-IT" dirty="0"/>
              <a:t> of </a:t>
            </a:r>
            <a:r>
              <a:rPr lang="it-IT" i="1" dirty="0" err="1"/>
              <a:t>legal</a:t>
            </a:r>
            <a:r>
              <a:rPr lang="it-IT" i="1" dirty="0"/>
              <a:t> </a:t>
            </a:r>
            <a:r>
              <a:rPr lang="it-IT" i="1" dirty="0" err="1"/>
              <a:t>principles</a:t>
            </a:r>
            <a:r>
              <a:rPr lang="it-IT" dirty="0"/>
              <a:t> </a:t>
            </a:r>
            <a:r>
              <a:rPr lang="it-IT" dirty="0" err="1"/>
              <a:t>including</a:t>
            </a:r>
            <a:r>
              <a:rPr lang="it-IT" dirty="0"/>
              <a:t> </a:t>
            </a:r>
            <a:r>
              <a:rPr lang="it-IT" dirty="0" err="1"/>
              <a:t>informal</a:t>
            </a:r>
            <a:r>
              <a:rPr lang="it-IT" dirty="0"/>
              <a:t> </a:t>
            </a:r>
            <a:r>
              <a:rPr lang="it-IT" dirty="0" err="1"/>
              <a:t>ones</a:t>
            </a:r>
            <a:r>
              <a:rPr lang="it-IT" dirty="0"/>
              <a:t> and </a:t>
            </a:r>
            <a:r>
              <a:rPr lang="it-IT" i="1" dirty="0"/>
              <a:t>the law</a:t>
            </a:r>
            <a:endParaRPr lang="it-IT" dirty="0"/>
          </a:p>
        </p:txBody>
      </p:sp>
      <p:sp>
        <p:nvSpPr>
          <p:cNvPr id="4" name="Segnaposto piè di pagina 3">
            <a:extLst>
              <a:ext uri="{FF2B5EF4-FFF2-40B4-BE49-F238E27FC236}">
                <a16:creationId xmlns:a16="http://schemas.microsoft.com/office/drawing/2014/main" id="{238707BE-45AF-9A47-93D6-0CE95AA2EFA3}"/>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3570524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3BE4DA-7C53-EC47-A348-037DB6F46C90}"/>
              </a:ext>
            </a:extLst>
          </p:cNvPr>
          <p:cNvSpPr>
            <a:spLocks noGrp="1"/>
          </p:cNvSpPr>
          <p:nvPr>
            <p:ph type="title"/>
          </p:nvPr>
        </p:nvSpPr>
        <p:spPr/>
        <p:txBody>
          <a:bodyPr/>
          <a:lstStyle/>
          <a:p>
            <a:r>
              <a:rPr lang="it-IT" dirty="0"/>
              <a:t>ARGUMENTATION STRUCTURE</a:t>
            </a:r>
          </a:p>
        </p:txBody>
      </p:sp>
      <p:sp>
        <p:nvSpPr>
          <p:cNvPr id="3" name="Segnaposto contenuto 2">
            <a:extLst>
              <a:ext uri="{FF2B5EF4-FFF2-40B4-BE49-F238E27FC236}">
                <a16:creationId xmlns:a16="http://schemas.microsoft.com/office/drawing/2014/main" id="{A1B5FBFC-C64A-EB4A-B7E1-743EB626E625}"/>
              </a:ext>
            </a:extLst>
          </p:cNvPr>
          <p:cNvSpPr>
            <a:spLocks noGrp="1"/>
          </p:cNvSpPr>
          <p:nvPr>
            <p:ph idx="1"/>
          </p:nvPr>
        </p:nvSpPr>
        <p:spPr/>
        <p:txBody>
          <a:bodyPr/>
          <a:lstStyle/>
          <a:p>
            <a:r>
              <a:rPr lang="it-IT" dirty="0" err="1"/>
              <a:t>When</a:t>
            </a:r>
            <a:r>
              <a:rPr lang="it-IT" dirty="0"/>
              <a:t> a </a:t>
            </a:r>
            <a:r>
              <a:rPr lang="it-IT" dirty="0" err="1"/>
              <a:t>subject</a:t>
            </a:r>
            <a:r>
              <a:rPr lang="it-IT" dirty="0"/>
              <a:t> A </a:t>
            </a:r>
            <a:r>
              <a:rPr lang="it-IT" dirty="0" err="1"/>
              <a:t>proposes</a:t>
            </a:r>
            <a:r>
              <a:rPr lang="it-IT" dirty="0"/>
              <a:t> an </a:t>
            </a:r>
            <a:r>
              <a:rPr lang="it-IT" dirty="0" err="1"/>
              <a:t>argument</a:t>
            </a:r>
            <a:r>
              <a:rPr lang="it-IT" dirty="0"/>
              <a:t> </a:t>
            </a:r>
            <a:r>
              <a:rPr lang="it-IT" dirty="0" err="1"/>
              <a:t>that</a:t>
            </a:r>
            <a:r>
              <a:rPr lang="it-IT" dirty="0"/>
              <a:t> </a:t>
            </a:r>
            <a:r>
              <a:rPr lang="it-IT" dirty="0" err="1"/>
              <a:t>is</a:t>
            </a:r>
            <a:r>
              <a:rPr lang="it-IT" dirty="0"/>
              <a:t> </a:t>
            </a:r>
            <a:r>
              <a:rPr lang="it-IT" dirty="0" err="1"/>
              <a:t>grounded</a:t>
            </a:r>
            <a:r>
              <a:rPr lang="it-IT" dirty="0"/>
              <a:t> on </a:t>
            </a:r>
            <a:r>
              <a:rPr lang="it-IT" dirty="0" err="1"/>
              <a:t>facts</a:t>
            </a:r>
            <a:r>
              <a:rPr lang="it-IT" dirty="0"/>
              <a:t> for the case X, </a:t>
            </a:r>
            <a:r>
              <a:rPr lang="it-IT" dirty="0" err="1"/>
              <a:t>then</a:t>
            </a:r>
            <a:r>
              <a:rPr lang="it-IT" dirty="0"/>
              <a:t> a </a:t>
            </a:r>
            <a:r>
              <a:rPr lang="it-IT" dirty="0" err="1"/>
              <a:t>subject</a:t>
            </a:r>
            <a:r>
              <a:rPr lang="it-IT" dirty="0"/>
              <a:t> B can </a:t>
            </a:r>
            <a:r>
              <a:rPr lang="it-IT" i="1" dirty="0" err="1"/>
              <a:t>rebut</a:t>
            </a:r>
            <a:r>
              <a:rPr lang="it-IT" dirty="0"/>
              <a:t> or </a:t>
            </a:r>
            <a:r>
              <a:rPr lang="it-IT" i="1" dirty="0"/>
              <a:t>undercut</a:t>
            </a:r>
            <a:r>
              <a:rPr lang="it-IT" dirty="0"/>
              <a:t> the </a:t>
            </a:r>
            <a:r>
              <a:rPr lang="it-IT" dirty="0" err="1"/>
              <a:t>argumentation</a:t>
            </a:r>
            <a:r>
              <a:rPr lang="it-IT" dirty="0"/>
              <a:t> of A by a </a:t>
            </a:r>
            <a:r>
              <a:rPr lang="it-IT" i="1" dirty="0" err="1"/>
              <a:t>counter-argument</a:t>
            </a:r>
            <a:endParaRPr lang="it-IT" dirty="0"/>
          </a:p>
          <a:p>
            <a:r>
              <a:rPr lang="it-IT" dirty="0"/>
              <a:t>The </a:t>
            </a:r>
            <a:r>
              <a:rPr lang="it-IT" dirty="0" err="1"/>
              <a:t>struggle</a:t>
            </a:r>
            <a:r>
              <a:rPr lang="it-IT" dirty="0"/>
              <a:t> </a:t>
            </a:r>
            <a:r>
              <a:rPr lang="it-IT" dirty="0" err="1"/>
              <a:t>between</a:t>
            </a:r>
            <a:r>
              <a:rPr lang="it-IT" dirty="0"/>
              <a:t> </a:t>
            </a:r>
            <a:r>
              <a:rPr lang="it-IT" dirty="0" err="1"/>
              <a:t>arguments</a:t>
            </a:r>
            <a:r>
              <a:rPr lang="it-IT" dirty="0"/>
              <a:t> and </a:t>
            </a:r>
            <a:r>
              <a:rPr lang="it-IT" dirty="0" err="1"/>
              <a:t>counter-arguments</a:t>
            </a:r>
            <a:r>
              <a:rPr lang="it-IT" dirty="0"/>
              <a:t> </a:t>
            </a:r>
            <a:r>
              <a:rPr lang="it-IT" dirty="0" err="1"/>
              <a:t>is</a:t>
            </a:r>
            <a:r>
              <a:rPr lang="it-IT" dirty="0"/>
              <a:t> a </a:t>
            </a:r>
            <a:r>
              <a:rPr lang="it-IT" i="1" dirty="0" err="1"/>
              <a:t>litigation</a:t>
            </a:r>
            <a:r>
              <a:rPr lang="it-IT" dirty="0"/>
              <a:t> </a:t>
            </a:r>
            <a:r>
              <a:rPr lang="it-IT" dirty="0" err="1"/>
              <a:t>that</a:t>
            </a:r>
            <a:r>
              <a:rPr lang="it-IT" dirty="0"/>
              <a:t> </a:t>
            </a:r>
            <a:r>
              <a:rPr lang="it-IT" dirty="0" err="1"/>
              <a:t>is</a:t>
            </a:r>
            <a:r>
              <a:rPr lang="it-IT" dirty="0"/>
              <a:t> </a:t>
            </a:r>
            <a:r>
              <a:rPr lang="it-IT" i="1" dirty="0" err="1"/>
              <a:t>judged</a:t>
            </a:r>
            <a:r>
              <a:rPr lang="it-IT" dirty="0"/>
              <a:t> by a </a:t>
            </a:r>
            <a:r>
              <a:rPr lang="it-IT" dirty="0" err="1"/>
              <a:t>third</a:t>
            </a:r>
            <a:r>
              <a:rPr lang="it-IT" dirty="0"/>
              <a:t> party (the </a:t>
            </a:r>
            <a:r>
              <a:rPr lang="it-IT" dirty="0" err="1"/>
              <a:t>justice</a:t>
            </a:r>
            <a:r>
              <a:rPr lang="it-IT" dirty="0"/>
              <a:t>)</a:t>
            </a:r>
          </a:p>
        </p:txBody>
      </p:sp>
      <p:sp>
        <p:nvSpPr>
          <p:cNvPr id="4" name="Segnaposto piè di pagina 3">
            <a:extLst>
              <a:ext uri="{FF2B5EF4-FFF2-40B4-BE49-F238E27FC236}">
                <a16:creationId xmlns:a16="http://schemas.microsoft.com/office/drawing/2014/main" id="{0494B77B-E7F3-ED45-989E-D77691E826F7}"/>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3571102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76941-43F9-9D44-B1E8-069181B6A4AC}"/>
              </a:ext>
            </a:extLst>
          </p:cNvPr>
          <p:cNvSpPr>
            <a:spLocks noGrp="1"/>
          </p:cNvSpPr>
          <p:nvPr>
            <p:ph type="title"/>
          </p:nvPr>
        </p:nvSpPr>
        <p:spPr/>
        <p:txBody>
          <a:bodyPr/>
          <a:lstStyle/>
          <a:p>
            <a:r>
              <a:rPr lang="it-IT" dirty="0"/>
              <a:t>ARGUMENTATION EXAMPLE</a:t>
            </a:r>
          </a:p>
        </p:txBody>
      </p:sp>
      <p:sp>
        <p:nvSpPr>
          <p:cNvPr id="3" name="Segnaposto contenuto 2">
            <a:extLst>
              <a:ext uri="{FF2B5EF4-FFF2-40B4-BE49-F238E27FC236}">
                <a16:creationId xmlns:a16="http://schemas.microsoft.com/office/drawing/2014/main" id="{E8EE55C6-17A2-F349-8D4E-C68CE9D4C02F}"/>
              </a:ext>
            </a:extLst>
          </p:cNvPr>
          <p:cNvSpPr>
            <a:spLocks noGrp="1"/>
          </p:cNvSpPr>
          <p:nvPr>
            <p:ph idx="1"/>
          </p:nvPr>
        </p:nvSpPr>
        <p:spPr/>
        <p:txBody>
          <a:bodyPr/>
          <a:lstStyle/>
          <a:p>
            <a:pPr marL="0" indent="0">
              <a:buNone/>
            </a:pPr>
            <a:r>
              <a:rPr lang="it-IT" sz="2800" b="1" dirty="0" err="1"/>
              <a:t>Prosecution</a:t>
            </a:r>
            <a:r>
              <a:rPr lang="it-IT" sz="2800" dirty="0"/>
              <a:t>: (1) The </a:t>
            </a:r>
            <a:r>
              <a:rPr lang="it-IT" sz="2800" dirty="0" err="1"/>
              <a:t>defendant</a:t>
            </a:r>
            <a:r>
              <a:rPr lang="it-IT" sz="2800" dirty="0"/>
              <a:t> </a:t>
            </a:r>
            <a:r>
              <a:rPr lang="it-IT" sz="2800" dirty="0" err="1"/>
              <a:t>has</a:t>
            </a:r>
            <a:r>
              <a:rPr lang="it-IT" sz="2800" dirty="0"/>
              <a:t> </a:t>
            </a:r>
            <a:r>
              <a:rPr lang="it-IT" sz="2800" dirty="0" err="1"/>
              <a:t>been</a:t>
            </a:r>
            <a:r>
              <a:rPr lang="it-IT" sz="2800" dirty="0"/>
              <a:t> </a:t>
            </a:r>
            <a:r>
              <a:rPr lang="it-IT" sz="2800" dirty="0" err="1"/>
              <a:t>seen</a:t>
            </a:r>
            <a:r>
              <a:rPr lang="it-IT" sz="2800" dirty="0"/>
              <a:t> in the </a:t>
            </a:r>
            <a:r>
              <a:rPr lang="it-IT" sz="2800" dirty="0" err="1"/>
              <a:t>place</a:t>
            </a:r>
            <a:r>
              <a:rPr lang="it-IT" sz="2800" dirty="0"/>
              <a:t> </a:t>
            </a:r>
            <a:r>
              <a:rPr lang="it-IT" sz="2800" dirty="0" err="1"/>
              <a:t>where</a:t>
            </a:r>
            <a:r>
              <a:rPr lang="it-IT" sz="2800" dirty="0"/>
              <a:t> the crime </a:t>
            </a:r>
            <a:r>
              <a:rPr lang="it-IT" sz="2800" dirty="0" err="1"/>
              <a:t>was</a:t>
            </a:r>
            <a:r>
              <a:rPr lang="it-IT" sz="2800" dirty="0"/>
              <a:t> </a:t>
            </a:r>
            <a:r>
              <a:rPr lang="it-IT" sz="2800" dirty="0" err="1"/>
              <a:t>committed</a:t>
            </a:r>
            <a:r>
              <a:rPr lang="it-IT" sz="2800" dirty="0"/>
              <a:t>, and no </a:t>
            </a:r>
            <a:r>
              <a:rPr lang="it-IT" sz="2800" dirty="0" err="1"/>
              <a:t>one</a:t>
            </a:r>
            <a:r>
              <a:rPr lang="it-IT" sz="2800" dirty="0"/>
              <a:t> </a:t>
            </a:r>
            <a:r>
              <a:rPr lang="it-IT" sz="2800" dirty="0" err="1"/>
              <a:t>was</a:t>
            </a:r>
            <a:r>
              <a:rPr lang="it-IT" sz="2800" dirty="0"/>
              <a:t> </a:t>
            </a:r>
            <a:r>
              <a:rPr lang="it-IT" sz="2800" dirty="0" err="1"/>
              <a:t>there</a:t>
            </a:r>
            <a:r>
              <a:rPr lang="it-IT" sz="2800" dirty="0"/>
              <a:t> </a:t>
            </a:r>
            <a:r>
              <a:rPr lang="it-IT" sz="2800" dirty="0" err="1"/>
              <a:t>at</a:t>
            </a:r>
            <a:r>
              <a:rPr lang="it-IT" sz="2800" dirty="0"/>
              <a:t> the </a:t>
            </a:r>
            <a:r>
              <a:rPr lang="it-IT" sz="2800" dirty="0" err="1"/>
              <a:t>same</a:t>
            </a:r>
            <a:r>
              <a:rPr lang="it-IT" sz="2800" dirty="0"/>
              <a:t> time</a:t>
            </a:r>
          </a:p>
          <a:p>
            <a:pPr marL="0" indent="0">
              <a:buNone/>
            </a:pPr>
            <a:r>
              <a:rPr lang="it-IT" sz="2800" b="1" dirty="0" err="1"/>
              <a:t>Defence</a:t>
            </a:r>
            <a:r>
              <a:rPr lang="it-IT" sz="2800" dirty="0"/>
              <a:t>: (2) He </a:t>
            </a:r>
            <a:r>
              <a:rPr lang="it-IT" sz="2800" dirty="0" err="1"/>
              <a:t>was</a:t>
            </a:r>
            <a:r>
              <a:rPr lang="it-IT" sz="2800" dirty="0"/>
              <a:t> </a:t>
            </a:r>
            <a:r>
              <a:rPr lang="it-IT" sz="2800" dirty="0" err="1"/>
              <a:t>not</a:t>
            </a:r>
            <a:r>
              <a:rPr lang="it-IT" sz="2800" dirty="0"/>
              <a:t> </a:t>
            </a:r>
            <a:r>
              <a:rPr lang="it-IT" sz="2800" dirty="0" err="1"/>
              <a:t>there</a:t>
            </a:r>
            <a:endParaRPr lang="it-IT" sz="2800" dirty="0"/>
          </a:p>
          <a:p>
            <a:pPr marL="0" indent="0">
              <a:buNone/>
            </a:pPr>
            <a:endParaRPr lang="it-IT" sz="2800" dirty="0"/>
          </a:p>
          <a:p>
            <a:pPr marL="0" indent="0">
              <a:buNone/>
            </a:pPr>
            <a:r>
              <a:rPr lang="it-IT" sz="2800" dirty="0"/>
              <a:t>For (1) </a:t>
            </a:r>
            <a:r>
              <a:rPr lang="it-IT" sz="2800" dirty="0" err="1"/>
              <a:t>prosecution</a:t>
            </a:r>
            <a:r>
              <a:rPr lang="it-IT" sz="2800" dirty="0"/>
              <a:t> </a:t>
            </a:r>
            <a:r>
              <a:rPr lang="it-IT" sz="2800" dirty="0" err="1"/>
              <a:t>has</a:t>
            </a:r>
            <a:r>
              <a:rPr lang="it-IT" sz="2800" dirty="0"/>
              <a:t> an </a:t>
            </a:r>
            <a:r>
              <a:rPr lang="it-IT" sz="2800" dirty="0" err="1"/>
              <a:t>evidence</a:t>
            </a:r>
            <a:r>
              <a:rPr lang="it-IT" sz="2800" dirty="0"/>
              <a:t> (e1 – a </a:t>
            </a:r>
            <a:r>
              <a:rPr lang="it-IT" sz="2800" dirty="0" err="1"/>
              <a:t>picture</a:t>
            </a:r>
            <a:r>
              <a:rPr lang="it-IT" sz="2800" dirty="0"/>
              <a:t>)</a:t>
            </a:r>
          </a:p>
          <a:p>
            <a:pPr marL="0" indent="0">
              <a:buNone/>
            </a:pPr>
            <a:r>
              <a:rPr lang="it-IT" sz="2800" dirty="0"/>
              <a:t>For (2) </a:t>
            </a:r>
            <a:r>
              <a:rPr lang="it-IT" sz="2800" dirty="0" err="1"/>
              <a:t>defence</a:t>
            </a:r>
            <a:r>
              <a:rPr lang="it-IT" sz="2800" dirty="0"/>
              <a:t> </a:t>
            </a:r>
            <a:r>
              <a:rPr lang="it-IT" sz="2800" dirty="0" err="1"/>
              <a:t>has</a:t>
            </a:r>
            <a:r>
              <a:rPr lang="it-IT" sz="2800" dirty="0"/>
              <a:t> an </a:t>
            </a:r>
            <a:r>
              <a:rPr lang="it-IT" sz="2800" dirty="0" err="1"/>
              <a:t>evidence</a:t>
            </a:r>
            <a:r>
              <a:rPr lang="it-IT" sz="2800" dirty="0"/>
              <a:t> (e2 – a </a:t>
            </a:r>
            <a:r>
              <a:rPr lang="it-IT" sz="2800" dirty="0" err="1"/>
              <a:t>testimony</a:t>
            </a:r>
            <a:r>
              <a:rPr lang="it-IT" sz="2800" dirty="0"/>
              <a:t>)</a:t>
            </a:r>
          </a:p>
        </p:txBody>
      </p:sp>
      <p:sp>
        <p:nvSpPr>
          <p:cNvPr id="4" name="Segnaposto piè di pagina 3">
            <a:extLst>
              <a:ext uri="{FF2B5EF4-FFF2-40B4-BE49-F238E27FC236}">
                <a16:creationId xmlns:a16="http://schemas.microsoft.com/office/drawing/2014/main" id="{12F4C00E-D502-8A4C-AF9A-FC4A864B129E}"/>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168967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7EB264-E090-DC40-BF1F-BF99DC683158}"/>
              </a:ext>
            </a:extLst>
          </p:cNvPr>
          <p:cNvSpPr>
            <a:spLocks noGrp="1"/>
          </p:cNvSpPr>
          <p:nvPr>
            <p:ph type="title"/>
          </p:nvPr>
        </p:nvSpPr>
        <p:spPr/>
        <p:txBody>
          <a:bodyPr/>
          <a:lstStyle/>
          <a:p>
            <a:r>
              <a:rPr lang="it-IT" dirty="0"/>
              <a:t>REPRESENTATION OF THE LITIGATION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F974E5A-F0F8-9C42-955D-15F6F73903CA}"/>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it-IT" b="1" i="1" baseline="0" smtClean="0">
                          <a:latin typeface="Cambria Math" panose="02040503050406030204" pitchFamily="18" charset="0"/>
                        </a:rPr>
                        <m:t>𝒑</m:t>
                      </m:r>
                      <m:r>
                        <a:rPr lang="it-IT" b="0" i="1" smtClean="0">
                          <a:latin typeface="Cambria Math" panose="02040503050406030204" pitchFamily="18" charset="0"/>
                        </a:rPr>
                        <m:t>:</m:t>
                      </m:r>
                      <m:r>
                        <a:rPr lang="it-IT" b="0" i="1" smtClean="0">
                          <a:latin typeface="Cambria Math" panose="02040503050406030204" pitchFamily="18" charset="0"/>
                        </a:rPr>
                        <m:t>𝑒</m:t>
                      </m:r>
                      <m:r>
                        <a:rPr lang="it-IT" b="0" i="1" smtClean="0">
                          <a:latin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𝑙𝑜𝑐</m:t>
                      </m:r>
                    </m:oMath>
                  </m:oMathPara>
                </a14:m>
                <a:endParaRPr lang="it-IT"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b="1" i="1">
                          <a:latin typeface="Cambria Math" panose="02040503050406030204" pitchFamily="18" charset="0"/>
                        </a:rPr>
                        <m:t>𝒑</m:t>
                      </m:r>
                      <m:r>
                        <a:rPr lang="it-IT" b="1" i="1">
                          <a:latin typeface="Cambria Math" panose="02040503050406030204" pitchFamily="18" charset="0"/>
                        </a:rPr>
                        <m:t>:⇒</m:t>
                      </m:r>
                      <m:r>
                        <a:rPr lang="it-IT" b="1" i="1">
                          <a:latin typeface="Cambria Math" panose="02040503050406030204" pitchFamily="18" charset="0"/>
                        </a:rPr>
                        <m:t>𝑛𝑜</m:t>
                      </m:r>
                      <m:r>
                        <a:rPr lang="it-IT" b="1" i="1">
                          <a:latin typeface="Cambria Math" panose="02040503050406030204" pitchFamily="18" charset="0"/>
                        </a:rPr>
                        <m:t>_</m:t>
                      </m:r>
                      <m:r>
                        <a:rPr lang="it-IT" b="1" i="1">
                          <a:latin typeface="Cambria Math" panose="02040503050406030204" pitchFamily="18" charset="0"/>
                        </a:rPr>
                        <m:t>𝑜𝑛𝑒</m:t>
                      </m:r>
                      <m:r>
                        <a:rPr lang="it-IT" b="1" i="1">
                          <a:latin typeface="Cambria Math" panose="02040503050406030204" pitchFamily="18" charset="0"/>
                        </a:rPr>
                        <m:t>_</m:t>
                      </m:r>
                      <m:r>
                        <a:rPr lang="it-IT" b="1" i="1">
                          <a:latin typeface="Cambria Math" panose="02040503050406030204" pitchFamily="18" charset="0"/>
                        </a:rPr>
                        <m:t>𝑒𝑙𝑠𝑒</m:t>
                      </m:r>
                      <m:r>
                        <a:rPr lang="it-IT" b="1" i="1">
                          <a:latin typeface="Cambria Math" panose="02040503050406030204" pitchFamily="18" charset="0"/>
                        </a:rPr>
                        <m:t>_</m:t>
                      </m:r>
                      <m:r>
                        <a:rPr lang="it-IT" b="1" i="1">
                          <a:latin typeface="Cambria Math" panose="02040503050406030204" pitchFamily="18" charset="0"/>
                        </a:rPr>
                        <m:t>𝑎𝑡</m:t>
                      </m:r>
                      <m:r>
                        <a:rPr lang="it-IT" b="1" i="1">
                          <a:latin typeface="Cambria Math" panose="02040503050406030204" pitchFamily="18" charset="0"/>
                        </a:rPr>
                        <m:t>_</m:t>
                      </m:r>
                      <m:r>
                        <a:rPr lang="it-IT" b="1" i="1">
                          <a:latin typeface="Cambria Math" panose="02040503050406030204" pitchFamily="18" charset="0"/>
                        </a:rPr>
                        <m:t>𝑙𝑜𝑐</m:t>
                      </m:r>
                    </m:oMath>
                  </m:oMathPara>
                </a14:m>
                <a:endParaRPr lang="it-IT"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b="1" i="1">
                          <a:latin typeface="Cambria Math" panose="02040503050406030204" pitchFamily="18" charset="0"/>
                        </a:rPr>
                        <m:t>𝒑</m:t>
                      </m:r>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𝑛𝑜</m:t>
                      </m:r>
                      <m:r>
                        <a:rPr lang="it-IT" i="1">
                          <a:latin typeface="Cambria Math" panose="02040503050406030204" pitchFamily="18" charset="0"/>
                          <a:ea typeface="Cambria Math" panose="02040503050406030204" pitchFamily="18" charset="0"/>
                        </a:rPr>
                        <m:t>_</m:t>
                      </m:r>
                      <m:r>
                        <a:rPr lang="it-IT" i="1">
                          <a:latin typeface="Cambria Math" panose="02040503050406030204" pitchFamily="18" charset="0"/>
                          <a:ea typeface="Cambria Math" panose="02040503050406030204" pitchFamily="18" charset="0"/>
                        </a:rPr>
                        <m:t>𝑜𝑛𝑒</m:t>
                      </m:r>
                      <m:r>
                        <a:rPr lang="it-IT" i="1">
                          <a:latin typeface="Cambria Math" panose="02040503050406030204" pitchFamily="18" charset="0"/>
                          <a:ea typeface="Cambria Math" panose="02040503050406030204" pitchFamily="18" charset="0"/>
                        </a:rPr>
                        <m:t>_</m:t>
                      </m:r>
                      <m:r>
                        <a:rPr lang="it-IT" i="1">
                          <a:latin typeface="Cambria Math" panose="02040503050406030204" pitchFamily="18" charset="0"/>
                          <a:ea typeface="Cambria Math" panose="02040503050406030204" pitchFamily="18" charset="0"/>
                        </a:rPr>
                        <m:t>𝑒𝑙𝑠𝑒</m:t>
                      </m:r>
                      <m:r>
                        <a:rPr lang="it-IT" i="1">
                          <a:latin typeface="Cambria Math" panose="02040503050406030204" pitchFamily="18" charset="0"/>
                          <a:ea typeface="Cambria Math" panose="02040503050406030204" pitchFamily="18" charset="0"/>
                        </a:rPr>
                        <m:t>_</m:t>
                      </m:r>
                      <m:r>
                        <a:rPr lang="it-IT" i="1">
                          <a:latin typeface="Cambria Math" panose="02040503050406030204" pitchFamily="18" charset="0"/>
                          <a:ea typeface="Cambria Math" panose="02040503050406030204" pitchFamily="18" charset="0"/>
                        </a:rPr>
                        <m:t>𝑎𝑡</m:t>
                      </m:r>
                      <m:r>
                        <a:rPr lang="it-IT" i="1">
                          <a:latin typeface="Cambria Math" panose="02040503050406030204" pitchFamily="18" charset="0"/>
                          <a:ea typeface="Cambria Math" panose="02040503050406030204" pitchFamily="18" charset="0"/>
                        </a:rPr>
                        <m:t>_</m:t>
                      </m:r>
                      <m:r>
                        <a:rPr lang="it-IT" i="1">
                          <a:latin typeface="Cambria Math" panose="02040503050406030204" pitchFamily="18" charset="0"/>
                          <a:ea typeface="Cambria Math" panose="02040503050406030204" pitchFamily="18" charset="0"/>
                        </a:rPr>
                        <m:t>𝑙𝑜𝑐</m:t>
                      </m:r>
                      <m:r>
                        <a:rPr lang="it-IT" b="0" i="1" dirty="0" smtClean="0">
                          <a:latin typeface="Cambria Math" panose="02040503050406030204" pitchFamily="18" charset="0"/>
                          <a:ea typeface="Cambria Math" panose="02040503050406030204" pitchFamily="18" charset="0"/>
                        </a:rPr>
                        <m:t>,</m:t>
                      </m:r>
                      <m:r>
                        <a:rPr lang="it-IT" b="0" i="1" dirty="0" smtClean="0">
                          <a:latin typeface="Cambria Math" panose="02040503050406030204" pitchFamily="18" charset="0"/>
                          <a:ea typeface="Cambria Math" panose="02040503050406030204" pitchFamily="18" charset="0"/>
                        </a:rPr>
                        <m:t>𝑒</m:t>
                      </m:r>
                      <m:r>
                        <a:rPr lang="it-IT" b="0" i="1" dirty="0" smtClean="0">
                          <a:latin typeface="Cambria Math" panose="02040503050406030204" pitchFamily="18" charset="0"/>
                          <a:ea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𝑔𝑢𝑖𝑙𝑡𝑦</m:t>
                      </m:r>
                    </m:oMath>
                  </m:oMathPara>
                </a14:m>
                <a:endParaRPr lang="it-IT" dirty="0">
                  <a:ea typeface="Cambria Math" panose="02040503050406030204" pitchFamily="18" charset="0"/>
                </a:endParaRPr>
              </a:p>
              <a:p>
                <a:pPr marL="0" indent="0">
                  <a:buNone/>
                </a:pPr>
                <a:endParaRPr lang="it-IT"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b="1" i="1" smtClean="0">
                          <a:latin typeface="Cambria Math" panose="02040503050406030204" pitchFamily="18" charset="0"/>
                        </a:rPr>
                        <m:t>𝒅</m:t>
                      </m:r>
                      <m:r>
                        <a:rPr lang="it-IT" i="1">
                          <a:latin typeface="Cambria Math" panose="02040503050406030204" pitchFamily="18" charset="0"/>
                        </a:rPr>
                        <m:t>:</m:t>
                      </m:r>
                      <m:r>
                        <a:rPr lang="it-IT" i="1">
                          <a:latin typeface="Cambria Math" panose="02040503050406030204" pitchFamily="18" charset="0"/>
                        </a:rPr>
                        <m:t>𝑒</m:t>
                      </m:r>
                      <m:r>
                        <a:rPr lang="it-IT" i="1">
                          <a:latin typeface="Cambria Math" panose="02040503050406030204" pitchFamily="18" charset="0"/>
                        </a:rPr>
                        <m:t>2⇒∽</m:t>
                      </m:r>
                      <m:r>
                        <a:rPr lang="it-IT" i="1">
                          <a:latin typeface="Cambria Math" panose="02040503050406030204" pitchFamily="18" charset="0"/>
                          <a:ea typeface="Cambria Math" panose="02040503050406030204" pitchFamily="18" charset="0"/>
                        </a:rPr>
                        <m:t>𝑙𝑜𝑐</m:t>
                      </m:r>
                    </m:oMath>
                  </m:oMathPara>
                </a14:m>
                <a:endParaRPr lang="it-IT"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b="1" i="1">
                          <a:latin typeface="Cambria Math" panose="02040503050406030204" pitchFamily="18" charset="0"/>
                        </a:rPr>
                        <m:t>𝒅</m:t>
                      </m:r>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𝑙𝑜𝑐</m:t>
                      </m:r>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𝑔𝑢𝑖𝑙𝑡𝑦</m:t>
                      </m:r>
                    </m:oMath>
                  </m:oMathPara>
                </a14:m>
                <a:endParaRPr lang="it-IT" dirty="0">
                  <a:ea typeface="Cambria Math" panose="02040503050406030204" pitchFamily="18" charset="0"/>
                </a:endParaRPr>
              </a:p>
              <a:p>
                <a:pPr marL="0" indent="0">
                  <a:buNone/>
                </a:pPr>
                <a:endParaRPr lang="it-IT" dirty="0">
                  <a:ea typeface="Cambria Math" panose="02040503050406030204" pitchFamily="18" charset="0"/>
                </a:endParaRPr>
              </a:p>
              <a:p>
                <a:pPr marL="0" indent="0">
                  <a:buNone/>
                </a:pPr>
                <a:endParaRPr lang="it-IT" dirty="0">
                  <a:ea typeface="Cambria Math" panose="02040503050406030204" pitchFamily="18" charset="0"/>
                </a:endParaRPr>
              </a:p>
              <a:p>
                <a:endParaRPr lang="it-IT" dirty="0"/>
              </a:p>
            </p:txBody>
          </p:sp>
        </mc:Choice>
        <mc:Fallback xmlns="">
          <p:sp>
            <p:nvSpPr>
              <p:cNvPr id="3" name="Segnaposto contenuto 2">
                <a:extLst>
                  <a:ext uri="{FF2B5EF4-FFF2-40B4-BE49-F238E27FC236}">
                    <a16:creationId xmlns:a16="http://schemas.microsoft.com/office/drawing/2014/main" id="{EF974E5A-F0F8-9C42-955D-15F6F73903C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it-IT">
                    <a:noFill/>
                  </a:rPr>
                  <a:t> </a:t>
                </a:r>
              </a:p>
            </p:txBody>
          </p:sp>
        </mc:Fallback>
      </mc:AlternateContent>
      <p:sp>
        <p:nvSpPr>
          <p:cNvPr id="4" name="Segnaposto piè di pagina 3">
            <a:extLst>
              <a:ext uri="{FF2B5EF4-FFF2-40B4-BE49-F238E27FC236}">
                <a16:creationId xmlns:a16="http://schemas.microsoft.com/office/drawing/2014/main" id="{DBF8D537-5C4D-074D-954B-4CF0B355F9B1}"/>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2866563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B78B7-207F-714F-9B36-7CBD58611AA8}"/>
              </a:ext>
            </a:extLst>
          </p:cNvPr>
          <p:cNvSpPr>
            <a:spLocks noGrp="1"/>
          </p:cNvSpPr>
          <p:nvPr>
            <p:ph type="title"/>
          </p:nvPr>
        </p:nvSpPr>
        <p:spPr/>
        <p:txBody>
          <a:bodyPr/>
          <a:lstStyle/>
          <a:p>
            <a:r>
              <a:rPr lang="it-IT" dirty="0"/>
              <a:t>SCIENTIFIC ARGUMENTATION</a:t>
            </a:r>
          </a:p>
        </p:txBody>
      </p:sp>
      <p:sp>
        <p:nvSpPr>
          <p:cNvPr id="5" name="Segnaposto testo 4">
            <a:extLst>
              <a:ext uri="{FF2B5EF4-FFF2-40B4-BE49-F238E27FC236}">
                <a16:creationId xmlns:a16="http://schemas.microsoft.com/office/drawing/2014/main" id="{6467F395-DB23-8218-6C25-3B0F4A0F0408}"/>
              </a:ext>
            </a:extLst>
          </p:cNvPr>
          <p:cNvSpPr>
            <a:spLocks noGrp="1"/>
          </p:cNvSpPr>
          <p:nvPr>
            <p:ph type="body" idx="1"/>
          </p:nvPr>
        </p:nvSpPr>
        <p:spPr/>
        <p:txBody>
          <a:bodyPr/>
          <a:lstStyle/>
          <a:p>
            <a:endParaRPr lang="it-IT"/>
          </a:p>
        </p:txBody>
      </p:sp>
      <p:sp>
        <p:nvSpPr>
          <p:cNvPr id="4" name="Segnaposto piè di pagina 3">
            <a:extLst>
              <a:ext uri="{FF2B5EF4-FFF2-40B4-BE49-F238E27FC236}">
                <a16:creationId xmlns:a16="http://schemas.microsoft.com/office/drawing/2014/main" id="{2B74F51C-0C51-AA40-9291-DFE50CDEDD64}"/>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363036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9C2DC2-D990-5647-A800-B483FFE14AF0}"/>
              </a:ext>
            </a:extLst>
          </p:cNvPr>
          <p:cNvSpPr>
            <a:spLocks noGrp="1"/>
          </p:cNvSpPr>
          <p:nvPr>
            <p:ph type="title"/>
          </p:nvPr>
        </p:nvSpPr>
        <p:spPr/>
        <p:txBody>
          <a:bodyPr/>
          <a:lstStyle/>
          <a:p>
            <a:r>
              <a:rPr lang="it-IT" dirty="0"/>
              <a:t>DEONTIC DEFEASIBILITY</a:t>
            </a:r>
          </a:p>
        </p:txBody>
      </p:sp>
      <p:sp>
        <p:nvSpPr>
          <p:cNvPr id="3" name="Segnaposto contenuto 2">
            <a:extLst>
              <a:ext uri="{FF2B5EF4-FFF2-40B4-BE49-F238E27FC236}">
                <a16:creationId xmlns:a16="http://schemas.microsoft.com/office/drawing/2014/main" id="{1E8B835D-277E-9A4A-BAE0-4B8B504147E0}"/>
              </a:ext>
            </a:extLst>
          </p:cNvPr>
          <p:cNvSpPr>
            <a:spLocks noGrp="1"/>
          </p:cNvSpPr>
          <p:nvPr>
            <p:ph idx="1"/>
          </p:nvPr>
        </p:nvSpPr>
        <p:spPr/>
        <p:txBody>
          <a:bodyPr/>
          <a:lstStyle/>
          <a:p>
            <a:r>
              <a:rPr lang="it-IT" dirty="0"/>
              <a:t>The </a:t>
            </a:r>
            <a:r>
              <a:rPr lang="it-IT" dirty="0" err="1"/>
              <a:t>actual</a:t>
            </a:r>
            <a:r>
              <a:rPr lang="it-IT" dirty="0"/>
              <a:t> nature of </a:t>
            </a:r>
            <a:r>
              <a:rPr lang="it-IT" dirty="0" err="1"/>
              <a:t>argumentation</a:t>
            </a:r>
            <a:endParaRPr lang="it-IT" dirty="0"/>
          </a:p>
          <a:p>
            <a:r>
              <a:rPr lang="it-IT" dirty="0" err="1"/>
              <a:t>Structure</a:t>
            </a:r>
            <a:r>
              <a:rPr lang="it-IT" dirty="0"/>
              <a:t> of </a:t>
            </a:r>
            <a:r>
              <a:rPr lang="it-IT" dirty="0" err="1"/>
              <a:t>obligations</a:t>
            </a:r>
            <a:r>
              <a:rPr lang="it-IT" dirty="0"/>
              <a:t>/</a:t>
            </a:r>
            <a:r>
              <a:rPr lang="it-IT" dirty="0" err="1"/>
              <a:t>prohibition</a:t>
            </a:r>
            <a:r>
              <a:rPr lang="it-IT" dirty="0"/>
              <a:t> with non </a:t>
            </a:r>
            <a:r>
              <a:rPr lang="it-IT" dirty="0" err="1"/>
              <a:t>monotonic</a:t>
            </a:r>
            <a:r>
              <a:rPr lang="it-IT" dirty="0"/>
              <a:t> </a:t>
            </a:r>
            <a:r>
              <a:rPr lang="it-IT" dirty="0" err="1"/>
              <a:t>form</a:t>
            </a:r>
            <a:endParaRPr lang="it-IT" dirty="0"/>
          </a:p>
          <a:p>
            <a:r>
              <a:rPr lang="it-IT" dirty="0" err="1"/>
              <a:t>Explicit</a:t>
            </a:r>
            <a:r>
              <a:rPr lang="it-IT" dirty="0"/>
              <a:t> and </a:t>
            </a:r>
            <a:r>
              <a:rPr lang="it-IT" dirty="0" err="1"/>
              <a:t>implicit</a:t>
            </a:r>
            <a:r>
              <a:rPr lang="it-IT" dirty="0"/>
              <a:t> </a:t>
            </a:r>
            <a:r>
              <a:rPr lang="it-IT" dirty="0" err="1"/>
              <a:t>permissions</a:t>
            </a:r>
            <a:endParaRPr lang="it-IT" dirty="0"/>
          </a:p>
          <a:p>
            <a:r>
              <a:rPr lang="it-IT" dirty="0" err="1"/>
              <a:t>Pledge</a:t>
            </a:r>
            <a:r>
              <a:rPr lang="it-IT" dirty="0"/>
              <a:t>, </a:t>
            </a:r>
            <a:r>
              <a:rPr lang="it-IT" dirty="0" err="1"/>
              <a:t>contrary</a:t>
            </a:r>
            <a:r>
              <a:rPr lang="it-IT" dirty="0"/>
              <a:t>-to-duty </a:t>
            </a:r>
            <a:r>
              <a:rPr lang="it-IT" dirty="0" err="1"/>
              <a:t>obligations</a:t>
            </a:r>
            <a:r>
              <a:rPr lang="it-IT" dirty="0"/>
              <a:t> and </a:t>
            </a:r>
            <a:r>
              <a:rPr lang="it-IT" dirty="0" err="1"/>
              <a:t>other</a:t>
            </a:r>
            <a:r>
              <a:rPr lang="it-IT" dirty="0"/>
              <a:t> </a:t>
            </a:r>
            <a:r>
              <a:rPr lang="it-IT" dirty="0" err="1"/>
              <a:t>fantastic</a:t>
            </a:r>
            <a:r>
              <a:rPr lang="it-IT" dirty="0"/>
              <a:t> </a:t>
            </a:r>
            <a:r>
              <a:rPr lang="it-IT" dirty="0" err="1"/>
              <a:t>animals</a:t>
            </a:r>
            <a:r>
              <a:rPr lang="it-IT" dirty="0"/>
              <a:t> (and </a:t>
            </a:r>
            <a:r>
              <a:rPr lang="it-IT" dirty="0" err="1"/>
              <a:t>where</a:t>
            </a:r>
            <a:r>
              <a:rPr lang="it-IT" dirty="0"/>
              <a:t> to </a:t>
            </a:r>
            <a:r>
              <a:rPr lang="it-IT" dirty="0" err="1"/>
              <a:t>find</a:t>
            </a:r>
            <a:r>
              <a:rPr lang="it-IT" dirty="0"/>
              <a:t> </a:t>
            </a:r>
            <a:r>
              <a:rPr lang="it-IT" dirty="0" err="1"/>
              <a:t>them</a:t>
            </a:r>
            <a:r>
              <a:rPr lang="it-IT" dirty="0"/>
              <a:t>)</a:t>
            </a:r>
          </a:p>
        </p:txBody>
      </p:sp>
      <p:sp>
        <p:nvSpPr>
          <p:cNvPr id="4" name="Segnaposto piè di pagina 3">
            <a:extLst>
              <a:ext uri="{FF2B5EF4-FFF2-40B4-BE49-F238E27FC236}">
                <a16:creationId xmlns:a16="http://schemas.microsoft.com/office/drawing/2014/main" id="{0CE9831E-406C-3F49-BEEA-59109A89A55D}"/>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1076755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a:extLst>
              <a:ext uri="{FF2B5EF4-FFF2-40B4-BE49-F238E27FC236}">
                <a16:creationId xmlns:a16="http://schemas.microsoft.com/office/drawing/2014/main" id="{A6B537C7-6AFA-BA4E-A57D-302256C5C9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1pPr>
            <a:lvl2pPr marL="557213" indent="-214313" eaLnBrk="0" hangingPunct="0">
              <a:spcBef>
                <a:spcPct val="20000"/>
              </a:spcBef>
              <a:buFont typeface="Arial" panose="020B0604020202020204" pitchFamily="34" charset="0"/>
              <a:buChar char="–"/>
              <a:defRPr sz="2100">
                <a:solidFill>
                  <a:schemeClr val="tx1"/>
                </a:solidFill>
                <a:latin typeface="Calibri" panose="020F0502020204030204" pitchFamily="34" charset="0"/>
                <a:ea typeface="MS PGothic" panose="020B0600070205080204" pitchFamily="34" charset="-128"/>
              </a:defRPr>
            </a:lvl2pPr>
            <a:lvl3pPr marL="857250" indent="-171450" eaLnBrk="0" hangingPunct="0">
              <a:spcBef>
                <a:spcPct val="20000"/>
              </a:spcBef>
              <a:buFont typeface="Arial" panose="020B0604020202020204" pitchFamily="34" charset="0"/>
              <a:buChar char="•"/>
              <a:defRPr sz="1800">
                <a:solidFill>
                  <a:schemeClr val="tx1"/>
                </a:solidFill>
                <a:latin typeface="Calibri" panose="020F0502020204030204" pitchFamily="34" charset="0"/>
                <a:ea typeface="MS PGothic" panose="020B0600070205080204" pitchFamily="34" charset="-128"/>
              </a:defRPr>
            </a:lvl3pPr>
            <a:lvl4pPr marL="1200150" indent="-171450" eaLnBrk="0" hangingPunct="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4pPr>
            <a:lvl5pPr marL="1543050" indent="-171450" eaLnBrk="0" hangingPunct="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D50A64CB-C2FC-7641-9D69-538F94F377F7}" type="slidenum">
              <a:rPr lang="en-US" altLang="en-US" sz="900">
                <a:solidFill>
                  <a:srgbClr val="898989"/>
                </a:solidFill>
              </a:rPr>
              <a:pPr eaLnBrk="1" hangingPunct="1">
                <a:spcBef>
                  <a:spcPct val="0"/>
                </a:spcBef>
                <a:buFontTx/>
                <a:buNone/>
              </a:pPr>
              <a:t>30</a:t>
            </a:fld>
            <a:endParaRPr lang="en-US" altLang="en-US" sz="900">
              <a:solidFill>
                <a:srgbClr val="898989"/>
              </a:solidFill>
            </a:endParaRPr>
          </a:p>
        </p:txBody>
      </p:sp>
      <p:sp>
        <p:nvSpPr>
          <p:cNvPr id="2" name="Content Placeholder 1">
            <a:extLst>
              <a:ext uri="{FF2B5EF4-FFF2-40B4-BE49-F238E27FC236}">
                <a16:creationId xmlns:a16="http://schemas.microsoft.com/office/drawing/2014/main" id="{1E5CA3BD-07DC-C74C-8454-23BC72F98B8F}"/>
              </a:ext>
            </a:extLst>
          </p:cNvPr>
          <p:cNvSpPr>
            <a:spLocks noGrp="1"/>
          </p:cNvSpPr>
          <p:nvPr>
            <p:ph idx="1"/>
          </p:nvPr>
        </p:nvSpPr>
        <p:spPr>
          <a:xfrm>
            <a:off x="1689497" y="485070"/>
            <a:ext cx="5715000" cy="3394472"/>
          </a:xfrm>
        </p:spPr>
        <p:txBody>
          <a:bodyPr/>
          <a:lstStyle/>
          <a:p>
            <a:pPr marL="0" indent="0" algn="ctr">
              <a:buNone/>
              <a:defRPr/>
            </a:pPr>
            <a:r>
              <a:rPr lang="en-US" b="1" dirty="0"/>
              <a:t>Why scientific argumentation?</a:t>
            </a:r>
          </a:p>
          <a:p>
            <a:pPr marL="0" indent="0">
              <a:buNone/>
              <a:defRPr/>
            </a:pPr>
            <a:r>
              <a:rPr lang="en-US" altLang="en-US" dirty="0"/>
              <a:t>Argumentation is about making claims and providing justification for those claims.</a:t>
            </a:r>
          </a:p>
          <a:p>
            <a:pPr marL="0" indent="0">
              <a:buNone/>
              <a:defRPr/>
            </a:pPr>
            <a:endParaRPr lang="en-US" altLang="en-US" dirty="0">
              <a:latin typeface="Times New Roman" pitchFamily="18" charset="0"/>
              <a:sym typeface="Times New Roman" pitchFamily="18" charset="0"/>
            </a:endParaRPr>
          </a:p>
          <a:p>
            <a:pPr marL="0" indent="0">
              <a:buNone/>
              <a:defRPr/>
            </a:pPr>
            <a:endParaRPr lang="en-US" altLang="en-US" dirty="0">
              <a:latin typeface="Times New Roman" pitchFamily="18" charset="0"/>
              <a:sym typeface="Times New Roman" pitchFamily="18" charset="0"/>
            </a:endParaRPr>
          </a:p>
          <a:p>
            <a:pPr>
              <a:defRPr/>
            </a:pPr>
            <a:endParaRPr lang="en-US" b="1" dirty="0"/>
          </a:p>
        </p:txBody>
      </p:sp>
      <p:pic>
        <p:nvPicPr>
          <p:cNvPr id="5125" name="Picture 3">
            <a:extLst>
              <a:ext uri="{FF2B5EF4-FFF2-40B4-BE49-F238E27FC236}">
                <a16:creationId xmlns:a16="http://schemas.microsoft.com/office/drawing/2014/main" id="{EA5096AD-C70D-E142-9F5E-C76349236E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2878932"/>
            <a:ext cx="2121694" cy="140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369890024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a:extLst>
              <a:ext uri="{FF2B5EF4-FFF2-40B4-BE49-F238E27FC236}">
                <a16:creationId xmlns:a16="http://schemas.microsoft.com/office/drawing/2014/main" id="{CC86C2D6-CC25-FD47-B499-C8496CF9C0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1pPr>
            <a:lvl2pPr marL="557213" indent="-214313" eaLnBrk="0" hangingPunct="0">
              <a:spcBef>
                <a:spcPct val="20000"/>
              </a:spcBef>
              <a:buFont typeface="Arial" panose="020B0604020202020204" pitchFamily="34" charset="0"/>
              <a:buChar char="–"/>
              <a:defRPr sz="2100">
                <a:solidFill>
                  <a:schemeClr val="tx1"/>
                </a:solidFill>
                <a:latin typeface="Calibri" panose="020F0502020204030204" pitchFamily="34" charset="0"/>
                <a:ea typeface="MS PGothic" panose="020B0600070205080204" pitchFamily="34" charset="-128"/>
              </a:defRPr>
            </a:lvl2pPr>
            <a:lvl3pPr marL="857250" indent="-171450" eaLnBrk="0" hangingPunct="0">
              <a:spcBef>
                <a:spcPct val="20000"/>
              </a:spcBef>
              <a:buFont typeface="Arial" panose="020B0604020202020204" pitchFamily="34" charset="0"/>
              <a:buChar char="•"/>
              <a:defRPr sz="1800">
                <a:solidFill>
                  <a:schemeClr val="tx1"/>
                </a:solidFill>
                <a:latin typeface="Calibri" panose="020F0502020204030204" pitchFamily="34" charset="0"/>
                <a:ea typeface="MS PGothic" panose="020B0600070205080204" pitchFamily="34" charset="-128"/>
              </a:defRPr>
            </a:lvl3pPr>
            <a:lvl4pPr marL="1200150" indent="-171450" eaLnBrk="0" hangingPunct="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4pPr>
            <a:lvl5pPr marL="1543050" indent="-171450" eaLnBrk="0" hangingPunct="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FEB724D8-709C-B647-AB20-D302E79F2C9A}" type="slidenum">
              <a:rPr lang="en-US" altLang="en-US" sz="900">
                <a:solidFill>
                  <a:srgbClr val="898989"/>
                </a:solidFill>
              </a:rPr>
              <a:pPr eaLnBrk="1" hangingPunct="1">
                <a:spcBef>
                  <a:spcPct val="0"/>
                </a:spcBef>
                <a:buFontTx/>
                <a:buNone/>
              </a:pPr>
              <a:t>31</a:t>
            </a:fld>
            <a:endParaRPr lang="en-US" altLang="en-US" sz="900">
              <a:solidFill>
                <a:srgbClr val="898989"/>
              </a:solidFill>
            </a:endParaRPr>
          </a:p>
        </p:txBody>
      </p:sp>
      <p:sp>
        <p:nvSpPr>
          <p:cNvPr id="2" name="Content Placeholder 1">
            <a:extLst>
              <a:ext uri="{FF2B5EF4-FFF2-40B4-BE49-F238E27FC236}">
                <a16:creationId xmlns:a16="http://schemas.microsoft.com/office/drawing/2014/main" id="{15CF6B3A-2C1E-2949-972C-DA7FC37A546F}"/>
              </a:ext>
            </a:extLst>
          </p:cNvPr>
          <p:cNvSpPr>
            <a:spLocks noGrp="1"/>
          </p:cNvSpPr>
          <p:nvPr>
            <p:ph idx="1"/>
          </p:nvPr>
        </p:nvSpPr>
        <p:spPr>
          <a:xfrm>
            <a:off x="284084" y="280884"/>
            <a:ext cx="8646851" cy="3908822"/>
          </a:xfrm>
        </p:spPr>
        <p:txBody>
          <a:bodyPr/>
          <a:lstStyle/>
          <a:p>
            <a:pPr marL="0" indent="0">
              <a:buSzPct val="100000"/>
              <a:buNone/>
              <a:defRPr/>
            </a:pPr>
            <a:r>
              <a:rPr lang="en-US" sz="2800" b="1" dirty="0"/>
              <a:t>What scientific argumentation is NOT</a:t>
            </a:r>
          </a:p>
          <a:p>
            <a:pPr marL="0" indent="0">
              <a:buNone/>
              <a:defRPr/>
            </a:pPr>
            <a:r>
              <a:rPr lang="en-US" altLang="en-US" sz="2800" dirty="0">
                <a:sym typeface="Times New Roman" pitchFamily="18" charset="0"/>
              </a:rPr>
              <a:t>a debate but what scientists do everyday!</a:t>
            </a:r>
          </a:p>
          <a:p>
            <a:pPr marL="0" indent="0">
              <a:buSzPct val="100000"/>
              <a:buNone/>
              <a:defRPr/>
            </a:pPr>
            <a:r>
              <a:rPr lang="en-US" sz="2800" b="1" dirty="0"/>
              <a:t>Scientists engage in argument to</a:t>
            </a:r>
          </a:p>
          <a:p>
            <a:pPr>
              <a:buSzPct val="100000"/>
              <a:defRPr/>
            </a:pPr>
            <a:r>
              <a:rPr lang="en-US" sz="2800" dirty="0"/>
              <a:t>Defend claims using evidence and reasoning</a:t>
            </a:r>
          </a:p>
          <a:p>
            <a:pPr>
              <a:buSzPct val="100000"/>
              <a:defRPr/>
            </a:pPr>
            <a:r>
              <a:rPr lang="en-US" sz="2800" dirty="0"/>
              <a:t>Defend models using evidence</a:t>
            </a:r>
          </a:p>
          <a:p>
            <a:pPr>
              <a:buSzPct val="100000"/>
              <a:defRPr/>
            </a:pPr>
            <a:r>
              <a:rPr lang="en-US" sz="2800" dirty="0"/>
              <a:t>Critique the claims of other scientists and look for sufficient and appropriate evidence</a:t>
            </a:r>
            <a:endParaRPr lang="en-US" altLang="en-US" sz="2800" dirty="0">
              <a:latin typeface="Times New Roman" pitchFamily="18" charset="0"/>
              <a:sym typeface="Times New Roman" pitchFamily="18" charset="0"/>
            </a:endParaRPr>
          </a:p>
          <a:p>
            <a:pPr marL="0" indent="0">
              <a:buNone/>
              <a:defRPr/>
            </a:pPr>
            <a:endParaRPr lang="en-US" altLang="en-US" sz="2800" dirty="0">
              <a:latin typeface="Times New Roman" pitchFamily="18" charset="0"/>
              <a:sym typeface="Times New Roman" pitchFamily="18" charset="0"/>
            </a:endParaRPr>
          </a:p>
          <a:p>
            <a:pPr>
              <a:defRPr/>
            </a:pPr>
            <a:endParaRPr lang="en-US" sz="2800" b="1" dirty="0"/>
          </a:p>
        </p:txBody>
      </p:sp>
    </p:spTree>
    <p:extLst>
      <p:ext uri="{BB962C8B-B14F-4D97-AF65-F5344CB8AC3E}">
        <p14:creationId xmlns:p14="http://schemas.microsoft.com/office/powerpoint/2010/main" val="187981154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a:extLst>
              <a:ext uri="{FF2B5EF4-FFF2-40B4-BE49-F238E27FC236}">
                <a16:creationId xmlns:a16="http://schemas.microsoft.com/office/drawing/2014/main" id="{CAAF8332-7184-2842-BEDC-1B455DA1EC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1pPr>
            <a:lvl2pPr marL="557213" indent="-214313" eaLnBrk="0" hangingPunct="0">
              <a:spcBef>
                <a:spcPct val="20000"/>
              </a:spcBef>
              <a:buFont typeface="Arial" panose="020B0604020202020204" pitchFamily="34" charset="0"/>
              <a:buChar char="–"/>
              <a:defRPr sz="2100">
                <a:solidFill>
                  <a:schemeClr val="tx1"/>
                </a:solidFill>
                <a:latin typeface="Calibri" panose="020F0502020204030204" pitchFamily="34" charset="0"/>
                <a:ea typeface="MS PGothic" panose="020B0600070205080204" pitchFamily="34" charset="-128"/>
              </a:defRPr>
            </a:lvl2pPr>
            <a:lvl3pPr marL="857250" indent="-171450" eaLnBrk="0" hangingPunct="0">
              <a:spcBef>
                <a:spcPct val="20000"/>
              </a:spcBef>
              <a:buFont typeface="Arial" panose="020B0604020202020204" pitchFamily="34" charset="0"/>
              <a:buChar char="•"/>
              <a:defRPr sz="1800">
                <a:solidFill>
                  <a:schemeClr val="tx1"/>
                </a:solidFill>
                <a:latin typeface="Calibri" panose="020F0502020204030204" pitchFamily="34" charset="0"/>
                <a:ea typeface="MS PGothic" panose="020B0600070205080204" pitchFamily="34" charset="-128"/>
              </a:defRPr>
            </a:lvl3pPr>
            <a:lvl4pPr marL="1200150" indent="-171450" eaLnBrk="0" hangingPunct="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4pPr>
            <a:lvl5pPr marL="1543050" indent="-171450" eaLnBrk="0" hangingPunct="0">
              <a:spcBef>
                <a:spcPct val="20000"/>
              </a:spcBef>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fld id="{21393B4F-0569-2946-B47A-2BBA01BBBE21}" type="slidenum">
              <a:rPr lang="en-US" altLang="en-US" sz="900">
                <a:solidFill>
                  <a:srgbClr val="898989"/>
                </a:solidFill>
              </a:rPr>
              <a:pPr eaLnBrk="1" hangingPunct="1">
                <a:spcBef>
                  <a:spcPct val="0"/>
                </a:spcBef>
                <a:buFontTx/>
                <a:buNone/>
              </a:pPr>
              <a:t>32</a:t>
            </a:fld>
            <a:endParaRPr lang="en-US" altLang="en-US" sz="900">
              <a:solidFill>
                <a:srgbClr val="898989"/>
              </a:solidFill>
            </a:endParaRPr>
          </a:p>
        </p:txBody>
      </p:sp>
      <p:sp>
        <p:nvSpPr>
          <p:cNvPr id="8196" name="Content Placeholder 1">
            <a:extLst>
              <a:ext uri="{FF2B5EF4-FFF2-40B4-BE49-F238E27FC236}">
                <a16:creationId xmlns:a16="http://schemas.microsoft.com/office/drawing/2014/main" id="{C1BCFCB3-528C-D140-B759-A6A8DD3CEED6}"/>
              </a:ext>
            </a:extLst>
          </p:cNvPr>
          <p:cNvSpPr>
            <a:spLocks noGrp="1"/>
          </p:cNvSpPr>
          <p:nvPr>
            <p:ph idx="1"/>
          </p:nvPr>
        </p:nvSpPr>
        <p:spPr>
          <a:xfrm>
            <a:off x="1143000" y="316394"/>
            <a:ext cx="6858000" cy="3965972"/>
          </a:xfrm>
        </p:spPr>
        <p:txBody>
          <a:bodyPr/>
          <a:lstStyle/>
          <a:p>
            <a:pPr marL="0" indent="0" algn="ctr">
              <a:buNone/>
            </a:pPr>
            <a:r>
              <a:rPr lang="en-US" altLang="en-US" sz="2800" b="1" dirty="0"/>
              <a:t>Reasons scientists use arguments</a:t>
            </a:r>
          </a:p>
          <a:p>
            <a:pPr marL="0" indent="0" algn="ctr">
              <a:buNone/>
            </a:pPr>
            <a:r>
              <a:rPr lang="en-US" altLang="en-US" sz="2800" dirty="0"/>
              <a:t>Interpretation of data</a:t>
            </a:r>
          </a:p>
          <a:p>
            <a:pPr marL="0" indent="0" algn="ctr">
              <a:buNone/>
            </a:pPr>
            <a:r>
              <a:rPr lang="en-US" altLang="en-US" sz="2800" dirty="0"/>
              <a:t>Experimental designs</a:t>
            </a:r>
          </a:p>
          <a:p>
            <a:pPr marL="0" indent="0" algn="ctr">
              <a:buNone/>
            </a:pPr>
            <a:r>
              <a:rPr lang="en-US" altLang="en-US" sz="2800" dirty="0"/>
              <a:t>Method of data analysis</a:t>
            </a:r>
          </a:p>
          <a:p>
            <a:pPr marL="0" indent="0" algn="ctr">
              <a:buNone/>
            </a:pPr>
            <a:r>
              <a:rPr lang="en-US" altLang="en-US" sz="2800" dirty="0"/>
              <a:t>The appropriateness of a questions</a:t>
            </a:r>
          </a:p>
          <a:p>
            <a:pPr marL="0" indent="0" algn="ctr">
              <a:buNone/>
            </a:pPr>
            <a:endParaRPr lang="en-US" altLang="en-US" sz="1200" dirty="0"/>
          </a:p>
          <a:p>
            <a:pPr marL="0" indent="0" algn="ctr">
              <a:buNone/>
            </a:pPr>
            <a:r>
              <a:rPr lang="en-GB" altLang="en-US" sz="2000" dirty="0"/>
              <a:t>“Observation and experiment are not the bedrock upon which science is built; rather they are handmaidens to the rational activity of constituting knowledge claims through argument (Newton, Driver, Osborne 2000).” </a:t>
            </a:r>
          </a:p>
          <a:p>
            <a:pPr marL="0" indent="0">
              <a:buNone/>
            </a:pPr>
            <a:endParaRPr lang="en-US" altLang="en-US" sz="2800" dirty="0"/>
          </a:p>
        </p:txBody>
      </p:sp>
    </p:spTree>
    <p:extLst>
      <p:ext uri="{BB962C8B-B14F-4D97-AF65-F5344CB8AC3E}">
        <p14:creationId xmlns:p14="http://schemas.microsoft.com/office/powerpoint/2010/main" val="189327382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a:extLst>
              <a:ext uri="{FF2B5EF4-FFF2-40B4-BE49-F238E27FC236}">
                <a16:creationId xmlns:a16="http://schemas.microsoft.com/office/drawing/2014/main" id="{0DD21F9B-40B1-EA40-A76A-5E734F215C59}"/>
              </a:ext>
            </a:extLst>
          </p:cNvPr>
          <p:cNvSpPr>
            <a:spLocks noGrp="1"/>
          </p:cNvSpPr>
          <p:nvPr>
            <p:ph idx="1"/>
          </p:nvPr>
        </p:nvSpPr>
        <p:spPr/>
        <p:txBody>
          <a:bodyPr/>
          <a:lstStyle/>
          <a:p>
            <a:pPr eaLnBrk="1" hangingPunct="1">
              <a:buFont typeface="Wingdings 3" pitchFamily="2" charset="2"/>
              <a:buNone/>
            </a:pPr>
            <a:r>
              <a:rPr lang="en-US" altLang="en-US" i="1" dirty="0"/>
              <a:t>The Uses of Argument</a:t>
            </a:r>
            <a:br>
              <a:rPr lang="en-US" altLang="en-US" dirty="0"/>
            </a:br>
            <a:r>
              <a:rPr lang="en-US" altLang="en-US" dirty="0"/>
              <a:t>(1958, revised 2003)</a:t>
            </a:r>
            <a:br>
              <a:rPr lang="en-US" altLang="en-US" dirty="0"/>
            </a:br>
            <a:r>
              <a:rPr lang="en-US" altLang="en-US" dirty="0"/>
              <a:t>Cambridge University Press</a:t>
            </a:r>
            <a:br>
              <a:rPr lang="en-US" altLang="en-US" dirty="0"/>
            </a:br>
            <a:endParaRPr lang="en-US" altLang="en-US" dirty="0"/>
          </a:p>
        </p:txBody>
      </p:sp>
      <p:sp>
        <p:nvSpPr>
          <p:cNvPr id="9219" name="Title 2">
            <a:extLst>
              <a:ext uri="{FF2B5EF4-FFF2-40B4-BE49-F238E27FC236}">
                <a16:creationId xmlns:a16="http://schemas.microsoft.com/office/drawing/2014/main" id="{23BB0736-7E0C-D347-912D-0D1F8E26D7D2}"/>
              </a:ext>
            </a:extLst>
          </p:cNvPr>
          <p:cNvSpPr>
            <a:spLocks noGrp="1"/>
          </p:cNvSpPr>
          <p:nvPr>
            <p:ph type="title"/>
          </p:nvPr>
        </p:nvSpPr>
        <p:spPr/>
        <p:txBody>
          <a:bodyPr/>
          <a:lstStyle/>
          <a:p>
            <a:pPr eaLnBrk="1" hangingPunct="1"/>
            <a:r>
              <a:rPr lang="en-US" altLang="en-US"/>
              <a:t>Stephen E. Toulmin</a:t>
            </a:r>
          </a:p>
        </p:txBody>
      </p:sp>
      <p:pic>
        <p:nvPicPr>
          <p:cNvPr id="9220" name="Picture 3">
            <a:extLst>
              <a:ext uri="{FF2B5EF4-FFF2-40B4-BE49-F238E27FC236}">
                <a16:creationId xmlns:a16="http://schemas.microsoft.com/office/drawing/2014/main" id="{CCD3BE41-CAEF-2447-8005-48F9EBC2E5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050" y="691356"/>
            <a:ext cx="2571750" cy="390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206805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AF15EA00-6168-FB41-9006-C72A752532CF}"/>
              </a:ext>
            </a:extLst>
          </p:cNvPr>
          <p:cNvSpPr>
            <a:spLocks noGrp="1" noChangeArrowheads="1"/>
          </p:cNvSpPr>
          <p:nvPr>
            <p:ph type="ctrTitle"/>
          </p:nvPr>
        </p:nvSpPr>
        <p:spPr/>
        <p:txBody>
          <a:bodyPr/>
          <a:lstStyle/>
          <a:p>
            <a:r>
              <a:rPr lang="en-US" altLang="it-IT"/>
              <a:t>The Toulmin Model</a:t>
            </a:r>
          </a:p>
        </p:txBody>
      </p:sp>
      <p:sp>
        <p:nvSpPr>
          <p:cNvPr id="32770" name="Rectangle 2">
            <a:extLst>
              <a:ext uri="{FF2B5EF4-FFF2-40B4-BE49-F238E27FC236}">
                <a16:creationId xmlns:a16="http://schemas.microsoft.com/office/drawing/2014/main" id="{E0D076B3-71CD-614F-94C4-A3F01AD9C6B3}"/>
              </a:ext>
            </a:extLst>
          </p:cNvPr>
          <p:cNvSpPr>
            <a:spLocks noGrp="1" noChangeArrowheads="1"/>
          </p:cNvSpPr>
          <p:nvPr>
            <p:ph type="subTitle" idx="1"/>
          </p:nvPr>
        </p:nvSpPr>
        <p:spPr/>
        <p:txBody>
          <a:bodyPr/>
          <a:lstStyle/>
          <a:p>
            <a:r>
              <a:rPr lang="en-US" altLang="it-IT"/>
              <a:t>A tool for structuring arguments</a:t>
            </a:r>
          </a:p>
        </p:txBody>
      </p:sp>
    </p:spTree>
    <p:extLst>
      <p:ext uri="{BB962C8B-B14F-4D97-AF65-F5344CB8AC3E}">
        <p14:creationId xmlns:p14="http://schemas.microsoft.com/office/powerpoint/2010/main" val="138648054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anim calcmode="lin" valueType="num">
                                      <p:cBhvr>
                                        <p:cTn id="8" dur="1000" fill="hold"/>
                                        <p:tgtEl>
                                          <p:spTgt spid="32771"/>
                                        </p:tgtEl>
                                        <p:attrNameLst>
                                          <p:attrName>ppt_x</p:attrName>
                                        </p:attrNameLst>
                                      </p:cBhvr>
                                      <p:tavLst>
                                        <p:tav tm="0">
                                          <p:val>
                                            <p:strVal val="#ppt_x"/>
                                          </p:val>
                                        </p:tav>
                                        <p:tav tm="100000">
                                          <p:val>
                                            <p:strVal val="#ppt_x"/>
                                          </p:val>
                                        </p:tav>
                                      </p:tavLst>
                                    </p:anim>
                                    <p:anim calcmode="lin" valueType="num">
                                      <p:cBhvr>
                                        <p:cTn id="9" dur="898" decel="100000" fill="hold"/>
                                        <p:tgtEl>
                                          <p:spTgt spid="32771"/>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32771"/>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2770">
                                            <p:txEl>
                                              <p:pRg st="0" end="0"/>
                                            </p:txEl>
                                          </p:spTgt>
                                        </p:tgtEl>
                                        <p:attrNameLst>
                                          <p:attrName>style.visibility</p:attrName>
                                        </p:attrNameLst>
                                      </p:cBhvr>
                                      <p:to>
                                        <p:strVal val="visible"/>
                                      </p:to>
                                    </p:set>
                                    <p:animEffect transition="in" filter="fade">
                                      <p:cBhvr>
                                        <p:cTn id="15" dur="1000"/>
                                        <p:tgtEl>
                                          <p:spTgt spid="32770">
                                            <p:txEl>
                                              <p:pRg st="0" end="0"/>
                                            </p:txEl>
                                          </p:spTgt>
                                        </p:tgtEl>
                                      </p:cBhvr>
                                    </p:animEffect>
                                    <p:anim calcmode="lin" valueType="num">
                                      <p:cBhvr>
                                        <p:cTn id="16" dur="10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32770">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3277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0"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8BA048C-D1E2-C34A-99A9-C091208DB04C}"/>
              </a:ext>
            </a:extLst>
          </p:cNvPr>
          <p:cNvSpPr>
            <a:spLocks noGrp="1" noChangeArrowheads="1"/>
          </p:cNvSpPr>
          <p:nvPr>
            <p:ph type="title"/>
          </p:nvPr>
        </p:nvSpPr>
        <p:spPr/>
        <p:txBody>
          <a:bodyPr/>
          <a:lstStyle/>
          <a:p>
            <a:r>
              <a:rPr lang="en-US" altLang="it-IT"/>
              <a:t>Stephen Toulmin</a:t>
            </a:r>
          </a:p>
        </p:txBody>
      </p:sp>
      <p:sp>
        <p:nvSpPr>
          <p:cNvPr id="5124" name="Rectangle 4">
            <a:extLst>
              <a:ext uri="{FF2B5EF4-FFF2-40B4-BE49-F238E27FC236}">
                <a16:creationId xmlns:a16="http://schemas.microsoft.com/office/drawing/2014/main" id="{A96FE08F-E0F7-3C42-B0F9-E06C63802A97}"/>
              </a:ext>
            </a:extLst>
          </p:cNvPr>
          <p:cNvSpPr>
            <a:spLocks noGrp="1" noChangeArrowheads="1"/>
          </p:cNvSpPr>
          <p:nvPr>
            <p:ph type="body" sz="half" idx="2"/>
          </p:nvPr>
        </p:nvSpPr>
        <p:spPr>
          <a:xfrm>
            <a:off x="3891643" y="1344385"/>
            <a:ext cx="3810000" cy="3086100"/>
          </a:xfrm>
        </p:spPr>
        <p:txBody>
          <a:bodyPr/>
          <a:lstStyle/>
          <a:p>
            <a:r>
              <a:rPr lang="en-US" altLang="it-IT" sz="1500" dirty="0"/>
              <a:t>Stephen Toulmin (1922-2009), was a British philosopher who became frustrated with the inability of formal logic to explain everyday arguments, which prompted him to develop his own model of practical reasoning.</a:t>
            </a:r>
          </a:p>
        </p:txBody>
      </p:sp>
      <p:pic>
        <p:nvPicPr>
          <p:cNvPr id="4100" name="Picture 12" descr="TOULMIN">
            <a:extLst>
              <a:ext uri="{FF2B5EF4-FFF2-40B4-BE49-F238E27FC236}">
                <a16:creationId xmlns:a16="http://schemas.microsoft.com/office/drawing/2014/main" id="{954E1919-3D3A-DD4A-A3EB-B7CF128CEAC9}"/>
              </a:ext>
            </a:extLst>
          </p:cNvPr>
          <p:cNvPicPr>
            <a:picLocks noGrp="1" noChangeAspect="1" noChangeArrowheads="1"/>
          </p:cNvPicPr>
          <p:nvPr>
            <p:ph type="clipArt" sz="half" idx="1"/>
          </p:nvPr>
        </p:nvPicPr>
        <p:blipFill>
          <a:blip r:embed="rId3">
            <a:lum bright="18000" contrast="-24000"/>
            <a:extLst>
              <a:ext uri="{28A0092B-C50C-407E-A947-70E740481C1C}">
                <a14:useLocalDpi xmlns:a14="http://schemas.microsoft.com/office/drawing/2010/main" val="0"/>
              </a:ext>
            </a:extLst>
          </a:blip>
          <a:srcRect r="10063"/>
          <a:stretch>
            <a:fillRect/>
          </a:stretch>
        </p:blipFill>
        <p:spPr bwMode="auto">
          <a:xfrm>
            <a:off x="1442357" y="1537607"/>
            <a:ext cx="1800225" cy="1788319"/>
          </a:xfrm>
          <a:noFill/>
        </p:spPr>
      </p:pic>
    </p:spTree>
    <p:extLst>
      <p:ext uri="{BB962C8B-B14F-4D97-AF65-F5344CB8AC3E}">
        <p14:creationId xmlns:p14="http://schemas.microsoft.com/office/powerpoint/2010/main" val="3871959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1000"/>
                                  </p:stCondLst>
                                  <p:childTnLst>
                                    <p:set>
                                      <p:cBhvr>
                                        <p:cTn id="11" dur="1" fill="hold">
                                          <p:stCondLst>
                                            <p:cond delay="0"/>
                                          </p:stCondLst>
                                        </p:cTn>
                                        <p:tgtEl>
                                          <p:spTgt spid="5124">
                                            <p:txEl>
                                              <p:pRg st="0" end="0"/>
                                            </p:txEl>
                                          </p:spTgt>
                                        </p:tgtEl>
                                        <p:attrNameLst>
                                          <p:attrName>style.visibility</p:attrName>
                                        </p:attrNameLst>
                                      </p:cBhvr>
                                      <p:to>
                                        <p:strVal val="visible"/>
                                      </p:to>
                                    </p:set>
                                    <p:anim calcmode="lin" valueType="num">
                                      <p:cBhvr additive="base">
                                        <p:cTn id="12" dur="500" fill="hold"/>
                                        <p:tgtEl>
                                          <p:spTgt spid="5124">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12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4" grpId="0" build="p" autoUpdateAnimBg="0" advAuto="100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a:extLst>
              <a:ext uri="{FF2B5EF4-FFF2-40B4-BE49-F238E27FC236}">
                <a16:creationId xmlns:a16="http://schemas.microsoft.com/office/drawing/2014/main" id="{64C32266-E76F-8140-9065-47628D4C2C9B}"/>
              </a:ext>
            </a:extLst>
          </p:cNvPr>
          <p:cNvPicPr>
            <a:picLocks noChangeAspect="1"/>
          </p:cNvPicPr>
          <p:nvPr/>
        </p:nvPicPr>
        <p:blipFill>
          <a:blip r:embed="rId3">
            <a:extLst>
              <a:ext uri="{28A0092B-C50C-407E-A947-70E740481C1C}">
                <a14:useLocalDpi xmlns:a14="http://schemas.microsoft.com/office/drawing/2010/main" val="0"/>
              </a:ext>
            </a:extLst>
          </a:blip>
          <a:srcRect l="3117" r="2303" b="3333"/>
          <a:stretch>
            <a:fillRect/>
          </a:stretch>
        </p:blipFill>
        <p:spPr bwMode="auto">
          <a:xfrm>
            <a:off x="3943350" y="941445"/>
            <a:ext cx="4286250" cy="273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0243" name="Title 2">
            <a:extLst>
              <a:ext uri="{FF2B5EF4-FFF2-40B4-BE49-F238E27FC236}">
                <a16:creationId xmlns:a16="http://schemas.microsoft.com/office/drawing/2014/main" id="{A26F3579-C8B1-6943-9B99-A7805E56D0F4}"/>
              </a:ext>
            </a:extLst>
          </p:cNvPr>
          <p:cNvSpPr>
            <a:spLocks noGrp="1"/>
          </p:cNvSpPr>
          <p:nvPr>
            <p:ph type="title"/>
          </p:nvPr>
        </p:nvSpPr>
        <p:spPr/>
        <p:txBody>
          <a:bodyPr/>
          <a:lstStyle/>
          <a:p>
            <a:pPr eaLnBrk="1" hangingPunct="1"/>
            <a:r>
              <a:rPr lang="en-US" altLang="en-US"/>
              <a:t>Toulmin’s Model</a:t>
            </a:r>
          </a:p>
        </p:txBody>
      </p:sp>
      <p:sp>
        <p:nvSpPr>
          <p:cNvPr id="7" name="Content Placeholder 6">
            <a:extLst>
              <a:ext uri="{FF2B5EF4-FFF2-40B4-BE49-F238E27FC236}">
                <a16:creationId xmlns:a16="http://schemas.microsoft.com/office/drawing/2014/main" id="{BB58F77B-F4AF-7F4A-B7A9-40A2CB564AFF}"/>
              </a:ext>
            </a:extLst>
          </p:cNvPr>
          <p:cNvSpPr>
            <a:spLocks noGrp="1"/>
          </p:cNvSpPr>
          <p:nvPr>
            <p:ph idx="1"/>
          </p:nvPr>
        </p:nvSpPr>
        <p:spPr>
          <a:xfrm>
            <a:off x="742950" y="788789"/>
            <a:ext cx="3200400" cy="3394472"/>
          </a:xfrm>
        </p:spPr>
        <p:txBody>
          <a:bodyPr/>
          <a:lstStyle/>
          <a:p>
            <a:pPr marL="425054">
              <a:buFont typeface="Lucida Sans Unicode" panose="020B0602030504020204" pitchFamily="34" charset="0"/>
              <a:buAutoNum type="arabicParenR"/>
            </a:pPr>
            <a:r>
              <a:rPr lang="en-US" altLang="en-US" sz="2000" dirty="0"/>
              <a:t>Claim</a:t>
            </a:r>
          </a:p>
          <a:p>
            <a:pPr marL="425054">
              <a:buFont typeface="Lucida Sans Unicode" panose="020B0602030504020204" pitchFamily="34" charset="0"/>
              <a:buAutoNum type="arabicParenR"/>
            </a:pPr>
            <a:r>
              <a:rPr lang="en-US" altLang="en-US" sz="2000" dirty="0"/>
              <a:t>Fact/Grounds/Data</a:t>
            </a:r>
            <a:br>
              <a:rPr lang="en-US" altLang="en-US" sz="2000" dirty="0"/>
            </a:br>
            <a:r>
              <a:rPr lang="en-US" altLang="en-US" sz="2000" dirty="0"/>
              <a:t>(Evidence)</a:t>
            </a:r>
          </a:p>
          <a:p>
            <a:pPr marL="425054">
              <a:buFont typeface="Lucida Sans Unicode" panose="020B0602030504020204" pitchFamily="34" charset="0"/>
              <a:buAutoNum type="arabicParenR"/>
            </a:pPr>
            <a:r>
              <a:rPr lang="en-US" altLang="en-US" sz="2000" dirty="0"/>
              <a:t>Warrant</a:t>
            </a:r>
            <a:br>
              <a:rPr lang="en-US" altLang="en-US" sz="2000" dirty="0"/>
            </a:br>
            <a:r>
              <a:rPr lang="en-US" altLang="en-US" sz="2000" dirty="0"/>
              <a:t>(Chain of Reason)</a:t>
            </a:r>
          </a:p>
          <a:p>
            <a:pPr marL="425054">
              <a:buFont typeface="Lucida Sans Unicode" panose="020B0602030504020204" pitchFamily="34" charset="0"/>
              <a:buAutoNum type="arabicParenR"/>
            </a:pPr>
            <a:r>
              <a:rPr lang="en-US" altLang="en-US" sz="2000" dirty="0"/>
              <a:t>Backing</a:t>
            </a:r>
          </a:p>
          <a:p>
            <a:pPr marL="425054">
              <a:buFont typeface="Lucida Sans Unicode" panose="020B0602030504020204" pitchFamily="34" charset="0"/>
              <a:buAutoNum type="arabicParenR"/>
            </a:pPr>
            <a:r>
              <a:rPr lang="en-US" altLang="en-US" sz="2000" dirty="0"/>
              <a:t>Rebuttal</a:t>
            </a:r>
          </a:p>
          <a:p>
            <a:pPr marL="425054">
              <a:buFont typeface="Lucida Sans Unicode" panose="020B0602030504020204" pitchFamily="34" charset="0"/>
              <a:buAutoNum type="arabicParenR"/>
            </a:pPr>
            <a:r>
              <a:rPr lang="en-US" altLang="en-US" sz="2000" dirty="0"/>
              <a:t>Qualifier</a:t>
            </a:r>
          </a:p>
        </p:txBody>
      </p:sp>
      <p:sp>
        <p:nvSpPr>
          <p:cNvPr id="11" name="Rounded Rectangle 10">
            <a:extLst>
              <a:ext uri="{FF2B5EF4-FFF2-40B4-BE49-F238E27FC236}">
                <a16:creationId xmlns:a16="http://schemas.microsoft.com/office/drawing/2014/main" id="{24E485C2-A9AB-EC44-865E-BFFC250C011B}"/>
              </a:ext>
            </a:extLst>
          </p:cNvPr>
          <p:cNvSpPr/>
          <p:nvPr/>
        </p:nvSpPr>
        <p:spPr>
          <a:xfrm>
            <a:off x="7315200" y="1017389"/>
            <a:ext cx="1028700" cy="4000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ounded Rectangle 11">
            <a:extLst>
              <a:ext uri="{FF2B5EF4-FFF2-40B4-BE49-F238E27FC236}">
                <a16:creationId xmlns:a16="http://schemas.microsoft.com/office/drawing/2014/main" id="{CDF8722F-51B6-8C42-87AB-A2C40445D3A2}"/>
              </a:ext>
            </a:extLst>
          </p:cNvPr>
          <p:cNvSpPr/>
          <p:nvPr/>
        </p:nvSpPr>
        <p:spPr>
          <a:xfrm>
            <a:off x="6229350" y="1017389"/>
            <a:ext cx="1028700" cy="4000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ounded Rectangle 12">
            <a:extLst>
              <a:ext uri="{FF2B5EF4-FFF2-40B4-BE49-F238E27FC236}">
                <a16:creationId xmlns:a16="http://schemas.microsoft.com/office/drawing/2014/main" id="{8A1BB809-8DF4-A941-A587-F272FE89CA40}"/>
              </a:ext>
            </a:extLst>
          </p:cNvPr>
          <p:cNvSpPr/>
          <p:nvPr/>
        </p:nvSpPr>
        <p:spPr>
          <a:xfrm>
            <a:off x="3657600" y="1017389"/>
            <a:ext cx="1028700" cy="4000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ounded Rectangle 13">
            <a:extLst>
              <a:ext uri="{FF2B5EF4-FFF2-40B4-BE49-F238E27FC236}">
                <a16:creationId xmlns:a16="http://schemas.microsoft.com/office/drawing/2014/main" id="{482561CA-B7A3-5A4B-B06B-FA89A2541253}"/>
              </a:ext>
            </a:extLst>
          </p:cNvPr>
          <p:cNvSpPr/>
          <p:nvPr/>
        </p:nvSpPr>
        <p:spPr>
          <a:xfrm>
            <a:off x="4743450" y="2046089"/>
            <a:ext cx="1028700" cy="4000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ounded Rectangle 14">
            <a:extLst>
              <a:ext uri="{FF2B5EF4-FFF2-40B4-BE49-F238E27FC236}">
                <a16:creationId xmlns:a16="http://schemas.microsoft.com/office/drawing/2014/main" id="{38BABEC9-3796-0E4D-9519-6EE89F240BE2}"/>
              </a:ext>
            </a:extLst>
          </p:cNvPr>
          <p:cNvSpPr/>
          <p:nvPr/>
        </p:nvSpPr>
        <p:spPr>
          <a:xfrm>
            <a:off x="4743450" y="3360539"/>
            <a:ext cx="1028700" cy="4000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ounded Rectangle 15">
            <a:extLst>
              <a:ext uri="{FF2B5EF4-FFF2-40B4-BE49-F238E27FC236}">
                <a16:creationId xmlns:a16="http://schemas.microsoft.com/office/drawing/2014/main" id="{F1F523B6-A474-B249-9A42-F2FD9C10733F}"/>
              </a:ext>
            </a:extLst>
          </p:cNvPr>
          <p:cNvSpPr/>
          <p:nvPr/>
        </p:nvSpPr>
        <p:spPr>
          <a:xfrm>
            <a:off x="6172200" y="2046089"/>
            <a:ext cx="1028700" cy="4000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61417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accent1"/>
                                      </p:to>
                                    </p:animClr>
                                  </p:sub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accent1"/>
                                      </p:to>
                                    </p:animClr>
                                  </p:sub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accent1"/>
                                      </p:to>
                                    </p:animClr>
                                  </p:sub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accent1"/>
                                      </p:to>
                                    </p:animClr>
                                  </p:sub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accent1"/>
                                      </p:to>
                                    </p:animClr>
                                  </p:sub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animBg="1"/>
      <p:bldP spid="12"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a:extLst>
              <a:ext uri="{FF2B5EF4-FFF2-40B4-BE49-F238E27FC236}">
                <a16:creationId xmlns:a16="http://schemas.microsoft.com/office/drawing/2014/main" id="{4BA84E30-E905-FE46-8D0D-4517B7DFB883}"/>
              </a:ext>
            </a:extLst>
          </p:cNvPr>
          <p:cNvSpPr>
            <a:spLocks noGrp="1"/>
          </p:cNvSpPr>
          <p:nvPr>
            <p:ph type="title"/>
          </p:nvPr>
        </p:nvSpPr>
        <p:spPr>
          <a:xfrm>
            <a:off x="1885950" y="1200150"/>
            <a:ext cx="5600700" cy="3371850"/>
          </a:xfrm>
        </p:spPr>
        <p:txBody>
          <a:bodyPr/>
          <a:lstStyle/>
          <a:p>
            <a:r>
              <a:rPr lang="en-US" altLang="it-IT"/>
              <a:t>Toulmin’s model of reasoning has some similarities to formal logic, including the syllogism.</a:t>
            </a:r>
          </a:p>
        </p:txBody>
      </p:sp>
    </p:spTree>
    <p:extLst>
      <p:ext uri="{BB962C8B-B14F-4D97-AF65-F5344CB8AC3E}">
        <p14:creationId xmlns:p14="http://schemas.microsoft.com/office/powerpoint/2010/main" val="4285194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BD7E639-46A9-2342-9A5A-C59840F38E23}"/>
              </a:ext>
            </a:extLst>
          </p:cNvPr>
          <p:cNvSpPr>
            <a:spLocks noGrp="1"/>
          </p:cNvSpPr>
          <p:nvPr>
            <p:ph type="title"/>
          </p:nvPr>
        </p:nvSpPr>
        <p:spPr/>
        <p:txBody>
          <a:bodyPr/>
          <a:lstStyle/>
          <a:p>
            <a:r>
              <a:rPr lang="en-US" altLang="it-IT"/>
              <a:t>The Syllogism</a:t>
            </a:r>
          </a:p>
        </p:txBody>
      </p:sp>
      <p:sp>
        <p:nvSpPr>
          <p:cNvPr id="6147" name="Text Placeholder 3">
            <a:extLst>
              <a:ext uri="{FF2B5EF4-FFF2-40B4-BE49-F238E27FC236}">
                <a16:creationId xmlns:a16="http://schemas.microsoft.com/office/drawing/2014/main" id="{81A3D8CC-1820-5D4D-A862-21B647AE23CB}"/>
              </a:ext>
            </a:extLst>
          </p:cNvPr>
          <p:cNvSpPr>
            <a:spLocks noGrp="1"/>
          </p:cNvSpPr>
          <p:nvPr>
            <p:ph type="body" sz="half" idx="2"/>
          </p:nvPr>
        </p:nvSpPr>
        <p:spPr>
          <a:xfrm>
            <a:off x="541565" y="1118508"/>
            <a:ext cx="7772400" cy="3486150"/>
          </a:xfrm>
        </p:spPr>
        <p:txBody>
          <a:bodyPr/>
          <a:lstStyle/>
          <a:p>
            <a:r>
              <a:rPr lang="en-US" altLang="it-IT" sz="2800" dirty="0"/>
              <a:t>A syllogism is an example of formal logic</a:t>
            </a:r>
          </a:p>
          <a:p>
            <a:r>
              <a:rPr lang="en-US" altLang="it-IT" sz="2800" dirty="0"/>
              <a:t>It comprises three parts:</a:t>
            </a:r>
          </a:p>
          <a:p>
            <a:pPr lvl="1"/>
            <a:r>
              <a:rPr lang="en-US" altLang="it-IT" sz="2400" dirty="0"/>
              <a:t>Major premise</a:t>
            </a:r>
          </a:p>
          <a:p>
            <a:pPr lvl="1"/>
            <a:r>
              <a:rPr lang="en-US" altLang="it-IT" sz="2400" dirty="0"/>
              <a:t>Minor premise</a:t>
            </a:r>
          </a:p>
          <a:p>
            <a:pPr lvl="1"/>
            <a:r>
              <a:rPr lang="en-US" altLang="it-IT" sz="2400" dirty="0"/>
              <a:t>Conclusion</a:t>
            </a:r>
          </a:p>
          <a:p>
            <a:pPr lvl="1"/>
            <a:r>
              <a:rPr lang="en-US" altLang="it-IT" sz="2400" dirty="0">
                <a:solidFill>
                  <a:srgbClr val="C00000"/>
                </a:solidFill>
              </a:rPr>
              <a:t>All men are mortal</a:t>
            </a:r>
          </a:p>
          <a:p>
            <a:pPr lvl="1"/>
            <a:r>
              <a:rPr lang="en-US" altLang="it-IT" sz="2400" dirty="0">
                <a:solidFill>
                  <a:srgbClr val="C00000"/>
                </a:solidFill>
              </a:rPr>
              <a:t>Socrates is a Man</a:t>
            </a:r>
          </a:p>
          <a:p>
            <a:pPr lvl="1"/>
            <a:r>
              <a:rPr lang="en-US" altLang="it-IT" sz="2400" dirty="0">
                <a:solidFill>
                  <a:srgbClr val="C00000"/>
                </a:solidFill>
              </a:rPr>
              <a:t>Therefore, Socrates is mortal</a:t>
            </a:r>
          </a:p>
        </p:txBody>
      </p:sp>
    </p:spTree>
    <p:extLst>
      <p:ext uri="{BB962C8B-B14F-4D97-AF65-F5344CB8AC3E}">
        <p14:creationId xmlns:p14="http://schemas.microsoft.com/office/powerpoint/2010/main" val="520109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686AC70-E298-1543-B1C9-8C22C5363260}"/>
              </a:ext>
            </a:extLst>
          </p:cNvPr>
          <p:cNvSpPr>
            <a:spLocks noGrp="1"/>
          </p:cNvSpPr>
          <p:nvPr>
            <p:ph type="title"/>
          </p:nvPr>
        </p:nvSpPr>
        <p:spPr/>
        <p:txBody>
          <a:bodyPr/>
          <a:lstStyle/>
          <a:p>
            <a:r>
              <a:rPr lang="en-US" altLang="it-IT"/>
              <a:t>The Syllogism</a:t>
            </a:r>
          </a:p>
        </p:txBody>
      </p:sp>
      <p:sp>
        <p:nvSpPr>
          <p:cNvPr id="7171" name="Text Placeholder 3">
            <a:extLst>
              <a:ext uri="{FF2B5EF4-FFF2-40B4-BE49-F238E27FC236}">
                <a16:creationId xmlns:a16="http://schemas.microsoft.com/office/drawing/2014/main" id="{EBBC806E-1A6C-C742-AFFA-AF7E3BCEE6A2}"/>
              </a:ext>
            </a:extLst>
          </p:cNvPr>
          <p:cNvSpPr>
            <a:spLocks noGrp="1"/>
          </p:cNvSpPr>
          <p:nvPr>
            <p:ph type="body" sz="half" idx="2"/>
          </p:nvPr>
        </p:nvSpPr>
        <p:spPr>
          <a:xfrm>
            <a:off x="293914" y="971550"/>
            <a:ext cx="7628505" cy="3600450"/>
          </a:xfrm>
        </p:spPr>
        <p:txBody>
          <a:bodyPr/>
          <a:lstStyle/>
          <a:p>
            <a:r>
              <a:rPr lang="en-US" altLang="it-IT" dirty="0"/>
              <a:t>The major premise is a </a:t>
            </a:r>
            <a:r>
              <a:rPr lang="en-US" altLang="it-IT" dirty="0">
                <a:solidFill>
                  <a:srgbClr val="FF0000"/>
                </a:solidFill>
              </a:rPr>
              <a:t>generalization,</a:t>
            </a:r>
            <a:r>
              <a:rPr lang="en-US" altLang="it-IT" dirty="0"/>
              <a:t> a broad proposition</a:t>
            </a:r>
          </a:p>
          <a:p>
            <a:r>
              <a:rPr lang="en-US" altLang="it-IT" dirty="0"/>
              <a:t>The minor premise is a specific </a:t>
            </a:r>
            <a:r>
              <a:rPr lang="en-US" altLang="it-IT" dirty="0">
                <a:solidFill>
                  <a:srgbClr val="FF0000"/>
                </a:solidFill>
              </a:rPr>
              <a:t>application</a:t>
            </a:r>
            <a:r>
              <a:rPr lang="en-US" altLang="it-IT" dirty="0"/>
              <a:t> of the major premise</a:t>
            </a:r>
          </a:p>
          <a:p>
            <a:r>
              <a:rPr lang="en-US" altLang="it-IT" dirty="0"/>
              <a:t>The conclusion </a:t>
            </a:r>
            <a:r>
              <a:rPr lang="en-US" altLang="it-IT" dirty="0">
                <a:solidFill>
                  <a:srgbClr val="FF0000"/>
                </a:solidFill>
              </a:rPr>
              <a:t>follows logically </a:t>
            </a:r>
            <a:r>
              <a:rPr lang="en-US" altLang="it-IT" dirty="0"/>
              <a:t>from the premises.</a:t>
            </a:r>
          </a:p>
        </p:txBody>
      </p:sp>
    </p:spTree>
    <p:extLst>
      <p:ext uri="{BB962C8B-B14F-4D97-AF65-F5344CB8AC3E}">
        <p14:creationId xmlns:p14="http://schemas.microsoft.com/office/powerpoint/2010/main" val="402242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50D16E-8B06-094F-A86B-C7C95B6A57EF}"/>
              </a:ext>
            </a:extLst>
          </p:cNvPr>
          <p:cNvSpPr>
            <a:spLocks noGrp="1"/>
          </p:cNvSpPr>
          <p:nvPr>
            <p:ph type="title"/>
          </p:nvPr>
        </p:nvSpPr>
        <p:spPr/>
        <p:txBody>
          <a:bodyPr/>
          <a:lstStyle/>
          <a:p>
            <a:r>
              <a:rPr lang="it-IT" dirty="0"/>
              <a:t>STRUCTURE OF OBLIGATIONS</a:t>
            </a:r>
          </a:p>
        </p:txBody>
      </p:sp>
      <p:sp>
        <p:nvSpPr>
          <p:cNvPr id="3" name="Segnaposto contenuto 2">
            <a:extLst>
              <a:ext uri="{FF2B5EF4-FFF2-40B4-BE49-F238E27FC236}">
                <a16:creationId xmlns:a16="http://schemas.microsoft.com/office/drawing/2014/main" id="{3E24A5AE-60BA-F745-ADA0-FEC1E356A3DB}"/>
              </a:ext>
            </a:extLst>
          </p:cNvPr>
          <p:cNvSpPr>
            <a:spLocks noGrp="1"/>
          </p:cNvSpPr>
          <p:nvPr>
            <p:ph idx="1"/>
          </p:nvPr>
        </p:nvSpPr>
        <p:spPr/>
        <p:txBody>
          <a:bodyPr/>
          <a:lstStyle/>
          <a:p>
            <a:r>
              <a:rPr lang="it-IT" dirty="0"/>
              <a:t>The </a:t>
            </a:r>
            <a:r>
              <a:rPr lang="it-IT" dirty="0" err="1"/>
              <a:t>most</a:t>
            </a:r>
            <a:r>
              <a:rPr lang="it-IT" dirty="0"/>
              <a:t> </a:t>
            </a:r>
            <a:r>
              <a:rPr lang="it-IT" dirty="0" err="1"/>
              <a:t>basic</a:t>
            </a:r>
            <a:r>
              <a:rPr lang="it-IT" dirty="0"/>
              <a:t> </a:t>
            </a:r>
            <a:r>
              <a:rPr lang="it-IT" dirty="0" err="1"/>
              <a:t>inherent</a:t>
            </a:r>
            <a:r>
              <a:rPr lang="it-IT" dirty="0"/>
              <a:t> </a:t>
            </a:r>
            <a:r>
              <a:rPr lang="it-IT" dirty="0" err="1"/>
              <a:t>labelling</a:t>
            </a:r>
            <a:r>
              <a:rPr lang="it-IT" dirty="0"/>
              <a:t> of </a:t>
            </a:r>
            <a:r>
              <a:rPr lang="it-IT" dirty="0" err="1"/>
              <a:t>obligations</a:t>
            </a:r>
            <a:r>
              <a:rPr lang="it-IT" dirty="0"/>
              <a:t> </a:t>
            </a:r>
            <a:r>
              <a:rPr lang="it-IT" dirty="0" err="1"/>
              <a:t>that</a:t>
            </a:r>
            <a:r>
              <a:rPr lang="it-IT" dirty="0"/>
              <a:t> </a:t>
            </a:r>
            <a:r>
              <a:rPr lang="it-IT" dirty="0" err="1"/>
              <a:t>takes</a:t>
            </a:r>
            <a:r>
              <a:rPr lang="it-IT" dirty="0"/>
              <a:t> </a:t>
            </a:r>
            <a:r>
              <a:rPr lang="it-IT" dirty="0" err="1"/>
              <a:t>into</a:t>
            </a:r>
            <a:r>
              <a:rPr lang="it-IT" dirty="0"/>
              <a:t> </a:t>
            </a:r>
            <a:r>
              <a:rPr lang="it-IT" dirty="0" err="1"/>
              <a:t>consideration</a:t>
            </a:r>
            <a:r>
              <a:rPr lang="it-IT" dirty="0"/>
              <a:t> </a:t>
            </a:r>
            <a:r>
              <a:rPr lang="it-IT" dirty="0" err="1"/>
              <a:t>defeasibility</a:t>
            </a:r>
            <a:r>
              <a:rPr lang="it-IT" dirty="0"/>
              <a:t> </a:t>
            </a:r>
            <a:r>
              <a:rPr lang="it-IT" dirty="0" err="1"/>
              <a:t>is</a:t>
            </a:r>
            <a:r>
              <a:rPr lang="it-IT" dirty="0"/>
              <a:t> the </a:t>
            </a:r>
            <a:r>
              <a:rPr lang="it-IT" dirty="0" err="1"/>
              <a:t>expression</a:t>
            </a:r>
            <a:r>
              <a:rPr lang="it-IT" dirty="0"/>
              <a:t> of </a:t>
            </a:r>
            <a:r>
              <a:rPr lang="it-IT" i="1" dirty="0" err="1"/>
              <a:t>obligation</a:t>
            </a:r>
            <a:r>
              <a:rPr lang="it-IT" i="1" dirty="0"/>
              <a:t> under </a:t>
            </a:r>
            <a:r>
              <a:rPr lang="it-IT" i="1" dirty="0" err="1"/>
              <a:t>generality</a:t>
            </a:r>
            <a:r>
              <a:rPr lang="it-IT" i="1" dirty="0"/>
              <a:t> of </a:t>
            </a:r>
            <a:r>
              <a:rPr lang="it-IT" i="1" dirty="0" err="1"/>
              <a:t>conditions</a:t>
            </a:r>
            <a:endParaRPr lang="it-IT" dirty="0"/>
          </a:p>
        </p:txBody>
      </p:sp>
      <p:sp>
        <p:nvSpPr>
          <p:cNvPr id="4" name="Segnaposto piè di pagina 3">
            <a:extLst>
              <a:ext uri="{FF2B5EF4-FFF2-40B4-BE49-F238E27FC236}">
                <a16:creationId xmlns:a16="http://schemas.microsoft.com/office/drawing/2014/main" id="{A26E5BD0-25EB-954F-8541-A56D66CB260D}"/>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566869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FFBBECF-06FA-0444-8923-397EB604EEF4}"/>
              </a:ext>
            </a:extLst>
          </p:cNvPr>
          <p:cNvSpPr>
            <a:spLocks noGrp="1"/>
          </p:cNvSpPr>
          <p:nvPr>
            <p:ph type="title"/>
          </p:nvPr>
        </p:nvSpPr>
        <p:spPr/>
        <p:txBody>
          <a:bodyPr/>
          <a:lstStyle/>
          <a:p>
            <a:r>
              <a:rPr lang="en-US" altLang="it-IT"/>
              <a:t>The Enthymeme</a:t>
            </a:r>
          </a:p>
        </p:txBody>
      </p:sp>
      <p:sp>
        <p:nvSpPr>
          <p:cNvPr id="8195" name="Text Placeholder 3">
            <a:extLst>
              <a:ext uri="{FF2B5EF4-FFF2-40B4-BE49-F238E27FC236}">
                <a16:creationId xmlns:a16="http://schemas.microsoft.com/office/drawing/2014/main" id="{9521EEBB-4B5C-B648-9DD2-C239CEDE7827}"/>
              </a:ext>
            </a:extLst>
          </p:cNvPr>
          <p:cNvSpPr>
            <a:spLocks noGrp="1"/>
          </p:cNvSpPr>
          <p:nvPr>
            <p:ph type="body" sz="half" idx="2"/>
          </p:nvPr>
        </p:nvSpPr>
        <p:spPr>
          <a:xfrm>
            <a:off x="283030" y="1143000"/>
            <a:ext cx="7639390" cy="3429000"/>
          </a:xfrm>
        </p:spPr>
        <p:txBody>
          <a:bodyPr/>
          <a:lstStyle/>
          <a:p>
            <a:r>
              <a:rPr lang="en-US" altLang="it-IT" sz="2800" dirty="0"/>
              <a:t>An enthymeme is another ancient form of reasoning.</a:t>
            </a:r>
          </a:p>
          <a:p>
            <a:r>
              <a:rPr lang="en-US" altLang="it-IT" sz="2800" dirty="0"/>
              <a:t>An enthymeme is essentially a syllogism with an </a:t>
            </a:r>
            <a:r>
              <a:rPr lang="en-US" altLang="it-IT" sz="2800" i="1" dirty="0">
                <a:solidFill>
                  <a:srgbClr val="FF0000"/>
                </a:solidFill>
              </a:rPr>
              <a:t>unstated</a:t>
            </a:r>
            <a:r>
              <a:rPr lang="en-US" altLang="it-IT" sz="2800" dirty="0"/>
              <a:t> premise</a:t>
            </a:r>
          </a:p>
          <a:p>
            <a:r>
              <a:rPr lang="en-US" altLang="it-IT" sz="2800" dirty="0"/>
              <a:t>In conversation, an enthymeme occurs as a claim with a reason attached (e.g. Let’s eat at McDonalds because their fries are good).</a:t>
            </a:r>
          </a:p>
        </p:txBody>
      </p:sp>
    </p:spTree>
    <p:extLst>
      <p:ext uri="{BB962C8B-B14F-4D97-AF65-F5344CB8AC3E}">
        <p14:creationId xmlns:p14="http://schemas.microsoft.com/office/powerpoint/2010/main" val="2723470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C3F03E6-6168-9545-B500-E30451F217B7}"/>
              </a:ext>
            </a:extLst>
          </p:cNvPr>
          <p:cNvSpPr>
            <a:spLocks noGrp="1" noChangeArrowheads="1"/>
          </p:cNvSpPr>
          <p:nvPr>
            <p:ph type="title"/>
          </p:nvPr>
        </p:nvSpPr>
        <p:spPr>
          <a:xfrm>
            <a:off x="457200" y="1849210"/>
            <a:ext cx="8229600" cy="857250"/>
          </a:xfrm>
        </p:spPr>
        <p:txBody>
          <a:bodyPr/>
          <a:lstStyle/>
          <a:p>
            <a:r>
              <a:rPr lang="en-US" altLang="it-IT" sz="3600" dirty="0"/>
              <a:t>Toulmin’s model resembles the enthymeme, in that a claim is connected to a reason.  The unstated premise of an enthymeme is called the </a:t>
            </a:r>
            <a:r>
              <a:rPr lang="en-US" altLang="it-IT" sz="3600" b="1" i="1" dirty="0">
                <a:solidFill>
                  <a:srgbClr val="FF0000"/>
                </a:solidFill>
              </a:rPr>
              <a:t>warrant</a:t>
            </a:r>
            <a:r>
              <a:rPr lang="en-US" altLang="it-IT" sz="3600" dirty="0"/>
              <a:t> in the Toulmin model.</a:t>
            </a:r>
          </a:p>
        </p:txBody>
      </p:sp>
    </p:spTree>
    <p:extLst>
      <p:ext uri="{BB962C8B-B14F-4D97-AF65-F5344CB8AC3E}">
        <p14:creationId xmlns:p14="http://schemas.microsoft.com/office/powerpoint/2010/main" val="2201997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B425816-7E12-3C4B-AEF2-6E8AC63267C6}"/>
              </a:ext>
            </a:extLst>
          </p:cNvPr>
          <p:cNvSpPr>
            <a:spLocks noGrp="1" noChangeArrowheads="1"/>
          </p:cNvSpPr>
          <p:nvPr>
            <p:ph type="title"/>
          </p:nvPr>
        </p:nvSpPr>
        <p:spPr/>
        <p:txBody>
          <a:bodyPr/>
          <a:lstStyle/>
          <a:p>
            <a:r>
              <a:rPr lang="en-US" altLang="it-IT"/>
              <a:t>The three basic elements:</a:t>
            </a:r>
          </a:p>
        </p:txBody>
      </p:sp>
      <p:sp>
        <p:nvSpPr>
          <p:cNvPr id="6147" name="Rectangle 3">
            <a:extLst>
              <a:ext uri="{FF2B5EF4-FFF2-40B4-BE49-F238E27FC236}">
                <a16:creationId xmlns:a16="http://schemas.microsoft.com/office/drawing/2014/main" id="{8E937A30-85E6-FD4A-BCC7-25F00C53D9A3}"/>
              </a:ext>
            </a:extLst>
          </p:cNvPr>
          <p:cNvSpPr>
            <a:spLocks noGrp="1" noChangeArrowheads="1"/>
          </p:cNvSpPr>
          <p:nvPr>
            <p:ph type="body" idx="1"/>
          </p:nvPr>
        </p:nvSpPr>
        <p:spPr>
          <a:xfrm>
            <a:off x="609600" y="1543050"/>
            <a:ext cx="6534150" cy="2286000"/>
          </a:xfrm>
        </p:spPr>
        <p:txBody>
          <a:bodyPr/>
          <a:lstStyle/>
          <a:p>
            <a:pPr>
              <a:lnSpc>
                <a:spcPct val="120000"/>
              </a:lnSpc>
            </a:pPr>
            <a:r>
              <a:rPr lang="en-US" altLang="it-IT" sz="1800" b="1" dirty="0"/>
              <a:t>Claim</a:t>
            </a:r>
            <a:r>
              <a:rPr lang="en-US" altLang="it-IT" sz="1800" dirty="0"/>
              <a:t> (assertion or proposition)</a:t>
            </a:r>
          </a:p>
          <a:p>
            <a:pPr>
              <a:lnSpc>
                <a:spcPct val="120000"/>
              </a:lnSpc>
            </a:pPr>
            <a:r>
              <a:rPr lang="en-US" altLang="it-IT" sz="1800" b="1" dirty="0"/>
              <a:t>Grounds (</a:t>
            </a:r>
            <a:r>
              <a:rPr lang="en-US" altLang="it-IT" sz="1800" dirty="0"/>
              <a:t>proof, data, support, evidence)</a:t>
            </a:r>
          </a:p>
          <a:p>
            <a:pPr>
              <a:lnSpc>
                <a:spcPct val="120000"/>
              </a:lnSpc>
            </a:pPr>
            <a:r>
              <a:rPr lang="en-US" altLang="it-IT" sz="1800" b="1" dirty="0"/>
              <a:t>Warrant</a:t>
            </a:r>
            <a:r>
              <a:rPr lang="en-US" altLang="it-IT" sz="1800" dirty="0"/>
              <a:t> (a logical and persuasive connection between the grounds and the claim)</a:t>
            </a:r>
            <a:endParaRPr lang="en-US" altLang="it-IT" dirty="0"/>
          </a:p>
        </p:txBody>
      </p:sp>
    </p:spTree>
    <p:extLst>
      <p:ext uri="{BB962C8B-B14F-4D97-AF65-F5344CB8AC3E}">
        <p14:creationId xmlns:p14="http://schemas.microsoft.com/office/powerpoint/2010/main" val="3240648990"/>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strVal val="#ppt_w+.3"/>
                                          </p:val>
                                        </p:tav>
                                        <p:tav tm="100000">
                                          <p:val>
                                            <p:strVal val="#ppt_w"/>
                                          </p:val>
                                        </p:tav>
                                      </p:tavLst>
                                    </p:anim>
                                    <p:anim calcmode="lin" valueType="num">
                                      <p:cBhvr>
                                        <p:cTn id="8" dur="1000" fill="hold"/>
                                        <p:tgtEl>
                                          <p:spTgt spid="6146"/>
                                        </p:tgtEl>
                                        <p:attrNameLst>
                                          <p:attrName>ppt_h</p:attrName>
                                        </p:attrNameLst>
                                      </p:cBhvr>
                                      <p:tavLst>
                                        <p:tav tm="0">
                                          <p:val>
                                            <p:strVal val="#ppt_h"/>
                                          </p:val>
                                        </p:tav>
                                        <p:tav tm="100000">
                                          <p:val>
                                            <p:strVal val="#ppt_h"/>
                                          </p:val>
                                        </p:tav>
                                      </p:tavLst>
                                    </p:anim>
                                    <p:animEffect transition="in" filter="fade">
                                      <p:cBhvr>
                                        <p:cTn id="9" dur="1000"/>
                                        <p:tgtEl>
                                          <p:spTgt spid="61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6147">
                                            <p:txEl>
                                              <p:pRg st="0" end="0"/>
                                            </p:txEl>
                                          </p:spTgt>
                                        </p:tgtEl>
                                        <p:attrNameLst>
                                          <p:attrName>style.visibility</p:attrName>
                                        </p:attrNameLst>
                                      </p:cBhvr>
                                      <p:to>
                                        <p:strVal val="visible"/>
                                      </p:to>
                                    </p:set>
                                    <p:anim calcmode="lin" valueType="num">
                                      <p:cBhvr>
                                        <p:cTn id="14" dur="1000" fill="hold"/>
                                        <p:tgtEl>
                                          <p:spTgt spid="6147">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6147">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614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6147">
                                            <p:txEl>
                                              <p:pRg st="1" end="1"/>
                                            </p:txEl>
                                          </p:spTgt>
                                        </p:tgtEl>
                                        <p:attrNameLst>
                                          <p:attrName>style.visibility</p:attrName>
                                        </p:attrNameLst>
                                      </p:cBhvr>
                                      <p:to>
                                        <p:strVal val="visible"/>
                                      </p:to>
                                    </p:set>
                                    <p:anim calcmode="lin" valueType="num">
                                      <p:cBhvr>
                                        <p:cTn id="21" dur="1000" fill="hold"/>
                                        <p:tgtEl>
                                          <p:spTgt spid="6147">
                                            <p:txEl>
                                              <p:pRg st="1" end="1"/>
                                            </p:txEl>
                                          </p:spTgt>
                                        </p:tgtEl>
                                        <p:attrNameLst>
                                          <p:attrName>ppt_w</p:attrName>
                                        </p:attrNameLst>
                                      </p:cBhvr>
                                      <p:tavLst>
                                        <p:tav tm="0">
                                          <p:val>
                                            <p:strVal val="#ppt_w+.3"/>
                                          </p:val>
                                        </p:tav>
                                        <p:tav tm="100000">
                                          <p:val>
                                            <p:strVal val="#ppt_w"/>
                                          </p:val>
                                        </p:tav>
                                      </p:tavLst>
                                    </p:anim>
                                    <p:anim calcmode="lin" valueType="num">
                                      <p:cBhvr>
                                        <p:cTn id="22" dur="1000" fill="hold"/>
                                        <p:tgtEl>
                                          <p:spTgt spid="6147">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6147">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6147">
                                            <p:txEl>
                                              <p:pRg st="2" end="2"/>
                                            </p:txEl>
                                          </p:spTgt>
                                        </p:tgtEl>
                                        <p:attrNameLst>
                                          <p:attrName>style.visibility</p:attrName>
                                        </p:attrNameLst>
                                      </p:cBhvr>
                                      <p:to>
                                        <p:strVal val="visible"/>
                                      </p:to>
                                    </p:set>
                                    <p:anim calcmode="lin" valueType="num">
                                      <p:cBhvr>
                                        <p:cTn id="28" dur="1000" fill="hold"/>
                                        <p:tgtEl>
                                          <p:spTgt spid="6147">
                                            <p:txEl>
                                              <p:pRg st="2" end="2"/>
                                            </p:txEl>
                                          </p:spTgt>
                                        </p:tgtEl>
                                        <p:attrNameLst>
                                          <p:attrName>ppt_w</p:attrName>
                                        </p:attrNameLst>
                                      </p:cBhvr>
                                      <p:tavLst>
                                        <p:tav tm="0">
                                          <p:val>
                                            <p:strVal val="#ppt_w+.3"/>
                                          </p:val>
                                        </p:tav>
                                        <p:tav tm="100000">
                                          <p:val>
                                            <p:strVal val="#ppt_w"/>
                                          </p:val>
                                        </p:tav>
                                      </p:tavLst>
                                    </p:anim>
                                    <p:anim calcmode="lin" valueType="num">
                                      <p:cBhvr>
                                        <p:cTn id="29" dur="1000" fill="hold"/>
                                        <p:tgtEl>
                                          <p:spTgt spid="6147">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AB208CC-027C-7A4C-ABD7-C15C523C3E56}"/>
              </a:ext>
            </a:extLst>
          </p:cNvPr>
          <p:cNvSpPr>
            <a:spLocks noGrp="1" noChangeArrowheads="1"/>
          </p:cNvSpPr>
          <p:nvPr>
            <p:ph type="title"/>
          </p:nvPr>
        </p:nvSpPr>
        <p:spPr/>
        <p:txBody>
          <a:bodyPr/>
          <a:lstStyle/>
          <a:p>
            <a:r>
              <a:rPr lang="en-US" altLang="it-IT"/>
              <a:t>Claims</a:t>
            </a:r>
          </a:p>
        </p:txBody>
      </p:sp>
      <p:sp>
        <p:nvSpPr>
          <p:cNvPr id="7171" name="Rectangle 3">
            <a:extLst>
              <a:ext uri="{FF2B5EF4-FFF2-40B4-BE49-F238E27FC236}">
                <a16:creationId xmlns:a16="http://schemas.microsoft.com/office/drawing/2014/main" id="{A11167B8-0B84-0940-8FC4-D56C123068E5}"/>
              </a:ext>
            </a:extLst>
          </p:cNvPr>
          <p:cNvSpPr>
            <a:spLocks noGrp="1" noChangeArrowheads="1"/>
          </p:cNvSpPr>
          <p:nvPr>
            <p:ph type="body" idx="1"/>
          </p:nvPr>
        </p:nvSpPr>
        <p:spPr>
          <a:xfrm>
            <a:off x="555171" y="1543050"/>
            <a:ext cx="7274379" cy="3086100"/>
          </a:xfrm>
        </p:spPr>
        <p:txBody>
          <a:bodyPr/>
          <a:lstStyle/>
          <a:p>
            <a:pPr>
              <a:defRPr/>
            </a:pPr>
            <a:r>
              <a:rPr lang="en-US" sz="1800" dirty="0"/>
              <a:t>A claim is the point an arguer is trying to make.  The claim is the conclusion, proposition, or assertion an arguer wants another to accept.</a:t>
            </a:r>
          </a:p>
          <a:p>
            <a:pPr>
              <a:defRPr/>
            </a:pPr>
            <a:r>
              <a:rPr lang="en-US" sz="1800" dirty="0"/>
              <a:t>The claim answers the question, "So what is your point?”</a:t>
            </a:r>
          </a:p>
          <a:p>
            <a:pPr lvl="1">
              <a:defRPr/>
            </a:pPr>
            <a:r>
              <a:rPr lang="en-US" sz="1500" dirty="0"/>
              <a:t>example: “</a:t>
            </a:r>
            <a:r>
              <a:rPr lang="en-US" sz="1500" dirty="0">
                <a:solidFill>
                  <a:srgbClr val="5536C8"/>
                </a:solidFill>
                <a:effectLst>
                  <a:outerShdw blurRad="38100" dist="38100" dir="2700000" algn="tl">
                    <a:srgbClr val="000000"/>
                  </a:outerShdw>
                </a:effectLst>
              </a:rPr>
              <a:t>Rosario is an American citizen</a:t>
            </a:r>
            <a:r>
              <a:rPr lang="en-US" sz="1500" dirty="0"/>
              <a:t>, because she was born in the United States.”</a:t>
            </a:r>
          </a:p>
          <a:p>
            <a:pPr lvl="1">
              <a:defRPr/>
            </a:pPr>
            <a:r>
              <a:rPr lang="en-US" sz="1500" dirty="0"/>
              <a:t>example: “Because the groundhog saw his shadow,</a:t>
            </a:r>
            <a:r>
              <a:rPr lang="en-US" sz="1500" dirty="0">
                <a:solidFill>
                  <a:srgbClr val="5536C8"/>
                </a:solidFill>
              </a:rPr>
              <a:t> </a:t>
            </a:r>
            <a:r>
              <a:rPr lang="en-US" sz="1500" dirty="0">
                <a:solidFill>
                  <a:srgbClr val="5536C8"/>
                </a:solidFill>
                <a:effectLst>
                  <a:outerShdw blurRad="38100" dist="38100" dir="2700000" algn="tl">
                    <a:srgbClr val="000000"/>
                  </a:outerShdw>
                </a:effectLst>
              </a:rPr>
              <a:t>there will be six more weeks of winter.”</a:t>
            </a:r>
          </a:p>
          <a:p>
            <a:pPr>
              <a:defRPr/>
            </a:pPr>
            <a:endParaRPr lang="en-US" dirty="0"/>
          </a:p>
        </p:txBody>
      </p:sp>
    </p:spTree>
    <p:extLst>
      <p:ext uri="{BB962C8B-B14F-4D97-AF65-F5344CB8AC3E}">
        <p14:creationId xmlns:p14="http://schemas.microsoft.com/office/powerpoint/2010/main" val="4120535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fade">
                                      <p:cBhvr>
                                        <p:cTn id="17" dur="2000"/>
                                        <p:tgtEl>
                                          <p:spTgt spid="7171">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171">
                                            <p:txEl>
                                              <p:pRg st="2" end="2"/>
                                            </p:txEl>
                                          </p:spTgt>
                                        </p:tgtEl>
                                        <p:attrNameLst>
                                          <p:attrName>style.visibility</p:attrName>
                                        </p:attrNameLst>
                                      </p:cBhvr>
                                      <p:to>
                                        <p:strVal val="visible"/>
                                      </p:to>
                                    </p:set>
                                    <p:animEffect transition="in" filter="fade">
                                      <p:cBhvr>
                                        <p:cTn id="20" dur="2000"/>
                                        <p:tgtEl>
                                          <p:spTgt spid="7171">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animEffect transition="in" filter="fade">
                                      <p:cBhvr>
                                        <p:cTn id="23" dur="20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F4F0DB0-5788-6342-BE68-479D733E3FC5}"/>
              </a:ext>
            </a:extLst>
          </p:cNvPr>
          <p:cNvSpPr>
            <a:spLocks noGrp="1" noChangeArrowheads="1"/>
          </p:cNvSpPr>
          <p:nvPr>
            <p:ph type="title"/>
          </p:nvPr>
        </p:nvSpPr>
        <p:spPr/>
        <p:txBody>
          <a:bodyPr/>
          <a:lstStyle/>
          <a:p>
            <a:r>
              <a:rPr lang="en-US" altLang="it-IT"/>
              <a:t>More about claims...</a:t>
            </a:r>
          </a:p>
        </p:txBody>
      </p:sp>
      <p:sp>
        <p:nvSpPr>
          <p:cNvPr id="8195" name="Rectangle 3">
            <a:extLst>
              <a:ext uri="{FF2B5EF4-FFF2-40B4-BE49-F238E27FC236}">
                <a16:creationId xmlns:a16="http://schemas.microsoft.com/office/drawing/2014/main" id="{4133A5CB-E1B3-E44F-BB5F-17E29DB9EAA8}"/>
              </a:ext>
            </a:extLst>
          </p:cNvPr>
          <p:cNvSpPr>
            <a:spLocks noGrp="1" noChangeArrowheads="1"/>
          </p:cNvSpPr>
          <p:nvPr>
            <p:ph type="body" idx="1"/>
          </p:nvPr>
        </p:nvSpPr>
        <p:spPr>
          <a:xfrm>
            <a:off x="620486" y="1028700"/>
            <a:ext cx="7380513" cy="3086100"/>
          </a:xfrm>
        </p:spPr>
        <p:txBody>
          <a:bodyPr/>
          <a:lstStyle/>
          <a:p>
            <a:pPr>
              <a:lnSpc>
                <a:spcPct val="110000"/>
              </a:lnSpc>
            </a:pPr>
            <a:r>
              <a:rPr lang="en-US" altLang="it-IT" sz="2100" dirty="0"/>
              <a:t>There are three basic types of claims:</a:t>
            </a:r>
          </a:p>
          <a:p>
            <a:pPr>
              <a:lnSpc>
                <a:spcPct val="110000"/>
              </a:lnSpc>
            </a:pPr>
            <a:r>
              <a:rPr lang="en-US" altLang="it-IT" sz="1800" b="1" dirty="0"/>
              <a:t>factual:</a:t>
            </a:r>
            <a:r>
              <a:rPr lang="en-US" altLang="it-IT" sz="1800" dirty="0"/>
              <a:t> claims which focus on empirically verifiable phenomena</a:t>
            </a:r>
          </a:p>
          <a:p>
            <a:pPr>
              <a:lnSpc>
                <a:spcPct val="110000"/>
              </a:lnSpc>
            </a:pPr>
            <a:r>
              <a:rPr lang="en-US" altLang="it-IT" sz="1800" b="1" dirty="0"/>
              <a:t>Value: </a:t>
            </a:r>
            <a:r>
              <a:rPr lang="en-US" altLang="it-IT" sz="1800" dirty="0"/>
              <a:t>claims involving opinions, attitudes, and subjective evaluations of things</a:t>
            </a:r>
          </a:p>
          <a:p>
            <a:pPr>
              <a:lnSpc>
                <a:spcPct val="110000"/>
              </a:lnSpc>
            </a:pPr>
            <a:r>
              <a:rPr lang="en-US" altLang="it-IT" sz="1800" b="1" dirty="0"/>
              <a:t>policy:</a:t>
            </a:r>
            <a:r>
              <a:rPr lang="en-US" altLang="it-IT" sz="1800" dirty="0"/>
              <a:t> claims advocating courses of action that should be undertaken</a:t>
            </a:r>
          </a:p>
          <a:p>
            <a:pPr>
              <a:lnSpc>
                <a:spcPct val="110000"/>
              </a:lnSpc>
              <a:buFontTx/>
              <a:buNone/>
            </a:pPr>
            <a:endParaRPr lang="en-US" altLang="it-IT" sz="1800" dirty="0"/>
          </a:p>
        </p:txBody>
      </p:sp>
    </p:spTree>
    <p:extLst>
      <p:ext uri="{BB962C8B-B14F-4D97-AF65-F5344CB8AC3E}">
        <p14:creationId xmlns:p14="http://schemas.microsoft.com/office/powerpoint/2010/main" val="2434512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20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2000"/>
                                        <p:tgtEl>
                                          <p:spTgt spid="8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fade">
                                      <p:cBhvr>
                                        <p:cTn id="17" dur="2000"/>
                                        <p:tgtEl>
                                          <p:spTgt spid="81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fade">
                                      <p:cBhvr>
                                        <p:cTn id="22" dur="2000"/>
                                        <p:tgtEl>
                                          <p:spTgt spid="81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Effect transition="in" filter="fade">
                                      <p:cBhvr>
                                        <p:cTn id="27" dur="20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4E58DC9-4BD4-3144-A0B2-41A2FDC52718}"/>
              </a:ext>
            </a:extLst>
          </p:cNvPr>
          <p:cNvSpPr>
            <a:spLocks noGrp="1" noChangeArrowheads="1"/>
          </p:cNvSpPr>
          <p:nvPr>
            <p:ph type="title"/>
          </p:nvPr>
        </p:nvSpPr>
        <p:spPr/>
        <p:txBody>
          <a:bodyPr/>
          <a:lstStyle/>
          <a:p>
            <a:r>
              <a:rPr lang="en-US" altLang="it-IT"/>
              <a:t>Grounds (proof or data)</a:t>
            </a:r>
          </a:p>
        </p:txBody>
      </p:sp>
      <p:sp>
        <p:nvSpPr>
          <p:cNvPr id="9219" name="Rectangle 3">
            <a:extLst>
              <a:ext uri="{FF2B5EF4-FFF2-40B4-BE49-F238E27FC236}">
                <a16:creationId xmlns:a16="http://schemas.microsoft.com/office/drawing/2014/main" id="{CB36545C-792B-1741-88A1-849B7DE8EE68}"/>
              </a:ext>
            </a:extLst>
          </p:cNvPr>
          <p:cNvSpPr>
            <a:spLocks noGrp="1" noChangeArrowheads="1"/>
          </p:cNvSpPr>
          <p:nvPr>
            <p:ph type="body" idx="1"/>
          </p:nvPr>
        </p:nvSpPr>
        <p:spPr>
          <a:xfrm>
            <a:off x="1114425" y="1028700"/>
            <a:ext cx="6915150" cy="3086100"/>
          </a:xfrm>
        </p:spPr>
        <p:txBody>
          <a:bodyPr/>
          <a:lstStyle/>
          <a:p>
            <a:pPr>
              <a:defRPr/>
            </a:pPr>
            <a:r>
              <a:rPr lang="en-US" sz="1800" dirty="0"/>
              <a:t>Grounds refers to the proof or evidence an arguer offers.</a:t>
            </a:r>
          </a:p>
          <a:p>
            <a:pPr>
              <a:defRPr/>
            </a:pPr>
            <a:r>
              <a:rPr lang="en-US" sz="1800" dirty="0"/>
              <a:t>Grounds can consist of statistics, quotations, reports, findings, physical evidence, or various forms of reasoning</a:t>
            </a:r>
          </a:p>
          <a:p>
            <a:pPr lvl="1">
              <a:defRPr/>
            </a:pPr>
            <a:r>
              <a:rPr lang="en-US" sz="1500" dirty="0"/>
              <a:t>example: “I’m a vegetarian.  </a:t>
            </a:r>
            <a:r>
              <a:rPr lang="en-US" sz="1500" dirty="0">
                <a:solidFill>
                  <a:srgbClr val="5536C8"/>
                </a:solidFill>
                <a:effectLst>
                  <a:outerShdw blurRad="38100" dist="38100" dir="2700000" algn="tl">
                    <a:srgbClr val="000000"/>
                  </a:outerShdw>
                </a:effectLst>
              </a:rPr>
              <a:t>One reason is that I feel sorry for the animals. Another reason is for my own health.”</a:t>
            </a:r>
          </a:p>
          <a:p>
            <a:pPr lvl="1">
              <a:defRPr/>
            </a:pPr>
            <a:r>
              <a:rPr lang="en-US" sz="1500" dirty="0"/>
              <a:t>example:</a:t>
            </a:r>
            <a:r>
              <a:rPr lang="en-US" sz="1500" dirty="0">
                <a:solidFill>
                  <a:srgbClr val="5536C8"/>
                </a:solidFill>
                <a:effectLst>
                  <a:outerShdw blurRad="38100" dist="38100" dir="2700000" algn="tl">
                    <a:srgbClr val="000000"/>
                  </a:outerShdw>
                </a:effectLst>
              </a:rPr>
              <a:t> “I made the dinner, </a:t>
            </a:r>
            <a:r>
              <a:rPr lang="en-US" sz="1500" dirty="0"/>
              <a:t>so you can do the dishes.</a:t>
            </a:r>
            <a:endParaRPr lang="en-US" dirty="0"/>
          </a:p>
        </p:txBody>
      </p:sp>
    </p:spTree>
    <p:extLst>
      <p:ext uri="{BB962C8B-B14F-4D97-AF65-F5344CB8AC3E}">
        <p14:creationId xmlns:p14="http://schemas.microsoft.com/office/powerpoint/2010/main" val="2572639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20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fade">
                                      <p:cBhvr>
                                        <p:cTn id="12" dur="2000"/>
                                        <p:tgtEl>
                                          <p:spTgt spid="92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fade">
                                      <p:cBhvr>
                                        <p:cTn id="17" dur="2000"/>
                                        <p:tgtEl>
                                          <p:spTgt spid="921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219">
                                            <p:txEl>
                                              <p:pRg st="2" end="2"/>
                                            </p:txEl>
                                          </p:spTgt>
                                        </p:tgtEl>
                                        <p:attrNameLst>
                                          <p:attrName>style.visibility</p:attrName>
                                        </p:attrNameLst>
                                      </p:cBhvr>
                                      <p:to>
                                        <p:strVal val="visible"/>
                                      </p:to>
                                    </p:set>
                                    <p:animEffect transition="in" filter="fade">
                                      <p:cBhvr>
                                        <p:cTn id="20" dur="2000"/>
                                        <p:tgtEl>
                                          <p:spTgt spid="921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219">
                                            <p:txEl>
                                              <p:pRg st="3" end="3"/>
                                            </p:txEl>
                                          </p:spTgt>
                                        </p:tgtEl>
                                        <p:attrNameLst>
                                          <p:attrName>style.visibility</p:attrName>
                                        </p:attrNameLst>
                                      </p:cBhvr>
                                      <p:to>
                                        <p:strVal val="visible"/>
                                      </p:to>
                                    </p:set>
                                    <p:animEffect transition="in" filter="fade">
                                      <p:cBhvr>
                                        <p:cTn id="23" dur="20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25D2EFC-4D82-5142-B5DE-D14F4314AE26}"/>
              </a:ext>
            </a:extLst>
          </p:cNvPr>
          <p:cNvSpPr>
            <a:spLocks noGrp="1" noChangeArrowheads="1"/>
          </p:cNvSpPr>
          <p:nvPr>
            <p:ph type="title"/>
          </p:nvPr>
        </p:nvSpPr>
        <p:spPr/>
        <p:txBody>
          <a:bodyPr/>
          <a:lstStyle/>
          <a:p>
            <a:r>
              <a:rPr lang="en-US" altLang="it-IT"/>
              <a:t>More about grounds...</a:t>
            </a:r>
          </a:p>
        </p:txBody>
      </p:sp>
      <p:sp>
        <p:nvSpPr>
          <p:cNvPr id="10243" name="Rectangle 3">
            <a:extLst>
              <a:ext uri="{FF2B5EF4-FFF2-40B4-BE49-F238E27FC236}">
                <a16:creationId xmlns:a16="http://schemas.microsoft.com/office/drawing/2014/main" id="{E89494F1-03A2-3B41-ADC7-FD542FC9EB7B}"/>
              </a:ext>
            </a:extLst>
          </p:cNvPr>
          <p:cNvSpPr>
            <a:spLocks noGrp="1" noChangeArrowheads="1"/>
          </p:cNvSpPr>
          <p:nvPr>
            <p:ph type="body" idx="1"/>
          </p:nvPr>
        </p:nvSpPr>
        <p:spPr>
          <a:xfrm>
            <a:off x="979714" y="866775"/>
            <a:ext cx="6580415" cy="3086100"/>
          </a:xfrm>
        </p:spPr>
        <p:txBody>
          <a:bodyPr/>
          <a:lstStyle/>
          <a:p>
            <a:pPr>
              <a:defRPr/>
            </a:pPr>
            <a:r>
              <a:rPr lang="en-US" sz="1800" dirty="0"/>
              <a:t>Grounds are the support the arguer offers on behalf of his/her claim. The grounds answer questions such as:</a:t>
            </a:r>
          </a:p>
          <a:p>
            <a:pPr lvl="1">
              <a:defRPr/>
            </a:pPr>
            <a:r>
              <a:rPr lang="en-US" sz="1500" dirty="0"/>
              <a:t>"What is your proof?“</a:t>
            </a:r>
          </a:p>
          <a:p>
            <a:pPr lvl="1">
              <a:defRPr/>
            </a:pPr>
            <a:r>
              <a:rPr lang="en-US" sz="1500" dirty="0"/>
              <a:t>"How do you know?“</a:t>
            </a:r>
          </a:p>
          <a:p>
            <a:pPr lvl="1">
              <a:defRPr/>
            </a:pPr>
            <a:r>
              <a:rPr lang="en-US" sz="1500" dirty="0"/>
              <a:t>"Why?”</a:t>
            </a:r>
          </a:p>
          <a:p>
            <a:pPr lvl="1">
              <a:defRPr/>
            </a:pPr>
            <a:r>
              <a:rPr lang="en-US" sz="1500" dirty="0"/>
              <a:t>example: “It looks like rain.  </a:t>
            </a:r>
            <a:r>
              <a:rPr lang="en-US" sz="1500" dirty="0">
                <a:solidFill>
                  <a:srgbClr val="5536C8"/>
                </a:solidFill>
                <a:effectLst>
                  <a:outerShdw blurRad="38100" dist="38100" dir="2700000" algn="tl">
                    <a:srgbClr val="000000"/>
                  </a:outerShdw>
                </a:effectLst>
              </a:rPr>
              <a:t>The barometer is falling</a:t>
            </a:r>
            <a:r>
              <a:rPr lang="en-US" sz="1500" dirty="0"/>
              <a:t>.” </a:t>
            </a:r>
          </a:p>
          <a:p>
            <a:pPr lvl="1">
              <a:defRPr/>
            </a:pPr>
            <a:r>
              <a:rPr lang="en-US" sz="1500" dirty="0"/>
              <a:t>example: "</a:t>
            </a:r>
            <a:r>
              <a:rPr lang="en-US" sz="1500" dirty="0">
                <a:solidFill>
                  <a:srgbClr val="5536C8"/>
                </a:solidFill>
                <a:effectLst>
                  <a:outerShdw blurRad="38100" dist="38100" dir="2700000" algn="tl">
                    <a:srgbClr val="000000"/>
                  </a:outerShdw>
                </a:effectLst>
              </a:rPr>
              <a:t>The other Ritz Carlton hotels I've stayed at had great pools</a:t>
            </a:r>
            <a:r>
              <a:rPr lang="en-US" sz="1500" dirty="0"/>
              <a:t>, so I'll bet this one has a great pool too." </a:t>
            </a:r>
          </a:p>
        </p:txBody>
      </p:sp>
    </p:spTree>
    <p:extLst>
      <p:ext uri="{BB962C8B-B14F-4D97-AF65-F5344CB8AC3E}">
        <p14:creationId xmlns:p14="http://schemas.microsoft.com/office/powerpoint/2010/main" val="1823290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20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2000"/>
                                        <p:tgtEl>
                                          <p:spTgt spid="1024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animEffect transition="in" filter="fade">
                                      <p:cBhvr>
                                        <p:cTn id="15" dur="2000"/>
                                        <p:tgtEl>
                                          <p:spTgt spid="1024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43">
                                            <p:txEl>
                                              <p:pRg st="2" end="2"/>
                                            </p:txEl>
                                          </p:spTgt>
                                        </p:tgtEl>
                                        <p:attrNameLst>
                                          <p:attrName>style.visibility</p:attrName>
                                        </p:attrNameLst>
                                      </p:cBhvr>
                                      <p:to>
                                        <p:strVal val="visible"/>
                                      </p:to>
                                    </p:set>
                                    <p:animEffect transition="in" filter="fade">
                                      <p:cBhvr>
                                        <p:cTn id="18" dur="2000"/>
                                        <p:tgtEl>
                                          <p:spTgt spid="1024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fade">
                                      <p:cBhvr>
                                        <p:cTn id="21" dur="2000"/>
                                        <p:tgtEl>
                                          <p:spTgt spid="1024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4" end="4"/>
                                            </p:txEl>
                                          </p:spTgt>
                                        </p:tgtEl>
                                        <p:attrNameLst>
                                          <p:attrName>style.visibility</p:attrName>
                                        </p:attrNameLst>
                                      </p:cBhvr>
                                      <p:to>
                                        <p:strVal val="visible"/>
                                      </p:to>
                                    </p:set>
                                    <p:animEffect transition="in" filter="fade">
                                      <p:cBhvr>
                                        <p:cTn id="24" dur="2000"/>
                                        <p:tgtEl>
                                          <p:spTgt spid="1024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Effect transition="in" filter="fade">
                                      <p:cBhvr>
                                        <p:cTn id="27" dur="20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00077F3-4E22-2247-BF39-5E46E2F3F9AA}"/>
              </a:ext>
            </a:extLst>
          </p:cNvPr>
          <p:cNvSpPr>
            <a:spLocks noGrp="1" noChangeArrowheads="1"/>
          </p:cNvSpPr>
          <p:nvPr>
            <p:ph type="title"/>
          </p:nvPr>
        </p:nvSpPr>
        <p:spPr/>
        <p:txBody>
          <a:bodyPr/>
          <a:lstStyle/>
          <a:p>
            <a:r>
              <a:rPr lang="en-US" altLang="it-IT"/>
              <a:t>Still more about grounds...</a:t>
            </a:r>
          </a:p>
        </p:txBody>
      </p:sp>
      <p:sp>
        <p:nvSpPr>
          <p:cNvPr id="11267" name="Rectangle 3">
            <a:extLst>
              <a:ext uri="{FF2B5EF4-FFF2-40B4-BE49-F238E27FC236}">
                <a16:creationId xmlns:a16="http://schemas.microsoft.com/office/drawing/2014/main" id="{8B5A85BE-FF7D-D84C-BBA7-EB258C84461D}"/>
              </a:ext>
            </a:extLst>
          </p:cNvPr>
          <p:cNvSpPr>
            <a:spLocks noGrp="1" noChangeArrowheads="1"/>
          </p:cNvSpPr>
          <p:nvPr>
            <p:ph type="body" idx="1"/>
          </p:nvPr>
        </p:nvSpPr>
        <p:spPr>
          <a:xfrm>
            <a:off x="1066801" y="1543050"/>
            <a:ext cx="6419850" cy="3086100"/>
          </a:xfrm>
        </p:spPr>
        <p:txBody>
          <a:bodyPr/>
          <a:lstStyle/>
          <a:p>
            <a:r>
              <a:rPr lang="en-US" altLang="it-IT" sz="1800" dirty="0"/>
              <a:t>grounds can be based on:</a:t>
            </a:r>
          </a:p>
          <a:p>
            <a:pPr lvl="1"/>
            <a:r>
              <a:rPr lang="en-US" altLang="it-IT" sz="1500" b="1" dirty="0"/>
              <a:t>evidence:</a:t>
            </a:r>
            <a:r>
              <a:rPr lang="en-US" altLang="it-IT" sz="1500" dirty="0"/>
              <a:t> facts, statistics, reports, or physical proof </a:t>
            </a:r>
          </a:p>
          <a:p>
            <a:pPr lvl="1"/>
            <a:r>
              <a:rPr lang="en-US" altLang="it-IT" sz="1500" b="1" dirty="0"/>
              <a:t>source credibility:</a:t>
            </a:r>
            <a:r>
              <a:rPr lang="en-US" altLang="it-IT" sz="1500" dirty="0"/>
              <a:t> authorities, experts, celebrity endorsers, a close friend, or someone's say-so</a:t>
            </a:r>
          </a:p>
          <a:p>
            <a:pPr lvl="1"/>
            <a:r>
              <a:rPr lang="en-US" altLang="it-IT" sz="1500" b="1" dirty="0"/>
              <a:t>analysis and reasoning:</a:t>
            </a:r>
            <a:r>
              <a:rPr lang="en-US" altLang="it-IT" sz="1500" dirty="0"/>
              <a:t> reasons may be offered as proof</a:t>
            </a:r>
          </a:p>
          <a:p>
            <a:pPr lvl="1"/>
            <a:r>
              <a:rPr lang="en-US" altLang="it-IT" sz="1500" b="1" dirty="0"/>
              <a:t>assumptions</a:t>
            </a:r>
            <a:r>
              <a:rPr lang="en-US" altLang="it-IT" sz="1500" dirty="0"/>
              <a:t> already held by the listener</a:t>
            </a:r>
            <a:endParaRPr lang="en-US" altLang="it-IT" dirty="0"/>
          </a:p>
        </p:txBody>
      </p:sp>
    </p:spTree>
    <p:extLst>
      <p:ext uri="{BB962C8B-B14F-4D97-AF65-F5344CB8AC3E}">
        <p14:creationId xmlns:p14="http://schemas.microsoft.com/office/powerpoint/2010/main" val="1031439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7">
                                            <p:txEl>
                                              <p:pRg st="1" end="1"/>
                                            </p:txEl>
                                          </p:spTgt>
                                        </p:tgtEl>
                                        <p:attrNameLst>
                                          <p:attrName>style.visibility</p:attrName>
                                        </p:attrNameLst>
                                      </p:cBhvr>
                                      <p:to>
                                        <p:strVal val="visible"/>
                                      </p:to>
                                    </p:set>
                                    <p:animEffect transition="in" filter="fade">
                                      <p:cBhvr>
                                        <p:cTn id="15" dur="2000"/>
                                        <p:tgtEl>
                                          <p:spTgt spid="1126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7">
                                            <p:txEl>
                                              <p:pRg st="2" end="2"/>
                                            </p:txEl>
                                          </p:spTgt>
                                        </p:tgtEl>
                                        <p:attrNameLst>
                                          <p:attrName>style.visibility</p:attrName>
                                        </p:attrNameLst>
                                      </p:cBhvr>
                                      <p:to>
                                        <p:strVal val="visible"/>
                                      </p:to>
                                    </p:set>
                                    <p:animEffect transition="in" filter="fade">
                                      <p:cBhvr>
                                        <p:cTn id="18" dur="2000"/>
                                        <p:tgtEl>
                                          <p:spTgt spid="1126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7">
                                            <p:txEl>
                                              <p:pRg st="3" end="3"/>
                                            </p:txEl>
                                          </p:spTgt>
                                        </p:tgtEl>
                                        <p:attrNameLst>
                                          <p:attrName>style.visibility</p:attrName>
                                        </p:attrNameLst>
                                      </p:cBhvr>
                                      <p:to>
                                        <p:strVal val="visible"/>
                                      </p:to>
                                    </p:set>
                                    <p:animEffect transition="in" filter="fade">
                                      <p:cBhvr>
                                        <p:cTn id="21" dur="2000"/>
                                        <p:tgtEl>
                                          <p:spTgt spid="1126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267">
                                            <p:txEl>
                                              <p:pRg st="4" end="4"/>
                                            </p:txEl>
                                          </p:spTgt>
                                        </p:tgtEl>
                                        <p:attrNameLst>
                                          <p:attrName>style.visibility</p:attrName>
                                        </p:attrNameLst>
                                      </p:cBhvr>
                                      <p:to>
                                        <p:strVal val="visible"/>
                                      </p:to>
                                    </p:set>
                                    <p:animEffect transition="in" filter="fade">
                                      <p:cBhvr>
                                        <p:cTn id="24" dur="20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603D36-65D5-2345-89F9-EF720ECEA3FB}"/>
              </a:ext>
            </a:extLst>
          </p:cNvPr>
          <p:cNvSpPr>
            <a:spLocks noGrp="1" noChangeArrowheads="1"/>
          </p:cNvSpPr>
          <p:nvPr>
            <p:ph type="title"/>
          </p:nvPr>
        </p:nvSpPr>
        <p:spPr>
          <a:xfrm>
            <a:off x="1885950" y="0"/>
            <a:ext cx="5829300" cy="857250"/>
          </a:xfrm>
        </p:spPr>
        <p:txBody>
          <a:bodyPr/>
          <a:lstStyle/>
          <a:p>
            <a:r>
              <a:rPr lang="en-US" altLang="it-IT" sz="3000"/>
              <a:t>Clue words for identifying grounds</a:t>
            </a:r>
          </a:p>
        </p:txBody>
      </p:sp>
      <p:sp>
        <p:nvSpPr>
          <p:cNvPr id="25603" name="Rectangle 3">
            <a:extLst>
              <a:ext uri="{FF2B5EF4-FFF2-40B4-BE49-F238E27FC236}">
                <a16:creationId xmlns:a16="http://schemas.microsoft.com/office/drawing/2014/main" id="{49E3A99E-9584-7C4F-B500-A26F7AF6B350}"/>
              </a:ext>
            </a:extLst>
          </p:cNvPr>
          <p:cNvSpPr>
            <a:spLocks noGrp="1" noChangeArrowheads="1"/>
          </p:cNvSpPr>
          <p:nvPr>
            <p:ph type="body" idx="1"/>
          </p:nvPr>
        </p:nvSpPr>
        <p:spPr>
          <a:xfrm>
            <a:off x="870857" y="1485900"/>
            <a:ext cx="6158593" cy="3086100"/>
          </a:xfrm>
        </p:spPr>
        <p:txBody>
          <a:bodyPr/>
          <a:lstStyle/>
          <a:p>
            <a:r>
              <a:rPr lang="en-US" altLang="it-IT" sz="1800" dirty="0"/>
              <a:t>The grounds for an argument often follow words such as “because,” “since,”  “given that…”</a:t>
            </a:r>
          </a:p>
          <a:p>
            <a:pPr lvl="1"/>
            <a:r>
              <a:rPr lang="en-US" altLang="it-IT" sz="1500" dirty="0"/>
              <a:t>example: “Airports should x-ray all luggage </a:t>
            </a:r>
            <a:r>
              <a:rPr lang="en-US" altLang="it-IT" sz="1500" b="1" dirty="0"/>
              <a:t>because</a:t>
            </a:r>
            <a:r>
              <a:rPr lang="en-US" altLang="it-IT" sz="1500" dirty="0"/>
              <a:t> a bomb could be placed in checked baggage.”</a:t>
            </a:r>
          </a:p>
          <a:p>
            <a:pPr lvl="1"/>
            <a:r>
              <a:rPr lang="en-US" altLang="it-IT" sz="1500" dirty="0"/>
              <a:t>example: “I expect to do well on the test, </a:t>
            </a:r>
            <a:r>
              <a:rPr lang="en-US" altLang="it-IT" sz="1500" b="1" dirty="0"/>
              <a:t>since</a:t>
            </a:r>
            <a:r>
              <a:rPr lang="en-US" altLang="it-IT" sz="1500" dirty="0"/>
              <a:t> I studied all night for it.”</a:t>
            </a:r>
          </a:p>
        </p:txBody>
      </p:sp>
    </p:spTree>
    <p:extLst>
      <p:ext uri="{BB962C8B-B14F-4D97-AF65-F5344CB8AC3E}">
        <p14:creationId xmlns:p14="http://schemas.microsoft.com/office/powerpoint/2010/main" val="2860119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Effect transition="in" filter="fade">
                                      <p:cBhvr>
                                        <p:cTn id="12" dur="2000"/>
                                        <p:tgtEl>
                                          <p:spTgt spid="2560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603">
                                            <p:txEl>
                                              <p:pRg st="1" end="1"/>
                                            </p:txEl>
                                          </p:spTgt>
                                        </p:tgtEl>
                                        <p:attrNameLst>
                                          <p:attrName>style.visibility</p:attrName>
                                        </p:attrNameLst>
                                      </p:cBhvr>
                                      <p:to>
                                        <p:strVal val="visible"/>
                                      </p:to>
                                    </p:set>
                                    <p:animEffect transition="in" filter="fade">
                                      <p:cBhvr>
                                        <p:cTn id="15" dur="2000"/>
                                        <p:tgtEl>
                                          <p:spTgt spid="2560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603">
                                            <p:txEl>
                                              <p:pRg st="2" end="2"/>
                                            </p:txEl>
                                          </p:spTgt>
                                        </p:tgtEl>
                                        <p:attrNameLst>
                                          <p:attrName>style.visibility</p:attrName>
                                        </p:attrNameLst>
                                      </p:cBhvr>
                                      <p:to>
                                        <p:strVal val="visible"/>
                                      </p:to>
                                    </p:set>
                                    <p:animEffect transition="in" filter="fade">
                                      <p:cBhvr>
                                        <p:cTn id="18" dur="20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5BBDE6D-BFC0-4F46-B702-F47583321A5A}"/>
              </a:ext>
            </a:extLst>
          </p:cNvPr>
          <p:cNvSpPr>
            <a:spLocks noGrp="1" noChangeArrowheads="1"/>
          </p:cNvSpPr>
          <p:nvPr>
            <p:ph type="title"/>
          </p:nvPr>
        </p:nvSpPr>
        <p:spPr/>
        <p:txBody>
          <a:bodyPr/>
          <a:lstStyle/>
          <a:p>
            <a:r>
              <a:rPr lang="en-US" altLang="it-IT"/>
              <a:t>Warrants</a:t>
            </a:r>
          </a:p>
        </p:txBody>
      </p:sp>
      <p:sp>
        <p:nvSpPr>
          <p:cNvPr id="12291" name="Rectangle 3">
            <a:extLst>
              <a:ext uri="{FF2B5EF4-FFF2-40B4-BE49-F238E27FC236}">
                <a16:creationId xmlns:a16="http://schemas.microsoft.com/office/drawing/2014/main" id="{993A3F54-F71F-1A40-AFA6-7E405E22E031}"/>
              </a:ext>
            </a:extLst>
          </p:cNvPr>
          <p:cNvSpPr>
            <a:spLocks noGrp="1" noChangeArrowheads="1"/>
          </p:cNvSpPr>
          <p:nvPr>
            <p:ph type="body" idx="1"/>
          </p:nvPr>
        </p:nvSpPr>
        <p:spPr>
          <a:xfrm>
            <a:off x="892629" y="857250"/>
            <a:ext cx="7369628" cy="3771900"/>
          </a:xfrm>
        </p:spPr>
        <p:txBody>
          <a:bodyPr/>
          <a:lstStyle/>
          <a:p>
            <a:pPr>
              <a:lnSpc>
                <a:spcPct val="80000"/>
              </a:lnSpc>
            </a:pPr>
            <a:r>
              <a:rPr lang="en-US" altLang="it-IT" sz="2800" b="1" dirty="0">
                <a:latin typeface="Times New Roman" panose="02020603050405020304" pitchFamily="18" charset="0"/>
                <a:cs typeface="Times New Roman" panose="02020603050405020304" pitchFamily="18" charset="0"/>
              </a:rPr>
              <a:t>A warrant links the grounds to a claim, legitimizing the claim by showing the grounds to be relevant.</a:t>
            </a:r>
          </a:p>
          <a:p>
            <a:pPr>
              <a:lnSpc>
                <a:spcPct val="80000"/>
              </a:lnSpc>
            </a:pPr>
            <a:r>
              <a:rPr lang="en-US" altLang="it-IT" sz="2800" b="1" dirty="0">
                <a:latin typeface="Times New Roman" panose="02020603050405020304" pitchFamily="18" charset="0"/>
                <a:cs typeface="Times New Roman" panose="02020603050405020304" pitchFamily="18" charset="0"/>
              </a:rPr>
              <a:t> The warrant is a generalization that may be explicit or implicit (unspoken)</a:t>
            </a:r>
          </a:p>
          <a:p>
            <a:pPr>
              <a:lnSpc>
                <a:spcPct val="80000"/>
              </a:lnSpc>
            </a:pPr>
            <a:r>
              <a:rPr lang="en-US" altLang="it-IT" sz="2800" b="1" dirty="0">
                <a:latin typeface="Times New Roman" panose="02020603050405020304" pitchFamily="18" charset="0"/>
                <a:cs typeface="Times New Roman" panose="02020603050405020304" pitchFamily="18" charset="0"/>
              </a:rPr>
              <a:t>It answers the question '</a:t>
            </a:r>
            <a:r>
              <a:rPr lang="en-US" altLang="it-IT" sz="2800" b="1" i="1" dirty="0">
                <a:latin typeface="Times New Roman" panose="02020603050405020304" pitchFamily="18" charset="0"/>
                <a:cs typeface="Times New Roman" panose="02020603050405020304" pitchFamily="18" charset="0"/>
              </a:rPr>
              <a:t>Why </a:t>
            </a:r>
            <a:r>
              <a:rPr lang="en-US" altLang="it-IT" sz="2800" b="1" dirty="0">
                <a:latin typeface="Times New Roman" panose="02020603050405020304" pitchFamily="18" charset="0"/>
                <a:cs typeface="Times New Roman" panose="02020603050405020304" pitchFamily="18" charset="0"/>
              </a:rPr>
              <a:t>do those grounds mean your claim is true?'</a:t>
            </a:r>
            <a:endParaRPr lang="en-US" altLang="it-IT" sz="2800" dirty="0">
              <a:latin typeface="Times New Roman" panose="02020603050405020304" pitchFamily="18" charset="0"/>
            </a:endParaRPr>
          </a:p>
        </p:txBody>
      </p:sp>
    </p:spTree>
    <p:extLst>
      <p:ext uri="{BB962C8B-B14F-4D97-AF65-F5344CB8AC3E}">
        <p14:creationId xmlns:p14="http://schemas.microsoft.com/office/powerpoint/2010/main" val="777848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fade">
                                      <p:cBhvr>
                                        <p:cTn id="17" dur="2000"/>
                                        <p:tgtEl>
                                          <p:spTgt spid="122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fade">
                                      <p:cBhvr>
                                        <p:cTn id="22" dur="20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5EA480-C380-B941-97CD-DCD4EA6D07C7}"/>
              </a:ext>
            </a:extLst>
          </p:cNvPr>
          <p:cNvSpPr>
            <a:spLocks noGrp="1"/>
          </p:cNvSpPr>
          <p:nvPr>
            <p:ph type="title"/>
          </p:nvPr>
        </p:nvSpPr>
        <p:spPr/>
        <p:txBody>
          <a:bodyPr/>
          <a:lstStyle/>
          <a:p>
            <a:r>
              <a:rPr lang="it-IT" dirty="0"/>
              <a:t>EXAMPLES</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EACC1DD-E811-944B-977E-7E1013E8C869}"/>
                  </a:ext>
                </a:extLst>
              </p:cNvPr>
              <p:cNvSpPr>
                <a:spLocks noGrp="1"/>
              </p:cNvSpPr>
              <p:nvPr>
                <p:ph idx="1"/>
              </p:nvPr>
            </p:nvSpPr>
            <p:spPr/>
            <p:txBody>
              <a:bodyPr/>
              <a:lstStyle/>
              <a:p>
                <a:r>
                  <a:rPr lang="it-IT" dirty="0"/>
                  <a:t>It </a:t>
                </a:r>
                <a:r>
                  <a:rPr lang="it-IT" dirty="0" err="1"/>
                  <a:t>is</a:t>
                </a:r>
                <a:r>
                  <a:rPr lang="it-IT" dirty="0"/>
                  <a:t> </a:t>
                </a:r>
                <a:r>
                  <a:rPr lang="it-IT" dirty="0" err="1"/>
                  <a:t>mandatory</a:t>
                </a:r>
                <a:r>
                  <a:rPr lang="it-IT" dirty="0"/>
                  <a:t> to </a:t>
                </a:r>
                <a:r>
                  <a:rPr lang="it-IT" dirty="0" err="1"/>
                  <a:t>remain</a:t>
                </a:r>
                <a:r>
                  <a:rPr lang="it-IT" dirty="0"/>
                  <a:t> under the </a:t>
                </a:r>
                <a:r>
                  <a:rPr lang="it-IT" dirty="0" err="1"/>
                  <a:t>speed</a:t>
                </a:r>
                <a:r>
                  <a:rPr lang="it-IT" dirty="0"/>
                  <a:t> of 50 km/h </a:t>
                </a:r>
                <a:r>
                  <a:rPr lang="it-IT" dirty="0" err="1"/>
                  <a:t>within</a:t>
                </a:r>
                <a:r>
                  <a:rPr lang="it-IT" dirty="0"/>
                  <a:t> the </a:t>
                </a:r>
                <a:r>
                  <a:rPr lang="it-IT" dirty="0" err="1"/>
                  <a:t>urban</a:t>
                </a:r>
                <a:r>
                  <a:rPr lang="it-IT" dirty="0"/>
                  <a:t> centre</a:t>
                </a:r>
              </a:p>
              <a:p>
                <a:pPr marL="0" indent="0">
                  <a:buNone/>
                </a:pPr>
                <a:endParaRPr lang="it-IT"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𝑈</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𝑂</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𝑠</m:t>
                      </m:r>
                      <m:r>
                        <a:rPr lang="it-IT" b="0" i="1" smtClean="0">
                          <a:latin typeface="Cambria Math" panose="02040503050406030204" pitchFamily="18" charset="0"/>
                          <a:ea typeface="Cambria Math" panose="02040503050406030204" pitchFamily="18" charset="0"/>
                        </a:rPr>
                        <m:t>&lt;50</m:t>
                      </m:r>
                      <m:r>
                        <a:rPr lang="it-IT" b="0" i="1" smtClean="0">
                          <a:latin typeface="Cambria Math" panose="02040503050406030204" pitchFamily="18" charset="0"/>
                          <a:ea typeface="Cambria Math" panose="02040503050406030204" pitchFamily="18" charset="0"/>
                        </a:rPr>
                        <m:t>𝑘𝑚h</m:t>
                      </m:r>
                      <m:r>
                        <a:rPr lang="it-IT" b="0" i="1" smtClean="0">
                          <a:latin typeface="Cambria Math" panose="02040503050406030204" pitchFamily="18" charset="0"/>
                          <a:ea typeface="Cambria Math" panose="02040503050406030204" pitchFamily="18" charset="0"/>
                        </a:rPr>
                        <m:t>]</m:t>
                      </m:r>
                    </m:oMath>
                  </m:oMathPara>
                </a14:m>
                <a:endParaRPr lang="it-IT" b="0" dirty="0">
                  <a:ea typeface="Cambria Math" panose="02040503050406030204" pitchFamily="18" charset="0"/>
                </a:endParaRPr>
              </a:p>
            </p:txBody>
          </p:sp>
        </mc:Choice>
        <mc:Fallback xmlns="">
          <p:sp>
            <p:nvSpPr>
              <p:cNvPr id="3" name="Segnaposto contenuto 2">
                <a:extLst>
                  <a:ext uri="{FF2B5EF4-FFF2-40B4-BE49-F238E27FC236}">
                    <a16:creationId xmlns:a16="http://schemas.microsoft.com/office/drawing/2014/main" id="{9EACC1DD-E811-944B-977E-7E1013E8C869}"/>
                  </a:ext>
                </a:extLst>
              </p:cNvPr>
              <p:cNvSpPr>
                <a:spLocks noGrp="1" noRot="1" noChangeAspect="1" noMove="1" noResize="1" noEditPoints="1" noAdjustHandles="1" noChangeArrowheads="1" noChangeShapeType="1" noTextEdit="1"/>
              </p:cNvSpPr>
              <p:nvPr>
                <p:ph idx="1"/>
              </p:nvPr>
            </p:nvSpPr>
            <p:spPr>
              <a:blipFill>
                <a:blip r:embed="rId2"/>
                <a:stretch>
                  <a:fillRect l="-1852" t="-2381"/>
                </a:stretch>
              </a:blipFill>
            </p:spPr>
            <p:txBody>
              <a:bodyPr/>
              <a:lstStyle/>
              <a:p>
                <a:r>
                  <a:rPr lang="it-IT">
                    <a:noFill/>
                  </a:rPr>
                  <a:t> </a:t>
                </a:r>
              </a:p>
            </p:txBody>
          </p:sp>
        </mc:Fallback>
      </mc:AlternateContent>
      <p:sp>
        <p:nvSpPr>
          <p:cNvPr id="4" name="Segnaposto piè di pagina 3">
            <a:extLst>
              <a:ext uri="{FF2B5EF4-FFF2-40B4-BE49-F238E27FC236}">
                <a16:creationId xmlns:a16="http://schemas.microsoft.com/office/drawing/2014/main" id="{332A50C8-0CF9-EE44-9948-97F52920F271}"/>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109465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9F5E5BB-5B80-A64B-9D73-DD14F8835569}"/>
              </a:ext>
            </a:extLst>
          </p:cNvPr>
          <p:cNvSpPr>
            <a:spLocks noGrp="1" noChangeArrowheads="1"/>
          </p:cNvSpPr>
          <p:nvPr>
            <p:ph type="title"/>
          </p:nvPr>
        </p:nvSpPr>
        <p:spPr>
          <a:xfrm>
            <a:off x="457200" y="1860096"/>
            <a:ext cx="8229600" cy="857250"/>
          </a:xfrm>
        </p:spPr>
        <p:txBody>
          <a:bodyPr/>
          <a:lstStyle/>
          <a:p>
            <a:r>
              <a:rPr lang="en-US" altLang="it-IT" sz="2700" dirty="0">
                <a:solidFill>
                  <a:srgbClr val="FF0000"/>
                </a:solidFill>
              </a:rPr>
              <a:t>The warrant is an </a:t>
            </a:r>
            <a:r>
              <a:rPr lang="en-US" altLang="it-IT" sz="2700" b="1" dirty="0">
                <a:solidFill>
                  <a:srgbClr val="FF0000"/>
                </a:solidFill>
              </a:rPr>
              <a:t>inferential leap</a:t>
            </a:r>
            <a:r>
              <a:rPr lang="en-US" altLang="it-IT" sz="2700" dirty="0">
                <a:solidFill>
                  <a:srgbClr val="FF0000"/>
                </a:solidFill>
              </a:rPr>
              <a:t> that connects the grounds with the claim.  </a:t>
            </a:r>
            <a:br>
              <a:rPr lang="en-US" altLang="it-IT" sz="2700" dirty="0">
                <a:solidFill>
                  <a:srgbClr val="FF0000"/>
                </a:solidFill>
              </a:rPr>
            </a:br>
            <a:r>
              <a:rPr lang="en-US" altLang="it-IT" sz="2100" dirty="0">
                <a:solidFill>
                  <a:schemeClr val="tx1"/>
                </a:solidFill>
              </a:rPr>
              <a:t>The warrant is typically </a:t>
            </a:r>
            <a:r>
              <a:rPr lang="en-US" altLang="it-IT" sz="2100" b="1" dirty="0">
                <a:solidFill>
                  <a:schemeClr val="tx1"/>
                </a:solidFill>
              </a:rPr>
              <a:t>implicit </a:t>
            </a:r>
            <a:r>
              <a:rPr lang="en-US" altLang="it-IT" sz="2100" dirty="0">
                <a:solidFill>
                  <a:schemeClr val="tx1"/>
                </a:solidFill>
              </a:rPr>
              <a:t>(unstated) and requires the listener to recognize the connection between the claim and grounds</a:t>
            </a:r>
            <a:br>
              <a:rPr lang="en-US" altLang="it-IT" sz="2100" dirty="0">
                <a:solidFill>
                  <a:schemeClr val="tx1"/>
                </a:solidFill>
              </a:rPr>
            </a:br>
            <a:br>
              <a:rPr lang="en-US" altLang="it-IT" sz="2100" dirty="0">
                <a:solidFill>
                  <a:schemeClr val="tx1"/>
                </a:solidFill>
              </a:rPr>
            </a:br>
            <a:r>
              <a:rPr lang="en-US" altLang="it-IT" sz="2100" dirty="0">
                <a:solidFill>
                  <a:schemeClr val="tx1"/>
                </a:solidFill>
              </a:rPr>
              <a:t>The implicit nature of warrants means the “meaning” of an argument is as much a part of the receiver as it is a part of the message.</a:t>
            </a:r>
            <a:br>
              <a:rPr lang="en-US" altLang="it-IT" sz="2100" dirty="0">
                <a:solidFill>
                  <a:schemeClr val="tx1"/>
                </a:solidFill>
              </a:rPr>
            </a:br>
            <a:br>
              <a:rPr lang="en-US" altLang="it-IT" sz="2100" dirty="0">
                <a:solidFill>
                  <a:schemeClr val="tx1"/>
                </a:solidFill>
              </a:rPr>
            </a:br>
            <a:r>
              <a:rPr lang="en-US" altLang="it-IT" sz="2100" dirty="0">
                <a:solidFill>
                  <a:schemeClr val="tx1"/>
                </a:solidFill>
              </a:rPr>
              <a:t>Some arguments are “multi-warranted,” e.g., based on more than one inferential leap</a:t>
            </a:r>
            <a:br>
              <a:rPr lang="en-US" altLang="it-IT" sz="2100" dirty="0">
                <a:solidFill>
                  <a:schemeClr val="tx1"/>
                </a:solidFill>
              </a:rPr>
            </a:br>
            <a:endParaRPr lang="en-US" altLang="it-IT" sz="2100" dirty="0">
              <a:solidFill>
                <a:schemeClr val="tx1"/>
              </a:solidFill>
            </a:endParaRPr>
          </a:p>
        </p:txBody>
      </p:sp>
    </p:spTree>
    <p:extLst>
      <p:ext uri="{BB962C8B-B14F-4D97-AF65-F5344CB8AC3E}">
        <p14:creationId xmlns:p14="http://schemas.microsoft.com/office/powerpoint/2010/main" val="3881270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9C4CDF8-A577-3A4F-871E-B645B9719EF7}"/>
              </a:ext>
            </a:extLst>
          </p:cNvPr>
          <p:cNvSpPr>
            <a:spLocks noGrp="1" noChangeArrowheads="1"/>
          </p:cNvSpPr>
          <p:nvPr>
            <p:ph type="title"/>
          </p:nvPr>
        </p:nvSpPr>
        <p:spPr>
          <a:xfrm>
            <a:off x="457200" y="1892754"/>
            <a:ext cx="8229600" cy="857250"/>
          </a:xfrm>
        </p:spPr>
        <p:txBody>
          <a:bodyPr/>
          <a:lstStyle/>
          <a:p>
            <a:r>
              <a:rPr lang="en-US" altLang="it-IT" sz="4000" dirty="0">
                <a:cs typeface="Times New Roman" panose="02020603050405020304" pitchFamily="18" charset="0"/>
              </a:rPr>
              <a:t>Like the warrant in legal situations (a search warrant, for example), a sound warrant in an argument gives you authority to proceed with your case.  It tells your readers what your </a:t>
            </a:r>
            <a:r>
              <a:rPr lang="en-US" altLang="it-IT" sz="4000" dirty="0">
                <a:solidFill>
                  <a:srgbClr val="FF0000"/>
                </a:solidFill>
                <a:cs typeface="Times New Roman" panose="02020603050405020304" pitchFamily="18" charset="0"/>
              </a:rPr>
              <a:t>assumptions</a:t>
            </a:r>
            <a:r>
              <a:rPr lang="en-US" altLang="it-IT" sz="4000" dirty="0">
                <a:cs typeface="Times New Roman" panose="02020603050405020304" pitchFamily="18" charset="0"/>
              </a:rPr>
              <a:t> are.</a:t>
            </a:r>
            <a:r>
              <a:rPr lang="en-US" altLang="it-IT" sz="4000" dirty="0"/>
              <a:t> </a:t>
            </a:r>
          </a:p>
        </p:txBody>
      </p:sp>
    </p:spTree>
    <p:extLst>
      <p:ext uri="{BB962C8B-B14F-4D97-AF65-F5344CB8AC3E}">
        <p14:creationId xmlns:p14="http://schemas.microsoft.com/office/powerpoint/2010/main" val="363263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D2385AC-CBC4-6549-87E3-ED08A73FF0D2}"/>
              </a:ext>
            </a:extLst>
          </p:cNvPr>
          <p:cNvSpPr>
            <a:spLocks noGrp="1"/>
          </p:cNvSpPr>
          <p:nvPr>
            <p:ph type="ctrTitle"/>
          </p:nvPr>
        </p:nvSpPr>
        <p:spPr>
          <a:xfrm>
            <a:off x="685800" y="258878"/>
            <a:ext cx="7772400" cy="1102519"/>
          </a:xfrm>
        </p:spPr>
        <p:txBody>
          <a:bodyPr/>
          <a:lstStyle/>
          <a:p>
            <a:r>
              <a:rPr lang="en-US" altLang="it-IT" dirty="0"/>
              <a:t>Assumptions</a:t>
            </a:r>
          </a:p>
        </p:txBody>
      </p:sp>
      <p:sp>
        <p:nvSpPr>
          <p:cNvPr id="20483" name="Subtitle 2">
            <a:extLst>
              <a:ext uri="{FF2B5EF4-FFF2-40B4-BE49-F238E27FC236}">
                <a16:creationId xmlns:a16="http://schemas.microsoft.com/office/drawing/2014/main" id="{E13BBA4E-D45F-7641-A02E-0DB765F0960E}"/>
              </a:ext>
            </a:extLst>
          </p:cNvPr>
          <p:cNvSpPr>
            <a:spLocks noGrp="1"/>
          </p:cNvSpPr>
          <p:nvPr>
            <p:ph type="subTitle" idx="1"/>
          </p:nvPr>
        </p:nvSpPr>
        <p:spPr>
          <a:xfrm>
            <a:off x="1885950" y="1518557"/>
            <a:ext cx="5372100" cy="2686050"/>
          </a:xfrm>
        </p:spPr>
        <p:txBody>
          <a:bodyPr/>
          <a:lstStyle/>
          <a:p>
            <a:r>
              <a:rPr lang="en-US" altLang="it-IT" dirty="0">
                <a:solidFill>
                  <a:srgbClr val="FF0000"/>
                </a:solidFill>
              </a:rPr>
              <a:t>An assumption is something taken for granted, a supposition.  It is often a belief or value that usually is unexamined by the person who holds it.</a:t>
            </a:r>
          </a:p>
        </p:txBody>
      </p:sp>
    </p:spTree>
    <p:extLst>
      <p:ext uri="{BB962C8B-B14F-4D97-AF65-F5344CB8AC3E}">
        <p14:creationId xmlns:p14="http://schemas.microsoft.com/office/powerpoint/2010/main" val="3445408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126D27C-CF5C-D44A-A8D0-245ABBBD384E}"/>
              </a:ext>
            </a:extLst>
          </p:cNvPr>
          <p:cNvSpPr>
            <a:spLocks noGrp="1"/>
          </p:cNvSpPr>
          <p:nvPr>
            <p:ph type="title"/>
          </p:nvPr>
        </p:nvSpPr>
        <p:spPr/>
        <p:txBody>
          <a:bodyPr/>
          <a:lstStyle/>
          <a:p>
            <a:r>
              <a:rPr lang="en-US" altLang="it-IT"/>
              <a:t>Audience</a:t>
            </a:r>
          </a:p>
        </p:txBody>
      </p:sp>
      <p:sp>
        <p:nvSpPr>
          <p:cNvPr id="21507" name="Content Placeholder 2">
            <a:extLst>
              <a:ext uri="{FF2B5EF4-FFF2-40B4-BE49-F238E27FC236}">
                <a16:creationId xmlns:a16="http://schemas.microsoft.com/office/drawing/2014/main" id="{495700D1-1FC6-814E-BBE2-5E4D8C104E63}"/>
              </a:ext>
            </a:extLst>
          </p:cNvPr>
          <p:cNvSpPr>
            <a:spLocks noGrp="1"/>
          </p:cNvSpPr>
          <p:nvPr>
            <p:ph idx="1"/>
          </p:nvPr>
        </p:nvSpPr>
        <p:spPr/>
        <p:txBody>
          <a:bodyPr/>
          <a:lstStyle/>
          <a:p>
            <a:r>
              <a:rPr lang="en-US" altLang="it-IT"/>
              <a:t>An effective arguer considers the assumptions on which her argument is based </a:t>
            </a:r>
            <a:r>
              <a:rPr lang="en-US" altLang="it-IT">
                <a:solidFill>
                  <a:srgbClr val="FF0000"/>
                </a:solidFill>
              </a:rPr>
              <a:t>and</a:t>
            </a:r>
            <a:r>
              <a:rPr lang="en-US" altLang="it-IT"/>
              <a:t> the assumptions probably held by the audience.</a:t>
            </a:r>
          </a:p>
        </p:txBody>
      </p:sp>
    </p:spTree>
    <p:extLst>
      <p:ext uri="{BB962C8B-B14F-4D97-AF65-F5344CB8AC3E}">
        <p14:creationId xmlns:p14="http://schemas.microsoft.com/office/powerpoint/2010/main" val="1318073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CCCF69E-AA58-DB4B-B38F-0094322386DC}"/>
              </a:ext>
            </a:extLst>
          </p:cNvPr>
          <p:cNvSpPr>
            <a:spLocks noGrp="1" noChangeArrowheads="1"/>
          </p:cNvSpPr>
          <p:nvPr>
            <p:ph type="title"/>
          </p:nvPr>
        </p:nvSpPr>
        <p:spPr>
          <a:xfrm>
            <a:off x="457200" y="1958068"/>
            <a:ext cx="8229600" cy="857250"/>
          </a:xfrm>
        </p:spPr>
        <p:txBody>
          <a:bodyPr/>
          <a:lstStyle/>
          <a:p>
            <a:r>
              <a:rPr lang="en-US" altLang="it-IT" sz="3600" dirty="0">
                <a:solidFill>
                  <a:srgbClr val="FF0000"/>
                </a:solidFill>
                <a:cs typeface="Times New Roman" panose="02020603050405020304" pitchFamily="18" charset="0"/>
              </a:rPr>
              <a:t>If readers accept your warrant, you can then present specific evidence to develop your claim.</a:t>
            </a:r>
            <a:br>
              <a:rPr lang="en-US" altLang="it-IT" sz="3600" dirty="0">
                <a:solidFill>
                  <a:srgbClr val="FF0000"/>
                </a:solidFill>
                <a:cs typeface="Times New Roman" panose="02020603050405020304" pitchFamily="18" charset="0"/>
              </a:rPr>
            </a:br>
            <a:r>
              <a:rPr lang="en-US" altLang="it-IT" sz="3600" dirty="0">
                <a:solidFill>
                  <a:srgbClr val="FF0000"/>
                </a:solidFill>
              </a:rPr>
              <a:t> </a:t>
            </a:r>
            <a:br>
              <a:rPr lang="en-US" altLang="it-IT" sz="3600" dirty="0">
                <a:solidFill>
                  <a:srgbClr val="FF0000"/>
                </a:solidFill>
              </a:rPr>
            </a:br>
            <a:r>
              <a:rPr lang="en-US" altLang="it-IT" sz="3600" dirty="0">
                <a:solidFill>
                  <a:srgbClr val="FF0000"/>
                </a:solidFill>
              </a:rPr>
              <a:t>If readers challenge your warrant, you must defend it by “backing” it up.</a:t>
            </a:r>
          </a:p>
        </p:txBody>
      </p:sp>
    </p:spTree>
    <p:extLst>
      <p:ext uri="{BB962C8B-B14F-4D97-AF65-F5344CB8AC3E}">
        <p14:creationId xmlns:p14="http://schemas.microsoft.com/office/powerpoint/2010/main" val="3857141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D9D3A7B-4D49-5840-9331-DB491B9BC658}"/>
              </a:ext>
            </a:extLst>
          </p:cNvPr>
          <p:cNvSpPr>
            <a:spLocks noGrp="1" noChangeArrowheads="1"/>
          </p:cNvSpPr>
          <p:nvPr>
            <p:ph type="title"/>
          </p:nvPr>
        </p:nvSpPr>
        <p:spPr/>
        <p:txBody>
          <a:bodyPr/>
          <a:lstStyle/>
          <a:p>
            <a:r>
              <a:rPr lang="en-US" altLang="it-IT"/>
              <a:t>More about warrants...</a:t>
            </a:r>
          </a:p>
        </p:txBody>
      </p:sp>
      <p:sp>
        <p:nvSpPr>
          <p:cNvPr id="13315" name="Rectangle 3">
            <a:extLst>
              <a:ext uri="{FF2B5EF4-FFF2-40B4-BE49-F238E27FC236}">
                <a16:creationId xmlns:a16="http://schemas.microsoft.com/office/drawing/2014/main" id="{04B3D636-015E-1C4F-A7DD-BBB619EE808C}"/>
              </a:ext>
            </a:extLst>
          </p:cNvPr>
          <p:cNvSpPr>
            <a:spLocks noGrp="1" noChangeArrowheads="1"/>
          </p:cNvSpPr>
          <p:nvPr>
            <p:ph type="body" idx="1"/>
          </p:nvPr>
        </p:nvSpPr>
        <p:spPr>
          <a:xfrm>
            <a:off x="849428" y="1485900"/>
            <a:ext cx="7072992" cy="3086100"/>
          </a:xfrm>
        </p:spPr>
        <p:txBody>
          <a:bodyPr/>
          <a:lstStyle/>
          <a:p>
            <a:r>
              <a:rPr lang="en-US" altLang="it-IT" sz="1800"/>
              <a:t>The warrant performs a "linking" function by establishing a mental connection between the grounds and the claim</a:t>
            </a:r>
          </a:p>
          <a:p>
            <a:pPr lvl="1">
              <a:lnSpc>
                <a:spcPct val="110000"/>
              </a:lnSpc>
            </a:pPr>
            <a:r>
              <a:rPr lang="en-US" altLang="it-IT" sz="1500"/>
              <a:t>example: “Muffin is running a temperature.  I’ll bet she has an infection.” </a:t>
            </a:r>
          </a:p>
          <a:p>
            <a:pPr lvl="1">
              <a:lnSpc>
                <a:spcPct val="110000"/>
              </a:lnSpc>
            </a:pPr>
            <a:endParaRPr lang="en-US" altLang="it-IT" sz="1500"/>
          </a:p>
          <a:p>
            <a:pPr lvl="1">
              <a:lnSpc>
                <a:spcPct val="110000"/>
              </a:lnSpc>
            </a:pPr>
            <a:endParaRPr lang="en-US" altLang="it-IT" sz="1500"/>
          </a:p>
          <a:p>
            <a:pPr lvl="1">
              <a:lnSpc>
                <a:spcPct val="110000"/>
              </a:lnSpc>
            </a:pPr>
            <a:r>
              <a:rPr lang="en-US" altLang="it-IT" sz="1500"/>
              <a:t>example: "That dog is probably friendly.  It is a Golden Retriever.”</a:t>
            </a:r>
            <a:endParaRPr lang="en-US" altLang="it-IT"/>
          </a:p>
        </p:txBody>
      </p:sp>
      <p:sp>
        <p:nvSpPr>
          <p:cNvPr id="13316" name="Text Box 4">
            <a:extLst>
              <a:ext uri="{FF2B5EF4-FFF2-40B4-BE49-F238E27FC236}">
                <a16:creationId xmlns:a16="http://schemas.microsoft.com/office/drawing/2014/main" id="{55B271C2-D7E1-454E-9364-BB1CD333FE9C}"/>
              </a:ext>
            </a:extLst>
          </p:cNvPr>
          <p:cNvSpPr txBox="1">
            <a:spLocks noChangeArrowheads="1"/>
          </p:cNvSpPr>
          <p:nvPr/>
        </p:nvSpPr>
        <p:spPr bwMode="auto">
          <a:xfrm>
            <a:off x="620485" y="2571750"/>
            <a:ext cx="7072993" cy="326756"/>
          </a:xfrm>
          <a:prstGeom prst="rect">
            <a:avLst/>
          </a:prstGeom>
          <a:noFill/>
          <a:ln w="9525">
            <a:noFill/>
            <a:miter lim="800000"/>
            <a:headEnd/>
            <a:tailEnd/>
          </a:ln>
          <a:effectLst/>
        </p:spPr>
        <p:txBody>
          <a:bodyPr wrap="square">
            <a:spAutoFit/>
          </a:bodyPr>
          <a:lstStyle/>
          <a:p>
            <a:pPr lvl="1">
              <a:lnSpc>
                <a:spcPct val="110000"/>
              </a:lnSpc>
              <a:defRPr/>
            </a:pPr>
            <a:r>
              <a:rPr lang="en-US" sz="1500" dirty="0">
                <a:solidFill>
                  <a:srgbClr val="5536C8"/>
                </a:solidFill>
                <a:effectLst>
                  <a:outerShdw blurRad="38100" dist="38100" dir="2700000" algn="tl">
                    <a:srgbClr val="000000"/>
                  </a:outerShdw>
                </a:effectLst>
              </a:rPr>
              <a:t>(warrant: sign reasoning; a fever is a reliable sign of an infection)</a:t>
            </a:r>
            <a:endParaRPr lang="en-US" dirty="0">
              <a:latin typeface="Times New Roman" charset="0"/>
            </a:endParaRPr>
          </a:p>
        </p:txBody>
      </p:sp>
      <p:sp>
        <p:nvSpPr>
          <p:cNvPr id="13317" name="Text Box 5">
            <a:extLst>
              <a:ext uri="{FF2B5EF4-FFF2-40B4-BE49-F238E27FC236}">
                <a16:creationId xmlns:a16="http://schemas.microsoft.com/office/drawing/2014/main" id="{47AD94E4-4734-0C47-8EB7-0A45C0E8D8E5}"/>
              </a:ext>
            </a:extLst>
          </p:cNvPr>
          <p:cNvSpPr txBox="1">
            <a:spLocks noChangeArrowheads="1"/>
          </p:cNvSpPr>
          <p:nvPr/>
        </p:nvSpPr>
        <p:spPr bwMode="auto">
          <a:xfrm>
            <a:off x="1110342" y="3430358"/>
            <a:ext cx="6812077" cy="323165"/>
          </a:xfrm>
          <a:prstGeom prst="rect">
            <a:avLst/>
          </a:prstGeom>
          <a:noFill/>
          <a:ln w="9525">
            <a:noFill/>
            <a:miter lim="800000"/>
            <a:headEnd/>
            <a:tailEnd/>
          </a:ln>
          <a:effectLst/>
        </p:spPr>
        <p:txBody>
          <a:bodyPr wrap="square">
            <a:spAutoFit/>
          </a:bodyPr>
          <a:lstStyle/>
          <a:p>
            <a:pPr>
              <a:spcBef>
                <a:spcPct val="50000"/>
              </a:spcBef>
              <a:defRPr/>
            </a:pPr>
            <a:r>
              <a:rPr lang="en-US" sz="1500">
                <a:solidFill>
                  <a:srgbClr val="5536C8"/>
                </a:solidFill>
                <a:effectLst>
                  <a:outerShdw blurRad="38100" dist="38100" dir="2700000" algn="tl">
                    <a:srgbClr val="000000"/>
                  </a:outerShdw>
                </a:effectLst>
              </a:rPr>
              <a:t>(warrant: generalization; most or all Golden Retrievers are friendly)</a:t>
            </a:r>
            <a:endParaRPr lang="en-US" sz="1350">
              <a:solidFill>
                <a:srgbClr val="765DD3"/>
              </a:solidFill>
              <a:effectLst>
                <a:outerShdw blurRad="38100" dist="38100" dir="2700000" algn="tl">
                  <a:srgbClr val="000000"/>
                </a:outerShdw>
              </a:effectLst>
              <a:latin typeface="Times New Roman" charset="0"/>
            </a:endParaRPr>
          </a:p>
        </p:txBody>
      </p:sp>
    </p:spTree>
    <p:extLst>
      <p:ext uri="{BB962C8B-B14F-4D97-AF65-F5344CB8AC3E}">
        <p14:creationId xmlns:p14="http://schemas.microsoft.com/office/powerpoint/2010/main" val="978737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fade">
                                      <p:cBhvr>
                                        <p:cTn id="12" dur="2000"/>
                                        <p:tgtEl>
                                          <p:spTgt spid="1331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315">
                                            <p:txEl>
                                              <p:pRg st="1" end="1"/>
                                            </p:txEl>
                                          </p:spTgt>
                                        </p:tgtEl>
                                        <p:attrNameLst>
                                          <p:attrName>style.visibility</p:attrName>
                                        </p:attrNameLst>
                                      </p:cBhvr>
                                      <p:to>
                                        <p:strVal val="visible"/>
                                      </p:to>
                                    </p:set>
                                    <p:animEffect transition="in" filter="fade">
                                      <p:cBhvr>
                                        <p:cTn id="15" dur="2000"/>
                                        <p:tgtEl>
                                          <p:spTgt spid="1331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315">
                                            <p:txEl>
                                              <p:pRg st="4" end="4"/>
                                            </p:txEl>
                                          </p:spTgt>
                                        </p:tgtEl>
                                        <p:attrNameLst>
                                          <p:attrName>style.visibility</p:attrName>
                                        </p:attrNameLst>
                                      </p:cBhvr>
                                      <p:to>
                                        <p:strVal val="visible"/>
                                      </p:to>
                                    </p:set>
                                    <p:animEffect transition="in" filter="fade">
                                      <p:cBhvr>
                                        <p:cTn id="18" dur="2000"/>
                                        <p:tgtEl>
                                          <p:spTgt spid="1331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13316"/>
                                        </p:tgtEl>
                                        <p:attrNameLst>
                                          <p:attrName>style.visibility</p:attrName>
                                        </p:attrNameLst>
                                      </p:cBhvr>
                                      <p:to>
                                        <p:strVal val="visible"/>
                                      </p:to>
                                    </p:set>
                                    <p:animEffect transition="in" filter="blinds(vertical)">
                                      <p:cBhvr>
                                        <p:cTn id="23" dur="500"/>
                                        <p:tgtEl>
                                          <p:spTgt spid="133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13317"/>
                                        </p:tgtEl>
                                        <p:attrNameLst>
                                          <p:attrName>style.visibility</p:attrName>
                                        </p:attrNameLst>
                                      </p:cBhvr>
                                      <p:to>
                                        <p:strVal val="visible"/>
                                      </p:to>
                                    </p:set>
                                    <p:animEffect transition="in" filter="blinds(vertical)">
                                      <p:cBhvr>
                                        <p:cTn id="28"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P spid="13316" grpId="0" autoUpdateAnimBg="0"/>
      <p:bldP spid="1331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781883D1-E3FD-2142-83BF-C7111DFE58A1}"/>
              </a:ext>
            </a:extLst>
          </p:cNvPr>
          <p:cNvSpPr>
            <a:spLocks noGrp="1" noChangeArrowheads="1"/>
          </p:cNvSpPr>
          <p:nvPr>
            <p:ph type="title"/>
          </p:nvPr>
        </p:nvSpPr>
        <p:spPr/>
        <p:txBody>
          <a:bodyPr/>
          <a:lstStyle/>
          <a:p>
            <a:r>
              <a:rPr lang="en-US" altLang="it-IT"/>
              <a:t>Still more about warrants...</a:t>
            </a:r>
          </a:p>
        </p:txBody>
      </p:sp>
      <p:sp>
        <p:nvSpPr>
          <p:cNvPr id="31746" name="Rectangle 2">
            <a:extLst>
              <a:ext uri="{FF2B5EF4-FFF2-40B4-BE49-F238E27FC236}">
                <a16:creationId xmlns:a16="http://schemas.microsoft.com/office/drawing/2014/main" id="{F5E047E3-5653-2647-B32F-79886699FD04}"/>
              </a:ext>
            </a:extLst>
          </p:cNvPr>
          <p:cNvSpPr>
            <a:spLocks noGrp="1" noChangeArrowheads="1"/>
          </p:cNvSpPr>
          <p:nvPr>
            <p:ph type="body" idx="1"/>
          </p:nvPr>
        </p:nvSpPr>
        <p:spPr>
          <a:xfrm>
            <a:off x="870858" y="1028700"/>
            <a:ext cx="7609114" cy="3086100"/>
          </a:xfrm>
        </p:spPr>
        <p:txBody>
          <a:bodyPr/>
          <a:lstStyle/>
          <a:p>
            <a:pPr>
              <a:lnSpc>
                <a:spcPct val="80000"/>
              </a:lnSpc>
            </a:pPr>
            <a:r>
              <a:rPr lang="en-US" altLang="it-IT" sz="1800" dirty="0"/>
              <a:t>warrants can be based on:</a:t>
            </a:r>
          </a:p>
          <a:p>
            <a:pPr>
              <a:lnSpc>
                <a:spcPct val="110000"/>
              </a:lnSpc>
            </a:pPr>
            <a:r>
              <a:rPr lang="en-US" altLang="it-IT" sz="1800" b="1" dirty="0"/>
              <a:t>ethos:</a:t>
            </a:r>
            <a:r>
              <a:rPr lang="en-US" altLang="it-IT" sz="1800" dirty="0"/>
              <a:t> source credibility, authority</a:t>
            </a:r>
          </a:p>
          <a:p>
            <a:pPr>
              <a:lnSpc>
                <a:spcPct val="110000"/>
              </a:lnSpc>
            </a:pPr>
            <a:r>
              <a:rPr lang="en-US" altLang="it-IT" sz="1800" b="1" dirty="0"/>
              <a:t>logos:</a:t>
            </a:r>
            <a:r>
              <a:rPr lang="en-US" altLang="it-IT" sz="1800" dirty="0"/>
              <a:t> reason-giving, induction, deduction</a:t>
            </a:r>
          </a:p>
          <a:p>
            <a:pPr>
              <a:lnSpc>
                <a:spcPct val="110000"/>
              </a:lnSpc>
            </a:pPr>
            <a:r>
              <a:rPr lang="en-US" altLang="it-IT" sz="1800" b="1" dirty="0"/>
              <a:t>pathos:</a:t>
            </a:r>
            <a:r>
              <a:rPr lang="en-US" altLang="it-IT" sz="1800" dirty="0"/>
              <a:t> emotional or motivational appeals</a:t>
            </a:r>
          </a:p>
          <a:p>
            <a:pPr>
              <a:lnSpc>
                <a:spcPct val="110000"/>
              </a:lnSpc>
            </a:pPr>
            <a:r>
              <a:rPr lang="en-US" altLang="it-IT" sz="1800" b="1" dirty="0"/>
              <a:t>value premises:</a:t>
            </a:r>
            <a:r>
              <a:rPr lang="en-US" altLang="it-IT" sz="1800" dirty="0"/>
              <a:t> values shared by, or presumed to be shared by, the receiver(s)</a:t>
            </a:r>
          </a:p>
          <a:p>
            <a:pPr>
              <a:lnSpc>
                <a:spcPct val="80000"/>
              </a:lnSpc>
            </a:pPr>
            <a:endParaRPr lang="en-US" altLang="it-IT" sz="1800" dirty="0"/>
          </a:p>
          <a:p>
            <a:pPr>
              <a:lnSpc>
                <a:spcPct val="80000"/>
              </a:lnSpc>
            </a:pPr>
            <a:r>
              <a:rPr lang="en-US" altLang="it-IT" sz="1800" dirty="0"/>
              <a:t>note: These categories aren't mutually exclusive; there is considerable overlap among the three.</a:t>
            </a:r>
            <a:endParaRPr lang="en-US" altLang="it-IT" dirty="0"/>
          </a:p>
        </p:txBody>
      </p:sp>
    </p:spTree>
    <p:extLst>
      <p:ext uri="{BB962C8B-B14F-4D97-AF65-F5344CB8AC3E}">
        <p14:creationId xmlns:p14="http://schemas.microsoft.com/office/powerpoint/2010/main" val="4181510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6">
                                            <p:txEl>
                                              <p:pRg st="0" end="0"/>
                                            </p:txEl>
                                          </p:spTgt>
                                        </p:tgtEl>
                                        <p:attrNameLst>
                                          <p:attrName>style.visibility</p:attrName>
                                        </p:attrNameLst>
                                      </p:cBhvr>
                                      <p:to>
                                        <p:strVal val="visible"/>
                                      </p:to>
                                    </p:set>
                                    <p:animEffect transition="in" filter="fade">
                                      <p:cBhvr>
                                        <p:cTn id="12" dur="2000"/>
                                        <p:tgtEl>
                                          <p:spTgt spid="3174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6">
                                            <p:txEl>
                                              <p:pRg st="1" end="1"/>
                                            </p:txEl>
                                          </p:spTgt>
                                        </p:tgtEl>
                                        <p:attrNameLst>
                                          <p:attrName>style.visibility</p:attrName>
                                        </p:attrNameLst>
                                      </p:cBhvr>
                                      <p:to>
                                        <p:strVal val="visible"/>
                                      </p:to>
                                    </p:set>
                                    <p:animEffect transition="in" filter="fade">
                                      <p:cBhvr>
                                        <p:cTn id="17" dur="2000"/>
                                        <p:tgtEl>
                                          <p:spTgt spid="3174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46">
                                            <p:txEl>
                                              <p:pRg st="2" end="2"/>
                                            </p:txEl>
                                          </p:spTgt>
                                        </p:tgtEl>
                                        <p:attrNameLst>
                                          <p:attrName>style.visibility</p:attrName>
                                        </p:attrNameLst>
                                      </p:cBhvr>
                                      <p:to>
                                        <p:strVal val="visible"/>
                                      </p:to>
                                    </p:set>
                                    <p:animEffect transition="in" filter="fade">
                                      <p:cBhvr>
                                        <p:cTn id="22" dur="2000"/>
                                        <p:tgtEl>
                                          <p:spTgt spid="3174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46">
                                            <p:txEl>
                                              <p:pRg st="3" end="3"/>
                                            </p:txEl>
                                          </p:spTgt>
                                        </p:tgtEl>
                                        <p:attrNameLst>
                                          <p:attrName>style.visibility</p:attrName>
                                        </p:attrNameLst>
                                      </p:cBhvr>
                                      <p:to>
                                        <p:strVal val="visible"/>
                                      </p:to>
                                    </p:set>
                                    <p:animEffect transition="in" filter="fade">
                                      <p:cBhvr>
                                        <p:cTn id="27" dur="2000"/>
                                        <p:tgtEl>
                                          <p:spTgt spid="3174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746">
                                            <p:txEl>
                                              <p:pRg st="4" end="4"/>
                                            </p:txEl>
                                          </p:spTgt>
                                        </p:tgtEl>
                                        <p:attrNameLst>
                                          <p:attrName>style.visibility</p:attrName>
                                        </p:attrNameLst>
                                      </p:cBhvr>
                                      <p:to>
                                        <p:strVal val="visible"/>
                                      </p:to>
                                    </p:set>
                                    <p:animEffect transition="in" filter="fade">
                                      <p:cBhvr>
                                        <p:cTn id="32" dur="2000"/>
                                        <p:tgtEl>
                                          <p:spTgt spid="3174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746">
                                            <p:txEl>
                                              <p:pRg st="6" end="6"/>
                                            </p:txEl>
                                          </p:spTgt>
                                        </p:tgtEl>
                                        <p:attrNameLst>
                                          <p:attrName>style.visibility</p:attrName>
                                        </p:attrNameLst>
                                      </p:cBhvr>
                                      <p:to>
                                        <p:strVal val="visible"/>
                                      </p:to>
                                    </p:set>
                                    <p:animEffect transition="in" filter="fade">
                                      <p:cBhvr>
                                        <p:cTn id="37" dur="2000"/>
                                        <p:tgtEl>
                                          <p:spTgt spid="317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CC2A01E-9E04-894B-B8CC-5A031C8BA4F1}"/>
              </a:ext>
            </a:extLst>
          </p:cNvPr>
          <p:cNvSpPr>
            <a:spLocks noGrp="1" noChangeArrowheads="1"/>
          </p:cNvSpPr>
          <p:nvPr>
            <p:ph type="title"/>
          </p:nvPr>
        </p:nvSpPr>
        <p:spPr>
          <a:xfrm>
            <a:off x="457200" y="2034268"/>
            <a:ext cx="8229600" cy="857250"/>
          </a:xfrm>
        </p:spPr>
        <p:txBody>
          <a:bodyPr/>
          <a:lstStyle/>
          <a:p>
            <a:r>
              <a:rPr lang="en-US" altLang="it-IT" sz="4000" dirty="0">
                <a:cs typeface="Times New Roman" panose="02020603050405020304" pitchFamily="18" charset="0"/>
              </a:rPr>
              <a:t>The Toulmin model of reasoning is more flexible than formal logic and therefore works better in real-life situations.  </a:t>
            </a:r>
            <a:r>
              <a:rPr lang="en-US" altLang="it-IT" sz="4000" dirty="0">
                <a:solidFill>
                  <a:srgbClr val="FF0000"/>
                </a:solidFill>
                <a:cs typeface="Times New Roman" panose="02020603050405020304" pitchFamily="18" charset="0"/>
              </a:rPr>
              <a:t>Qualification</a:t>
            </a:r>
            <a:r>
              <a:rPr lang="en-US" altLang="it-IT" sz="4000" dirty="0">
                <a:cs typeface="Times New Roman" panose="02020603050405020304" pitchFamily="18" charset="0"/>
              </a:rPr>
              <a:t> helps achieve this flexibility.</a:t>
            </a:r>
            <a:r>
              <a:rPr lang="en-US" altLang="it-IT" sz="4000" dirty="0"/>
              <a:t> </a:t>
            </a:r>
          </a:p>
        </p:txBody>
      </p:sp>
    </p:spTree>
    <p:extLst>
      <p:ext uri="{BB962C8B-B14F-4D97-AF65-F5344CB8AC3E}">
        <p14:creationId xmlns:p14="http://schemas.microsoft.com/office/powerpoint/2010/main" val="311619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3AE43D-443C-9B43-8229-373967465282}"/>
              </a:ext>
            </a:extLst>
          </p:cNvPr>
          <p:cNvSpPr>
            <a:spLocks noGrp="1" noChangeArrowheads="1"/>
          </p:cNvSpPr>
          <p:nvPr>
            <p:ph type="title"/>
          </p:nvPr>
        </p:nvSpPr>
        <p:spPr>
          <a:xfrm>
            <a:off x="457200" y="2143125"/>
            <a:ext cx="8229600" cy="857250"/>
          </a:xfrm>
        </p:spPr>
        <p:txBody>
          <a:bodyPr/>
          <a:lstStyle/>
          <a:p>
            <a:r>
              <a:rPr lang="en-US" altLang="it-IT" i="1" dirty="0">
                <a:solidFill>
                  <a:srgbClr val="FF0000"/>
                </a:solidFill>
              </a:rPr>
              <a:t>qualifiers</a:t>
            </a:r>
            <a:r>
              <a:rPr lang="en-US" altLang="it-IT" dirty="0">
                <a:solidFill>
                  <a:schemeClr val="tx1"/>
                </a:solidFill>
              </a:rPr>
              <a:t> (words and phrases that place limits on claims) play an essential role in arguments.</a:t>
            </a:r>
          </a:p>
        </p:txBody>
      </p:sp>
    </p:spTree>
    <p:extLst>
      <p:ext uri="{BB962C8B-B14F-4D97-AF65-F5344CB8AC3E}">
        <p14:creationId xmlns:p14="http://schemas.microsoft.com/office/powerpoint/2010/main" val="2146081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3050C0D-DF42-9044-9008-9DE5A21D5152}"/>
              </a:ext>
            </a:extLst>
          </p:cNvPr>
          <p:cNvSpPr>
            <a:spLocks noGrp="1" noChangeArrowheads="1"/>
          </p:cNvSpPr>
          <p:nvPr>
            <p:ph type="title"/>
          </p:nvPr>
        </p:nvSpPr>
        <p:spPr>
          <a:xfrm>
            <a:off x="381000" y="1903639"/>
            <a:ext cx="8229600" cy="857250"/>
          </a:xfrm>
        </p:spPr>
        <p:txBody>
          <a:bodyPr/>
          <a:lstStyle/>
          <a:p>
            <a:r>
              <a:rPr lang="en-US" altLang="it-IT" b="1" dirty="0">
                <a:solidFill>
                  <a:srgbClr val="FF0000"/>
                </a:solidFill>
              </a:rPr>
              <a:t>A qualifier </a:t>
            </a:r>
            <a:r>
              <a:rPr lang="en-US" altLang="it-IT" b="1" i="1" dirty="0">
                <a:solidFill>
                  <a:srgbClr val="FF0000"/>
                </a:solidFill>
              </a:rPr>
              <a:t>limits</a:t>
            </a:r>
            <a:r>
              <a:rPr lang="en-US" altLang="it-IT" b="1" dirty="0">
                <a:solidFill>
                  <a:srgbClr val="FF0000"/>
                </a:solidFill>
              </a:rPr>
              <a:t> a claim</a:t>
            </a:r>
            <a:br>
              <a:rPr lang="en-US" altLang="it-IT" b="1" dirty="0">
                <a:solidFill>
                  <a:schemeClr val="tx1"/>
                </a:solidFill>
              </a:rPr>
            </a:br>
            <a:br>
              <a:rPr lang="en-US" altLang="it-IT" dirty="0">
                <a:solidFill>
                  <a:schemeClr val="tx1"/>
                </a:solidFill>
              </a:rPr>
            </a:br>
            <a:r>
              <a:rPr lang="en-US" altLang="it-IT" dirty="0">
                <a:solidFill>
                  <a:schemeClr val="tx1"/>
                </a:solidFill>
              </a:rPr>
              <a:t>	Some qualifiers: usually, sometimes, in most cases, often, few, many, it is possible, perhaps, rarely, in some cases.</a:t>
            </a:r>
          </a:p>
        </p:txBody>
      </p:sp>
    </p:spTree>
    <p:extLst>
      <p:ext uri="{BB962C8B-B14F-4D97-AF65-F5344CB8AC3E}">
        <p14:creationId xmlns:p14="http://schemas.microsoft.com/office/powerpoint/2010/main" val="171491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4255C3-7486-DC4A-AF26-5FF12B616C74}"/>
              </a:ext>
            </a:extLst>
          </p:cNvPr>
          <p:cNvSpPr>
            <a:spLocks noGrp="1"/>
          </p:cNvSpPr>
          <p:nvPr>
            <p:ph type="title"/>
          </p:nvPr>
        </p:nvSpPr>
        <p:spPr/>
        <p:txBody>
          <a:bodyPr/>
          <a:lstStyle/>
          <a:p>
            <a:r>
              <a:rPr lang="it-IT" dirty="0"/>
              <a:t>FACTS AND RULE CHANGE</a:t>
            </a:r>
          </a:p>
        </p:txBody>
      </p:sp>
      <p:sp>
        <p:nvSpPr>
          <p:cNvPr id="3" name="Segnaposto contenuto 2">
            <a:extLst>
              <a:ext uri="{FF2B5EF4-FFF2-40B4-BE49-F238E27FC236}">
                <a16:creationId xmlns:a16="http://schemas.microsoft.com/office/drawing/2014/main" id="{3D6064B5-D05A-4247-9077-B8B027BCC837}"/>
              </a:ext>
            </a:extLst>
          </p:cNvPr>
          <p:cNvSpPr>
            <a:spLocks noGrp="1"/>
          </p:cNvSpPr>
          <p:nvPr>
            <p:ph idx="1"/>
          </p:nvPr>
        </p:nvSpPr>
        <p:spPr/>
        <p:txBody>
          <a:bodyPr/>
          <a:lstStyle/>
          <a:p>
            <a:r>
              <a:rPr lang="it-IT" dirty="0" err="1"/>
              <a:t>Facts</a:t>
            </a:r>
            <a:r>
              <a:rPr lang="it-IT" dirty="0"/>
              <a:t> </a:t>
            </a:r>
            <a:r>
              <a:rPr lang="it-IT" i="1" dirty="0" err="1"/>
              <a:t>change</a:t>
            </a:r>
            <a:endParaRPr lang="it-IT" dirty="0"/>
          </a:p>
          <a:p>
            <a:r>
              <a:rPr lang="it-IT" dirty="0"/>
              <a:t>General </a:t>
            </a:r>
            <a:r>
              <a:rPr lang="it-IT" dirty="0" err="1"/>
              <a:t>rules</a:t>
            </a:r>
            <a:r>
              <a:rPr lang="it-IT" dirty="0"/>
              <a:t> are </a:t>
            </a:r>
            <a:r>
              <a:rPr lang="it-IT" dirty="0" err="1"/>
              <a:t>written</a:t>
            </a:r>
            <a:r>
              <a:rPr lang="it-IT" dirty="0"/>
              <a:t> to work out </a:t>
            </a:r>
            <a:r>
              <a:rPr lang="it-IT" i="1" dirty="0" err="1"/>
              <a:t>different</a:t>
            </a:r>
            <a:r>
              <a:rPr lang="it-IT" i="1" dirty="0"/>
              <a:t> sets of </a:t>
            </a:r>
            <a:r>
              <a:rPr lang="it-IT" i="1" dirty="0" err="1"/>
              <a:t>facts</a:t>
            </a:r>
            <a:r>
              <a:rPr lang="it-IT" dirty="0"/>
              <a:t> and generate </a:t>
            </a:r>
            <a:r>
              <a:rPr lang="it-IT" dirty="0" err="1"/>
              <a:t>different</a:t>
            </a:r>
            <a:r>
              <a:rPr lang="it-IT" dirty="0"/>
              <a:t> </a:t>
            </a:r>
            <a:r>
              <a:rPr lang="it-IT" dirty="0" err="1"/>
              <a:t>consequences</a:t>
            </a:r>
            <a:endParaRPr lang="it-IT" dirty="0"/>
          </a:p>
          <a:p>
            <a:r>
              <a:rPr lang="it-IT" dirty="0"/>
              <a:t>New </a:t>
            </a:r>
            <a:r>
              <a:rPr lang="it-IT" i="1" dirty="0" err="1"/>
              <a:t>rules</a:t>
            </a:r>
            <a:r>
              <a:rPr lang="it-IT" dirty="0"/>
              <a:t> are </a:t>
            </a:r>
            <a:r>
              <a:rPr lang="it-IT" dirty="0" err="1"/>
              <a:t>introduced</a:t>
            </a:r>
            <a:r>
              <a:rPr lang="it-IT" dirty="0"/>
              <a:t> </a:t>
            </a:r>
            <a:r>
              <a:rPr lang="it-IT" dirty="0" err="1"/>
              <a:t>that</a:t>
            </a:r>
            <a:r>
              <a:rPr lang="it-IT" dirty="0"/>
              <a:t> work </a:t>
            </a:r>
            <a:r>
              <a:rPr lang="it-IT" i="1" dirty="0" err="1"/>
              <a:t>because</a:t>
            </a:r>
            <a:r>
              <a:rPr lang="it-IT" i="1" dirty="0"/>
              <a:t> of the </a:t>
            </a:r>
            <a:r>
              <a:rPr lang="it-IT" i="1" dirty="0" err="1"/>
              <a:t>defeasibility</a:t>
            </a:r>
            <a:endParaRPr lang="it-IT" dirty="0"/>
          </a:p>
        </p:txBody>
      </p:sp>
      <p:sp>
        <p:nvSpPr>
          <p:cNvPr id="4" name="Segnaposto piè di pagina 3">
            <a:extLst>
              <a:ext uri="{FF2B5EF4-FFF2-40B4-BE49-F238E27FC236}">
                <a16:creationId xmlns:a16="http://schemas.microsoft.com/office/drawing/2014/main" id="{ED63D51A-0B4F-7B4D-93CE-72CCEEDC9EA2}"/>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5400882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29B28AF-D7CE-B94D-8464-2F59A5E062DD}"/>
              </a:ext>
            </a:extLst>
          </p:cNvPr>
          <p:cNvSpPr>
            <a:spLocks noGrp="1" noChangeArrowheads="1"/>
          </p:cNvSpPr>
          <p:nvPr>
            <p:ph type="title"/>
          </p:nvPr>
        </p:nvSpPr>
        <p:spPr>
          <a:xfrm>
            <a:off x="457200" y="2001611"/>
            <a:ext cx="8229600" cy="857250"/>
          </a:xfrm>
        </p:spPr>
        <p:txBody>
          <a:bodyPr/>
          <a:lstStyle/>
          <a:p>
            <a:r>
              <a:rPr lang="en-US" altLang="it-IT" dirty="0">
                <a:solidFill>
                  <a:schemeClr val="tx1"/>
                </a:solidFill>
                <a:cs typeface="Times New Roman" panose="02020603050405020304" pitchFamily="18" charset="0"/>
              </a:rPr>
              <a:t>The qualifier indicates the strength of the leap from the grounds to the claim and may limit how universally the claim applies.</a:t>
            </a:r>
            <a:r>
              <a:rPr lang="en-US" altLang="it-IT" dirty="0">
                <a:cs typeface="Times New Roman" panose="02020603050405020304" pitchFamily="18" charset="0"/>
              </a:rPr>
              <a:t> </a:t>
            </a:r>
          </a:p>
        </p:txBody>
      </p:sp>
    </p:spTree>
    <p:extLst>
      <p:ext uri="{BB962C8B-B14F-4D97-AF65-F5344CB8AC3E}">
        <p14:creationId xmlns:p14="http://schemas.microsoft.com/office/powerpoint/2010/main" val="893452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00B7FB5-D8E9-694B-B140-FF2F8BEA2C22}"/>
              </a:ext>
            </a:extLst>
          </p:cNvPr>
          <p:cNvSpPr>
            <a:spLocks noGrp="1" noChangeArrowheads="1"/>
          </p:cNvSpPr>
          <p:nvPr>
            <p:ph type="title"/>
          </p:nvPr>
        </p:nvSpPr>
        <p:spPr>
          <a:xfrm>
            <a:off x="457200" y="1979839"/>
            <a:ext cx="8229600" cy="857250"/>
          </a:xfrm>
        </p:spPr>
        <p:txBody>
          <a:bodyPr/>
          <a:lstStyle/>
          <a:p>
            <a:r>
              <a:rPr lang="en-US" altLang="it-IT" dirty="0">
                <a:solidFill>
                  <a:schemeClr val="tx1"/>
                </a:solidFill>
              </a:rPr>
              <a:t>Toulmin logic, in fact, encourages you to limit your responsibilities in an argument through the effective use of qualifiers.  You save time if you qualify a claim early in the writing process.</a:t>
            </a:r>
          </a:p>
        </p:txBody>
      </p:sp>
    </p:spTree>
    <p:extLst>
      <p:ext uri="{BB962C8B-B14F-4D97-AF65-F5344CB8AC3E}">
        <p14:creationId xmlns:p14="http://schemas.microsoft.com/office/powerpoint/2010/main" val="12865486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45084DB-1CDF-5043-BA01-A63604005F27}"/>
              </a:ext>
            </a:extLst>
          </p:cNvPr>
          <p:cNvSpPr>
            <a:spLocks noGrp="1" noChangeArrowheads="1"/>
          </p:cNvSpPr>
          <p:nvPr>
            <p:ph type="title"/>
          </p:nvPr>
        </p:nvSpPr>
        <p:spPr>
          <a:xfrm>
            <a:off x="457200" y="2654754"/>
            <a:ext cx="8229600" cy="857250"/>
          </a:xfrm>
        </p:spPr>
        <p:txBody>
          <a:bodyPr/>
          <a:lstStyle/>
          <a:p>
            <a:r>
              <a:rPr lang="en-US" altLang="it-IT" dirty="0">
                <a:solidFill>
                  <a:schemeClr val="tx1"/>
                </a:solidFill>
              </a:rPr>
              <a:t>Here’s an unqualified claim:</a:t>
            </a:r>
            <a:br>
              <a:rPr lang="en-US" altLang="it-IT" dirty="0">
                <a:solidFill>
                  <a:schemeClr val="tx1"/>
                </a:solidFill>
              </a:rPr>
            </a:br>
            <a:br>
              <a:rPr lang="en-US" altLang="it-IT" dirty="0">
                <a:solidFill>
                  <a:schemeClr val="tx1"/>
                </a:solidFill>
              </a:rPr>
            </a:br>
            <a:br>
              <a:rPr lang="en-US" altLang="it-IT" dirty="0">
                <a:solidFill>
                  <a:schemeClr val="tx1"/>
                </a:solidFill>
              </a:rPr>
            </a:br>
            <a:r>
              <a:rPr lang="en-US" altLang="it-IT" dirty="0">
                <a:solidFill>
                  <a:schemeClr val="tx1"/>
                </a:solidFill>
              </a:rPr>
              <a:t>People who don’t go to college earn less than those who do.</a:t>
            </a:r>
            <a:br>
              <a:rPr lang="en-US" altLang="it-IT" dirty="0">
                <a:solidFill>
                  <a:schemeClr val="tx1"/>
                </a:solidFill>
              </a:rPr>
            </a:br>
            <a:br>
              <a:rPr lang="en-US" altLang="it-IT" dirty="0">
                <a:solidFill>
                  <a:schemeClr val="tx1"/>
                </a:solidFill>
              </a:rPr>
            </a:br>
            <a:endParaRPr lang="en-US" altLang="it-IT" dirty="0">
              <a:solidFill>
                <a:schemeClr val="tx1"/>
              </a:solidFill>
            </a:endParaRPr>
          </a:p>
        </p:txBody>
      </p:sp>
    </p:spTree>
    <p:extLst>
      <p:ext uri="{BB962C8B-B14F-4D97-AF65-F5344CB8AC3E}">
        <p14:creationId xmlns:p14="http://schemas.microsoft.com/office/powerpoint/2010/main" val="3608836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45B4E46-9AA7-9C4B-A8F1-E338F93472FE}"/>
              </a:ext>
            </a:extLst>
          </p:cNvPr>
          <p:cNvSpPr>
            <a:spLocks noGrp="1" noChangeArrowheads="1"/>
          </p:cNvSpPr>
          <p:nvPr>
            <p:ph type="title"/>
          </p:nvPr>
        </p:nvSpPr>
        <p:spPr>
          <a:xfrm>
            <a:off x="457200" y="1881868"/>
            <a:ext cx="8229600" cy="857250"/>
          </a:xfrm>
        </p:spPr>
        <p:txBody>
          <a:bodyPr/>
          <a:lstStyle/>
          <a:p>
            <a:r>
              <a:rPr lang="en-US" altLang="it-IT" dirty="0">
                <a:solidFill>
                  <a:schemeClr val="tx1"/>
                </a:solidFill>
              </a:rPr>
              <a:t>And a qualified version:</a:t>
            </a:r>
            <a:br>
              <a:rPr lang="en-US" altLang="it-IT" dirty="0">
                <a:solidFill>
                  <a:schemeClr val="tx1"/>
                </a:solidFill>
              </a:rPr>
            </a:br>
            <a:br>
              <a:rPr lang="en-US" altLang="it-IT" dirty="0">
                <a:solidFill>
                  <a:schemeClr val="tx1"/>
                </a:solidFill>
              </a:rPr>
            </a:br>
            <a:r>
              <a:rPr lang="en-US" altLang="it-IT" dirty="0">
                <a:solidFill>
                  <a:schemeClr val="tx1"/>
                </a:solidFill>
              </a:rPr>
              <a:t> </a:t>
            </a:r>
            <a:r>
              <a:rPr lang="en-US" altLang="it-IT" b="1" i="1" dirty="0">
                <a:solidFill>
                  <a:schemeClr val="tx1"/>
                </a:solidFill>
              </a:rPr>
              <a:t>In most cases</a:t>
            </a:r>
            <a:r>
              <a:rPr lang="en-US" altLang="it-IT" dirty="0">
                <a:solidFill>
                  <a:schemeClr val="tx1"/>
                </a:solidFill>
              </a:rPr>
              <a:t>, people who don’t go to college earn less than those who do.</a:t>
            </a:r>
          </a:p>
        </p:txBody>
      </p:sp>
    </p:spTree>
    <p:extLst>
      <p:ext uri="{BB962C8B-B14F-4D97-AF65-F5344CB8AC3E}">
        <p14:creationId xmlns:p14="http://schemas.microsoft.com/office/powerpoint/2010/main" val="3658317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A480B99-A21C-A04B-93B4-143B463DB3E4}"/>
              </a:ext>
            </a:extLst>
          </p:cNvPr>
          <p:cNvSpPr>
            <a:spLocks noGrp="1" noChangeArrowheads="1"/>
          </p:cNvSpPr>
          <p:nvPr>
            <p:ph type="title"/>
          </p:nvPr>
        </p:nvSpPr>
        <p:spPr>
          <a:xfrm>
            <a:off x="457200" y="2571750"/>
            <a:ext cx="8229600" cy="857250"/>
          </a:xfrm>
        </p:spPr>
        <p:txBody>
          <a:bodyPr/>
          <a:lstStyle/>
          <a:p>
            <a:r>
              <a:rPr lang="en-US" altLang="it-IT"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t>Your SAT scores are in the 98</a:t>
            </a:r>
            <a:r>
              <a:rPr lang="en-US" altLang="it-IT" baseline="30000"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t>th</a:t>
            </a:r>
            <a:r>
              <a:rPr lang="en-US" altLang="it-IT"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t> percentile, so you will get into a top-notch college if you want to. (an unqualified claim)</a:t>
            </a:r>
            <a:br>
              <a:rPr lang="en-US" altLang="it-IT"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br>
            <a:br>
              <a:rPr lang="en-US" altLang="it-IT"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br>
            <a:endParaRPr lang="en-US" altLang="it-IT" dirty="0">
              <a:solidFill>
                <a:schemeClr val="tx1"/>
              </a:solidFill>
            </a:endParaRPr>
          </a:p>
        </p:txBody>
      </p:sp>
    </p:spTree>
    <p:extLst>
      <p:ext uri="{BB962C8B-B14F-4D97-AF65-F5344CB8AC3E}">
        <p14:creationId xmlns:p14="http://schemas.microsoft.com/office/powerpoint/2010/main" val="31775330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B7555E4-3820-2B41-B048-90FF0D18636F}"/>
              </a:ext>
            </a:extLst>
          </p:cNvPr>
          <p:cNvSpPr>
            <a:spLocks noGrp="1" noChangeArrowheads="1"/>
          </p:cNvSpPr>
          <p:nvPr>
            <p:ph type="title"/>
          </p:nvPr>
        </p:nvSpPr>
        <p:spPr>
          <a:xfrm>
            <a:off x="457200" y="1881868"/>
            <a:ext cx="8229600" cy="857250"/>
          </a:xfrm>
        </p:spPr>
        <p:txBody>
          <a:bodyPr/>
          <a:lstStyle/>
          <a:p>
            <a:r>
              <a:rPr lang="en-US" altLang="it-IT"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t>Your SAT scores are in the 98</a:t>
            </a:r>
            <a:r>
              <a:rPr lang="en-US" altLang="it-IT" baseline="30000"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t>th</a:t>
            </a:r>
            <a:r>
              <a:rPr lang="en-US" altLang="it-IT"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t> percentile, so you </a:t>
            </a:r>
            <a:r>
              <a:rPr lang="en-US" altLang="it-IT" b="1" i="1"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t>probably </a:t>
            </a:r>
            <a:r>
              <a:rPr lang="en-US" altLang="it-IT" dirty="0">
                <a:solidFill>
                  <a:schemeClr val="tx1"/>
                </a:solidFill>
                <a:latin typeface="Verdana" panose="020B0604030504040204" pitchFamily="34" charset="0"/>
                <a:ea typeface="Arial Unicode MS" panose="020B0604020202020204" pitchFamily="34" charset="-128"/>
                <a:cs typeface="Arial Unicode MS" panose="020B0604020202020204" pitchFamily="34" charset="-128"/>
              </a:rPr>
              <a:t>will get into a top-notch college if you want to. (qualified claim)</a:t>
            </a:r>
          </a:p>
        </p:txBody>
      </p:sp>
    </p:spTree>
    <p:extLst>
      <p:ext uri="{BB962C8B-B14F-4D97-AF65-F5344CB8AC3E}">
        <p14:creationId xmlns:p14="http://schemas.microsoft.com/office/powerpoint/2010/main" val="3618314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42A1C56-2F8C-5644-AA7B-333D676C1035}"/>
              </a:ext>
            </a:extLst>
          </p:cNvPr>
          <p:cNvSpPr>
            <a:spLocks noGrp="1" noChangeArrowheads="1"/>
          </p:cNvSpPr>
          <p:nvPr>
            <p:ph type="title"/>
          </p:nvPr>
        </p:nvSpPr>
        <p:spPr>
          <a:xfrm>
            <a:off x="1657350" y="2143125"/>
            <a:ext cx="5829300" cy="857250"/>
          </a:xfrm>
        </p:spPr>
        <p:txBody>
          <a:bodyPr/>
          <a:lstStyle/>
          <a:p>
            <a:r>
              <a:rPr lang="en-US" altLang="it-IT" dirty="0">
                <a:solidFill>
                  <a:schemeClr val="tx1"/>
                </a:solidFill>
                <a:cs typeface="Times New Roman" panose="02020603050405020304" pitchFamily="18" charset="0"/>
              </a:rPr>
              <a:t>Another part of the Toulmin model is the </a:t>
            </a:r>
            <a:r>
              <a:rPr lang="en-US" altLang="it-IT" i="1" dirty="0">
                <a:solidFill>
                  <a:schemeClr val="tx1"/>
                </a:solidFill>
                <a:cs typeface="Times New Roman" panose="02020603050405020304" pitchFamily="18" charset="0"/>
              </a:rPr>
              <a:t>reservation</a:t>
            </a:r>
            <a:r>
              <a:rPr lang="en-US" altLang="it-IT" dirty="0">
                <a:solidFill>
                  <a:schemeClr val="tx1"/>
                </a:solidFill>
                <a:cs typeface="Times New Roman" panose="02020603050405020304" pitchFamily="18" charset="0"/>
              </a:rPr>
              <a:t>, which states cases in which the claim does not apply.</a:t>
            </a:r>
            <a:endParaRPr lang="en-US" altLang="it-IT" dirty="0">
              <a:solidFill>
                <a:schemeClr val="tx1"/>
              </a:solidFill>
            </a:endParaRPr>
          </a:p>
        </p:txBody>
      </p:sp>
    </p:spTree>
    <p:extLst>
      <p:ext uri="{BB962C8B-B14F-4D97-AF65-F5344CB8AC3E}">
        <p14:creationId xmlns:p14="http://schemas.microsoft.com/office/powerpoint/2010/main" val="3828959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2">
            <a:extLst>
              <a:ext uri="{FF2B5EF4-FFF2-40B4-BE49-F238E27FC236}">
                <a16:creationId xmlns:a16="http://schemas.microsoft.com/office/drawing/2014/main" id="{9B14765C-B7CC-0849-A79B-4B928CDB95E7}"/>
              </a:ext>
            </a:extLst>
          </p:cNvPr>
          <p:cNvSpPr>
            <a:spLocks noGrp="1"/>
          </p:cNvSpPr>
          <p:nvPr>
            <p:ph type="ctrTitle"/>
          </p:nvPr>
        </p:nvSpPr>
        <p:spPr>
          <a:xfrm>
            <a:off x="685800" y="182678"/>
            <a:ext cx="7772400" cy="1102519"/>
          </a:xfrm>
        </p:spPr>
        <p:txBody>
          <a:bodyPr/>
          <a:lstStyle/>
          <a:p>
            <a:r>
              <a:rPr lang="en-US" altLang="it-IT" dirty="0"/>
              <a:t>Reservations</a:t>
            </a:r>
          </a:p>
        </p:txBody>
      </p:sp>
      <p:sp>
        <p:nvSpPr>
          <p:cNvPr id="39939" name="Subtitle 3">
            <a:extLst>
              <a:ext uri="{FF2B5EF4-FFF2-40B4-BE49-F238E27FC236}">
                <a16:creationId xmlns:a16="http://schemas.microsoft.com/office/drawing/2014/main" id="{A8A62DD2-7B7C-7145-9D15-06A4F587C0F5}"/>
              </a:ext>
            </a:extLst>
          </p:cNvPr>
          <p:cNvSpPr>
            <a:spLocks noGrp="1"/>
          </p:cNvSpPr>
          <p:nvPr>
            <p:ph type="subTitle" idx="1"/>
          </p:nvPr>
        </p:nvSpPr>
        <p:spPr>
          <a:xfrm>
            <a:off x="1371600" y="1914525"/>
            <a:ext cx="6400800" cy="1314450"/>
          </a:xfrm>
        </p:spPr>
        <p:txBody>
          <a:bodyPr/>
          <a:lstStyle/>
          <a:p>
            <a:r>
              <a:rPr lang="en-US" altLang="it-IT" dirty="0"/>
              <a:t>Often reservations are preceded by words like “unless” or “except.”</a:t>
            </a:r>
          </a:p>
        </p:txBody>
      </p:sp>
    </p:spTree>
    <p:extLst>
      <p:ext uri="{BB962C8B-B14F-4D97-AF65-F5344CB8AC3E}">
        <p14:creationId xmlns:p14="http://schemas.microsoft.com/office/powerpoint/2010/main" val="1715169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4BA7523D-A7A3-694F-9DE9-283E97B374EA}"/>
              </a:ext>
            </a:extLst>
          </p:cNvPr>
          <p:cNvSpPr>
            <a:spLocks noGrp="1"/>
          </p:cNvSpPr>
          <p:nvPr>
            <p:ph type="title"/>
          </p:nvPr>
        </p:nvSpPr>
        <p:spPr/>
        <p:txBody>
          <a:bodyPr/>
          <a:lstStyle/>
          <a:p>
            <a:r>
              <a:rPr lang="en-US" altLang="it-IT"/>
              <a:t>Rebuttal</a:t>
            </a:r>
          </a:p>
        </p:txBody>
      </p:sp>
      <p:sp>
        <p:nvSpPr>
          <p:cNvPr id="40963" name="Content Placeholder 2">
            <a:extLst>
              <a:ext uri="{FF2B5EF4-FFF2-40B4-BE49-F238E27FC236}">
                <a16:creationId xmlns:a16="http://schemas.microsoft.com/office/drawing/2014/main" id="{611D1EF9-FBED-274B-A951-E9D9937B0046}"/>
              </a:ext>
            </a:extLst>
          </p:cNvPr>
          <p:cNvSpPr>
            <a:spLocks noGrp="1"/>
          </p:cNvSpPr>
          <p:nvPr>
            <p:ph idx="1"/>
          </p:nvPr>
        </p:nvSpPr>
        <p:spPr/>
        <p:txBody>
          <a:bodyPr/>
          <a:lstStyle/>
          <a:p>
            <a:r>
              <a:rPr lang="en-US" altLang="it-IT"/>
              <a:t>When making an argument, you must take into consideration other conflicting viewpoints and deal with them fairly. You need to answer questions and objections raised in the minds of the audience.</a:t>
            </a:r>
          </a:p>
        </p:txBody>
      </p:sp>
    </p:spTree>
    <p:extLst>
      <p:ext uri="{BB962C8B-B14F-4D97-AF65-F5344CB8AC3E}">
        <p14:creationId xmlns:p14="http://schemas.microsoft.com/office/powerpoint/2010/main" val="2003803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a:extLst>
              <a:ext uri="{FF2B5EF4-FFF2-40B4-BE49-F238E27FC236}">
                <a16:creationId xmlns:a16="http://schemas.microsoft.com/office/drawing/2014/main" id="{552D58AE-C697-E448-B120-8998F2BF2138}"/>
              </a:ext>
            </a:extLst>
          </p:cNvPr>
          <p:cNvSpPr>
            <a:spLocks noGrp="1"/>
          </p:cNvSpPr>
          <p:nvPr>
            <p:ph type="title"/>
          </p:nvPr>
        </p:nvSpPr>
        <p:spPr>
          <a:xfrm>
            <a:off x="1771650" y="114300"/>
            <a:ext cx="5715000" cy="4400550"/>
          </a:xfrm>
        </p:spPr>
        <p:txBody>
          <a:bodyPr/>
          <a:lstStyle/>
          <a:p>
            <a:r>
              <a:rPr lang="en-US" altLang="it-IT"/>
              <a:t>If you fail to do so, your own argument will be weakened and subject to attack and counter-argument</a:t>
            </a:r>
          </a:p>
        </p:txBody>
      </p:sp>
    </p:spTree>
    <p:extLst>
      <p:ext uri="{BB962C8B-B14F-4D97-AF65-F5344CB8AC3E}">
        <p14:creationId xmlns:p14="http://schemas.microsoft.com/office/powerpoint/2010/main" val="117196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A4824-E579-D84F-A40C-7900572D18B3}"/>
              </a:ext>
            </a:extLst>
          </p:cNvPr>
          <p:cNvSpPr>
            <a:spLocks noGrp="1"/>
          </p:cNvSpPr>
          <p:nvPr>
            <p:ph type="title"/>
          </p:nvPr>
        </p:nvSpPr>
        <p:spPr/>
        <p:txBody>
          <a:bodyPr/>
          <a:lstStyle/>
          <a:p>
            <a:r>
              <a:rPr lang="it-IT" dirty="0"/>
              <a:t>EXAMPLE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39600BE-4D64-BA44-8E2B-8D4D7D7D6055}"/>
                  </a:ext>
                </a:extLst>
              </p:cNvPr>
              <p:cNvSpPr>
                <a:spLocks noGrp="1"/>
              </p:cNvSpPr>
              <p:nvPr>
                <p:ph idx="1"/>
              </p:nvPr>
            </p:nvSpPr>
            <p:spPr/>
            <p:txBody>
              <a:bodyPr/>
              <a:lstStyle/>
              <a:p>
                <a:r>
                  <a:rPr lang="it-IT" dirty="0"/>
                  <a:t>You can </a:t>
                </a:r>
                <a:r>
                  <a:rPr lang="it-IT" dirty="0" err="1"/>
                  <a:t>exceptionally</a:t>
                </a:r>
                <a:r>
                  <a:rPr lang="it-IT" dirty="0"/>
                  <a:t> go over the </a:t>
                </a:r>
                <a:r>
                  <a:rPr lang="it-IT" dirty="0" err="1"/>
                  <a:t>speed</a:t>
                </a:r>
                <a:r>
                  <a:rPr lang="it-IT" dirty="0"/>
                  <a:t> of 50 km/h in a </a:t>
                </a:r>
                <a:r>
                  <a:rPr lang="it-IT" dirty="0" err="1"/>
                  <a:t>urban</a:t>
                </a:r>
                <a:r>
                  <a:rPr lang="it-IT" dirty="0"/>
                  <a:t> centre, </a:t>
                </a:r>
                <a:r>
                  <a:rPr lang="it-IT" dirty="0" err="1"/>
                  <a:t>when</a:t>
                </a:r>
                <a:r>
                  <a:rPr lang="it-IT" dirty="0"/>
                  <a:t> on a ring road with </a:t>
                </a:r>
                <a:r>
                  <a:rPr lang="it-IT" dirty="0" err="1"/>
                  <a:t>explicit</a:t>
                </a:r>
                <a:r>
                  <a:rPr lang="it-IT" dirty="0"/>
                  <a:t> </a:t>
                </a:r>
                <a:r>
                  <a:rPr lang="it-IT" dirty="0" err="1"/>
                  <a:t>sign</a:t>
                </a:r>
                <a:r>
                  <a:rPr lang="it-IT" dirty="0"/>
                  <a:t> on </a:t>
                </a:r>
                <a:r>
                  <a:rPr lang="it-IT" dirty="0" err="1"/>
                  <a:t>speed</a:t>
                </a:r>
                <a:r>
                  <a:rPr lang="it-IT" dirty="0"/>
                  <a:t> of 70 km/h</a:t>
                </a:r>
              </a:p>
              <a:p>
                <a:pPr marL="0" indent="0">
                  <a:buNone/>
                </a:pPr>
                <a:endParaRPr lang="it-IT" dirty="0"/>
              </a:p>
              <a:p>
                <a:pPr marL="0" indent="0">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𝑈</m:t>
                      </m:r>
                      <m:r>
                        <a:rPr lang="it-IT" b="0" i="1" smtClean="0">
                          <a:latin typeface="Cambria Math" panose="02040503050406030204" pitchFamily="18" charset="0"/>
                        </a:rPr>
                        <m:t>,</m:t>
                      </m:r>
                      <m:r>
                        <a:rPr lang="it-IT" b="0" i="1" smtClean="0">
                          <a:latin typeface="Cambria Math" panose="02040503050406030204" pitchFamily="18" charset="0"/>
                        </a:rPr>
                        <m:t>𝑆</m:t>
                      </m:r>
                      <m:r>
                        <a:rPr lang="it-IT" b="0" i="1" smtClean="0">
                          <a:latin typeface="Cambria Math" panose="02040503050406030204" pitchFamily="18" charset="0"/>
                        </a:rPr>
                        <m:t>_70</m:t>
                      </m:r>
                      <m:r>
                        <a:rPr lang="it-IT" b="0" i="1" smtClean="0">
                          <a:latin typeface="Cambria Math" panose="02040503050406030204" pitchFamily="18" charset="0"/>
                        </a:rPr>
                        <m:t>𝑘𝑚h</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𝑃</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𝑠</m:t>
                      </m:r>
                      <m:r>
                        <a:rPr lang="it-IT" i="1">
                          <a:latin typeface="Cambria Math" panose="02040503050406030204" pitchFamily="18" charset="0"/>
                          <a:ea typeface="Cambria Math" panose="02040503050406030204" pitchFamily="18" charset="0"/>
                        </a:rPr>
                        <m:t>&lt;70</m:t>
                      </m:r>
                      <m:r>
                        <a:rPr lang="it-IT" i="1">
                          <a:latin typeface="Cambria Math" panose="02040503050406030204" pitchFamily="18" charset="0"/>
                          <a:ea typeface="Cambria Math" panose="02040503050406030204" pitchFamily="18" charset="0"/>
                        </a:rPr>
                        <m:t>𝑘𝑚h</m:t>
                      </m:r>
                      <m:r>
                        <a:rPr lang="it-IT" i="1">
                          <a:latin typeface="Cambria Math" panose="02040503050406030204" pitchFamily="18" charset="0"/>
                          <a:ea typeface="Cambria Math" panose="02040503050406030204" pitchFamily="18" charset="0"/>
                        </a:rPr>
                        <m:t>]</m:t>
                      </m:r>
                    </m:oMath>
                  </m:oMathPara>
                </a14:m>
                <a:endParaRPr lang="it-IT" dirty="0">
                  <a:ea typeface="Cambria Math" panose="02040503050406030204" pitchFamily="18" charset="0"/>
                </a:endParaRPr>
              </a:p>
              <a:p>
                <a:pPr marL="0" indent="0">
                  <a:buNone/>
                </a:pPr>
                <a:endParaRPr lang="it-IT" dirty="0"/>
              </a:p>
            </p:txBody>
          </p:sp>
        </mc:Choice>
        <mc:Fallback xmlns="">
          <p:sp>
            <p:nvSpPr>
              <p:cNvPr id="3" name="Segnaposto contenuto 2">
                <a:extLst>
                  <a:ext uri="{FF2B5EF4-FFF2-40B4-BE49-F238E27FC236}">
                    <a16:creationId xmlns:a16="http://schemas.microsoft.com/office/drawing/2014/main" id="{B39600BE-4D64-BA44-8E2B-8D4D7D7D6055}"/>
                  </a:ext>
                </a:extLst>
              </p:cNvPr>
              <p:cNvSpPr>
                <a:spLocks noGrp="1" noRot="1" noChangeAspect="1" noMove="1" noResize="1" noEditPoints="1" noAdjustHandles="1" noChangeArrowheads="1" noChangeShapeType="1" noTextEdit="1"/>
              </p:cNvSpPr>
              <p:nvPr>
                <p:ph idx="1"/>
              </p:nvPr>
            </p:nvSpPr>
            <p:spPr>
              <a:blipFill>
                <a:blip r:embed="rId2"/>
                <a:stretch>
                  <a:fillRect l="-1852" t="-2381" r="-772"/>
                </a:stretch>
              </a:blipFill>
            </p:spPr>
            <p:txBody>
              <a:bodyPr/>
              <a:lstStyle/>
              <a:p>
                <a:r>
                  <a:rPr lang="it-IT">
                    <a:noFill/>
                  </a:rPr>
                  <a:t> </a:t>
                </a:r>
              </a:p>
            </p:txBody>
          </p:sp>
        </mc:Fallback>
      </mc:AlternateContent>
      <p:sp>
        <p:nvSpPr>
          <p:cNvPr id="4" name="Segnaposto piè di pagina 3">
            <a:extLst>
              <a:ext uri="{FF2B5EF4-FFF2-40B4-BE49-F238E27FC236}">
                <a16:creationId xmlns:a16="http://schemas.microsoft.com/office/drawing/2014/main" id="{466C4F8B-D3CD-5A49-8027-259C2687587D}"/>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18750135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29F66943-97CE-D14C-B176-4CF8A35B749A}"/>
              </a:ext>
            </a:extLst>
          </p:cNvPr>
          <p:cNvSpPr>
            <a:spLocks noGrp="1"/>
          </p:cNvSpPr>
          <p:nvPr>
            <p:ph type="title"/>
          </p:nvPr>
        </p:nvSpPr>
        <p:spPr>
          <a:xfrm>
            <a:off x="457200" y="1714500"/>
            <a:ext cx="8229600" cy="857250"/>
          </a:xfrm>
        </p:spPr>
        <p:txBody>
          <a:bodyPr/>
          <a:lstStyle/>
          <a:p>
            <a:r>
              <a:rPr lang="en-US" altLang="it-IT" dirty="0"/>
              <a:t>The </a:t>
            </a:r>
            <a:r>
              <a:rPr lang="en-US" altLang="it-IT" b="1" dirty="0"/>
              <a:t>rebuttal</a:t>
            </a:r>
            <a:r>
              <a:rPr lang="en-US" altLang="it-IT" dirty="0"/>
              <a:t> is the where the author addresses the audience's opposing viewpoints or possible objections in order to strengthen his/her argument.  </a:t>
            </a:r>
          </a:p>
        </p:txBody>
      </p:sp>
    </p:spTree>
    <p:extLst>
      <p:ext uri="{BB962C8B-B14F-4D97-AF65-F5344CB8AC3E}">
        <p14:creationId xmlns:p14="http://schemas.microsoft.com/office/powerpoint/2010/main" val="3914738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458BB0A-1EBF-7046-901B-F11FA313ABDB}"/>
              </a:ext>
            </a:extLst>
          </p:cNvPr>
          <p:cNvSpPr>
            <a:spLocks noGrp="1"/>
          </p:cNvSpPr>
          <p:nvPr>
            <p:ph type="title"/>
          </p:nvPr>
        </p:nvSpPr>
        <p:spPr>
          <a:xfrm>
            <a:off x="1771650" y="114300"/>
            <a:ext cx="5715000" cy="4514850"/>
          </a:xfrm>
        </p:spPr>
        <p:txBody>
          <a:bodyPr/>
          <a:lstStyle/>
          <a:p>
            <a:r>
              <a:rPr lang="en-US" altLang="it-IT" sz="4000" dirty="0"/>
              <a:t>Sometimes rebuttal will be directed to opposing claims; other times rebuttal will be directed at alternative interpretations of evidence or new evidence.</a:t>
            </a:r>
          </a:p>
        </p:txBody>
      </p:sp>
    </p:spTree>
    <p:extLst>
      <p:ext uri="{BB962C8B-B14F-4D97-AF65-F5344CB8AC3E}">
        <p14:creationId xmlns:p14="http://schemas.microsoft.com/office/powerpoint/2010/main" val="38466092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EDA78BA-749C-074E-AA2A-73B80C77D763}"/>
              </a:ext>
            </a:extLst>
          </p:cNvPr>
          <p:cNvSpPr>
            <a:spLocks noGrp="1"/>
          </p:cNvSpPr>
          <p:nvPr>
            <p:ph type="title"/>
          </p:nvPr>
        </p:nvSpPr>
        <p:spPr>
          <a:xfrm>
            <a:off x="457200" y="2001610"/>
            <a:ext cx="8229600" cy="857250"/>
          </a:xfrm>
        </p:spPr>
        <p:txBody>
          <a:bodyPr/>
          <a:lstStyle/>
          <a:p>
            <a:r>
              <a:rPr lang="en-US" altLang="it-IT" sz="3600" dirty="0"/>
              <a:t>The rebuttal can also be a place where the author concedes any weaknesses in his/her own argument or strengths in opposing arguments, but then carefully qualifies the effect these weakness have on the general strength of his/her original argument.  </a:t>
            </a:r>
          </a:p>
        </p:txBody>
      </p:sp>
    </p:spTree>
    <p:extLst>
      <p:ext uri="{BB962C8B-B14F-4D97-AF65-F5344CB8AC3E}">
        <p14:creationId xmlns:p14="http://schemas.microsoft.com/office/powerpoint/2010/main" val="23275266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39F839B-A0F3-7042-AF69-EE4AADDBD4E3}"/>
              </a:ext>
            </a:extLst>
          </p:cNvPr>
          <p:cNvSpPr>
            <a:spLocks noGrp="1"/>
          </p:cNvSpPr>
          <p:nvPr>
            <p:ph type="title"/>
          </p:nvPr>
        </p:nvSpPr>
        <p:spPr>
          <a:xfrm>
            <a:off x="457200" y="2143125"/>
            <a:ext cx="8229600" cy="857250"/>
          </a:xfrm>
        </p:spPr>
        <p:txBody>
          <a:bodyPr/>
          <a:lstStyle/>
          <a:p>
            <a:r>
              <a:rPr lang="en-US" altLang="it-IT" sz="3600" dirty="0"/>
              <a:t>In the Toulmin model, one moves from grounds to claim, based on evidence, interpreted by warrant, and making allowances for reservations.</a:t>
            </a:r>
            <a:br>
              <a:rPr lang="en-US" altLang="it-IT" sz="3600" dirty="0"/>
            </a:br>
            <a:endParaRPr lang="en-US" altLang="it-IT" sz="3600" dirty="0"/>
          </a:p>
        </p:txBody>
      </p:sp>
    </p:spTree>
    <p:extLst>
      <p:ext uri="{BB962C8B-B14F-4D97-AF65-F5344CB8AC3E}">
        <p14:creationId xmlns:p14="http://schemas.microsoft.com/office/powerpoint/2010/main" val="32232096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CD1E505-C06A-A54E-BD83-13E9FA09CE6E}"/>
              </a:ext>
            </a:extLst>
          </p:cNvPr>
          <p:cNvSpPr>
            <a:spLocks noGrp="1"/>
          </p:cNvSpPr>
          <p:nvPr>
            <p:ph type="title"/>
          </p:nvPr>
        </p:nvSpPr>
        <p:spPr>
          <a:xfrm>
            <a:off x="598713" y="971550"/>
            <a:ext cx="8207829" cy="3714750"/>
          </a:xfrm>
        </p:spPr>
        <p:txBody>
          <a:bodyPr/>
          <a:lstStyle/>
          <a:p>
            <a:r>
              <a:rPr lang="en-US" altLang="it-IT" sz="4000" i="1" dirty="0"/>
              <a:t>Example</a:t>
            </a:r>
            <a:r>
              <a:rPr lang="en-US" altLang="it-IT" sz="4000" dirty="0"/>
              <a:t>: “Needle exchange programs should be abolished </a:t>
            </a:r>
            <a:r>
              <a:rPr lang="en-US" altLang="it-IT" sz="4000" b="1" dirty="0"/>
              <a:t>[claim]</a:t>
            </a:r>
            <a:r>
              <a:rPr lang="en-US" altLang="it-IT" sz="4000" dirty="0"/>
              <a:t> because they only cause more people to use drugs.” </a:t>
            </a:r>
            <a:r>
              <a:rPr lang="en-US" altLang="it-IT" sz="4000" b="1" dirty="0"/>
              <a:t>[reason]</a:t>
            </a:r>
            <a:endParaRPr lang="en-US" altLang="it-IT" sz="4000" dirty="0"/>
          </a:p>
        </p:txBody>
      </p:sp>
    </p:spTree>
    <p:extLst>
      <p:ext uri="{BB962C8B-B14F-4D97-AF65-F5344CB8AC3E}">
        <p14:creationId xmlns:p14="http://schemas.microsoft.com/office/powerpoint/2010/main" val="29148994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3AA85C5-F236-124C-81C7-8670B66A1739}"/>
              </a:ext>
            </a:extLst>
          </p:cNvPr>
          <p:cNvSpPr>
            <a:spLocks noGrp="1"/>
          </p:cNvSpPr>
          <p:nvPr>
            <p:ph type="title"/>
          </p:nvPr>
        </p:nvSpPr>
        <p:spPr>
          <a:xfrm>
            <a:off x="457200" y="2143125"/>
            <a:ext cx="8229600" cy="857250"/>
          </a:xfrm>
        </p:spPr>
        <p:txBody>
          <a:bodyPr/>
          <a:lstStyle/>
          <a:p>
            <a:r>
              <a:rPr lang="en-US" altLang="it-IT" sz="3600" dirty="0"/>
              <a:t>The unstated warrant is: “when you make risky behavior safer you encourage more people to engage in it.”</a:t>
            </a:r>
          </a:p>
        </p:txBody>
      </p:sp>
    </p:spTree>
    <p:extLst>
      <p:ext uri="{BB962C8B-B14F-4D97-AF65-F5344CB8AC3E}">
        <p14:creationId xmlns:p14="http://schemas.microsoft.com/office/powerpoint/2010/main" val="294371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8CB39-A149-8B40-BFFB-8743FFDDD0C1}"/>
              </a:ext>
            </a:extLst>
          </p:cNvPr>
          <p:cNvSpPr>
            <a:spLocks noGrp="1"/>
          </p:cNvSpPr>
          <p:nvPr>
            <p:ph type="title"/>
          </p:nvPr>
        </p:nvSpPr>
        <p:spPr/>
        <p:txBody>
          <a:bodyPr/>
          <a:lstStyle/>
          <a:p>
            <a:r>
              <a:rPr lang="it-IT" dirty="0"/>
              <a:t>DOES THIS WORK?</a:t>
            </a:r>
          </a:p>
        </p:txBody>
      </p:sp>
      <p:sp>
        <p:nvSpPr>
          <p:cNvPr id="3" name="Segnaposto contenuto 2">
            <a:extLst>
              <a:ext uri="{FF2B5EF4-FFF2-40B4-BE49-F238E27FC236}">
                <a16:creationId xmlns:a16="http://schemas.microsoft.com/office/drawing/2014/main" id="{BE443332-D6E8-F24B-B46E-69ADDBA593B7}"/>
              </a:ext>
            </a:extLst>
          </p:cNvPr>
          <p:cNvSpPr>
            <a:spLocks noGrp="1"/>
          </p:cNvSpPr>
          <p:nvPr>
            <p:ph idx="1"/>
          </p:nvPr>
        </p:nvSpPr>
        <p:spPr/>
        <p:txBody>
          <a:bodyPr/>
          <a:lstStyle/>
          <a:p>
            <a:r>
              <a:rPr lang="it-IT" dirty="0" err="1"/>
              <a:t>It</a:t>
            </a:r>
            <a:r>
              <a:rPr lang="it-IT" dirty="0"/>
              <a:t> </a:t>
            </a:r>
            <a:r>
              <a:rPr lang="it-IT" dirty="0" err="1"/>
              <a:t>does</a:t>
            </a:r>
            <a:r>
              <a:rPr lang="it-IT" dirty="0"/>
              <a:t> </a:t>
            </a:r>
            <a:r>
              <a:rPr lang="it-IT" dirty="0" err="1"/>
              <a:t>not</a:t>
            </a:r>
            <a:r>
              <a:rPr lang="it-IT" dirty="0"/>
              <a:t> work </a:t>
            </a:r>
            <a:r>
              <a:rPr lang="it-IT" i="1" dirty="0" err="1"/>
              <a:t>directly</a:t>
            </a:r>
            <a:endParaRPr lang="it-IT" dirty="0"/>
          </a:p>
          <a:p>
            <a:r>
              <a:rPr lang="it-IT" dirty="0" err="1"/>
              <a:t>If</a:t>
            </a:r>
            <a:r>
              <a:rPr lang="it-IT" dirty="0"/>
              <a:t> </a:t>
            </a:r>
            <a:r>
              <a:rPr lang="it-IT" dirty="0" err="1"/>
              <a:t>we</a:t>
            </a:r>
            <a:r>
              <a:rPr lang="it-IT" dirty="0"/>
              <a:t> </a:t>
            </a:r>
            <a:r>
              <a:rPr lang="it-IT" dirty="0" err="1"/>
              <a:t>have</a:t>
            </a:r>
            <a:r>
              <a:rPr lang="it-IT" dirty="0"/>
              <a:t> the </a:t>
            </a:r>
            <a:r>
              <a:rPr lang="it-IT" dirty="0" err="1"/>
              <a:t>above</a:t>
            </a:r>
            <a:r>
              <a:rPr lang="it-IT" dirty="0"/>
              <a:t> </a:t>
            </a:r>
            <a:r>
              <a:rPr lang="it-IT" dirty="0" err="1"/>
              <a:t>rules</a:t>
            </a:r>
            <a:r>
              <a:rPr lang="it-IT" dirty="0"/>
              <a:t> </a:t>
            </a:r>
            <a:r>
              <a:rPr lang="it-IT" i="1" dirty="0"/>
              <a:t>no </a:t>
            </a:r>
            <a:r>
              <a:rPr lang="it-IT" i="1" dirty="0" err="1"/>
              <a:t>obligation</a:t>
            </a:r>
            <a:r>
              <a:rPr lang="it-IT" i="1" dirty="0"/>
              <a:t> or </a:t>
            </a:r>
            <a:r>
              <a:rPr lang="it-IT" i="1" dirty="0" err="1"/>
              <a:t>explicit</a:t>
            </a:r>
            <a:r>
              <a:rPr lang="it-IT" i="1" dirty="0"/>
              <a:t> </a:t>
            </a:r>
            <a:r>
              <a:rPr lang="it-IT" i="1" dirty="0" err="1"/>
              <a:t>permission</a:t>
            </a:r>
            <a:r>
              <a:rPr lang="it-IT" i="1" dirty="0"/>
              <a:t> </a:t>
            </a:r>
            <a:r>
              <a:rPr lang="it-IT" i="1" dirty="0" err="1"/>
              <a:t>is</a:t>
            </a:r>
            <a:r>
              <a:rPr lang="it-IT" i="1" dirty="0"/>
              <a:t> </a:t>
            </a:r>
            <a:r>
              <a:rPr lang="it-IT" i="1" dirty="0" err="1"/>
              <a:t>derived</a:t>
            </a:r>
            <a:endParaRPr lang="it-IT" dirty="0"/>
          </a:p>
          <a:p>
            <a:r>
              <a:rPr lang="it-IT" dirty="0"/>
              <a:t>Are </a:t>
            </a:r>
            <a:r>
              <a:rPr lang="it-IT" dirty="0" err="1"/>
              <a:t>there</a:t>
            </a:r>
            <a:r>
              <a:rPr lang="it-IT" dirty="0"/>
              <a:t> general </a:t>
            </a:r>
            <a:r>
              <a:rPr lang="it-IT" i="1" dirty="0" err="1"/>
              <a:t>superiority</a:t>
            </a:r>
            <a:r>
              <a:rPr lang="it-IT" i="1" dirty="0"/>
              <a:t> </a:t>
            </a:r>
            <a:r>
              <a:rPr lang="it-IT" i="1" dirty="0" err="1"/>
              <a:t>rules</a:t>
            </a:r>
            <a:r>
              <a:rPr lang="it-IT" i="1" dirty="0"/>
              <a:t>?</a:t>
            </a:r>
            <a:endParaRPr lang="it-IT" dirty="0"/>
          </a:p>
        </p:txBody>
      </p:sp>
      <p:sp>
        <p:nvSpPr>
          <p:cNvPr id="4" name="Segnaposto piè di pagina 3">
            <a:extLst>
              <a:ext uri="{FF2B5EF4-FFF2-40B4-BE49-F238E27FC236}">
                <a16:creationId xmlns:a16="http://schemas.microsoft.com/office/drawing/2014/main" id="{6D82EFEE-9463-F34D-A7AB-311D6E3AAB4E}"/>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236162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101F85-8E00-DD43-AA95-EBBC69395DBB}"/>
              </a:ext>
            </a:extLst>
          </p:cNvPr>
          <p:cNvSpPr>
            <a:spLocks noGrp="1"/>
          </p:cNvSpPr>
          <p:nvPr>
            <p:ph type="title"/>
          </p:nvPr>
        </p:nvSpPr>
        <p:spPr/>
        <p:txBody>
          <a:bodyPr/>
          <a:lstStyle/>
          <a:p>
            <a:r>
              <a:rPr lang="it-IT" dirty="0"/>
              <a:t>THE JURIDICAL PRINCIPLES</a:t>
            </a:r>
          </a:p>
        </p:txBody>
      </p:sp>
      <p:sp>
        <p:nvSpPr>
          <p:cNvPr id="3" name="Segnaposto contenuto 2">
            <a:extLst>
              <a:ext uri="{FF2B5EF4-FFF2-40B4-BE49-F238E27FC236}">
                <a16:creationId xmlns:a16="http://schemas.microsoft.com/office/drawing/2014/main" id="{D8024546-571B-E145-8488-94153F95005C}"/>
              </a:ext>
            </a:extLst>
          </p:cNvPr>
          <p:cNvSpPr>
            <a:spLocks noGrp="1"/>
          </p:cNvSpPr>
          <p:nvPr>
            <p:ph idx="1"/>
          </p:nvPr>
        </p:nvSpPr>
        <p:spPr/>
        <p:txBody>
          <a:bodyPr/>
          <a:lstStyle/>
          <a:p>
            <a:r>
              <a:rPr lang="it-IT" dirty="0"/>
              <a:t>In the Roman Law, </a:t>
            </a:r>
            <a:r>
              <a:rPr lang="it-IT" dirty="0" err="1"/>
              <a:t>many</a:t>
            </a:r>
            <a:r>
              <a:rPr lang="it-IT" dirty="0"/>
              <a:t> </a:t>
            </a:r>
            <a:r>
              <a:rPr lang="it-IT" dirty="0" err="1"/>
              <a:t>principles</a:t>
            </a:r>
            <a:r>
              <a:rPr lang="it-IT" dirty="0"/>
              <a:t> </a:t>
            </a:r>
            <a:r>
              <a:rPr lang="it-IT" dirty="0" err="1"/>
              <a:t>that</a:t>
            </a:r>
            <a:r>
              <a:rPr lang="it-IT" dirty="0"/>
              <a:t> </a:t>
            </a:r>
            <a:r>
              <a:rPr lang="it-IT" dirty="0" err="1"/>
              <a:t>govern</a:t>
            </a:r>
            <a:r>
              <a:rPr lang="it-IT" dirty="0"/>
              <a:t> the </a:t>
            </a:r>
            <a:r>
              <a:rPr lang="it-IT" dirty="0" err="1"/>
              <a:t>behaviour</a:t>
            </a:r>
            <a:r>
              <a:rPr lang="it-IT" dirty="0"/>
              <a:t> of </a:t>
            </a:r>
            <a:r>
              <a:rPr lang="it-IT" dirty="0" err="1"/>
              <a:t>individuals</a:t>
            </a:r>
            <a:r>
              <a:rPr lang="it-IT" dirty="0"/>
              <a:t> are </a:t>
            </a:r>
            <a:r>
              <a:rPr lang="it-IT" dirty="0" err="1"/>
              <a:t>derived</a:t>
            </a:r>
            <a:r>
              <a:rPr lang="it-IT" dirty="0"/>
              <a:t> by the so </a:t>
            </a:r>
            <a:r>
              <a:rPr lang="it-IT" dirty="0" err="1"/>
              <a:t>called</a:t>
            </a:r>
            <a:r>
              <a:rPr lang="it-IT" dirty="0"/>
              <a:t> </a:t>
            </a:r>
            <a:r>
              <a:rPr lang="it-IT" i="1" dirty="0" err="1"/>
              <a:t>natural</a:t>
            </a:r>
            <a:r>
              <a:rPr lang="it-IT" i="1" dirty="0"/>
              <a:t> right</a:t>
            </a:r>
            <a:endParaRPr lang="it-IT" dirty="0"/>
          </a:p>
          <a:p>
            <a:r>
              <a:rPr lang="it-IT" dirty="0" err="1"/>
              <a:t>This</a:t>
            </a:r>
            <a:r>
              <a:rPr lang="it-IT" dirty="0"/>
              <a:t> </a:t>
            </a:r>
            <a:r>
              <a:rPr lang="it-IT" dirty="0" err="1"/>
              <a:t>is</a:t>
            </a:r>
            <a:r>
              <a:rPr lang="it-IT" dirty="0"/>
              <a:t> </a:t>
            </a:r>
            <a:r>
              <a:rPr lang="it-IT" dirty="0" err="1"/>
              <a:t>formed</a:t>
            </a:r>
            <a:r>
              <a:rPr lang="it-IT" dirty="0"/>
              <a:t> by the </a:t>
            </a:r>
            <a:r>
              <a:rPr lang="it-IT" dirty="0" err="1"/>
              <a:t>principles</a:t>
            </a:r>
            <a:r>
              <a:rPr lang="it-IT" dirty="0"/>
              <a:t> </a:t>
            </a:r>
            <a:r>
              <a:rPr lang="it-IT" dirty="0" err="1"/>
              <a:t>that</a:t>
            </a:r>
            <a:r>
              <a:rPr lang="it-IT" dirty="0"/>
              <a:t> </a:t>
            </a:r>
            <a:r>
              <a:rPr lang="it-IT" dirty="0" err="1"/>
              <a:t>make</a:t>
            </a:r>
            <a:r>
              <a:rPr lang="it-IT" dirty="0"/>
              <a:t> </a:t>
            </a:r>
            <a:r>
              <a:rPr lang="it-IT" dirty="0" err="1"/>
              <a:t>ethics</a:t>
            </a:r>
            <a:r>
              <a:rPr lang="it-IT" dirty="0"/>
              <a:t> work </a:t>
            </a:r>
            <a:r>
              <a:rPr lang="it-IT" dirty="0" err="1"/>
              <a:t>based</a:t>
            </a:r>
            <a:r>
              <a:rPr lang="it-IT" dirty="0"/>
              <a:t> on a </a:t>
            </a:r>
            <a:r>
              <a:rPr lang="it-IT" dirty="0" err="1"/>
              <a:t>supposed</a:t>
            </a:r>
            <a:r>
              <a:rPr lang="it-IT" dirty="0"/>
              <a:t> </a:t>
            </a:r>
            <a:r>
              <a:rPr lang="it-IT" dirty="0" err="1"/>
              <a:t>natural</a:t>
            </a:r>
            <a:r>
              <a:rPr lang="it-IT" dirty="0"/>
              <a:t> moral </a:t>
            </a:r>
            <a:r>
              <a:rPr lang="it-IT" dirty="0" err="1"/>
              <a:t>ground</a:t>
            </a:r>
            <a:endParaRPr lang="it-IT" dirty="0"/>
          </a:p>
        </p:txBody>
      </p:sp>
      <p:sp>
        <p:nvSpPr>
          <p:cNvPr id="4" name="Segnaposto piè di pagina 3">
            <a:extLst>
              <a:ext uri="{FF2B5EF4-FFF2-40B4-BE49-F238E27FC236}">
                <a16:creationId xmlns:a16="http://schemas.microsoft.com/office/drawing/2014/main" id="{1FF3B67C-34A5-AC47-A8F4-DD1480A62C85}"/>
              </a:ext>
            </a:extLst>
          </p:cNvPr>
          <p:cNvSpPr>
            <a:spLocks noGrp="1"/>
          </p:cNvSpPr>
          <p:nvPr>
            <p:ph type="ftr" sz="quarter" idx="11"/>
          </p:nvPr>
        </p:nvSpPr>
        <p:spPr/>
        <p:txBody>
          <a:bodyPr/>
          <a:lstStyle/>
          <a:p>
            <a:pPr>
              <a:defRPr/>
            </a:pPr>
            <a:r>
              <a:rPr lang="en-US"/>
              <a:t>NMR</a:t>
            </a:r>
            <a:endParaRPr lang="en-US" dirty="0"/>
          </a:p>
        </p:txBody>
      </p:sp>
    </p:spTree>
    <p:extLst>
      <p:ext uri="{BB962C8B-B14F-4D97-AF65-F5344CB8AC3E}">
        <p14:creationId xmlns:p14="http://schemas.microsoft.com/office/powerpoint/2010/main" val="231415651"/>
      </p:ext>
    </p:extLst>
  </p:cSld>
  <p:clrMapOvr>
    <a:masterClrMapping/>
  </p:clrMapOvr>
</p:sld>
</file>

<file path=ppt/theme/theme1.xml><?xml version="1.0" encoding="utf-8"?>
<a:theme xmlns:a="http://schemas.openxmlformats.org/drawingml/2006/main" name="ESD_new_GP">
  <a:themeElements>
    <a:clrScheme name="Impostazioni personalizzate 3">
      <a:dk1>
        <a:sysClr val="windowText" lastClr="000000"/>
      </a:dk1>
      <a:lt1>
        <a:sysClr val="window" lastClr="FFFFFF"/>
      </a:lt1>
      <a:dk2>
        <a:srgbClr val="1F497D"/>
      </a:dk2>
      <a:lt2>
        <a:srgbClr val="EEECE1"/>
      </a:lt2>
      <a:accent1>
        <a:srgbClr val="963513"/>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zione standard1" id="{8235C985-55F2-4F87-A977-D8A70953F925}" vid="{F161873E-82B3-403B-879B-B3C589C61F8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ESD_new_GP</Template>
  <TotalTime>87383</TotalTime>
  <Words>3033</Words>
  <Application>Microsoft Macintosh PowerPoint</Application>
  <PresentationFormat>Presentazione su schermo (16:9)</PresentationFormat>
  <Paragraphs>304</Paragraphs>
  <Slides>75</Slides>
  <Notes>15</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75</vt:i4>
      </vt:variant>
    </vt:vector>
  </HeadingPairs>
  <TitlesOfParts>
    <vt:vector size="86" baseType="lpstr">
      <vt:lpstr>Arial</vt:lpstr>
      <vt:lpstr>Arial Narrow</vt:lpstr>
      <vt:lpstr>Calibri</vt:lpstr>
      <vt:lpstr>Cambria Math</vt:lpstr>
      <vt:lpstr>Lucida Sans Unicode</vt:lpstr>
      <vt:lpstr>Tahoma</vt:lpstr>
      <vt:lpstr>Times</vt:lpstr>
      <vt:lpstr>Times New Roman</vt:lpstr>
      <vt:lpstr>Verdana</vt:lpstr>
      <vt:lpstr>Wingdings 3</vt:lpstr>
      <vt:lpstr>ESD_new_GP</vt:lpstr>
      <vt:lpstr>INTRODUCTION TO NON MONOTONIC REASONING  LECTURE 4:  APPLICATIONS</vt:lpstr>
      <vt:lpstr>COURSE STRUCTURE (4)</vt:lpstr>
      <vt:lpstr>DEONTIC DEFEASIBILITY</vt:lpstr>
      <vt:lpstr>STRUCTURE OF OBLIGATIONS</vt:lpstr>
      <vt:lpstr>EXAMPLES</vt:lpstr>
      <vt:lpstr>FACTS AND RULE CHANGE</vt:lpstr>
      <vt:lpstr>EXAMPLE</vt:lpstr>
      <vt:lpstr>DOES THIS WORK?</vt:lpstr>
      <vt:lpstr>THE JURIDICAL PRINCIPLES</vt:lpstr>
      <vt:lpstr>BROCARDOS</vt:lpstr>
      <vt:lpstr>Ethical theories and major ethical philosophers </vt:lpstr>
      <vt:lpstr>Ethical philosophers </vt:lpstr>
      <vt:lpstr>BASIC SOLUTIONS TO IMPLICIT EXCEPTIONS</vt:lpstr>
      <vt:lpstr>OTHER IMPORTANT BROACHES</vt:lpstr>
      <vt:lpstr>MISINTERPRETATIONS OF THE ABOVE</vt:lpstr>
      <vt:lpstr>MISINTERPRETING THE RULE-OF-JUSTICE</vt:lpstr>
      <vt:lpstr>MISINTERPRETING THE RULE-OF-LAW</vt:lpstr>
      <vt:lpstr>FUNCTIONALISM VS MORALISM</vt:lpstr>
      <vt:lpstr>PUNISHMENTS</vt:lpstr>
      <vt:lpstr>PREVENTION AND DETERRENCE</vt:lpstr>
      <vt:lpstr>EXPRESS CHANGE</vt:lpstr>
      <vt:lpstr>CONFLICTS ON LEGAL PREVALENCE PRINCIPLES (1)</vt:lpstr>
      <vt:lpstr>CONFLICTS ON LEGAL PREVALENCE PRINCIPLES (2)</vt:lpstr>
      <vt:lpstr>REPAIR CHAINS</vt:lpstr>
      <vt:lpstr>DEFEASIBLE ARGUMENTS</vt:lpstr>
      <vt:lpstr>ARGUMENTATION STRUCTURE</vt:lpstr>
      <vt:lpstr>ARGUMENTATION EXAMPLE</vt:lpstr>
      <vt:lpstr>REPRESENTATION OF THE LITIGATION</vt:lpstr>
      <vt:lpstr>SCIENTIFIC ARGUMENTATION</vt:lpstr>
      <vt:lpstr>Presentazione standard di PowerPoint</vt:lpstr>
      <vt:lpstr>Presentazione standard di PowerPoint</vt:lpstr>
      <vt:lpstr>Presentazione standard di PowerPoint</vt:lpstr>
      <vt:lpstr>Stephen E. Toulmin</vt:lpstr>
      <vt:lpstr>The Toulmin Model</vt:lpstr>
      <vt:lpstr>Stephen Toulmin</vt:lpstr>
      <vt:lpstr>Toulmin’s Model</vt:lpstr>
      <vt:lpstr>Toulmin’s model of reasoning has some similarities to formal logic, including the syllogism.</vt:lpstr>
      <vt:lpstr>The Syllogism</vt:lpstr>
      <vt:lpstr>The Syllogism</vt:lpstr>
      <vt:lpstr>The Enthymeme</vt:lpstr>
      <vt:lpstr>Toulmin’s model resembles the enthymeme, in that a claim is connected to a reason.  The unstated premise of an enthymeme is called the warrant in the Toulmin model.</vt:lpstr>
      <vt:lpstr>The three basic elements:</vt:lpstr>
      <vt:lpstr>Claims</vt:lpstr>
      <vt:lpstr>More about claims...</vt:lpstr>
      <vt:lpstr>Grounds (proof or data)</vt:lpstr>
      <vt:lpstr>More about grounds...</vt:lpstr>
      <vt:lpstr>Still more about grounds...</vt:lpstr>
      <vt:lpstr>Clue words for identifying grounds</vt:lpstr>
      <vt:lpstr>Warrants</vt:lpstr>
      <vt:lpstr>The warrant is an inferential leap that connects the grounds with the claim.   The warrant is typically implicit (unstated) and requires the listener to recognize the connection between the claim and grounds  The implicit nature of warrants means the “meaning” of an argument is as much a part of the receiver as it is a part of the message.  Some arguments are “multi-warranted,” e.g., based on more than one inferential leap </vt:lpstr>
      <vt:lpstr>Like the warrant in legal situations (a search warrant, for example), a sound warrant in an argument gives you authority to proceed with your case.  It tells your readers what your assumptions are. </vt:lpstr>
      <vt:lpstr>Assumptions</vt:lpstr>
      <vt:lpstr>Audience</vt:lpstr>
      <vt:lpstr>If readers accept your warrant, you can then present specific evidence to develop your claim.   If readers challenge your warrant, you must defend it by “backing” it up.</vt:lpstr>
      <vt:lpstr>More about warrants...</vt:lpstr>
      <vt:lpstr>Still more about warrants...</vt:lpstr>
      <vt:lpstr>The Toulmin model of reasoning is more flexible than formal logic and therefore works better in real-life situations.  Qualification helps achieve this flexibility. </vt:lpstr>
      <vt:lpstr>qualifiers (words and phrases that place limits on claims) play an essential role in arguments.</vt:lpstr>
      <vt:lpstr>A qualifier limits a claim   Some qualifiers: usually, sometimes, in most cases, often, few, many, it is possible, perhaps, rarely, in some cases.</vt:lpstr>
      <vt:lpstr>The qualifier indicates the strength of the leap from the grounds to the claim and may limit how universally the claim applies. </vt:lpstr>
      <vt:lpstr>Toulmin logic, in fact, encourages you to limit your responsibilities in an argument through the effective use of qualifiers.  You save time if you qualify a claim early in the writing process.</vt:lpstr>
      <vt:lpstr>Here’s an unqualified claim:   People who don’t go to college earn less than those who do.  </vt:lpstr>
      <vt:lpstr>And a qualified version:   In most cases, people who don’t go to college earn less than those who do.</vt:lpstr>
      <vt:lpstr>Your SAT scores are in the 98th percentile, so you will get into a top-notch college if you want to. (an unqualified claim)  </vt:lpstr>
      <vt:lpstr>Your SAT scores are in the 98th percentile, so you probably will get into a top-notch college if you want to. (qualified claim)</vt:lpstr>
      <vt:lpstr>Another part of the Toulmin model is the reservation, which states cases in which the claim does not apply.</vt:lpstr>
      <vt:lpstr>Reservations</vt:lpstr>
      <vt:lpstr>Rebuttal</vt:lpstr>
      <vt:lpstr>If you fail to do so, your own argument will be weakened and subject to attack and counter-argument</vt:lpstr>
      <vt:lpstr>The rebuttal is the where the author addresses the audience's opposing viewpoints or possible objections in order to strengthen his/her argument.  </vt:lpstr>
      <vt:lpstr>Sometimes rebuttal will be directed to opposing claims; other times rebuttal will be directed at alternative interpretations of evidence or new evidence.</vt:lpstr>
      <vt:lpstr>The rebuttal can also be a place where the author concedes any weaknesses in his/her own argument or strengths in opposing arguments, but then carefully qualifies the effect these weakness have on the general strength of his/her original argument.  </vt:lpstr>
      <vt:lpstr>In the Toulmin model, one moves from grounds to claim, based on evidence, interpreted by warrant, and making allowances for reservations. </vt:lpstr>
      <vt:lpstr>Example: “Needle exchange programs should be abolished [claim] because they only cause more people to use drugs.” [reason]</vt:lpstr>
      <vt:lpstr>The unstated warrant is: “when you make risky behavior safer you encourage more people to engage in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Stefano Spellini</dc:creator>
  <cp:lastModifiedBy>Matteo Cristani</cp:lastModifiedBy>
  <cp:revision>363</cp:revision>
  <dcterms:created xsi:type="dcterms:W3CDTF">2019-02-11T14:27:15Z</dcterms:created>
  <dcterms:modified xsi:type="dcterms:W3CDTF">2022-05-29T21:28:17Z</dcterms:modified>
</cp:coreProperties>
</file>