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b74f46e5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b74f46e5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b74f46e5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b74f46e5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74379b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74379b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74379b3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74379b3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74379b3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74379b3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74379b3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74379b3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74379b3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74379b3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74379b3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74379b3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74379b3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74379b3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74379b3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74379b3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b74f46e5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b74f46e5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74379b3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74379b3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74379b3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74379b3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b74f46e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b74f46e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d419547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d419547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b74f46e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b74f46e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b74f46e5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b74f46e5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b74f46e5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b74f46e5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b74f46e5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b74f46e5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b74f46e5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b74f46e5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 to the Future, Genre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a:t>
            </a:r>
            <a:r>
              <a:rPr lang="en"/>
              <a:t>redict the next greatest genre hits.</a:t>
            </a:r>
            <a:endParaRPr/>
          </a:p>
          <a:p>
            <a:pPr indent="0" lvl="0" marL="0" rtl="0" algn="ctr">
              <a:spcBef>
                <a:spcPts val="0"/>
              </a:spcBef>
              <a:spcAft>
                <a:spcPts val="0"/>
              </a:spcAft>
              <a:buNone/>
            </a:pPr>
            <a:r>
              <a:rPr lang="en"/>
              <a:t> Will, Brian, Kene and Kris,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Remember</a:t>
            </a:r>
            <a:r>
              <a:rPr lang="en"/>
              <a:t> When…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Music genres in the past were curated through a mix of cultural evolution, media influence, and industry gatekeepers like record labels, radio, and critics. While these human-driven methods were highly influential, they were also subjective and often taken rigid</a:t>
            </a:r>
            <a:r>
              <a:rPr lang="en"/>
              <a:t> approaches</a:t>
            </a:r>
            <a:r>
              <a:rPr lang="en"/>
              <a: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a:t>
            </a:r>
            <a:r>
              <a:rPr lang="en"/>
              <a:t> Day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Today music industry, listeners expect personalized experiences, curated playlists, and seamless music discovery. At the same time, musicians and producers want their work to be accurately categorized and exposed to the right audience. Here's where machine learning (ML) can transform your approach to music genres—making it smarter, faster, and more scalable than ever.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12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20"/>
              <a:t>The Model, </a:t>
            </a:r>
            <a:r>
              <a:rPr b="1" lang="en" sz="2090"/>
              <a:t>Supercharge Your Music Discovery and Categorization </a:t>
            </a:r>
            <a:r>
              <a:rPr b="1" lang="en" sz="3620"/>
              <a:t> </a:t>
            </a:r>
            <a:endParaRPr b="1" sz="3620"/>
          </a:p>
        </p:txBody>
      </p:sp>
      <p:sp>
        <p:nvSpPr>
          <p:cNvPr id="73" name="Google Shape;73;p16"/>
          <p:cNvSpPr txBox="1"/>
          <p:nvPr>
            <p:ph idx="1" type="body"/>
          </p:nvPr>
        </p:nvSpPr>
        <p:spPr>
          <a:xfrm>
            <a:off x="311700" y="11373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50">
              <a:solidFill>
                <a:srgbClr val="1D1C1D"/>
              </a:solidFill>
              <a:highlight>
                <a:srgbClr val="F8F8F8"/>
              </a:highlight>
            </a:endParaRPr>
          </a:p>
          <a:p>
            <a:pPr indent="0" lvl="0" marL="457200" rtl="0" algn="l">
              <a:spcBef>
                <a:spcPts val="1200"/>
              </a:spcBef>
              <a:spcAft>
                <a:spcPts val="0"/>
              </a:spcAft>
              <a:buNone/>
            </a:pPr>
            <a:r>
              <a:rPr lang="en" sz="1200">
                <a:solidFill>
                  <a:schemeClr val="dk1"/>
                </a:solidFill>
              </a:rPr>
              <a:t>Classification</a:t>
            </a:r>
            <a:endParaRPr sz="1200">
              <a:solidFill>
                <a:schemeClr val="dk1"/>
              </a:solidFill>
            </a:endParaRPr>
          </a:p>
          <a:p>
            <a:pPr indent="0" lvl="0" marL="457200" rtl="0" algn="l">
              <a:spcBef>
                <a:spcPts val="1200"/>
              </a:spcBef>
              <a:spcAft>
                <a:spcPts val="0"/>
              </a:spcAft>
              <a:buNone/>
            </a:pPr>
            <a:r>
              <a:rPr lang="en" sz="1150">
                <a:solidFill>
                  <a:srgbClr val="1D1C1D"/>
                </a:solidFill>
                <a:highlight>
                  <a:srgbClr val="F8F8F8"/>
                </a:highlight>
              </a:rPr>
              <a:t>Data Patterns</a:t>
            </a:r>
            <a:endParaRPr sz="1200">
              <a:solidFill>
                <a:schemeClr val="dk1"/>
              </a:solidFill>
            </a:endParaRPr>
          </a:p>
          <a:p>
            <a:pPr indent="0" lvl="0" marL="457200" rtl="0" algn="l">
              <a:spcBef>
                <a:spcPts val="1200"/>
              </a:spcBef>
              <a:spcAft>
                <a:spcPts val="0"/>
              </a:spcAft>
              <a:buNone/>
            </a:pPr>
            <a:r>
              <a:rPr lang="en" sz="1150">
                <a:solidFill>
                  <a:srgbClr val="1D1C1D"/>
                </a:solidFill>
                <a:highlight>
                  <a:srgbClr val="F8F8F8"/>
                </a:highlight>
              </a:rPr>
              <a:t>Artists Discovery and Market Prediction</a:t>
            </a:r>
            <a:endParaRPr sz="1200">
              <a:solidFill>
                <a:schemeClr val="dk1"/>
              </a:solidFill>
            </a:endParaRPr>
          </a:p>
          <a:p>
            <a:pPr indent="0" lvl="0" marL="457200" rtl="0" algn="l">
              <a:spcBef>
                <a:spcPts val="1200"/>
              </a:spcBef>
              <a:spcAft>
                <a:spcPts val="0"/>
              </a:spcAft>
              <a:buNone/>
            </a:pPr>
            <a:r>
              <a:rPr lang="en" sz="1150">
                <a:solidFill>
                  <a:srgbClr val="1D1C1D"/>
                </a:solidFill>
                <a:highlight>
                  <a:srgbClr val="F8F8F8"/>
                </a:highlight>
              </a:rPr>
              <a:t>Time Series Forecasting</a:t>
            </a:r>
            <a:endParaRPr sz="1150">
              <a:solidFill>
                <a:srgbClr val="1D1C1D"/>
              </a:solidFill>
              <a:highlight>
                <a:srgbClr val="F8F8F8"/>
              </a:highlight>
            </a:endParaRPr>
          </a:p>
          <a:p>
            <a:pPr indent="0" lvl="0" marL="457200" rtl="0" algn="l">
              <a:spcBef>
                <a:spcPts val="1200"/>
              </a:spcBef>
              <a:spcAft>
                <a:spcPts val="0"/>
              </a:spcAft>
              <a:buNone/>
            </a:pPr>
            <a:r>
              <a:rPr lang="en" sz="1150">
                <a:solidFill>
                  <a:srgbClr val="1D1C1D"/>
                </a:solidFill>
                <a:highlight>
                  <a:srgbClr val="F8F8F8"/>
                </a:highlight>
              </a:rPr>
              <a:t>Predictions</a:t>
            </a:r>
            <a:endParaRPr sz="1150">
              <a:solidFill>
                <a:srgbClr val="1D1C1D"/>
              </a:solidFill>
              <a:highlight>
                <a:srgbClr val="F8F8F8"/>
              </a:highlight>
            </a:endParaRPr>
          </a:p>
          <a:p>
            <a:pPr indent="0" lvl="0" marL="45720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r>
              <a:t/>
            </a:r>
            <a:endParaRPr sz="1200">
              <a:solidFill>
                <a:schemeClr val="dk1"/>
              </a:solidFill>
            </a:endParaRPr>
          </a:p>
          <a:p>
            <a:pPr indent="0" lvl="0" marL="457200" rtl="0" algn="l">
              <a:spcBef>
                <a:spcPts val="1200"/>
              </a:spcBef>
              <a:spcAft>
                <a:spcPts val="120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  LOL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576950" y="238075"/>
            <a:ext cx="6423026" cy="4905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a:t>
            </a:r>
            <a:r>
              <a:rPr lang="en"/>
              <a:t> Trends: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200">
                <a:solidFill>
                  <a:schemeClr val="dk1"/>
                </a:solidFill>
              </a:rPr>
              <a:t>Forecast Trends, based on past and present data patterns.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Which Genres or artist are gaining traction?</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Artist Discovery and Market Place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Market predictions</a:t>
            </a:r>
            <a:endParaRPr sz="1200">
              <a:solidFill>
                <a:schemeClr val="dk1"/>
              </a:solidFill>
            </a:endParaRPr>
          </a:p>
          <a:p>
            <a:pPr indent="-304800" lvl="1" marL="914400" rtl="0" algn="l">
              <a:spcBef>
                <a:spcPts val="0"/>
              </a:spcBef>
              <a:spcAft>
                <a:spcPts val="0"/>
              </a:spcAft>
              <a:buClr>
                <a:schemeClr val="dk1"/>
              </a:buClr>
              <a:buSzPts val="1200"/>
              <a:buChar char="○"/>
            </a:pPr>
            <a:r>
              <a:rPr lang="en" sz="1150">
                <a:solidFill>
                  <a:srgbClr val="1D1C1D"/>
                </a:solidFill>
                <a:highlight>
                  <a:srgbClr val="F8F8F8"/>
                </a:highlight>
              </a:rPr>
              <a:t>Algorithms have found their places in discovering emerging artists and predicting market trends within the music industry</a:t>
            </a:r>
            <a:endParaRPr sz="1150">
              <a:solidFill>
                <a:srgbClr val="1D1C1D"/>
              </a:solidFill>
              <a:highlight>
                <a:srgbClr val="F8F8F8"/>
              </a:highlight>
            </a:endParaRPr>
          </a:p>
          <a:p>
            <a:pPr indent="-304800" lvl="1" marL="914400" rtl="0" algn="l">
              <a:spcBef>
                <a:spcPts val="0"/>
              </a:spcBef>
              <a:spcAft>
                <a:spcPts val="0"/>
              </a:spcAft>
              <a:buClr>
                <a:schemeClr val="dk1"/>
              </a:buClr>
              <a:buSzPts val="1200"/>
              <a:buChar char="○"/>
            </a:pPr>
            <a:r>
              <a:rPr lang="en" sz="1150">
                <a:solidFill>
                  <a:srgbClr val="1D1C1D"/>
                </a:solidFill>
                <a:highlight>
                  <a:srgbClr val="F8F8F8"/>
                </a:highlight>
              </a:rPr>
              <a:t>By analysing data traits:</a:t>
            </a:r>
            <a:endParaRPr sz="1150">
              <a:solidFill>
                <a:srgbClr val="1D1C1D"/>
              </a:solidFill>
              <a:highlight>
                <a:srgbClr val="F8F8F8"/>
              </a:highlight>
            </a:endParaRPr>
          </a:p>
          <a:p>
            <a:pPr indent="-304800" lvl="2" marL="1371600" rtl="0" algn="l">
              <a:spcBef>
                <a:spcPts val="0"/>
              </a:spcBef>
              <a:spcAft>
                <a:spcPts val="0"/>
              </a:spcAft>
              <a:buClr>
                <a:schemeClr val="dk1"/>
              </a:buClr>
              <a:buSzPts val="1200"/>
              <a:buChar char="■"/>
            </a:pPr>
            <a:r>
              <a:rPr lang="en" sz="1150">
                <a:solidFill>
                  <a:srgbClr val="1D1C1D"/>
                </a:solidFill>
                <a:highlight>
                  <a:srgbClr val="F8F8F8"/>
                </a:highlight>
              </a:rPr>
              <a:t> like listeners’</a:t>
            </a:r>
            <a:endParaRPr sz="1150">
              <a:solidFill>
                <a:srgbClr val="1D1C1D"/>
              </a:solidFill>
              <a:highlight>
                <a:srgbClr val="F8F8F8"/>
              </a:highlight>
            </a:endParaRPr>
          </a:p>
          <a:p>
            <a:pPr indent="-304800" lvl="2" marL="1371600" rtl="0" algn="l">
              <a:spcBef>
                <a:spcPts val="0"/>
              </a:spcBef>
              <a:spcAft>
                <a:spcPts val="0"/>
              </a:spcAft>
              <a:buClr>
                <a:schemeClr val="dk1"/>
              </a:buClr>
              <a:buSzPts val="1200"/>
              <a:buChar char="■"/>
            </a:pPr>
            <a:r>
              <a:rPr lang="en" sz="1150">
                <a:solidFill>
                  <a:srgbClr val="1D1C1D"/>
                </a:solidFill>
                <a:highlight>
                  <a:srgbClr val="F8F8F8"/>
                </a:highlight>
              </a:rPr>
              <a:t> play count,</a:t>
            </a:r>
            <a:endParaRPr sz="1150">
              <a:solidFill>
                <a:srgbClr val="1D1C1D"/>
              </a:solidFill>
              <a:highlight>
                <a:srgbClr val="F8F8F8"/>
              </a:highlight>
            </a:endParaRPr>
          </a:p>
          <a:p>
            <a:pPr indent="-304800" lvl="2" marL="1371600" rtl="0" algn="l">
              <a:spcBef>
                <a:spcPts val="0"/>
              </a:spcBef>
              <a:spcAft>
                <a:spcPts val="0"/>
              </a:spcAft>
              <a:buClr>
                <a:schemeClr val="dk1"/>
              </a:buClr>
              <a:buSzPts val="1200"/>
              <a:buChar char="■"/>
            </a:pPr>
            <a:r>
              <a:rPr lang="en" sz="1150">
                <a:solidFill>
                  <a:srgbClr val="1D1C1D"/>
                </a:solidFill>
                <a:highlight>
                  <a:srgbClr val="F8F8F8"/>
                </a:highlight>
              </a:rPr>
              <a:t> search popularity and</a:t>
            </a:r>
            <a:endParaRPr sz="1150">
              <a:solidFill>
                <a:srgbClr val="1D1C1D"/>
              </a:solidFill>
              <a:highlight>
                <a:srgbClr val="F8F8F8"/>
              </a:highlight>
            </a:endParaRPr>
          </a:p>
          <a:p>
            <a:pPr indent="-304800" lvl="2" marL="1371600" rtl="0" algn="l">
              <a:spcBef>
                <a:spcPts val="0"/>
              </a:spcBef>
              <a:spcAft>
                <a:spcPts val="0"/>
              </a:spcAft>
              <a:buClr>
                <a:schemeClr val="dk1"/>
              </a:buClr>
              <a:buSzPts val="1200"/>
              <a:buChar char="■"/>
            </a:pPr>
            <a:r>
              <a:rPr lang="en" sz="1150">
                <a:solidFill>
                  <a:srgbClr val="1D1C1D"/>
                </a:solidFill>
                <a:highlight>
                  <a:srgbClr val="F8F8F8"/>
                </a:highlight>
              </a:rPr>
              <a:t> social media trends, platforms</a:t>
            </a:r>
            <a:endParaRPr sz="1150">
              <a:solidFill>
                <a:srgbClr val="1D1C1D"/>
              </a:solidFill>
              <a:highlight>
                <a:srgbClr val="F8F8F8"/>
              </a:highlight>
            </a:endParaRPr>
          </a:p>
          <a:p>
            <a:pPr indent="-304800" lvl="3" marL="1828800" rtl="0" algn="l">
              <a:spcBef>
                <a:spcPts val="0"/>
              </a:spcBef>
              <a:spcAft>
                <a:spcPts val="0"/>
              </a:spcAft>
              <a:buClr>
                <a:schemeClr val="dk1"/>
              </a:buClr>
              <a:buSzPts val="1200"/>
              <a:buChar char="●"/>
            </a:pPr>
            <a:r>
              <a:rPr lang="en" sz="1150">
                <a:solidFill>
                  <a:srgbClr val="1D1C1D"/>
                </a:solidFill>
                <a:highlight>
                  <a:srgbClr val="F8F8F8"/>
                </a:highlight>
              </a:rPr>
              <a:t> like Soundcloud and</a:t>
            </a:r>
            <a:endParaRPr sz="1150">
              <a:solidFill>
                <a:srgbClr val="1D1C1D"/>
              </a:solidFill>
              <a:highlight>
                <a:srgbClr val="F8F8F8"/>
              </a:highlight>
            </a:endParaRPr>
          </a:p>
          <a:p>
            <a:pPr indent="-304800" lvl="3" marL="1828800" rtl="0" algn="l">
              <a:spcBef>
                <a:spcPts val="0"/>
              </a:spcBef>
              <a:spcAft>
                <a:spcPts val="0"/>
              </a:spcAft>
              <a:buClr>
                <a:schemeClr val="dk1"/>
              </a:buClr>
              <a:buSzPts val="1200"/>
              <a:buChar char="●"/>
            </a:pPr>
            <a:r>
              <a:rPr lang="en" sz="1150">
                <a:solidFill>
                  <a:srgbClr val="1D1C1D"/>
                </a:solidFill>
                <a:highlight>
                  <a:srgbClr val="F8F8F8"/>
                </a:highlight>
              </a:rPr>
              <a:t> Next Big Sound provide predictive analytics signaling the next big hit or breakout artist.</a:t>
            </a:r>
            <a:endParaRPr sz="1150">
              <a:solidFill>
                <a:srgbClr val="1D1C1D"/>
              </a:solidFill>
              <a:highlight>
                <a:srgbClr val="F8F8F8"/>
              </a:highligh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Forecasting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50">
                <a:solidFill>
                  <a:srgbClr val="1D1C1D"/>
                </a:solidFill>
                <a:highlight>
                  <a:srgbClr val="F8F8F8"/>
                </a:highlight>
              </a:rPr>
              <a:t>Machine learning can also be utilized in predicting future music trends through Time Series Forecasting. This approach is particularly useful in predicting the popularity of new songs or predicting the rise or fall of a genre over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Graph</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