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78c49536f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878c49536f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fddf77379b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fddf77379b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ddf77379b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fddf77379b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ddf77379b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ddf77379b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ddf77379b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fddf77379b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ddf77379b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ddf77379b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ddf77379b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fddf77379b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ddf77379b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ddf77379b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fddf77379b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fddf77379b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ddf77379b_3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fddf77379b_3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ddf77379b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ddf77379b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ddf77379b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ddf77379b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ddf77379b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fddf77379b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ddf77379b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ddf77379b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hyperlink" Target="https://en.wikipedia.org/wiki/Modern_rock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Indie_rock" TargetMode="External"/><Relationship Id="rId4" Type="http://schemas.openxmlformats.org/officeDocument/2006/relationships/hyperlink" Target="https://en.wikipedia.org/wiki/Chamber_pop#cite_note-FOOTNOTETonelli20043-4" TargetMode="External"/><Relationship Id="rId9" Type="http://schemas.openxmlformats.org/officeDocument/2006/relationships/hyperlink" Target="https://en.wikipedia.org/wiki/Alternative_rock" TargetMode="External"/><Relationship Id="rId5" Type="http://schemas.openxmlformats.org/officeDocument/2006/relationships/hyperlink" Target="https://en.wikipedia.org/wiki/Indie_pop" TargetMode="External"/><Relationship Id="rId6" Type="http://schemas.openxmlformats.org/officeDocument/2006/relationships/hyperlink" Target="https://en.wikipedia.org/wiki/Chamber_pop#cite_note-AMIndiePop-5" TargetMode="External"/><Relationship Id="rId7" Type="http://schemas.openxmlformats.org/officeDocument/2006/relationships/hyperlink" Target="https://en.wikipedia.org/wiki/Distortion_(music)" TargetMode="External"/><Relationship Id="rId8" Type="http://schemas.openxmlformats.org/officeDocument/2006/relationships/hyperlink" Target="https://en.wikipedia.org/wiki/Lo-fi_music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New_wave_music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208500" y="466625"/>
            <a:ext cx="5659800" cy="1088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Giving </a:t>
            </a:r>
            <a:r>
              <a:rPr i="1" lang="en" sz="2200">
                <a:solidFill>
                  <a:srgbClr val="FF0000"/>
                </a:solidFill>
              </a:rPr>
              <a:t>Madd Dogg Money Records </a:t>
            </a:r>
            <a:endParaRPr i="1"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lang="en" sz="2200"/>
              <a:t>Power to Predict Popular Music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body"/>
          </p:nvPr>
        </p:nvSpPr>
        <p:spPr>
          <a:xfrm>
            <a:off x="1208500" y="3650850"/>
            <a:ext cx="3118800" cy="1039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Will Blackmon</a:t>
            </a:r>
            <a:endParaRPr sz="1305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Kene Ezeagba</a:t>
            </a:r>
            <a:endParaRPr sz="1305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Kris Skorna</a:t>
            </a:r>
            <a:endParaRPr sz="1305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Brian Willery</a:t>
            </a:r>
            <a:endParaRPr sz="1305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5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5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September 9, 2024</a:t>
            </a:r>
            <a:endParaRPr sz="1305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475" y="466625"/>
            <a:ext cx="791772" cy="10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500" y="1990050"/>
            <a:ext cx="3118650" cy="169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8800" y="3395700"/>
            <a:ext cx="1842325" cy="2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347500" y="122000"/>
            <a:ext cx="8329800" cy="1070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the mid-1990s, </a:t>
            </a:r>
            <a:r>
              <a:rPr lang="en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chamber pop</a:t>
            </a:r>
            <a:r>
              <a:rPr b="0" lang="en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developed as a subgenre of </a:t>
            </a:r>
            <a:r>
              <a:rPr b="0" lang="en" sz="15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indie rock</a:t>
            </a:r>
            <a:r>
              <a:rPr b="0" baseline="30000" lang="en" sz="15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[4]</a:t>
            </a:r>
            <a:r>
              <a:rPr b="0" lang="en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lang="en" sz="15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indie pop</a:t>
            </a:r>
            <a:r>
              <a:rPr b="0" baseline="30000" lang="en" sz="15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[5]</a:t>
            </a:r>
            <a:r>
              <a:rPr b="0" lang="en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which musicians opposed the </a:t>
            </a:r>
            <a:r>
              <a:rPr b="0" lang="en" sz="15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distorted</a:t>
            </a:r>
            <a:r>
              <a:rPr b="0" lang="en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guitars, </a:t>
            </a:r>
            <a:r>
              <a:rPr b="0" lang="en" sz="15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/>
              </a:rPr>
              <a:t>lo-fi</a:t>
            </a:r>
            <a:r>
              <a:rPr b="0" lang="en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aesthetic, and simple arrangements common to the </a:t>
            </a:r>
            <a:r>
              <a:rPr b="0" lang="en" sz="15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alternative</a:t>
            </a:r>
            <a:r>
              <a:rPr b="0" lang="en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"</a:t>
            </a:r>
            <a:r>
              <a:rPr b="0" lang="en" sz="155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/>
              </a:rPr>
              <a:t>modern rock</a:t>
            </a:r>
            <a:r>
              <a:rPr b="0" lang="en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 groups of that era.</a:t>
            </a:r>
            <a:endParaRPr b="0"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https://en.wikipedia.org/wiki/Chamber_pop</a:t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0675" y="1609825"/>
            <a:ext cx="8271047" cy="33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347500" y="122000"/>
            <a:ext cx="8329800" cy="599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Using the Prophet forecasting procedure, the next five years suggests an increased % in records in the Conscious Hip-Hop genre.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873500"/>
            <a:ext cx="6902416" cy="41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347500" y="122000"/>
            <a:ext cx="8329800" cy="849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Chamber Pop</a:t>
            </a:r>
            <a:endParaRPr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75" y="923000"/>
            <a:ext cx="6974390" cy="41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Madd Dogg Money want to be when it grows up?</a:t>
            </a:r>
            <a:endParaRPr/>
          </a:p>
        </p:txBody>
      </p:sp>
      <p:sp>
        <p:nvSpPr>
          <p:cNvPr id="357" name="Google Shape;357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are the leading names in music?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Who are the top artist in the industry?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will you find the next  John, Paul, George and Ringo</a:t>
            </a:r>
            <a:r>
              <a:rPr lang="en" sz="1400"/>
              <a:t> or Taylor Swift?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Will the next hottest genre be pop, New Wave, Blues Rock, Folk Rock, Chamber Pop, </a:t>
            </a:r>
            <a:r>
              <a:rPr lang="en" sz="1400"/>
              <a:t>Conscious</a:t>
            </a:r>
            <a:r>
              <a:rPr lang="en" sz="1400"/>
              <a:t> Hip Hop?  Who Knows?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sign with BrainGain-Analytics?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895575" y="545200"/>
            <a:ext cx="7030500" cy="496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Are you ready to know the future?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350" y="1229700"/>
            <a:ext cx="5239850" cy="285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430" y="3664983"/>
            <a:ext cx="3009953" cy="416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496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to Compete in the Music Marketplace?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303800" y="1990050"/>
            <a:ext cx="7030500" cy="215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What will give </a:t>
            </a:r>
            <a:r>
              <a:rPr b="1" i="1" lang="en" sz="480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Madd Dogg Money Records </a:t>
            </a: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an advantage in the extremely competitive music sales marketspace?  </a:t>
            </a:r>
            <a:endParaRPr sz="48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Staying ahead of the industry trends</a:t>
            </a:r>
            <a:endParaRPr sz="48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Anticipate audience preferences and tailoring promotion and content to those preferences</a:t>
            </a:r>
            <a:endParaRPr sz="48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Identify new music communities to seek new artists</a:t>
            </a:r>
            <a:endParaRPr sz="48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Identifying new Artists with potential for popularity and large sales volumes</a:t>
            </a:r>
            <a:endParaRPr sz="48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Identify popular artists early in their career</a:t>
            </a:r>
            <a:endParaRPr sz="4800"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4800">
                <a:latin typeface="Maven Pro"/>
                <a:ea typeface="Maven Pro"/>
                <a:cs typeface="Maven Pro"/>
                <a:sym typeface="Maven Pro"/>
              </a:rPr>
              <a:t>Proactive promotion can maximize investments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487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Challenges of </a:t>
            </a:r>
            <a:r>
              <a:rPr lang="en" sz="2500"/>
              <a:t>Market Prediction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990050"/>
            <a:ext cx="7030500" cy="152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Maven Pro"/>
                <a:ea typeface="Maven Pro"/>
                <a:cs typeface="Maven Pro"/>
                <a:sym typeface="Maven Pro"/>
              </a:rPr>
              <a:t>How can </a:t>
            </a:r>
            <a:r>
              <a:rPr b="1" i="1" lang="en" sz="430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Madd Dogg Money Records </a:t>
            </a:r>
            <a:r>
              <a:rPr lang="en" sz="4300">
                <a:latin typeface="Maven Pro"/>
                <a:ea typeface="Maven Pro"/>
                <a:cs typeface="Maven Pro"/>
                <a:sym typeface="Maven Pro"/>
              </a:rPr>
              <a:t>compete with larger labels with more resources?</a:t>
            </a:r>
            <a:endParaRPr sz="4300">
              <a:latin typeface="Maven Pro"/>
              <a:ea typeface="Maven Pro"/>
              <a:cs typeface="Maven Pro"/>
              <a:sym typeface="Maven Pro"/>
            </a:endParaRPr>
          </a:p>
          <a:p>
            <a:pPr indent="-2968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300">
                <a:latin typeface="Maven Pro"/>
                <a:ea typeface="Maven Pro"/>
                <a:cs typeface="Maven Pro"/>
                <a:sym typeface="Maven Pro"/>
              </a:rPr>
              <a:t>Accurately predicting new music genre and subgenre trends</a:t>
            </a:r>
            <a:endParaRPr sz="4300">
              <a:latin typeface="Maven Pro"/>
              <a:ea typeface="Maven Pro"/>
              <a:cs typeface="Maven Pro"/>
              <a:sym typeface="Maven Pro"/>
            </a:endParaRPr>
          </a:p>
          <a:p>
            <a:pPr indent="-29686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4300">
                <a:latin typeface="Maven Pro"/>
                <a:ea typeface="Maven Pro"/>
                <a:cs typeface="Maven Pro"/>
                <a:sym typeface="Maven Pro"/>
              </a:rPr>
              <a:t>Time-consuming manual classification</a:t>
            </a:r>
            <a:endParaRPr sz="4300">
              <a:latin typeface="Maven Pro"/>
              <a:ea typeface="Maven Pro"/>
              <a:cs typeface="Maven Pro"/>
              <a:sym typeface="Maven Pro"/>
            </a:endParaRPr>
          </a:p>
          <a:p>
            <a:pPr indent="-29686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4300">
                <a:latin typeface="Maven Pro"/>
                <a:ea typeface="Maven Pro"/>
                <a:cs typeface="Maven Pro"/>
                <a:sym typeface="Maven Pro"/>
              </a:rPr>
              <a:t>Aggregating industry sales data in a timely fashion</a:t>
            </a:r>
            <a:endParaRPr sz="43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47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The Power to Predict</a:t>
            </a:r>
            <a:endParaRPr sz="2400"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118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Maven Pro"/>
                <a:ea typeface="Maven Pro"/>
                <a:cs typeface="Maven Pro"/>
                <a:sym typeface="Maven Pro"/>
              </a:rPr>
              <a:t>Machine learning can identify patterns and relationships, which will allow </a:t>
            </a:r>
            <a:r>
              <a:rPr b="1" i="1" lang="en" sz="560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Madd Dogg Money Records </a:t>
            </a:r>
            <a:r>
              <a:rPr lang="en" sz="5600">
                <a:latin typeface="Maven Pro"/>
                <a:ea typeface="Maven Pro"/>
                <a:cs typeface="Maven Pro"/>
                <a:sym typeface="Maven Pro"/>
              </a:rPr>
              <a:t>to classify, predict, and make decisions.</a:t>
            </a:r>
            <a:endParaRPr sz="56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5600">
                <a:latin typeface="Maven Pro"/>
                <a:ea typeface="Maven Pro"/>
                <a:cs typeface="Maven Pro"/>
                <a:sym typeface="Maven Pro"/>
              </a:rPr>
              <a:t>Predict the popularity of artist by analyzing historical genre sales trends</a:t>
            </a:r>
            <a:endParaRPr sz="56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5600">
                <a:latin typeface="Maven Pro"/>
                <a:ea typeface="Maven Pro"/>
                <a:cs typeface="Maven Pro"/>
                <a:sym typeface="Maven Pro"/>
              </a:rPr>
              <a:t>Predict future music trends through Time Series Forecasting (trends over time).</a:t>
            </a:r>
            <a:endParaRPr sz="56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" sz="5600">
                <a:latin typeface="Maven Pro"/>
                <a:ea typeface="Maven Pro"/>
                <a:cs typeface="Maven Pro"/>
                <a:sym typeface="Maven Pro"/>
              </a:rPr>
              <a:t>The ability to make quick decisions</a:t>
            </a:r>
            <a:endParaRPr sz="5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5600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Madd Dogg Money Records </a:t>
            </a:r>
            <a:r>
              <a:rPr lang="en" sz="5600">
                <a:latin typeface="Maven Pro"/>
                <a:ea typeface="Maven Pro"/>
                <a:cs typeface="Maven Pro"/>
                <a:sym typeface="Maven Pro"/>
              </a:rPr>
              <a:t>will be able to predict the popularity and the rise and fall of music genres over time.</a:t>
            </a:r>
            <a:endParaRPr sz="56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478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What We Do</a:t>
            </a:r>
            <a:endParaRPr sz="2500"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1504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We obtained data for the </a:t>
            </a:r>
            <a:r>
              <a:rPr b="1" lang="en" sz="1400">
                <a:latin typeface="Maven Pro"/>
                <a:ea typeface="Maven Pro"/>
                <a:cs typeface="Maven Pro"/>
                <a:sym typeface="Maven Pro"/>
              </a:rPr>
              <a:t>top 3000 albums from years 1940-2019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, identifying the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most represented genres by year by %.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Utilizing Prophet forecasting procedure, we were visualized and analyze past trends, using those to predict future music trends with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Time Series Forecasting (trends over time).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347500" y="122000"/>
            <a:ext cx="8329800" cy="1041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American folk-music revival began during the 1940s; building on the interest in protest folk singers such as Woody Guthrie and Pete Seeger, it </a:t>
            </a:r>
            <a:r>
              <a:rPr lang="en" sz="15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reached a peak in popularity in the mid-1960s</a:t>
            </a:r>
            <a:r>
              <a:rPr b="0" lang="en" sz="15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with artists such as Bob Dylan and Joan Baez.</a:t>
            </a:r>
            <a:endParaRPr b="0" sz="15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-source:https://en.wikipedia.org/wiki/Folk_rock#:~:text=Folk%20revival</a:t>
            </a:r>
            <a:endParaRPr b="0" i="1"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600200"/>
            <a:ext cx="8293397" cy="33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525" y="1824099"/>
            <a:ext cx="1623525" cy="24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347500" y="122000"/>
            <a:ext cx="8329800" cy="897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5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1960s was a transformative decade…for the blues rock genre,</a:t>
            </a:r>
            <a:r>
              <a:rPr b="0" lang="en" sz="15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which </a:t>
            </a:r>
            <a:r>
              <a:rPr b="0" lang="en" sz="1550">
                <a:solidFill>
                  <a:srgbClr val="040C2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saw a surge in popularity and influence</a:t>
            </a:r>
            <a:r>
              <a:rPr b="0" lang="en" sz="155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b="0" lang="en" sz="14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sz="14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-source https://bluesrockreview.com/2024/06/10-historic-blues-rock-performances-of-the-1960s.html</a:t>
            </a:r>
            <a:endParaRPr i="1" sz="1000"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00200"/>
            <a:ext cx="8047565" cy="33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100" y="2052400"/>
            <a:ext cx="3615301" cy="19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0" y="1616200"/>
            <a:ext cx="8027301" cy="3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>
            <p:ph type="title"/>
          </p:nvPr>
        </p:nvSpPr>
        <p:spPr>
          <a:xfrm>
            <a:off x="347500" y="122000"/>
            <a:ext cx="8329800" cy="1002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New wave </a:t>
            </a:r>
            <a:r>
              <a:rPr b="0" lang="en" sz="15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commercially peaked from the </a:t>
            </a:r>
            <a:r>
              <a:rPr lang="en" sz="15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late 1970s into the early 1980s </a:t>
            </a:r>
            <a:r>
              <a:rPr b="0" lang="en" sz="15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with numerous major musicians and an abundance of one-hit wonders** . MTV, which was launched in 1981, heavily promoted new-wave acts, boosting the genre's popularity in the United States.</a:t>
            </a:r>
            <a:endParaRPr b="0" sz="15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-source: </a:t>
            </a:r>
            <a:r>
              <a:rPr b="0" i="1" lang="en" sz="1100">
                <a:solidFill>
                  <a:schemeClr val="hlink"/>
                </a:solidFill>
                <a:highlight>
                  <a:srgbClr val="F8F8F8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https://en.wikipedia.org/wiki/New_wave_music</a:t>
            </a:r>
            <a:endParaRPr b="0" i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900" y="-632250"/>
            <a:ext cx="219075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9975" y="-503725"/>
            <a:ext cx="2630126" cy="1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347500" y="122000"/>
            <a:ext cx="8329800" cy="1107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363636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As hip-hop rose in popularity during the 1980s, conscious rap emerged from within.  Six years after “The Message”, New York-based hip-hop group Public Enemy made waves with their 1988 album, </a:t>
            </a:r>
            <a:r>
              <a:rPr b="0" i="1" lang="en" sz="1200">
                <a:solidFill>
                  <a:srgbClr val="363636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It Takes A Nation Of Millions To Hold Us Back</a:t>
            </a:r>
            <a:r>
              <a:rPr b="0" lang="en" sz="1200">
                <a:solidFill>
                  <a:srgbClr val="363636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.  As the 1990s continued, so did conscious rap’s prevalence. </a:t>
            </a:r>
            <a:endParaRPr b="0" sz="1200">
              <a:solidFill>
                <a:srgbClr val="363636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15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1" lang="en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hhttps://www.soundoflife.com/blogs/mixtape/conscious-rap-origin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600200"/>
            <a:ext cx="8111502" cy="33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