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9144000"/>
  <p:notesSz cx="9144000" cy="6858000"/>
  <p:embeddedFontLst>
    <p:embeddedFont>
      <p:font typeface="PT Sans Narrow"/>
      <p:regular r:id="rId37"/>
      <p:bold r:id="rId38"/>
    </p:embeddedFont>
    <p:embeddedFont>
      <p:font typeface="Rambla"/>
      <p:regular r:id="rId39"/>
      <p:bold r:id="rId40"/>
      <p:italic r:id="rId41"/>
      <p:boldItalic r:id="rId42"/>
    </p:embeddedFon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F1984E0-342A-4360-A3C3-451FD0808BDD}">
  <a:tblStyle styleId="{BF1984E0-342A-4360-A3C3-451FD0808BD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mbla-bold.fntdata"/><Relationship Id="rId20" Type="http://schemas.openxmlformats.org/officeDocument/2006/relationships/slide" Target="slides/slide15.xml"/><Relationship Id="rId42" Type="http://schemas.openxmlformats.org/officeDocument/2006/relationships/font" Target="fonts/Rambla-boldItalic.fntdata"/><Relationship Id="rId41" Type="http://schemas.openxmlformats.org/officeDocument/2006/relationships/font" Target="fonts/Rambla-italic.fntdata"/><Relationship Id="rId22" Type="http://schemas.openxmlformats.org/officeDocument/2006/relationships/slide" Target="slides/slide17.xml"/><Relationship Id="rId44" Type="http://schemas.openxmlformats.org/officeDocument/2006/relationships/font" Target="fonts/OpenSans-bold.fntdata"/><Relationship Id="rId21" Type="http://schemas.openxmlformats.org/officeDocument/2006/relationships/slide" Target="slides/slide16.xml"/><Relationship Id="rId43" Type="http://schemas.openxmlformats.org/officeDocument/2006/relationships/font" Target="fonts/OpenSans-regular.fntdata"/><Relationship Id="rId24" Type="http://schemas.openxmlformats.org/officeDocument/2006/relationships/slide" Target="slides/slide19.xml"/><Relationship Id="rId46" Type="http://schemas.openxmlformats.org/officeDocument/2006/relationships/font" Target="fonts/OpenSans-boldItalic.fntdata"/><Relationship Id="rId23" Type="http://schemas.openxmlformats.org/officeDocument/2006/relationships/slide" Target="slides/slide18.xml"/><Relationship Id="rId45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ambla-regular.fntdata"/><Relationship Id="rId16" Type="http://schemas.openxmlformats.org/officeDocument/2006/relationships/slide" Target="slides/slide11.xml"/><Relationship Id="rId38" Type="http://schemas.openxmlformats.org/officeDocument/2006/relationships/font" Target="fonts/PTSansNarrow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524300" y="514350"/>
            <a:ext cx="609629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Shape 77"/>
          <p:cNvSpPr/>
          <p:nvPr>
            <p:ph idx="2" type="sldImg"/>
          </p:nvPr>
        </p:nvSpPr>
        <p:spPr>
          <a:xfrm>
            <a:off x="1524300" y="514350"/>
            <a:ext cx="609629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524300" y="514350"/>
            <a:ext cx="609629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524300" y="514350"/>
            <a:ext cx="609629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524300" y="514350"/>
            <a:ext cx="609629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524300" y="514350"/>
            <a:ext cx="609629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524300" y="514350"/>
            <a:ext cx="609629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1524300" y="514350"/>
            <a:ext cx="609629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524300" y="514350"/>
            <a:ext cx="609629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1524300" y="514350"/>
            <a:ext cx="609629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1524300" y="514350"/>
            <a:ext cx="609629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Shape 274"/>
          <p:cNvSpPr/>
          <p:nvPr>
            <p:ph idx="2" type="sldImg"/>
          </p:nvPr>
        </p:nvSpPr>
        <p:spPr>
          <a:xfrm>
            <a:off x="1524300" y="514350"/>
            <a:ext cx="609629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x="1524300" y="514350"/>
            <a:ext cx="609629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x="1524300" y="514350"/>
            <a:ext cx="609629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x="1524300" y="514350"/>
            <a:ext cx="609629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/>
          <p:nvPr>
            <p:ph idx="2" type="sldImg"/>
          </p:nvPr>
        </p:nvSpPr>
        <p:spPr>
          <a:xfrm>
            <a:off x="1524300" y="514350"/>
            <a:ext cx="609629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Shape 333"/>
          <p:cNvSpPr/>
          <p:nvPr>
            <p:ph idx="2" type="sldImg"/>
          </p:nvPr>
        </p:nvSpPr>
        <p:spPr>
          <a:xfrm>
            <a:off x="1524300" y="514350"/>
            <a:ext cx="609629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Shape 344"/>
          <p:cNvSpPr/>
          <p:nvPr>
            <p:ph idx="2" type="sldImg"/>
          </p:nvPr>
        </p:nvSpPr>
        <p:spPr>
          <a:xfrm>
            <a:off x="1524300" y="514350"/>
            <a:ext cx="609629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Shape 364"/>
          <p:cNvSpPr/>
          <p:nvPr>
            <p:ph idx="2" type="sldImg"/>
          </p:nvPr>
        </p:nvSpPr>
        <p:spPr>
          <a:xfrm>
            <a:off x="1524300" y="514350"/>
            <a:ext cx="609629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Shape 389"/>
          <p:cNvSpPr/>
          <p:nvPr>
            <p:ph idx="2" type="sldImg"/>
          </p:nvPr>
        </p:nvSpPr>
        <p:spPr>
          <a:xfrm>
            <a:off x="1524300" y="514350"/>
            <a:ext cx="609629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Shape 414"/>
          <p:cNvSpPr/>
          <p:nvPr>
            <p:ph idx="2" type="sldImg"/>
          </p:nvPr>
        </p:nvSpPr>
        <p:spPr>
          <a:xfrm>
            <a:off x="1524300" y="514350"/>
            <a:ext cx="609629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Shape 436"/>
          <p:cNvSpPr/>
          <p:nvPr>
            <p:ph idx="2" type="sldImg"/>
          </p:nvPr>
        </p:nvSpPr>
        <p:spPr>
          <a:xfrm>
            <a:off x="1524300" y="514350"/>
            <a:ext cx="609629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Shape 445"/>
          <p:cNvSpPr/>
          <p:nvPr>
            <p:ph idx="2" type="sldImg"/>
          </p:nvPr>
        </p:nvSpPr>
        <p:spPr>
          <a:xfrm>
            <a:off x="1524300" y="514350"/>
            <a:ext cx="609629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524300" y="514350"/>
            <a:ext cx="609629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Shape 454"/>
          <p:cNvSpPr/>
          <p:nvPr>
            <p:ph idx="2" type="sldImg"/>
          </p:nvPr>
        </p:nvSpPr>
        <p:spPr>
          <a:xfrm>
            <a:off x="1524300" y="514350"/>
            <a:ext cx="609629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Shape 463"/>
          <p:cNvSpPr/>
          <p:nvPr>
            <p:ph idx="2" type="sldImg"/>
          </p:nvPr>
        </p:nvSpPr>
        <p:spPr>
          <a:xfrm>
            <a:off x="1524300" y="514350"/>
            <a:ext cx="609629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524300" y="514350"/>
            <a:ext cx="609629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524300" y="514350"/>
            <a:ext cx="609629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524300" y="514350"/>
            <a:ext cx="609629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524300" y="514350"/>
            <a:ext cx="609629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524300" y="514350"/>
            <a:ext cx="609629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524300" y="514350"/>
            <a:ext cx="609629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4235850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421100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362666"/>
            <a:ext cx="7136667" cy="203194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5292001"/>
            <a:ext cx="7136667" cy="203194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739800"/>
            <a:ext cx="8520600" cy="2051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3994200"/>
            <a:ext cx="8520600" cy="142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3339" lvl="0" marL="1828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2550" lvl="1" marL="457200" marR="0" rtl="0" algn="l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550" lvl="2" marL="731520" marR="0" rtl="0" algn="l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1439" lvl="3" marL="1005839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8419" lvl="4" marL="1188720" marR="0" rtl="0" algn="l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7950" lvl="5" marL="137160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0330" lvl="6" marL="155448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5410" lvl="7" marL="173736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0489" lvl="8" marL="1920240" marR="0" rtl="0" algn="l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6985" lvl="0" marL="83185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673351"/>
            <a:ext cx="4038600" cy="47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750" lvl="0" marL="182880" marR="0" rtl="0" algn="l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0959" lvl="1" marL="45720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1119" lvl="2" marL="731520" marR="0" rtl="0" algn="l">
              <a:spcBef>
                <a:spcPts val="400"/>
              </a:spcBef>
              <a:buClr>
                <a:schemeClr val="accent1"/>
              </a:buClr>
              <a:buSzPct val="9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8739" lvl="3" marL="1005839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19" lvl="4" marL="118872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6200" lvl="5" marL="137160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8580" lvl="6" marL="155448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3660" lvl="7" marL="173736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8739" lvl="8" marL="192024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648200" y="1673351"/>
            <a:ext cx="4038600" cy="47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750" lvl="0" marL="182880" marR="0" rtl="0" algn="l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0959" lvl="1" marL="45720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1119" lvl="2" marL="731520" marR="0" rtl="0" algn="l">
              <a:spcBef>
                <a:spcPts val="400"/>
              </a:spcBef>
              <a:buClr>
                <a:schemeClr val="accent1"/>
              </a:buClr>
              <a:buSzPct val="9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8739" lvl="3" marL="1005839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19" lvl="4" marL="118872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6200" lvl="5" marL="137160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8580" lvl="6" marL="155448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3660" lvl="7" marL="173736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8739" lvl="8" marL="192024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6985" lvl="0" marL="83185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3429200"/>
            <a:ext cx="9144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688233"/>
            <a:ext cx="3999900" cy="440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688233"/>
            <a:ext cx="3999900" cy="440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701800"/>
            <a:ext cx="56136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386233"/>
            <a:ext cx="4045200" cy="2234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36358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5640966"/>
            <a:ext cx="5998800" cy="798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764551" y="3050000"/>
            <a:ext cx="7375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18939"/>
              </a:lnSpc>
              <a:spcBef>
                <a:spcPts val="0"/>
              </a:spcBef>
              <a:buSzPct val="25000"/>
              <a:buNone/>
            </a:pPr>
            <a:r>
              <a:rPr b="0" i="0" lang="en-US" sz="66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Relational</a:t>
            </a:r>
            <a:r>
              <a:rPr b="0" i="0" lang="en-US" sz="6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66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Algebra</a:t>
            </a:r>
          </a:p>
        </p:txBody>
      </p:sp>
      <p:sp>
        <p:nvSpPr>
          <p:cNvPr id="80" name="Shape 80"/>
          <p:cNvSpPr/>
          <p:nvPr/>
        </p:nvSpPr>
        <p:spPr>
          <a:xfrm>
            <a:off x="8531778" y="5650208"/>
            <a:ext cx="71754" cy="395604"/>
          </a:xfrm>
          <a:custGeom>
            <a:pathLst>
              <a:path extrusionOk="0" h="120000" w="120000">
                <a:moveTo>
                  <a:pt x="118973" y="119812"/>
                </a:moveTo>
                <a:lnTo>
                  <a:pt x="51883" y="116058"/>
                </a:lnTo>
                <a:lnTo>
                  <a:pt x="8811" y="106403"/>
                </a:lnTo>
                <a:lnTo>
                  <a:pt x="0" y="21195"/>
                </a:lnTo>
                <a:lnTo>
                  <a:pt x="2463" y="16804"/>
                </a:lnTo>
                <a:lnTo>
                  <a:pt x="35491" y="5821"/>
                </a:lnTo>
                <a:lnTo>
                  <a:pt x="73942" y="1218"/>
                </a:lnTo>
                <a:lnTo>
                  <a:pt x="96618" y="0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9009307" y="5648955"/>
            <a:ext cx="71120" cy="395604"/>
          </a:xfrm>
          <a:custGeom>
            <a:pathLst>
              <a:path extrusionOk="0" h="120000" w="120000">
                <a:moveTo>
                  <a:pt x="0" y="0"/>
                </a:moveTo>
                <a:lnTo>
                  <a:pt x="67677" y="3755"/>
                </a:lnTo>
                <a:lnTo>
                  <a:pt x="111104" y="13413"/>
                </a:lnTo>
                <a:lnTo>
                  <a:pt x="119981" y="98621"/>
                </a:lnTo>
                <a:lnTo>
                  <a:pt x="117496" y="103011"/>
                </a:lnTo>
                <a:lnTo>
                  <a:pt x="84178" y="113994"/>
                </a:lnTo>
                <a:lnTo>
                  <a:pt x="45384" y="118597"/>
                </a:lnTo>
                <a:lnTo>
                  <a:pt x="22501" y="119814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fld id="{00000000-1234-1234-1234-123412341234}" type="slidenum">
              <a:rPr b="0" lang="en-US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57200" y="3048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50500">
            <a:noAutofit/>
          </a:bodyPr>
          <a:lstStyle/>
          <a:p>
            <a:pPr indent="0" lvl="0" marL="12700" marR="0" rtl="0" algn="l">
              <a:lnSpc>
                <a:spcPct val="13675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What</a:t>
            </a:r>
            <a:r>
              <a:rPr b="0" i="0" lang="en-US" sz="4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b="0" i="0" lang="en-US" sz="4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Relational</a:t>
            </a:r>
            <a:r>
              <a:rPr b="0" i="0" lang="en-US" sz="4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Algebra?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650239" y="1697191"/>
            <a:ext cx="7333615" cy="3552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28600" lvl="0" marL="241300" marR="3562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An</a:t>
            </a:r>
            <a:r>
              <a:rPr lang="en-US" sz="3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algebra</a:t>
            </a:r>
            <a:r>
              <a:rPr lang="en-US" sz="3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whose</a:t>
            </a:r>
            <a:r>
              <a:rPr lang="en-US" sz="3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operands</a:t>
            </a:r>
            <a:r>
              <a:rPr lang="en-US" sz="3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are</a:t>
            </a:r>
            <a:r>
              <a:rPr lang="en-US" sz="3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relations</a:t>
            </a:r>
            <a:r>
              <a:rPr lang="en-US" sz="3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lang="en-US" sz="3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r>
              <a:rPr lang="en-US" sz="3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that</a:t>
            </a:r>
            <a:r>
              <a:rPr lang="en-US" sz="3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represent</a:t>
            </a:r>
            <a:r>
              <a:rPr lang="en-US" sz="3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relations.</a:t>
            </a:r>
          </a:p>
          <a:p>
            <a:pPr indent="-228600" lvl="0" marL="241300" marR="462915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A9A57C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Operators</a:t>
            </a:r>
            <a:r>
              <a:rPr lang="en-US" sz="3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are</a:t>
            </a:r>
            <a:r>
              <a:rPr lang="en-US" sz="3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designed</a:t>
            </a:r>
            <a:r>
              <a:rPr lang="en-US" sz="3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3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r>
              <a:rPr lang="en-US" sz="3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3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most</a:t>
            </a:r>
            <a:r>
              <a:rPr lang="en-US" sz="3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common</a:t>
            </a:r>
            <a:r>
              <a:rPr lang="en-US" sz="3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things</a:t>
            </a:r>
            <a:r>
              <a:rPr lang="en-US" sz="3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that</a:t>
            </a:r>
            <a:r>
              <a:rPr lang="en-US" sz="3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we</a:t>
            </a:r>
            <a:r>
              <a:rPr lang="en-US" sz="3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need</a:t>
            </a:r>
            <a:r>
              <a:rPr lang="en-US" sz="3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3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r>
              <a:rPr lang="en-US" sz="3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lang="en-US" sz="3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relations</a:t>
            </a:r>
            <a:r>
              <a:rPr lang="en-US" sz="3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3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database.</a:t>
            </a:r>
          </a:p>
          <a:p>
            <a:pPr indent="-228600" lvl="0" marL="241300" marR="5080" rtl="0" algn="l">
              <a:lnSpc>
                <a:spcPct val="100000"/>
              </a:lnSpc>
              <a:spcBef>
                <a:spcPts val="770"/>
              </a:spcBef>
              <a:buClr>
                <a:srgbClr val="A9A57C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3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r>
              <a:rPr lang="en-US" sz="3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3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an</a:t>
            </a:r>
            <a:r>
              <a:rPr lang="en-US" sz="3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algebra</a:t>
            </a:r>
            <a:r>
              <a:rPr lang="en-US" sz="3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that</a:t>
            </a:r>
            <a:r>
              <a:rPr lang="en-US" sz="3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can</a:t>
            </a:r>
            <a:r>
              <a:rPr lang="en-US" sz="3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be</a:t>
            </a:r>
            <a:r>
              <a:rPr lang="en-US" sz="3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used</a:t>
            </a:r>
            <a:r>
              <a:rPr lang="en-US" sz="3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as</a:t>
            </a:r>
            <a:r>
              <a:rPr lang="en-US" sz="3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query</a:t>
            </a:r>
            <a:r>
              <a:rPr lang="en-US" sz="3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r>
              <a:rPr lang="en-US" sz="3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3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relations.</a:t>
            </a:r>
          </a:p>
        </p:txBody>
      </p:sp>
      <p:sp>
        <p:nvSpPr>
          <p:cNvPr id="165" name="Shape 165"/>
          <p:cNvSpPr/>
          <p:nvPr/>
        </p:nvSpPr>
        <p:spPr>
          <a:xfrm>
            <a:off x="8531778" y="5650208"/>
            <a:ext cx="71754" cy="395604"/>
          </a:xfrm>
          <a:custGeom>
            <a:pathLst>
              <a:path extrusionOk="0" h="120000" w="120000">
                <a:moveTo>
                  <a:pt x="118973" y="119812"/>
                </a:moveTo>
                <a:lnTo>
                  <a:pt x="51883" y="116058"/>
                </a:lnTo>
                <a:lnTo>
                  <a:pt x="8811" y="106403"/>
                </a:lnTo>
                <a:lnTo>
                  <a:pt x="0" y="21195"/>
                </a:lnTo>
                <a:lnTo>
                  <a:pt x="2463" y="16804"/>
                </a:lnTo>
                <a:lnTo>
                  <a:pt x="35491" y="5821"/>
                </a:lnTo>
                <a:lnTo>
                  <a:pt x="73942" y="1218"/>
                </a:lnTo>
                <a:lnTo>
                  <a:pt x="96618" y="0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9009307" y="5648955"/>
            <a:ext cx="71120" cy="395604"/>
          </a:xfrm>
          <a:custGeom>
            <a:pathLst>
              <a:path extrusionOk="0" h="120000" w="120000">
                <a:moveTo>
                  <a:pt x="0" y="0"/>
                </a:moveTo>
                <a:lnTo>
                  <a:pt x="67677" y="3755"/>
                </a:lnTo>
                <a:lnTo>
                  <a:pt x="111104" y="13413"/>
                </a:lnTo>
                <a:lnTo>
                  <a:pt x="119981" y="98621"/>
                </a:lnTo>
                <a:lnTo>
                  <a:pt x="117496" y="103011"/>
                </a:lnTo>
                <a:lnTo>
                  <a:pt x="84178" y="113994"/>
                </a:lnTo>
                <a:lnTo>
                  <a:pt x="45384" y="118597"/>
                </a:lnTo>
                <a:lnTo>
                  <a:pt x="22501" y="119814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8677217" y="5739125"/>
            <a:ext cx="257809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50500">
            <a:noAutofit/>
          </a:bodyPr>
          <a:lstStyle/>
          <a:p>
            <a:pPr indent="0" lvl="0" marL="12700" marR="0" rtl="0" algn="l">
              <a:lnSpc>
                <a:spcPct val="13675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Relational</a:t>
            </a:r>
            <a:r>
              <a:rPr b="0" i="0" lang="en-US" sz="4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Algebra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650239" y="1682052"/>
            <a:ext cx="7200900" cy="35693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28600" lvl="0" marL="2413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collection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operations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that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can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perform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relations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obtain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desired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</a:p>
          <a:p>
            <a:pPr indent="-228600" lvl="0" marL="241300" marR="62864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A9A57C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an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only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covers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algebra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needed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represent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queries</a:t>
            </a:r>
          </a:p>
          <a:p>
            <a:pPr indent="-233680" lvl="1" marL="538480" marR="0" rtl="0" algn="l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Clr>
                <a:srgbClr val="9CBEBD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Select,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project,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rename</a:t>
            </a:r>
          </a:p>
          <a:p>
            <a:pPr indent="-233680" lvl="1" marL="5384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CBEBD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Cartesian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</a:p>
          <a:p>
            <a:pPr indent="-233680" lvl="1" marL="5384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CBEBD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Joins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(natural,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condition,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outer)</a:t>
            </a:r>
          </a:p>
          <a:p>
            <a:pPr indent="-233680" lvl="1" marL="5384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CBEBD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operations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(union,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intersection,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difference)</a:t>
            </a:r>
          </a:p>
          <a:p>
            <a:pPr indent="-228600" lvl="0" marL="241300" marR="579755" rtl="0" algn="l">
              <a:lnSpc>
                <a:spcPct val="100000"/>
              </a:lnSpc>
              <a:spcBef>
                <a:spcPts val="520"/>
              </a:spcBef>
              <a:buClr>
                <a:srgbClr val="A9A57C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Relational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Algebra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treats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relations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as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sets: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duplicates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are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removed</a:t>
            </a:r>
          </a:p>
        </p:txBody>
      </p:sp>
      <p:sp>
        <p:nvSpPr>
          <p:cNvPr id="174" name="Shape 174"/>
          <p:cNvSpPr/>
          <p:nvPr/>
        </p:nvSpPr>
        <p:spPr>
          <a:xfrm>
            <a:off x="8531778" y="5650208"/>
            <a:ext cx="71754" cy="395604"/>
          </a:xfrm>
          <a:custGeom>
            <a:pathLst>
              <a:path extrusionOk="0" h="120000" w="120000">
                <a:moveTo>
                  <a:pt x="118973" y="119812"/>
                </a:moveTo>
                <a:lnTo>
                  <a:pt x="51883" y="116058"/>
                </a:lnTo>
                <a:lnTo>
                  <a:pt x="8811" y="106403"/>
                </a:lnTo>
                <a:lnTo>
                  <a:pt x="0" y="21195"/>
                </a:lnTo>
                <a:lnTo>
                  <a:pt x="2463" y="16804"/>
                </a:lnTo>
                <a:lnTo>
                  <a:pt x="35491" y="5821"/>
                </a:lnTo>
                <a:lnTo>
                  <a:pt x="73942" y="1218"/>
                </a:lnTo>
                <a:lnTo>
                  <a:pt x="96618" y="0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9009307" y="5648955"/>
            <a:ext cx="71120" cy="395604"/>
          </a:xfrm>
          <a:custGeom>
            <a:pathLst>
              <a:path extrusionOk="0" h="120000" w="120000">
                <a:moveTo>
                  <a:pt x="0" y="0"/>
                </a:moveTo>
                <a:lnTo>
                  <a:pt x="67677" y="3755"/>
                </a:lnTo>
                <a:lnTo>
                  <a:pt x="111104" y="13413"/>
                </a:lnTo>
                <a:lnTo>
                  <a:pt x="119981" y="98621"/>
                </a:lnTo>
                <a:lnTo>
                  <a:pt x="117496" y="103011"/>
                </a:lnTo>
                <a:lnTo>
                  <a:pt x="84178" y="113994"/>
                </a:lnTo>
                <a:lnTo>
                  <a:pt x="45384" y="118597"/>
                </a:lnTo>
                <a:lnTo>
                  <a:pt x="22501" y="119814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8677217" y="5739125"/>
            <a:ext cx="257809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57200" y="76200"/>
            <a:ext cx="82296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50500">
            <a:noAutofit/>
          </a:bodyPr>
          <a:lstStyle/>
          <a:p>
            <a:pPr indent="0" lvl="0" marL="12700" marR="0" rtl="0" algn="l">
              <a:lnSpc>
                <a:spcPct val="13675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Relation</a:t>
            </a:r>
            <a:r>
              <a:rPr b="0" i="0" lang="en-US" sz="4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Instance</a:t>
            </a:r>
            <a:r>
              <a:rPr b="0" i="0" lang="en-US" sz="4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vs.</a:t>
            </a:r>
            <a:r>
              <a:rPr b="0" i="0" lang="en-US" sz="4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Schema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650252" y="1012975"/>
            <a:ext cx="43314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28600" lvl="0" marL="241300" marR="0" rtl="0" algn="l">
              <a:lnSpc>
                <a:spcPct val="120000"/>
              </a:lnSpc>
              <a:spcBef>
                <a:spcPts val="0"/>
              </a:spcBef>
              <a:buClr>
                <a:srgbClr val="A9A57C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Schema</a:t>
            </a:r>
            <a:r>
              <a:rPr lang="en-US" sz="20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0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0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relation</a:t>
            </a:r>
            <a:r>
              <a:rPr lang="en-US" sz="20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consists</a:t>
            </a:r>
            <a:r>
              <a:rPr lang="en-US" sz="20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</a:p>
          <a:p>
            <a:pPr indent="-233680" lvl="1" marL="538480" marR="0" rtl="0" algn="l">
              <a:lnSpc>
                <a:spcPct val="120000"/>
              </a:lnSpc>
              <a:spcBef>
                <a:spcPts val="0"/>
              </a:spcBef>
              <a:buClr>
                <a:srgbClr val="9CBEBD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21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1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b="0" i="0" lang="en-US" sz="21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1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0" lang="en-US" sz="21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1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21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1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relation</a:t>
            </a:r>
          </a:p>
          <a:p>
            <a:pPr indent="-233680" lvl="1" marL="538480" marR="0" rtl="0" algn="l">
              <a:lnSpc>
                <a:spcPct val="100000"/>
              </a:lnSpc>
              <a:spcBef>
                <a:spcPts val="0"/>
              </a:spcBef>
              <a:buClr>
                <a:srgbClr val="9CBEBD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21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1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fields</a:t>
            </a:r>
            <a:r>
              <a:rPr b="0" i="0" lang="en-US" sz="21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1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0" lang="en-US" sz="21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1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21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1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relation</a:t>
            </a:r>
          </a:p>
          <a:p>
            <a:pPr indent="-233680" lvl="1" marL="538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BEBD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21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1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types</a:t>
            </a:r>
            <a:r>
              <a:rPr b="0" i="0" lang="en-US" sz="21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1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0" lang="en-US" sz="21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1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21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1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fields</a:t>
            </a:r>
          </a:p>
          <a:p>
            <a:pPr indent="-228600" lvl="0" marL="241300" marR="0" rtl="0" algn="l">
              <a:lnSpc>
                <a:spcPct val="100000"/>
              </a:lnSpc>
              <a:spcBef>
                <a:spcPts val="5"/>
              </a:spcBef>
              <a:buClr>
                <a:srgbClr val="A9A57C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0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0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r>
              <a:rPr lang="en-US" sz="20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650239" y="4932185"/>
            <a:ext cx="7728584" cy="143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28600" lvl="0" marL="241300" marR="5080" rtl="0" algn="l">
              <a:lnSpc>
                <a:spcPct val="80000"/>
              </a:lnSpc>
              <a:spcBef>
                <a:spcPts val="0"/>
              </a:spcBef>
              <a:buClr>
                <a:srgbClr val="A9A57C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Schema</a:t>
            </a:r>
            <a:r>
              <a:rPr lang="en-US" sz="20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20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Student(SID</a:t>
            </a:r>
            <a:r>
              <a:rPr lang="en-US" sz="20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int,</a:t>
            </a:r>
            <a:r>
              <a:rPr lang="en-US" sz="20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en-US" sz="20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char(20),</a:t>
            </a:r>
            <a:r>
              <a:rPr lang="en-US" sz="20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r>
              <a:rPr lang="en-US" sz="20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char(20),</a:t>
            </a:r>
            <a:r>
              <a:rPr lang="en-US" sz="20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DoB</a:t>
            </a:r>
            <a:r>
              <a:rPr lang="en-US" sz="20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date,</a:t>
            </a:r>
            <a:r>
              <a:rPr lang="en-US" sz="20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GPA</a:t>
            </a:r>
            <a:r>
              <a:rPr lang="en-US" sz="20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real</a:t>
            </a:r>
            <a:r>
              <a:rPr lang="en-US" sz="20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Instance</a:t>
            </a:r>
            <a:r>
              <a:rPr lang="en-US" sz="20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0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0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relation</a:t>
            </a:r>
            <a:r>
              <a:rPr lang="en-US" sz="20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20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an</a:t>
            </a:r>
            <a:r>
              <a:rPr lang="en-US" sz="20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actual</a:t>
            </a:r>
            <a:r>
              <a:rPr lang="en-US" sz="20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collection</a:t>
            </a:r>
            <a:r>
              <a:rPr lang="en-US" sz="20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0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tuples</a:t>
            </a:r>
          </a:p>
          <a:p>
            <a:pPr indent="-233680" lvl="1" marL="538480" marR="0" rtl="0" algn="l">
              <a:lnSpc>
                <a:spcPct val="120000"/>
              </a:lnSpc>
              <a:spcBef>
                <a:spcPts val="5"/>
              </a:spcBef>
              <a:buClr>
                <a:srgbClr val="9CBEBD"/>
              </a:buClr>
              <a:buSzPct val="1000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r>
              <a:rPr b="0" i="0" lang="en-US" sz="19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9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b="0" i="0" lang="en-US" sz="19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9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rows</a:t>
            </a:r>
            <a:r>
              <a:rPr b="0" i="0" lang="en-US" sz="19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9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0" lang="en-US" sz="19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9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</a:p>
          <a:p>
            <a:pPr indent="-228600" lvl="0" marL="241300" marR="0" rtl="0" algn="l">
              <a:lnSpc>
                <a:spcPct val="120000"/>
              </a:lnSpc>
              <a:spcBef>
                <a:spcPts val="0"/>
              </a:spcBef>
              <a:buClr>
                <a:srgbClr val="A9A57C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r>
              <a:rPr lang="en-US" sz="20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schema</a:t>
            </a:r>
            <a:r>
              <a:rPr lang="en-US" sz="20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20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0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schema</a:t>
            </a:r>
            <a:r>
              <a:rPr lang="en-US" sz="20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0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0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relations</a:t>
            </a:r>
            <a:r>
              <a:rPr lang="en-US" sz="20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20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0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</a:p>
        </p:txBody>
      </p:sp>
      <p:sp>
        <p:nvSpPr>
          <p:cNvPr id="184" name="Shape 184"/>
          <p:cNvSpPr/>
          <p:nvPr/>
        </p:nvSpPr>
        <p:spPr>
          <a:xfrm>
            <a:off x="8531778" y="5650208"/>
            <a:ext cx="71754" cy="395604"/>
          </a:xfrm>
          <a:custGeom>
            <a:pathLst>
              <a:path extrusionOk="0" h="120000" w="120000">
                <a:moveTo>
                  <a:pt x="118973" y="119812"/>
                </a:moveTo>
                <a:lnTo>
                  <a:pt x="51883" y="116058"/>
                </a:lnTo>
                <a:lnTo>
                  <a:pt x="8811" y="106403"/>
                </a:lnTo>
                <a:lnTo>
                  <a:pt x="0" y="21195"/>
                </a:lnTo>
                <a:lnTo>
                  <a:pt x="2463" y="16804"/>
                </a:lnTo>
                <a:lnTo>
                  <a:pt x="35491" y="5821"/>
                </a:lnTo>
                <a:lnTo>
                  <a:pt x="73942" y="1218"/>
                </a:lnTo>
                <a:lnTo>
                  <a:pt x="96618" y="0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9009307" y="5648955"/>
            <a:ext cx="71120" cy="395604"/>
          </a:xfrm>
          <a:custGeom>
            <a:pathLst>
              <a:path extrusionOk="0" h="120000" w="120000">
                <a:moveTo>
                  <a:pt x="0" y="0"/>
                </a:moveTo>
                <a:lnTo>
                  <a:pt x="67677" y="3755"/>
                </a:lnTo>
                <a:lnTo>
                  <a:pt x="111104" y="13413"/>
                </a:lnTo>
                <a:lnTo>
                  <a:pt x="119981" y="98621"/>
                </a:lnTo>
                <a:lnTo>
                  <a:pt x="117496" y="103011"/>
                </a:lnTo>
                <a:lnTo>
                  <a:pt x="84178" y="113994"/>
                </a:lnTo>
                <a:lnTo>
                  <a:pt x="45384" y="118597"/>
                </a:lnTo>
                <a:lnTo>
                  <a:pt x="22501" y="119814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8677217" y="5739125"/>
            <a:ext cx="257809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</a:p>
        </p:txBody>
      </p:sp>
      <p:graphicFrame>
        <p:nvGraphicFramePr>
          <p:cNvPr id="187" name="Shape 187"/>
          <p:cNvGraphicFramePr/>
          <p:nvPr/>
        </p:nvGraphicFramePr>
        <p:xfrm>
          <a:off x="755650" y="28130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{BF1984E0-342A-4360-A3C3-451FD0808BDD}</a:tableStyleId>
              </a:tblPr>
              <a:tblGrid>
                <a:gridCol w="1463050"/>
                <a:gridCol w="1463050"/>
                <a:gridCol w="1463050"/>
                <a:gridCol w="1463050"/>
                <a:gridCol w="14630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SID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DoB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GPA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</a:tr>
              <a:tr h="370825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55515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smith@ccs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</a:t>
                      </a: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10,1990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3.82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55516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Jones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jones@hist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Feb</a:t>
                      </a: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11,</a:t>
                      </a: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2.98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55517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Ali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ali@math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Sep</a:t>
                      </a: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22,</a:t>
                      </a: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1989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3.11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</a:tr>
              <a:tr h="370825"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55518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smith@math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Nov</a:t>
                      </a: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30,</a:t>
                      </a: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3.32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50500">
            <a:noAutofit/>
          </a:bodyPr>
          <a:lstStyle/>
          <a:p>
            <a:pPr indent="0" lvl="0" marL="12700" marR="0" rtl="0" algn="l">
              <a:lnSpc>
                <a:spcPct val="13675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Relational</a:t>
            </a:r>
            <a:r>
              <a:rPr b="0" i="0" lang="en-US" sz="4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Algebra</a:t>
            </a:r>
          </a:p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94" name="Shape 194"/>
          <p:cNvSpPr txBox="1"/>
          <p:nvPr/>
        </p:nvSpPr>
        <p:spPr>
          <a:xfrm>
            <a:off x="726429" y="1698874"/>
            <a:ext cx="805814" cy="279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One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662562" y="2088616"/>
            <a:ext cx="1014093" cy="706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63500" lvl="0" marL="12700" marR="5080" rtl="0" algn="l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more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relations</a:t>
            </a:r>
          </a:p>
        </p:txBody>
      </p:sp>
      <p:sp>
        <p:nvSpPr>
          <p:cNvPr id="196" name="Shape 196"/>
          <p:cNvSpPr/>
          <p:nvPr/>
        </p:nvSpPr>
        <p:spPr>
          <a:xfrm>
            <a:off x="2286000" y="2258567"/>
            <a:ext cx="978535" cy="485139"/>
          </a:xfrm>
          <a:custGeom>
            <a:pathLst>
              <a:path extrusionOk="0" h="120000" w="120000">
                <a:moveTo>
                  <a:pt x="90268" y="0"/>
                </a:moveTo>
                <a:lnTo>
                  <a:pt x="90268" y="29968"/>
                </a:lnTo>
                <a:lnTo>
                  <a:pt x="0" y="29968"/>
                </a:lnTo>
                <a:lnTo>
                  <a:pt x="0" y="89905"/>
                </a:lnTo>
                <a:lnTo>
                  <a:pt x="90268" y="89905"/>
                </a:lnTo>
                <a:lnTo>
                  <a:pt x="90268" y="119874"/>
                </a:lnTo>
                <a:lnTo>
                  <a:pt x="119984" y="59937"/>
                </a:lnTo>
                <a:lnTo>
                  <a:pt x="90268" y="0"/>
                </a:lnTo>
                <a:close/>
              </a:path>
            </a:pathLst>
          </a:custGeom>
          <a:solidFill>
            <a:srgbClr val="A9A57C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2286000" y="2258567"/>
            <a:ext cx="978535" cy="485139"/>
          </a:xfrm>
          <a:custGeom>
            <a:pathLst>
              <a:path extrusionOk="0" h="120000" w="120000">
                <a:moveTo>
                  <a:pt x="0" y="29968"/>
                </a:moveTo>
                <a:lnTo>
                  <a:pt x="90268" y="29968"/>
                </a:lnTo>
                <a:lnTo>
                  <a:pt x="90268" y="0"/>
                </a:lnTo>
                <a:lnTo>
                  <a:pt x="119984" y="59937"/>
                </a:lnTo>
                <a:lnTo>
                  <a:pt x="90268" y="119874"/>
                </a:lnTo>
                <a:lnTo>
                  <a:pt x="90268" y="89905"/>
                </a:lnTo>
                <a:lnTo>
                  <a:pt x="0" y="89905"/>
                </a:lnTo>
                <a:lnTo>
                  <a:pt x="0" y="29968"/>
                </a:lnTo>
                <a:close/>
              </a:path>
            </a:pathLst>
          </a:custGeom>
          <a:noFill/>
          <a:ln cap="flat" cmpd="sng" w="25375">
            <a:solidFill>
              <a:srgbClr val="7B78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3577253" y="2043683"/>
            <a:ext cx="1447800" cy="914400"/>
          </a:xfrm>
          <a:prstGeom prst="rect">
            <a:avLst/>
          </a:prstGeom>
          <a:solidFill>
            <a:srgbClr val="A9A57C"/>
          </a:solidFill>
          <a:ln cap="flat" cmpd="sng" w="25375">
            <a:solidFill>
              <a:srgbClr val="7B78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-634" lvl="0" marL="241934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Operation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6641557" y="1937634"/>
            <a:ext cx="1537970" cy="92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04139" lvl="0" marL="104139" marR="508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Resulting</a:t>
            </a:r>
            <a:r>
              <a:rPr lang="en-US" sz="3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Relation</a:t>
            </a:r>
          </a:p>
        </p:txBody>
      </p:sp>
      <p:sp>
        <p:nvSpPr>
          <p:cNvPr id="200" name="Shape 200"/>
          <p:cNvSpPr/>
          <p:nvPr/>
        </p:nvSpPr>
        <p:spPr>
          <a:xfrm>
            <a:off x="5269991" y="2258567"/>
            <a:ext cx="978535" cy="485139"/>
          </a:xfrm>
          <a:custGeom>
            <a:pathLst>
              <a:path extrusionOk="0" h="120000" w="120000">
                <a:moveTo>
                  <a:pt x="90268" y="0"/>
                </a:moveTo>
                <a:lnTo>
                  <a:pt x="90268" y="29968"/>
                </a:lnTo>
                <a:lnTo>
                  <a:pt x="0" y="29968"/>
                </a:lnTo>
                <a:lnTo>
                  <a:pt x="0" y="89905"/>
                </a:lnTo>
                <a:lnTo>
                  <a:pt x="90268" y="89905"/>
                </a:lnTo>
                <a:lnTo>
                  <a:pt x="90268" y="119874"/>
                </a:lnTo>
                <a:lnTo>
                  <a:pt x="119984" y="59937"/>
                </a:lnTo>
                <a:lnTo>
                  <a:pt x="90268" y="0"/>
                </a:lnTo>
                <a:close/>
              </a:path>
            </a:pathLst>
          </a:custGeom>
          <a:solidFill>
            <a:srgbClr val="A9A57C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5269991" y="2258567"/>
            <a:ext cx="978535" cy="485139"/>
          </a:xfrm>
          <a:custGeom>
            <a:pathLst>
              <a:path extrusionOk="0" h="120000" w="120000">
                <a:moveTo>
                  <a:pt x="0" y="29968"/>
                </a:moveTo>
                <a:lnTo>
                  <a:pt x="90268" y="29968"/>
                </a:lnTo>
                <a:lnTo>
                  <a:pt x="90268" y="0"/>
                </a:lnTo>
                <a:lnTo>
                  <a:pt x="119984" y="59937"/>
                </a:lnTo>
                <a:lnTo>
                  <a:pt x="90268" y="119874"/>
                </a:lnTo>
                <a:lnTo>
                  <a:pt x="90268" y="89905"/>
                </a:lnTo>
                <a:lnTo>
                  <a:pt x="0" y="89905"/>
                </a:lnTo>
                <a:lnTo>
                  <a:pt x="0" y="29968"/>
                </a:lnTo>
                <a:close/>
              </a:path>
            </a:pathLst>
          </a:custGeom>
          <a:noFill/>
          <a:ln cap="flat" cmpd="sng" w="25375">
            <a:solidFill>
              <a:srgbClr val="7B78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 txBox="1"/>
          <p:nvPr/>
        </p:nvSpPr>
        <p:spPr>
          <a:xfrm>
            <a:off x="685800" y="3733800"/>
            <a:ext cx="7391399" cy="2000885"/>
          </a:xfrm>
          <a:prstGeom prst="rect">
            <a:avLst/>
          </a:prstGeom>
          <a:solidFill>
            <a:srgbClr val="9CBEBD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539" lvl="0" marL="9144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each</a:t>
            </a:r>
            <a:r>
              <a:rPr lang="en-US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operation:</a:t>
            </a:r>
          </a:p>
          <a:p>
            <a:pPr indent="99060" lvl="0" marL="91440" marR="366395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both</a:t>
            </a:r>
            <a:r>
              <a:rPr lang="en-US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operands</a:t>
            </a:r>
            <a:r>
              <a:rPr lang="en-US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r>
              <a:rPr lang="en-US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are</a:t>
            </a:r>
            <a:r>
              <a:rPr lang="en-US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relations</a:t>
            </a:r>
          </a:p>
        </p:txBody>
      </p:sp>
      <p:sp>
        <p:nvSpPr>
          <p:cNvPr id="203" name="Shape 203"/>
          <p:cNvSpPr/>
          <p:nvPr/>
        </p:nvSpPr>
        <p:spPr>
          <a:xfrm>
            <a:off x="8531778" y="5650208"/>
            <a:ext cx="71754" cy="395604"/>
          </a:xfrm>
          <a:custGeom>
            <a:pathLst>
              <a:path extrusionOk="0" h="120000" w="120000">
                <a:moveTo>
                  <a:pt x="118973" y="119812"/>
                </a:moveTo>
                <a:lnTo>
                  <a:pt x="51883" y="116058"/>
                </a:lnTo>
                <a:lnTo>
                  <a:pt x="8811" y="106403"/>
                </a:lnTo>
                <a:lnTo>
                  <a:pt x="0" y="21195"/>
                </a:lnTo>
                <a:lnTo>
                  <a:pt x="2463" y="16804"/>
                </a:lnTo>
                <a:lnTo>
                  <a:pt x="35491" y="5821"/>
                </a:lnTo>
                <a:lnTo>
                  <a:pt x="73942" y="1218"/>
                </a:lnTo>
                <a:lnTo>
                  <a:pt x="96618" y="0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9009307" y="5648955"/>
            <a:ext cx="71120" cy="395604"/>
          </a:xfrm>
          <a:custGeom>
            <a:pathLst>
              <a:path extrusionOk="0" h="120000" w="120000">
                <a:moveTo>
                  <a:pt x="0" y="0"/>
                </a:moveTo>
                <a:lnTo>
                  <a:pt x="67677" y="3755"/>
                </a:lnTo>
                <a:lnTo>
                  <a:pt x="111104" y="13413"/>
                </a:lnTo>
                <a:lnTo>
                  <a:pt x="119981" y="98621"/>
                </a:lnTo>
                <a:lnTo>
                  <a:pt x="117496" y="103011"/>
                </a:lnTo>
                <a:lnTo>
                  <a:pt x="84178" y="113994"/>
                </a:lnTo>
                <a:lnTo>
                  <a:pt x="45384" y="118597"/>
                </a:lnTo>
                <a:lnTo>
                  <a:pt x="22501" y="119814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Facts</a:t>
            </a:r>
            <a:r>
              <a:rPr b="0" i="0" lang="en-US" sz="4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b="0" i="0" lang="en-US" sz="4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relational</a:t>
            </a:r>
            <a:r>
              <a:rPr b="0" i="0" lang="en-US" sz="4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algebra</a:t>
            </a:r>
            <a:r>
              <a:rPr b="0" i="0" lang="en-US" sz="4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queries</a:t>
            </a:r>
          </a:p>
        </p:txBody>
      </p:sp>
      <p:sp>
        <p:nvSpPr>
          <p:cNvPr id="210" name="Shape 210"/>
          <p:cNvSpPr txBox="1"/>
          <p:nvPr>
            <p:ph idx="12" type="sldNum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11" name="Shape 211"/>
          <p:cNvSpPr txBox="1"/>
          <p:nvPr/>
        </p:nvSpPr>
        <p:spPr>
          <a:xfrm>
            <a:off x="650239" y="1683918"/>
            <a:ext cx="7224394" cy="3787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28600" lvl="0" marL="2413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query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applied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relation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instances,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query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also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relation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instance.</a:t>
            </a:r>
          </a:p>
          <a:p>
            <a:pPr indent="-233680" lvl="1" marL="538480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9CBEBD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Schemas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relations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query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are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fixed</a:t>
            </a:r>
          </a:p>
          <a:p>
            <a:pPr indent="-233680" lvl="1" marL="5384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CBEBD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But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query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will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run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regardless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instance.</a:t>
            </a:r>
          </a:p>
          <a:p>
            <a:pPr indent="-292100" lvl="0" marL="304800" marR="0" rtl="0" algn="l">
              <a:lnSpc>
                <a:spcPct val="100000"/>
              </a:lnSpc>
              <a:spcBef>
                <a:spcPts val="545"/>
              </a:spcBef>
              <a:spcAft>
                <a:spcPts val="0"/>
              </a:spcAft>
              <a:buClr>
                <a:srgbClr val="A9A57C"/>
              </a:buClr>
              <a:buSzPct val="91666"/>
              <a:buFont typeface="Arial"/>
              <a:buChar char="•"/>
            </a:pP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schema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r>
              <a:rPr b="1"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given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query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also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fixed</a:t>
            </a:r>
          </a:p>
          <a:p>
            <a:pPr indent="-233680" lvl="1" marL="538480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9CBEBD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Determined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definition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query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constructs.</a:t>
            </a:r>
          </a:p>
          <a:p>
            <a:pPr indent="-228600" lvl="0" marL="241300" marR="0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>
                <a:srgbClr val="A9A57C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Positional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vs.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named-field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notation:</a:t>
            </a:r>
          </a:p>
          <a:p>
            <a:pPr indent="-233680" lvl="1" marL="538480" marR="180340" rtl="0" algn="l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rgbClr val="9CBEBD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Positional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notation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easier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formal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definitions,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named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field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notation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more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readable.</a:t>
            </a:r>
          </a:p>
          <a:p>
            <a:pPr indent="-233680" lvl="1" marL="538480" marR="0" rtl="0" algn="l">
              <a:lnSpc>
                <a:spcPct val="100000"/>
              </a:lnSpc>
              <a:spcBef>
                <a:spcPts val="480"/>
              </a:spcBef>
              <a:buClr>
                <a:srgbClr val="9CBEBD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Both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used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</a:p>
        </p:txBody>
      </p:sp>
      <p:sp>
        <p:nvSpPr>
          <p:cNvPr id="212" name="Shape 212"/>
          <p:cNvSpPr/>
          <p:nvPr/>
        </p:nvSpPr>
        <p:spPr>
          <a:xfrm>
            <a:off x="8531778" y="5650208"/>
            <a:ext cx="71754" cy="395604"/>
          </a:xfrm>
          <a:custGeom>
            <a:pathLst>
              <a:path extrusionOk="0" h="120000" w="120000">
                <a:moveTo>
                  <a:pt x="118973" y="119812"/>
                </a:moveTo>
                <a:lnTo>
                  <a:pt x="51883" y="116058"/>
                </a:lnTo>
                <a:lnTo>
                  <a:pt x="8811" y="106403"/>
                </a:lnTo>
                <a:lnTo>
                  <a:pt x="0" y="21195"/>
                </a:lnTo>
                <a:lnTo>
                  <a:pt x="2463" y="16804"/>
                </a:lnTo>
                <a:lnTo>
                  <a:pt x="35491" y="5821"/>
                </a:lnTo>
                <a:lnTo>
                  <a:pt x="73942" y="1218"/>
                </a:lnTo>
                <a:lnTo>
                  <a:pt x="96618" y="0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9009307" y="5648955"/>
            <a:ext cx="71120" cy="395604"/>
          </a:xfrm>
          <a:custGeom>
            <a:pathLst>
              <a:path extrusionOk="0" h="120000" w="120000">
                <a:moveTo>
                  <a:pt x="0" y="0"/>
                </a:moveTo>
                <a:lnTo>
                  <a:pt x="67677" y="3755"/>
                </a:lnTo>
                <a:lnTo>
                  <a:pt x="111104" y="13413"/>
                </a:lnTo>
                <a:lnTo>
                  <a:pt x="119981" y="98621"/>
                </a:lnTo>
                <a:lnTo>
                  <a:pt x="117496" y="103011"/>
                </a:lnTo>
                <a:lnTo>
                  <a:pt x="84178" y="113994"/>
                </a:lnTo>
                <a:lnTo>
                  <a:pt x="45384" y="118597"/>
                </a:lnTo>
                <a:lnTo>
                  <a:pt x="22501" y="119814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457200" y="228600"/>
            <a:ext cx="84777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76775">
            <a:noAutofit/>
          </a:bodyPr>
          <a:lstStyle/>
          <a:p>
            <a:pPr indent="0" lvl="0" marL="12700" marR="0" rtl="0" algn="l">
              <a:lnSpc>
                <a:spcPct val="119024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4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Basic</a:t>
            </a:r>
            <a:r>
              <a:rPr b="0" i="0" lang="en-US" sz="41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Relational</a:t>
            </a:r>
            <a:r>
              <a:rPr b="0" i="0" lang="en-US" sz="41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Algebra</a:t>
            </a:r>
            <a:r>
              <a:rPr b="0" i="0" lang="en-US" sz="41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Operations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497850" y="1418750"/>
            <a:ext cx="8034000" cy="4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latin typeface="Calibri"/>
                <a:ea typeface="Calibri"/>
                <a:cs typeface="Calibri"/>
                <a:sym typeface="Calibri"/>
              </a:rPr>
              <a:t>Basic</a:t>
            </a:r>
            <a:r>
              <a:rPr b="1" lang="en-US" sz="2400" u="sng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 u="sng">
                <a:latin typeface="Calibri"/>
                <a:ea typeface="Calibri"/>
                <a:cs typeface="Calibri"/>
                <a:sym typeface="Calibri"/>
              </a:rPr>
              <a:t>operations:</a:t>
            </a:r>
          </a:p>
          <a:p>
            <a:pPr indent="-228600" lvl="0" marL="24130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Selection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):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Selects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subset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tuples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relation.</a:t>
            </a:r>
          </a:p>
          <a:p>
            <a:pPr indent="-228600" lvl="0" marL="2413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Projection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):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Selects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columns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relation.</a:t>
            </a:r>
          </a:p>
          <a:p>
            <a:pPr indent="-228600" lvl="0" marL="2413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Cross-product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Noto Sans Symbols"/>
                <a:ea typeface="Noto Sans Symbols"/>
                <a:cs typeface="Noto Sans Symbols"/>
                <a:sym typeface="Noto Sans Symbols"/>
              </a:rPr>
              <a:t>×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):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Allows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us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combine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relations.</a:t>
            </a:r>
          </a:p>
          <a:p>
            <a:pPr indent="-228600" lvl="0" marL="2413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Set-difference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):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Tuples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relation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1,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but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relation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2.</a:t>
            </a:r>
          </a:p>
          <a:p>
            <a:pPr indent="-228600" lvl="0" marL="2413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Union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):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Tuples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relation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relation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2.</a:t>
            </a:r>
          </a:p>
          <a:p>
            <a:pPr lvl="0" marR="0" rtl="0" algn="l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None/>
            </a:pPr>
            <a:r>
              <a:rPr b="1" lang="en-US" sz="2200" u="sng">
                <a:latin typeface="Calibri"/>
                <a:ea typeface="Calibri"/>
                <a:cs typeface="Calibri"/>
                <a:sym typeface="Calibri"/>
              </a:rPr>
              <a:t>Additional</a:t>
            </a:r>
            <a:r>
              <a:rPr b="1" lang="en-US" sz="2200" u="sng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200" u="sng">
                <a:latin typeface="Calibri"/>
                <a:ea typeface="Calibri"/>
                <a:cs typeface="Calibri"/>
                <a:sym typeface="Calibri"/>
              </a:rPr>
              <a:t>operations:</a:t>
            </a:r>
          </a:p>
          <a:p>
            <a:pPr indent="-233680" lvl="1" marL="538480" marR="0" rtl="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latin typeface="Calibri"/>
                <a:ea typeface="Calibri"/>
                <a:cs typeface="Calibri"/>
                <a:sym typeface="Calibri"/>
              </a:rPr>
              <a:t>Intersection,</a:t>
            </a:r>
            <a:r>
              <a:rPr b="0" i="0" lang="en-US" sz="20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latin typeface="Calibri"/>
                <a:ea typeface="Calibri"/>
                <a:cs typeface="Calibri"/>
                <a:sym typeface="Calibri"/>
              </a:rPr>
              <a:t>join,</a:t>
            </a:r>
            <a:r>
              <a:rPr b="0" i="0" lang="en-US" sz="20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latin typeface="Calibri"/>
                <a:ea typeface="Calibri"/>
                <a:cs typeface="Calibri"/>
                <a:sym typeface="Calibri"/>
              </a:rPr>
              <a:t>division,</a:t>
            </a:r>
            <a:r>
              <a:rPr b="0" i="0" lang="en-US" sz="20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latin typeface="Calibri"/>
                <a:ea typeface="Calibri"/>
                <a:cs typeface="Calibri"/>
                <a:sym typeface="Calibri"/>
              </a:rPr>
              <a:t>renaming:</a:t>
            </a:r>
            <a:r>
              <a:rPr b="0" i="0" lang="en-US" sz="20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b="0" i="0" lang="en-US" sz="20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latin typeface="Calibri"/>
                <a:ea typeface="Calibri"/>
                <a:cs typeface="Calibri"/>
                <a:sym typeface="Calibri"/>
              </a:rPr>
              <a:t>essential,</a:t>
            </a:r>
            <a:r>
              <a:rPr b="0" i="0" lang="en-US" sz="20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latin typeface="Calibri"/>
                <a:ea typeface="Calibri"/>
                <a:cs typeface="Calibri"/>
                <a:sym typeface="Calibri"/>
              </a:rPr>
              <a:t>but</a:t>
            </a:r>
            <a:r>
              <a:rPr b="0" i="0" lang="en-US" sz="20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latin typeface="Calibri"/>
                <a:ea typeface="Calibri"/>
                <a:cs typeface="Calibri"/>
                <a:sym typeface="Calibri"/>
              </a:rPr>
              <a:t>(very)</a:t>
            </a:r>
            <a:r>
              <a:rPr b="0" i="0" lang="en-US" sz="20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latin typeface="Calibri"/>
                <a:ea typeface="Calibri"/>
                <a:cs typeface="Calibri"/>
                <a:sym typeface="Calibri"/>
              </a:rPr>
              <a:t>useful.</a:t>
            </a:r>
          </a:p>
          <a:p>
            <a:pPr indent="-228600" lvl="0" marL="241300" marR="292735" rtl="0" algn="l">
              <a:lnSpc>
                <a:spcPct val="108181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Each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operation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returns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relation,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operations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can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be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composed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(Algebra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“closed”)</a:t>
            </a:r>
          </a:p>
          <a:p>
            <a:pPr indent="-233680" lvl="1" marL="53848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latin typeface="Calibri"/>
                <a:ea typeface="Calibri"/>
                <a:cs typeface="Calibri"/>
                <a:sym typeface="Calibri"/>
              </a:rPr>
              <a:t>Contains</a:t>
            </a:r>
            <a:r>
              <a:rPr b="0" i="0" lang="en-US" sz="20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20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latin typeface="Calibri"/>
                <a:ea typeface="Calibri"/>
                <a:cs typeface="Calibri"/>
                <a:sym typeface="Calibri"/>
              </a:rPr>
              <a:t>closure</a:t>
            </a:r>
            <a:r>
              <a:rPr b="0" i="0" lang="en-US" sz="20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latin typeface="Calibri"/>
                <a:ea typeface="Calibri"/>
                <a:cs typeface="Calibri"/>
                <a:sym typeface="Calibri"/>
              </a:rPr>
              <a:t>property</a:t>
            </a:r>
          </a:p>
          <a:p>
            <a:pPr indent="-228600" lvl="0" marL="241300" marR="123825" rtl="0" algn="l">
              <a:lnSpc>
                <a:spcPct val="108181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Since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operators’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relation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its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output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relation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we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can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these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operators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together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form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more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complex</a:t>
            </a:r>
          </a:p>
        </p:txBody>
      </p:sp>
      <p:sp>
        <p:nvSpPr>
          <p:cNvPr id="220" name="Shape 220"/>
          <p:cNvSpPr/>
          <p:nvPr/>
        </p:nvSpPr>
        <p:spPr>
          <a:xfrm>
            <a:off x="8531778" y="5650208"/>
            <a:ext cx="71754" cy="395604"/>
          </a:xfrm>
          <a:custGeom>
            <a:pathLst>
              <a:path extrusionOk="0" h="120000" w="120000">
                <a:moveTo>
                  <a:pt x="118973" y="119812"/>
                </a:moveTo>
                <a:lnTo>
                  <a:pt x="51883" y="116058"/>
                </a:lnTo>
                <a:lnTo>
                  <a:pt x="8811" y="106403"/>
                </a:lnTo>
                <a:lnTo>
                  <a:pt x="0" y="21195"/>
                </a:lnTo>
                <a:lnTo>
                  <a:pt x="2463" y="16804"/>
                </a:lnTo>
                <a:lnTo>
                  <a:pt x="35491" y="5821"/>
                </a:lnTo>
                <a:lnTo>
                  <a:pt x="73942" y="1218"/>
                </a:lnTo>
                <a:lnTo>
                  <a:pt x="96618" y="0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9009307" y="5648955"/>
            <a:ext cx="71120" cy="395604"/>
          </a:xfrm>
          <a:custGeom>
            <a:pathLst>
              <a:path extrusionOk="0" h="120000" w="120000">
                <a:moveTo>
                  <a:pt x="0" y="0"/>
                </a:moveTo>
                <a:lnTo>
                  <a:pt x="67677" y="3755"/>
                </a:lnTo>
                <a:lnTo>
                  <a:pt x="111104" y="13413"/>
                </a:lnTo>
                <a:lnTo>
                  <a:pt x="119981" y="98621"/>
                </a:lnTo>
                <a:lnTo>
                  <a:pt x="117496" y="103011"/>
                </a:lnTo>
                <a:lnTo>
                  <a:pt x="84178" y="113994"/>
                </a:lnTo>
                <a:lnTo>
                  <a:pt x="45384" y="118597"/>
                </a:lnTo>
                <a:lnTo>
                  <a:pt x="22501" y="119814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8677217" y="5739125"/>
            <a:ext cx="257809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457200" y="-762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378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Basic</a:t>
            </a:r>
            <a:r>
              <a:rPr b="0" i="0" lang="en-US" sz="4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Operation:</a:t>
            </a:r>
            <a:r>
              <a:rPr b="0" i="0" lang="en-US" sz="4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Projection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457200" y="909299"/>
            <a:ext cx="4038600" cy="54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28600" lvl="0" marL="241300" marR="249554" rtl="0" algn="l">
              <a:lnSpc>
                <a:spcPct val="82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5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that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projection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list.</a:t>
            </a:r>
          </a:p>
          <a:p>
            <a:pPr indent="-228600" lvl="0" marL="241300" marR="220979" rtl="0" algn="l">
              <a:lnSpc>
                <a:spcPct val="82142"/>
              </a:lnSpc>
              <a:spcBef>
                <a:spcPts val="580"/>
              </a:spcBef>
              <a:spcAft>
                <a:spcPts val="0"/>
              </a:spcAft>
              <a:buClr>
                <a:srgbClr val="000000"/>
              </a:buClr>
              <a:buSzPct val="85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Schema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exactly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fields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projection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list,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that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had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relation.</a:t>
            </a:r>
          </a:p>
          <a:p>
            <a:pPr indent="-228600" lvl="0" marL="24130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000000"/>
              </a:buClr>
              <a:buSzPct val="85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Syntax: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π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𝑓1,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𝑓2 …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(Relation)</a:t>
            </a:r>
          </a:p>
          <a:p>
            <a:pPr indent="-228600" lvl="0" marL="241300" marR="266065" rtl="0" algn="l">
              <a:lnSpc>
                <a:spcPct val="82142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85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Projection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operator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eliminate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duplicates.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4726955" y="3896196"/>
            <a:ext cx="17602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aseline="30000" lang="en-US" sz="3600">
                <a:solidFill>
                  <a:srgbClr val="2F2B20"/>
                </a:solidFill>
                <a:latin typeface="Cambria"/>
                <a:ea typeface="Cambria"/>
                <a:cs typeface="Cambria"/>
                <a:sym typeface="Cambria"/>
              </a:rPr>
              <a:t>π</a:t>
            </a:r>
            <a:r>
              <a:rPr lang="en-US" sz="1600">
                <a:solidFill>
                  <a:srgbClr val="2F2B20"/>
                </a:solidFill>
                <a:latin typeface="Cambria"/>
                <a:ea typeface="Cambria"/>
                <a:cs typeface="Cambria"/>
                <a:sym typeface="Cambria"/>
              </a:rPr>
              <a:t>𝑆id</a:t>
            </a:r>
            <a:r>
              <a:rPr baseline="-25000" lang="en-US" sz="2400">
                <a:solidFill>
                  <a:srgbClr val="2F2B20"/>
                </a:solidFill>
                <a:latin typeface="Cambria"/>
                <a:ea typeface="Cambria"/>
                <a:cs typeface="Cambria"/>
                <a:sym typeface="Cambria"/>
              </a:rPr>
              <a:t>,</a:t>
            </a:r>
            <a:r>
              <a:rPr baseline="-25000"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>
                <a:solidFill>
                  <a:srgbClr val="2F2B20"/>
                </a:solidFill>
                <a:latin typeface="Cambria"/>
                <a:ea typeface="Cambria"/>
                <a:cs typeface="Cambria"/>
                <a:sym typeface="Cambria"/>
              </a:rPr>
              <a:t>𝑁a m e </a:t>
            </a:r>
            <a:r>
              <a:rPr baseline="30000" lang="en-US" sz="3600">
                <a:solidFill>
                  <a:srgbClr val="2F2B20"/>
                </a:solidFill>
                <a:latin typeface="Cambria"/>
                <a:ea typeface="Cambria"/>
                <a:cs typeface="Cambria"/>
                <a:sym typeface="Cambria"/>
              </a:rPr>
              <a:t>(S𝑓)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7262881" y="3896205"/>
            <a:ext cx="1097279" cy="387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2F2B20"/>
                </a:solidFill>
                <a:latin typeface="Cambria"/>
                <a:ea typeface="Cambria"/>
                <a:cs typeface="Cambria"/>
                <a:sym typeface="Cambria"/>
              </a:rPr>
              <a:t>π</a:t>
            </a:r>
            <a:r>
              <a:rPr baseline="-25000" lang="en-US" sz="2475">
                <a:solidFill>
                  <a:srgbClr val="2F2B20"/>
                </a:solidFill>
                <a:latin typeface="Cambria"/>
                <a:ea typeface="Cambria"/>
                <a:cs typeface="Cambria"/>
                <a:sym typeface="Cambria"/>
              </a:rPr>
              <a:t>Sid</a:t>
            </a:r>
            <a:r>
              <a:rPr baseline="-25000" lang="en-US" sz="2475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mbria"/>
                <a:ea typeface="Cambria"/>
                <a:cs typeface="Cambria"/>
                <a:sym typeface="Cambria"/>
              </a:rPr>
              <a:t>(S𝑓)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7788661" y="-20693"/>
            <a:ext cx="477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6000">
                <a:solidFill>
                  <a:srgbClr val="2F2B20"/>
                </a:solidFill>
                <a:latin typeface="Cambria"/>
                <a:ea typeface="Cambria"/>
                <a:cs typeface="Cambria"/>
                <a:sym typeface="Cambria"/>
              </a:rPr>
              <a:t>𝜋</a:t>
            </a:r>
          </a:p>
        </p:txBody>
      </p:sp>
      <p:sp>
        <p:nvSpPr>
          <p:cNvPr id="232" name="Shape 232"/>
          <p:cNvSpPr/>
          <p:nvPr/>
        </p:nvSpPr>
        <p:spPr>
          <a:xfrm>
            <a:off x="8531778" y="5650208"/>
            <a:ext cx="71754" cy="395604"/>
          </a:xfrm>
          <a:custGeom>
            <a:pathLst>
              <a:path extrusionOk="0" h="120000" w="120000">
                <a:moveTo>
                  <a:pt x="118973" y="119812"/>
                </a:moveTo>
                <a:lnTo>
                  <a:pt x="51883" y="116058"/>
                </a:lnTo>
                <a:lnTo>
                  <a:pt x="8811" y="106403"/>
                </a:lnTo>
                <a:lnTo>
                  <a:pt x="0" y="21195"/>
                </a:lnTo>
                <a:lnTo>
                  <a:pt x="2463" y="16804"/>
                </a:lnTo>
                <a:lnTo>
                  <a:pt x="35491" y="5821"/>
                </a:lnTo>
                <a:lnTo>
                  <a:pt x="73942" y="1218"/>
                </a:lnTo>
                <a:lnTo>
                  <a:pt x="96618" y="0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9009307" y="5648955"/>
            <a:ext cx="71120" cy="395604"/>
          </a:xfrm>
          <a:custGeom>
            <a:pathLst>
              <a:path extrusionOk="0" h="120000" w="120000">
                <a:moveTo>
                  <a:pt x="0" y="0"/>
                </a:moveTo>
                <a:lnTo>
                  <a:pt x="67677" y="3755"/>
                </a:lnTo>
                <a:lnTo>
                  <a:pt x="111104" y="13413"/>
                </a:lnTo>
                <a:lnTo>
                  <a:pt x="119981" y="98621"/>
                </a:lnTo>
                <a:lnTo>
                  <a:pt x="117496" y="103011"/>
                </a:lnTo>
                <a:lnTo>
                  <a:pt x="84178" y="113994"/>
                </a:lnTo>
                <a:lnTo>
                  <a:pt x="45384" y="118597"/>
                </a:lnTo>
                <a:lnTo>
                  <a:pt x="22501" y="119814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 txBox="1"/>
          <p:nvPr/>
        </p:nvSpPr>
        <p:spPr>
          <a:xfrm>
            <a:off x="8677217" y="5739125"/>
            <a:ext cx="257809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graphicFrame>
        <p:nvGraphicFramePr>
          <p:cNvPr id="235" name="Shape 235"/>
          <p:cNvGraphicFramePr/>
          <p:nvPr/>
        </p:nvGraphicFramePr>
        <p:xfrm>
          <a:off x="4337050" y="14414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{BF1984E0-342A-4360-A3C3-451FD0808BDD}</a:tableStyleId>
              </a:tblPr>
              <a:tblGrid>
                <a:gridCol w="664025"/>
                <a:gridCol w="730425"/>
                <a:gridCol w="996050"/>
                <a:gridCol w="1267075"/>
                <a:gridCol w="990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SID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DoB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GPA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</a:tr>
              <a:tr h="370825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55515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smith@ccs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10,1990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3.82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55516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Jones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jones@hist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Feb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11,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2.98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55517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Ali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ali@math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Sep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22,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1989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3.11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</a:tr>
              <a:tr h="370825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55518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smith@math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Nov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30,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3.32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6" name="Shape 236"/>
          <p:cNvGraphicFramePr/>
          <p:nvPr/>
        </p:nvGraphicFramePr>
        <p:xfrm>
          <a:off x="4946650" y="4641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{BF1984E0-342A-4360-A3C3-451FD0808BDD}</a:tableStyleId>
              </a:tblPr>
              <a:tblGrid>
                <a:gridCol w="664025"/>
                <a:gridCol w="730425"/>
              </a:tblGrid>
              <a:tr h="274325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SID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55515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</a:tr>
              <a:tr h="370825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55516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Jones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55517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Ali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55518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7" name="Shape 237"/>
          <p:cNvGraphicFramePr/>
          <p:nvPr/>
        </p:nvGraphicFramePr>
        <p:xfrm>
          <a:off x="7613650" y="45656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{BF1984E0-342A-4360-A3C3-451FD0808BDD}</a:tableStyleId>
              </a:tblPr>
              <a:tblGrid>
                <a:gridCol w="6640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SID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</a:tr>
              <a:tr h="370825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55515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55516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55517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</a:tr>
              <a:tr h="370825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55518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457200" y="-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378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Basic</a:t>
            </a:r>
            <a:r>
              <a:rPr b="0" i="0" lang="en-US" sz="4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Operations:</a:t>
            </a:r>
            <a:r>
              <a:rPr b="0" i="0" lang="en-US" sz="4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307350" y="1060400"/>
            <a:ext cx="41193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28600" lvl="0" marL="241300" marR="251459" rtl="0" algn="l">
              <a:lnSpc>
                <a:spcPct val="96153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ct val="100000"/>
              <a:buFont typeface="Arial"/>
              <a:buChar char="•"/>
            </a:pPr>
            <a:r>
              <a:rPr lang="en-US" sz="26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Selects</a:t>
            </a:r>
            <a:r>
              <a:rPr lang="en-US" sz="26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rows</a:t>
            </a:r>
            <a:r>
              <a:rPr lang="en-US" sz="26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that</a:t>
            </a:r>
            <a:r>
              <a:rPr lang="en-US" sz="26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satisfy</a:t>
            </a:r>
            <a:r>
              <a:rPr lang="en-US" sz="26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6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selection</a:t>
            </a:r>
            <a:r>
              <a:rPr lang="en-US" sz="26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condition.</a:t>
            </a:r>
          </a:p>
          <a:p>
            <a:pPr indent="-233044" lvl="1" marL="537845" marR="635635" rtl="0" algn="l">
              <a:lnSpc>
                <a:spcPct val="95909"/>
              </a:lnSpc>
              <a:spcBef>
                <a:spcPts val="545"/>
              </a:spcBef>
              <a:spcAft>
                <a:spcPts val="0"/>
              </a:spcAft>
              <a:buClr>
                <a:srgbClr val="9CBEBD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r>
              <a:rPr b="0" i="0" lang="en-US" sz="22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duplicates</a:t>
            </a:r>
            <a:r>
              <a:rPr b="0" i="0" lang="en-US" sz="22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b="0" i="0" lang="en-US" sz="22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r>
              <a:rPr b="0" i="0" lang="en-US" sz="22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(Why?)</a:t>
            </a:r>
          </a:p>
          <a:p>
            <a:pPr indent="-233680" lvl="1" marL="538480" marR="5080" rtl="0" algn="l">
              <a:lnSpc>
                <a:spcPct val="95909"/>
              </a:lnSpc>
              <a:spcBef>
                <a:spcPts val="530"/>
              </a:spcBef>
              <a:spcAft>
                <a:spcPts val="0"/>
              </a:spcAft>
              <a:buClr>
                <a:srgbClr val="9CBEBD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Schema</a:t>
            </a:r>
            <a:r>
              <a:rPr b="0" i="0" lang="en-US" sz="22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0" lang="en-US" sz="22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r>
              <a:rPr b="0" i="0" lang="en-US" sz="22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b="0" i="0" lang="en-US" sz="22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identical</a:t>
            </a:r>
            <a:r>
              <a:rPr b="0" i="0" lang="en-US" sz="22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b="0" i="0" lang="en-US" sz="22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schema</a:t>
            </a:r>
            <a:r>
              <a:rPr b="0" i="0" lang="en-US" sz="22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0" lang="en-US" sz="22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b="0" i="0" lang="en-US" sz="22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relation</a:t>
            </a:r>
          </a:p>
          <a:p>
            <a:pPr indent="-228600" lvl="0" marL="241300" marR="219709" rtl="0" algn="l">
              <a:lnSpc>
                <a:spcPct val="96153"/>
              </a:lnSpc>
              <a:spcBef>
                <a:spcPts val="600"/>
              </a:spcBef>
              <a:buClr>
                <a:srgbClr val="A9A57C"/>
              </a:buClr>
              <a:buSzPct val="100000"/>
              <a:buFont typeface="Arial"/>
              <a:buChar char="•"/>
            </a:pPr>
            <a:r>
              <a:rPr lang="en-US" sz="26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Selection</a:t>
            </a:r>
            <a:r>
              <a:rPr lang="en-US" sz="26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predicates</a:t>
            </a:r>
            <a:r>
              <a:rPr lang="en-US" sz="26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can</a:t>
            </a:r>
            <a:r>
              <a:rPr lang="en-US" sz="26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include:</a:t>
            </a:r>
            <a:r>
              <a:rPr lang="en-US" sz="26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&lt;,</a:t>
            </a:r>
            <a:r>
              <a:rPr lang="en-US" sz="26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&gt;,</a:t>
            </a:r>
            <a:r>
              <a:rPr lang="en-US" sz="26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=,</a:t>
            </a:r>
            <a:r>
              <a:rPr lang="en-US" sz="26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!=,</a:t>
            </a:r>
            <a:r>
              <a:rPr lang="en-US" sz="26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and,</a:t>
            </a:r>
            <a:r>
              <a:rPr lang="en-US" sz="26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or,</a:t>
            </a:r>
            <a:r>
              <a:rPr lang="en-US" sz="26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185425" y="4607150"/>
            <a:ext cx="16332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buClr>
                <a:srgbClr val="9CBEBD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Examples: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631485" y="5262900"/>
            <a:ext cx="117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aseline="30000" lang="en-US" sz="3300">
                <a:solidFill>
                  <a:srgbClr val="9CBEBD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aseline="30000" lang="en-US" sz="3300">
                <a:solidFill>
                  <a:srgbClr val="9CBE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aseline="30000" lang="en-US" sz="3300">
                <a:solidFill>
                  <a:srgbClr val="2F2B20"/>
                </a:solidFill>
                <a:latin typeface="Cambria"/>
                <a:ea typeface="Cambria"/>
                <a:cs typeface="Cambria"/>
                <a:sym typeface="Cambria"/>
              </a:rPr>
              <a:t>σ</a:t>
            </a:r>
            <a:r>
              <a:rPr lang="en-US" sz="1450">
                <a:solidFill>
                  <a:srgbClr val="2F2B20"/>
                </a:solidFill>
                <a:latin typeface="Cambria"/>
                <a:ea typeface="Cambria"/>
                <a:cs typeface="Cambria"/>
                <a:sym typeface="Cambria"/>
              </a:rPr>
              <a:t>𝑆id </a:t>
            </a:r>
            <a:r>
              <a:rPr baseline="-25000" lang="en-US" sz="2175">
                <a:solidFill>
                  <a:srgbClr val="2F2B20"/>
                </a:solidFill>
                <a:latin typeface="Cambria"/>
                <a:ea typeface="Cambria"/>
                <a:cs typeface="Cambria"/>
                <a:sym typeface="Cambria"/>
              </a:rPr>
              <a:t>!</a:t>
            </a:r>
            <a:r>
              <a:rPr baseline="-25000" lang="en-US" sz="2175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aseline="-25000" lang="en-US" sz="2175">
                <a:solidFill>
                  <a:srgbClr val="2F2B20"/>
                </a:solidFill>
                <a:latin typeface="Cambria"/>
                <a:ea typeface="Cambria"/>
                <a:cs typeface="Cambria"/>
                <a:sym typeface="Cambria"/>
              </a:rPr>
              <a:t>=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1912354" y="5262900"/>
            <a:ext cx="12963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78030"/>
              </a:lnSpc>
              <a:spcBef>
                <a:spcPts val="0"/>
              </a:spcBef>
              <a:buSzPct val="25000"/>
              <a:buNone/>
            </a:pPr>
            <a:r>
              <a:rPr lang="en-US" sz="1450">
                <a:solidFill>
                  <a:srgbClr val="2F2B20"/>
                </a:solidFill>
                <a:latin typeface="Cambria"/>
                <a:ea typeface="Cambria"/>
                <a:cs typeface="Cambria"/>
                <a:sym typeface="Cambria"/>
              </a:rPr>
              <a:t>55516 </a:t>
            </a:r>
            <a:r>
              <a:rPr baseline="30000" lang="en-US" sz="3300">
                <a:solidFill>
                  <a:srgbClr val="2F2B20"/>
                </a:solidFill>
                <a:latin typeface="Cambria"/>
                <a:ea typeface="Cambria"/>
                <a:cs typeface="Cambria"/>
                <a:sym typeface="Cambria"/>
              </a:rPr>
              <a:t>(S1)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631485" y="5598235"/>
            <a:ext cx="144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rgbClr val="9CBEBD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974232" y="5598183"/>
            <a:ext cx="25032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78030"/>
              </a:lnSpc>
              <a:spcBef>
                <a:spcPts val="0"/>
              </a:spcBef>
              <a:buSzPct val="25000"/>
              <a:buNone/>
            </a:pPr>
            <a:r>
              <a:rPr baseline="30000" lang="en-US" sz="3300">
                <a:solidFill>
                  <a:srgbClr val="2F2B20"/>
                </a:solidFill>
                <a:latin typeface="Cambria"/>
                <a:ea typeface="Cambria"/>
                <a:cs typeface="Cambria"/>
                <a:sym typeface="Cambria"/>
              </a:rPr>
              <a:t>σ</a:t>
            </a:r>
            <a:r>
              <a:rPr lang="en-US" sz="1450">
                <a:solidFill>
                  <a:srgbClr val="2F2B20"/>
                </a:solidFill>
                <a:latin typeface="Cambria"/>
                <a:ea typeface="Cambria"/>
                <a:cs typeface="Cambria"/>
                <a:sym typeface="Cambria"/>
              </a:rPr>
              <a:t>𝑁a m e	Smith ‘ </a:t>
            </a:r>
            <a:r>
              <a:rPr baseline="30000" lang="en-US" sz="3300">
                <a:solidFill>
                  <a:srgbClr val="2F2B20"/>
                </a:solidFill>
                <a:latin typeface="Cambria"/>
                <a:ea typeface="Cambria"/>
                <a:cs typeface="Cambria"/>
                <a:sym typeface="Cambria"/>
              </a:rPr>
              <a:t>(S1)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1708450" y="5749350"/>
            <a:ext cx="189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5080" rtl="0" algn="r">
              <a:lnSpc>
                <a:spcPct val="104761"/>
              </a:lnSpc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rgbClr val="2F2B20"/>
                </a:solidFill>
                <a:latin typeface="Cambria"/>
                <a:ea typeface="Cambria"/>
                <a:cs typeface="Cambria"/>
                <a:sym typeface="Cambria"/>
              </a:rPr>
              <a:t>′</a:t>
            </a:r>
          </a:p>
          <a:p>
            <a:pPr indent="0" lvl="0" marL="0" marR="52705" rtl="0" algn="r">
              <a:lnSpc>
                <a:spcPct val="108965"/>
              </a:lnSpc>
              <a:spcBef>
                <a:spcPts val="0"/>
              </a:spcBef>
              <a:buSzPct val="25000"/>
              <a:buNone/>
            </a:pPr>
            <a:r>
              <a:rPr lang="en-US" sz="1450">
                <a:solidFill>
                  <a:srgbClr val="2F2B20"/>
                </a:solidFill>
                <a:latin typeface="Cambria"/>
                <a:ea typeface="Cambria"/>
                <a:cs typeface="Cambria"/>
                <a:sym typeface="Cambria"/>
              </a:rPr>
              <a:t>=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307339" y="6424185"/>
            <a:ext cx="371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rgbClr val="9CBEBD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2200">
                <a:solidFill>
                  <a:srgbClr val="9CBE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200">
                <a:solidFill>
                  <a:srgbClr val="2F2B20"/>
                </a:solidFill>
                <a:latin typeface="Cambria"/>
                <a:ea typeface="Cambria"/>
                <a:cs typeface="Cambria"/>
                <a:sym typeface="Cambria"/>
              </a:rPr>
              <a:t>Syntax: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mbria"/>
                <a:ea typeface="Cambria"/>
                <a:cs typeface="Cambria"/>
                <a:sym typeface="Cambria"/>
              </a:rPr>
              <a:t>σ</a:t>
            </a:r>
            <a:r>
              <a:rPr baseline="-25000" lang="en-US" sz="2175">
                <a:solidFill>
                  <a:srgbClr val="2F2B20"/>
                </a:solidFill>
                <a:latin typeface="Cambria"/>
                <a:ea typeface="Cambria"/>
                <a:cs typeface="Cambria"/>
                <a:sym typeface="Cambria"/>
              </a:rPr>
              <a:t>𝐶onditional </a:t>
            </a:r>
            <a:r>
              <a:rPr lang="en-US" sz="2200">
                <a:solidFill>
                  <a:srgbClr val="2F2B20"/>
                </a:solidFill>
                <a:latin typeface="Cambria"/>
                <a:ea typeface="Cambria"/>
                <a:cs typeface="Cambria"/>
                <a:sym typeface="Cambria"/>
              </a:rPr>
              <a:t>(Relation)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4343400" y="3962401"/>
            <a:ext cx="911229" cy="387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77564"/>
              </a:lnSpc>
              <a:spcBef>
                <a:spcPts val="0"/>
              </a:spcBef>
              <a:buSzPct val="25000"/>
              <a:buNone/>
            </a:pPr>
            <a:r>
              <a:rPr baseline="30000" lang="en-US" sz="3900">
                <a:solidFill>
                  <a:srgbClr val="2F2B20"/>
                </a:solidFill>
                <a:latin typeface="Cambria"/>
                <a:ea typeface="Cambria"/>
                <a:cs typeface="Cambria"/>
                <a:sym typeface="Cambria"/>
              </a:rPr>
              <a:t>σ</a:t>
            </a:r>
            <a:r>
              <a:rPr lang="en-US" sz="1700">
                <a:solidFill>
                  <a:srgbClr val="2F2B20"/>
                </a:solidFill>
                <a:latin typeface="Cambria"/>
                <a:ea typeface="Cambria"/>
                <a:cs typeface="Cambria"/>
                <a:sym typeface="Cambria"/>
              </a:rPr>
              <a:t>𝑆        i     d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5330471" y="4216825"/>
            <a:ext cx="189864" cy="245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700">
                <a:solidFill>
                  <a:srgbClr val="2F2B20"/>
                </a:solidFill>
                <a:latin typeface="Cambria"/>
                <a:ea typeface="Cambria"/>
                <a:cs typeface="Cambria"/>
                <a:sym typeface="Cambria"/>
              </a:rPr>
              <a:t>&gt;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5588112" y="3965123"/>
            <a:ext cx="1306829" cy="384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77564"/>
              </a:lnSpc>
              <a:spcBef>
                <a:spcPts val="0"/>
              </a:spcBef>
              <a:buSzPct val="25000"/>
              <a:buNone/>
            </a:pPr>
            <a:r>
              <a:rPr lang="en-US" sz="1700">
                <a:solidFill>
                  <a:srgbClr val="2F2B20"/>
                </a:solidFill>
                <a:latin typeface="Cambria"/>
                <a:ea typeface="Cambria"/>
                <a:cs typeface="Cambria"/>
                <a:sym typeface="Cambria"/>
              </a:rPr>
              <a:t>55516 </a:t>
            </a:r>
            <a:r>
              <a:rPr baseline="30000" lang="en-US" sz="3900">
                <a:solidFill>
                  <a:srgbClr val="2F2B20"/>
                </a:solidFill>
                <a:latin typeface="Cambria"/>
                <a:ea typeface="Cambria"/>
                <a:cs typeface="Cambria"/>
                <a:sym typeface="Cambria"/>
              </a:rPr>
              <a:t>(S1)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6557565" y="-30564"/>
            <a:ext cx="4266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5400">
                <a:solidFill>
                  <a:srgbClr val="2F2B20"/>
                </a:solidFill>
                <a:latin typeface="Cambria"/>
                <a:ea typeface="Cambria"/>
                <a:cs typeface="Cambria"/>
                <a:sym typeface="Cambria"/>
              </a:rPr>
              <a:t>𝜎</a:t>
            </a:r>
          </a:p>
        </p:txBody>
      </p:sp>
      <p:sp>
        <p:nvSpPr>
          <p:cNvPr id="255" name="Shape 255"/>
          <p:cNvSpPr/>
          <p:nvPr/>
        </p:nvSpPr>
        <p:spPr>
          <a:xfrm>
            <a:off x="8531778" y="5650208"/>
            <a:ext cx="71754" cy="395604"/>
          </a:xfrm>
          <a:custGeom>
            <a:pathLst>
              <a:path extrusionOk="0" h="120000" w="120000">
                <a:moveTo>
                  <a:pt x="118973" y="119812"/>
                </a:moveTo>
                <a:lnTo>
                  <a:pt x="51883" y="116058"/>
                </a:lnTo>
                <a:lnTo>
                  <a:pt x="8811" y="106403"/>
                </a:lnTo>
                <a:lnTo>
                  <a:pt x="0" y="21195"/>
                </a:lnTo>
                <a:lnTo>
                  <a:pt x="2463" y="16804"/>
                </a:lnTo>
                <a:lnTo>
                  <a:pt x="35491" y="5821"/>
                </a:lnTo>
                <a:lnTo>
                  <a:pt x="73942" y="1218"/>
                </a:lnTo>
                <a:lnTo>
                  <a:pt x="96618" y="0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9009307" y="5648955"/>
            <a:ext cx="71120" cy="395604"/>
          </a:xfrm>
          <a:custGeom>
            <a:pathLst>
              <a:path extrusionOk="0" h="120000" w="120000">
                <a:moveTo>
                  <a:pt x="0" y="0"/>
                </a:moveTo>
                <a:lnTo>
                  <a:pt x="67677" y="3755"/>
                </a:lnTo>
                <a:lnTo>
                  <a:pt x="111104" y="13413"/>
                </a:lnTo>
                <a:lnTo>
                  <a:pt x="119981" y="98621"/>
                </a:lnTo>
                <a:lnTo>
                  <a:pt x="117496" y="103011"/>
                </a:lnTo>
                <a:lnTo>
                  <a:pt x="84178" y="113994"/>
                </a:lnTo>
                <a:lnTo>
                  <a:pt x="45384" y="118597"/>
                </a:lnTo>
                <a:lnTo>
                  <a:pt x="22501" y="119814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8677217" y="5739125"/>
            <a:ext cx="257809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graphicFrame>
        <p:nvGraphicFramePr>
          <p:cNvPr id="258" name="Shape 258"/>
          <p:cNvGraphicFramePr/>
          <p:nvPr/>
        </p:nvGraphicFramePr>
        <p:xfrm>
          <a:off x="4337050" y="14414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{BF1984E0-342A-4360-A3C3-451FD0808BDD}</a:tableStyleId>
              </a:tblPr>
              <a:tblGrid>
                <a:gridCol w="664025"/>
                <a:gridCol w="730425"/>
                <a:gridCol w="996050"/>
                <a:gridCol w="1267075"/>
                <a:gridCol w="990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SID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DoB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GPA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</a:tr>
              <a:tr h="370825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55515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smith@ccs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10,1990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3.82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55516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Jones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jones@hist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Feb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11,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2.98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55517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Ali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ali@math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Sep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22,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1989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3.11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</a:tr>
              <a:tr h="370825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55518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smith@math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Nov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30,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3.32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9" name="Shape 259"/>
          <p:cNvGraphicFramePr/>
          <p:nvPr/>
        </p:nvGraphicFramePr>
        <p:xfrm>
          <a:off x="4184650" y="45656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{BF1984E0-342A-4360-A3C3-451FD0808BDD}</a:tableStyleId>
              </a:tblPr>
              <a:tblGrid>
                <a:gridCol w="664025"/>
                <a:gridCol w="730425"/>
                <a:gridCol w="996050"/>
                <a:gridCol w="1267075"/>
                <a:gridCol w="990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SID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DoB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GPA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</a:tr>
              <a:tr h="370825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55517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Ali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ali@math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Sep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22,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1989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3.11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55518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smith@math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Nov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30,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3.32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457200" y="347475"/>
            <a:ext cx="8229600" cy="8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64350">
            <a:noAutofit/>
          </a:bodyPr>
          <a:lstStyle/>
          <a:p>
            <a:pPr indent="0" lvl="0" marL="12700" marR="0" rtl="0" algn="l">
              <a:lnSpc>
                <a:spcPct val="119024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4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Operator</a:t>
            </a:r>
            <a:r>
              <a:rPr b="0" i="0" lang="en-US" sz="41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composition</a:t>
            </a:r>
            <a:r>
              <a:rPr b="0" i="0" lang="en-US" sz="41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example.</a:t>
            </a:r>
          </a:p>
        </p:txBody>
      </p:sp>
      <p:sp>
        <p:nvSpPr>
          <p:cNvPr id="265" name="Shape 265"/>
          <p:cNvSpPr txBox="1"/>
          <p:nvPr>
            <p:ph idx="12" type="sldNum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66" name="Shape 266"/>
          <p:cNvSpPr txBox="1"/>
          <p:nvPr/>
        </p:nvSpPr>
        <p:spPr>
          <a:xfrm>
            <a:off x="600091" y="4460066"/>
            <a:ext cx="318452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aseline="30000" lang="en-US" sz="3300">
                <a:solidFill>
                  <a:srgbClr val="2F2B20"/>
                </a:solidFill>
                <a:latin typeface="Cambria"/>
                <a:ea typeface="Cambria"/>
                <a:cs typeface="Cambria"/>
                <a:sym typeface="Cambria"/>
              </a:rPr>
              <a:t>π</a:t>
            </a:r>
            <a:r>
              <a:rPr lang="en-US" sz="1450">
                <a:solidFill>
                  <a:srgbClr val="2F2B20"/>
                </a:solidFill>
                <a:latin typeface="Cambria"/>
                <a:ea typeface="Cambria"/>
                <a:cs typeface="Cambria"/>
                <a:sym typeface="Cambria"/>
              </a:rPr>
              <a:t>𝑆id</a:t>
            </a:r>
            <a:r>
              <a:rPr baseline="-25000" lang="en-US" sz="2175">
                <a:solidFill>
                  <a:srgbClr val="2F2B20"/>
                </a:solidFill>
                <a:latin typeface="Cambria"/>
                <a:ea typeface="Cambria"/>
                <a:cs typeface="Cambria"/>
                <a:sym typeface="Cambria"/>
              </a:rPr>
              <a:t>,</a:t>
            </a:r>
            <a:r>
              <a:rPr baseline="-25000" lang="en-US" sz="2175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50">
                <a:solidFill>
                  <a:srgbClr val="2F2B20"/>
                </a:solidFill>
                <a:latin typeface="Cambria"/>
                <a:ea typeface="Cambria"/>
                <a:cs typeface="Cambria"/>
                <a:sym typeface="Cambria"/>
              </a:rPr>
              <a:t>𝑁a m e </a:t>
            </a:r>
            <a:r>
              <a:rPr baseline="30000" lang="en-US" sz="3300">
                <a:solidFill>
                  <a:srgbClr val="2F2B20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baseline="30000" lang="en-US" sz="33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30000" lang="en-US" sz="3300">
                <a:solidFill>
                  <a:srgbClr val="2F2B20"/>
                </a:solidFill>
                <a:latin typeface="Cambria"/>
                <a:ea typeface="Cambria"/>
                <a:cs typeface="Cambria"/>
                <a:sym typeface="Cambria"/>
              </a:rPr>
              <a:t>σ</a:t>
            </a:r>
            <a:r>
              <a:rPr lang="en-US" sz="1450">
                <a:solidFill>
                  <a:srgbClr val="2F2B20"/>
                </a:solidFill>
                <a:latin typeface="Cambria"/>
                <a:ea typeface="Cambria"/>
                <a:cs typeface="Cambria"/>
                <a:sym typeface="Cambria"/>
              </a:rPr>
              <a:t>𝑆id </a:t>
            </a:r>
            <a:r>
              <a:rPr baseline="-25000" lang="en-US" sz="2175">
                <a:solidFill>
                  <a:srgbClr val="2F2B20"/>
                </a:solidFill>
                <a:latin typeface="Cambria"/>
                <a:ea typeface="Cambria"/>
                <a:cs typeface="Cambria"/>
                <a:sym typeface="Cambria"/>
              </a:rPr>
              <a:t>&gt;</a:t>
            </a:r>
            <a:r>
              <a:rPr baseline="-25000" lang="en-US" sz="2175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450">
                <a:solidFill>
                  <a:srgbClr val="2F2B20"/>
                </a:solidFill>
                <a:latin typeface="Cambria"/>
                <a:ea typeface="Cambria"/>
                <a:cs typeface="Cambria"/>
                <a:sym typeface="Cambria"/>
              </a:rPr>
              <a:t>55516 </a:t>
            </a:r>
            <a:r>
              <a:rPr baseline="30000" lang="en-US" sz="3300">
                <a:solidFill>
                  <a:srgbClr val="2F2B20"/>
                </a:solidFill>
                <a:latin typeface="Cambria"/>
                <a:ea typeface="Cambria"/>
                <a:cs typeface="Cambria"/>
                <a:sym typeface="Cambria"/>
              </a:rPr>
              <a:t>(S1))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1374152" y="1283575"/>
            <a:ext cx="4878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i="1" lang="en-US" sz="4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i="1" lang="en-US" sz="40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4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i="1" lang="en-US" sz="40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4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</a:p>
        </p:txBody>
      </p:sp>
      <p:sp>
        <p:nvSpPr>
          <p:cNvPr id="268" name="Shape 268"/>
          <p:cNvSpPr/>
          <p:nvPr/>
        </p:nvSpPr>
        <p:spPr>
          <a:xfrm>
            <a:off x="8531778" y="5650208"/>
            <a:ext cx="71754" cy="395604"/>
          </a:xfrm>
          <a:custGeom>
            <a:pathLst>
              <a:path extrusionOk="0" h="120000" w="120000">
                <a:moveTo>
                  <a:pt x="118973" y="119812"/>
                </a:moveTo>
                <a:lnTo>
                  <a:pt x="51883" y="116058"/>
                </a:lnTo>
                <a:lnTo>
                  <a:pt x="8811" y="106403"/>
                </a:lnTo>
                <a:lnTo>
                  <a:pt x="0" y="21195"/>
                </a:lnTo>
                <a:lnTo>
                  <a:pt x="2463" y="16804"/>
                </a:lnTo>
                <a:lnTo>
                  <a:pt x="35491" y="5821"/>
                </a:lnTo>
                <a:lnTo>
                  <a:pt x="73942" y="1218"/>
                </a:lnTo>
                <a:lnTo>
                  <a:pt x="96618" y="0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9009307" y="5648955"/>
            <a:ext cx="71120" cy="395604"/>
          </a:xfrm>
          <a:custGeom>
            <a:pathLst>
              <a:path extrusionOk="0" h="120000" w="120000">
                <a:moveTo>
                  <a:pt x="0" y="0"/>
                </a:moveTo>
                <a:lnTo>
                  <a:pt x="67677" y="3755"/>
                </a:lnTo>
                <a:lnTo>
                  <a:pt x="111104" y="13413"/>
                </a:lnTo>
                <a:lnTo>
                  <a:pt x="119981" y="98621"/>
                </a:lnTo>
                <a:lnTo>
                  <a:pt x="117496" y="103011"/>
                </a:lnTo>
                <a:lnTo>
                  <a:pt x="84178" y="113994"/>
                </a:lnTo>
                <a:lnTo>
                  <a:pt x="45384" y="118597"/>
                </a:lnTo>
                <a:lnTo>
                  <a:pt x="22501" y="119814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0" name="Shape 270"/>
          <p:cNvGraphicFramePr/>
          <p:nvPr/>
        </p:nvGraphicFramePr>
        <p:xfrm>
          <a:off x="2965450" y="52057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{BF1984E0-342A-4360-A3C3-451FD0808BDD}</a:tableStyleId>
              </a:tblPr>
              <a:tblGrid>
                <a:gridCol w="664025"/>
                <a:gridCol w="7304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SID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</a:tr>
              <a:tr h="370825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55517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Ali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55518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1" name="Shape 271"/>
          <p:cNvGraphicFramePr/>
          <p:nvPr/>
        </p:nvGraphicFramePr>
        <p:xfrm>
          <a:off x="1670050" y="21272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{BF1984E0-342A-4360-A3C3-451FD0808BDD}</a:tableStyleId>
              </a:tblPr>
              <a:tblGrid>
                <a:gridCol w="664025"/>
                <a:gridCol w="730425"/>
                <a:gridCol w="996050"/>
                <a:gridCol w="1267075"/>
                <a:gridCol w="990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SID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DoB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GPA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</a:tr>
              <a:tr h="370825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55515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smith@ccs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10,1990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3.82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55516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Jones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jones@hist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Feb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11,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2.98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55517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Ali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ali@math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Sep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22,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1989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3.11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</a:tr>
              <a:tr h="370825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55518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smith@math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Nov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30,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3.32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/>
        </p:nvSpPr>
        <p:spPr>
          <a:xfrm>
            <a:off x="383554" y="379850"/>
            <a:ext cx="2088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600">
                <a:solidFill>
                  <a:srgbClr val="675E47"/>
                </a:solidFill>
                <a:latin typeface="Cambria"/>
                <a:ea typeface="Cambria"/>
                <a:cs typeface="Cambria"/>
                <a:sym typeface="Cambria"/>
              </a:rPr>
              <a:t>Union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345439" y="1220511"/>
            <a:ext cx="3942714" cy="29502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27965" lvl="0" marL="24066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Takes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relations,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which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be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union-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compatible:</a:t>
            </a:r>
          </a:p>
          <a:p>
            <a:pPr indent="-233044" lvl="1" marL="537845" marR="0" rtl="0" algn="l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rgbClr val="9CBEBD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Same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fields.</a:t>
            </a:r>
          </a:p>
          <a:p>
            <a:pPr indent="-233044" lvl="1" marL="537845" marR="16954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CBEBD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`Corresponding’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fields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have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same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type.</a:t>
            </a:r>
          </a:p>
          <a:p>
            <a:pPr indent="-10794" lvl="0" marL="1306195" marR="0" rtl="0" algn="l">
              <a:lnSpc>
                <a:spcPct val="100000"/>
              </a:lnSpc>
              <a:spcBef>
                <a:spcPts val="760"/>
              </a:spcBef>
              <a:buSzPct val="25000"/>
              <a:buNone/>
            </a:pPr>
            <a:r>
              <a:rPr b="1" lang="en-US" sz="36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r>
              <a:rPr b="1" lang="en-US" sz="36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6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="1" lang="en-US" sz="36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6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4726933" y="98927"/>
            <a:ext cx="3682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4726933" y="2659141"/>
            <a:ext cx="3682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2576576" y="479706"/>
            <a:ext cx="371474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2F2B20"/>
                </a:solidFill>
                <a:latin typeface="Cambria"/>
                <a:ea typeface="Cambria"/>
                <a:cs typeface="Cambria"/>
                <a:sym typeface="Cambria"/>
              </a:rPr>
              <a:t>∪</a:t>
            </a:r>
          </a:p>
        </p:txBody>
      </p:sp>
      <p:sp>
        <p:nvSpPr>
          <p:cNvPr id="281" name="Shape 281"/>
          <p:cNvSpPr/>
          <p:nvPr/>
        </p:nvSpPr>
        <p:spPr>
          <a:xfrm>
            <a:off x="8531778" y="5650208"/>
            <a:ext cx="71754" cy="395604"/>
          </a:xfrm>
          <a:custGeom>
            <a:pathLst>
              <a:path extrusionOk="0" h="120000" w="120000">
                <a:moveTo>
                  <a:pt x="118973" y="119812"/>
                </a:moveTo>
                <a:lnTo>
                  <a:pt x="51883" y="116058"/>
                </a:lnTo>
                <a:lnTo>
                  <a:pt x="8811" y="106403"/>
                </a:lnTo>
                <a:lnTo>
                  <a:pt x="0" y="21195"/>
                </a:lnTo>
                <a:lnTo>
                  <a:pt x="2463" y="16804"/>
                </a:lnTo>
                <a:lnTo>
                  <a:pt x="35491" y="5821"/>
                </a:lnTo>
                <a:lnTo>
                  <a:pt x="73942" y="1218"/>
                </a:lnTo>
                <a:lnTo>
                  <a:pt x="96618" y="0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9009307" y="5648955"/>
            <a:ext cx="71120" cy="395604"/>
          </a:xfrm>
          <a:custGeom>
            <a:pathLst>
              <a:path extrusionOk="0" h="120000" w="120000">
                <a:moveTo>
                  <a:pt x="0" y="0"/>
                </a:moveTo>
                <a:lnTo>
                  <a:pt x="67677" y="3755"/>
                </a:lnTo>
                <a:lnTo>
                  <a:pt x="111104" y="13413"/>
                </a:lnTo>
                <a:lnTo>
                  <a:pt x="119981" y="98621"/>
                </a:lnTo>
                <a:lnTo>
                  <a:pt x="117496" y="103011"/>
                </a:lnTo>
                <a:lnTo>
                  <a:pt x="84178" y="113994"/>
                </a:lnTo>
                <a:lnTo>
                  <a:pt x="45384" y="118597"/>
                </a:lnTo>
                <a:lnTo>
                  <a:pt x="22501" y="119814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Shape 283"/>
          <p:cNvSpPr txBox="1"/>
          <p:nvPr>
            <p:ph idx="12" type="sldNum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graphicFrame>
        <p:nvGraphicFramePr>
          <p:cNvPr id="284" name="Shape 284"/>
          <p:cNvGraphicFramePr/>
          <p:nvPr/>
        </p:nvGraphicFramePr>
        <p:xfrm>
          <a:off x="4565650" y="450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{BF1984E0-342A-4360-A3C3-451FD0808BDD}</a:tableStyleId>
              </a:tblPr>
              <a:tblGrid>
                <a:gridCol w="598725"/>
                <a:gridCol w="658575"/>
                <a:gridCol w="1015775"/>
                <a:gridCol w="1079725"/>
                <a:gridCol w="8382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SID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DoB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GPA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</a:tr>
              <a:tr h="370825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55515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smith@ccs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10,1990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3.82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55516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Jones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jones@hist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Feb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11,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2.98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55517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Ali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ali@math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Sep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22,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1989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3.11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</a:tr>
              <a:tr h="370825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55518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smith@math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Nov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30,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3.32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5" name="Shape 285"/>
          <p:cNvGraphicFramePr/>
          <p:nvPr/>
        </p:nvGraphicFramePr>
        <p:xfrm>
          <a:off x="4624414" y="3117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{BF1984E0-342A-4360-A3C3-451FD0808BDD}</a:tableStyleId>
              </a:tblPr>
              <a:tblGrid>
                <a:gridCol w="590325"/>
                <a:gridCol w="649350"/>
                <a:gridCol w="1063750"/>
                <a:gridCol w="1143000"/>
                <a:gridCol w="6858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SID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DoB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GPA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</a:tr>
              <a:tr h="370825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55515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Chen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chen@ccs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10,1990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3.01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55519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Alton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alton@hist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Jun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11,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2.07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55517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Ali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ali@math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Sep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22,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1989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3.11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</a:tr>
              <a:tr h="370825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55518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smith@math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Nov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30,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3.32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6" name="Shape 286"/>
          <p:cNvGraphicFramePr/>
          <p:nvPr/>
        </p:nvGraphicFramePr>
        <p:xfrm>
          <a:off x="146048" y="41795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{BF1984E0-342A-4360-A3C3-451FD0808BDD}</a:tableStyleId>
              </a:tblPr>
              <a:tblGrid>
                <a:gridCol w="631375"/>
                <a:gridCol w="694500"/>
                <a:gridCol w="1112525"/>
                <a:gridCol w="1219200"/>
                <a:gridCol w="7620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SID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DoB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GPA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</a:tr>
              <a:tr h="370825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55515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smith@ccs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10,1990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3.82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55516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Jones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jones@hist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Feb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11,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2.98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55517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Ali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ali@math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Sep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22,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1989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3.11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</a:tr>
              <a:tr h="370825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55518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smith@math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Nov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30,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3.32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55515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Chen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chen@ccs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10,1990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3.01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55519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Alton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alton@hist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Jun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11,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2.07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762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50500">
            <a:noAutofit/>
          </a:bodyPr>
          <a:lstStyle/>
          <a:p>
            <a:pPr indent="0" lvl="0" marL="12700" marR="0" rtl="0" algn="l">
              <a:lnSpc>
                <a:spcPct val="13675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Relational</a:t>
            </a:r>
            <a:r>
              <a:rPr b="0" i="0" lang="en-US" sz="4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Query</a:t>
            </a:r>
            <a:r>
              <a:rPr b="0" i="0" lang="en-US" sz="4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Languages</a:t>
            </a:r>
          </a:p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-6985" lvl="0" marL="83185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89" name="Shape 89"/>
          <p:cNvSpPr txBox="1"/>
          <p:nvPr/>
        </p:nvSpPr>
        <p:spPr>
          <a:xfrm>
            <a:off x="650250" y="1682049"/>
            <a:ext cx="6841500" cy="39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28600" lvl="0" marL="2413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Query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languages: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Allow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manipulation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retrieval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database.</a:t>
            </a:r>
          </a:p>
          <a:p>
            <a:pPr indent="-228600" lvl="0" marL="241300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A9A57C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Relational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supports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simple,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powerful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QLs:</a:t>
            </a:r>
          </a:p>
          <a:p>
            <a:pPr indent="-233680" lvl="1" marL="538480" marR="0" rtl="0" algn="l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Clr>
                <a:srgbClr val="9CBEBD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Strong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formal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foundation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based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logic.</a:t>
            </a:r>
          </a:p>
          <a:p>
            <a:pPr indent="-233680" lvl="1" marL="5384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CBEBD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Allows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optimization.</a:t>
            </a:r>
          </a:p>
          <a:p>
            <a:pPr indent="-233680" lvl="1" marL="5384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CBEBD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Query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Languages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!=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programming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languages</a:t>
            </a:r>
          </a:p>
          <a:p>
            <a:pPr indent="-233680" lvl="1" marL="5384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CBEBD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QLs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expected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be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“Turing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complete”.</a:t>
            </a:r>
          </a:p>
          <a:p>
            <a:pPr indent="-233680" lvl="1" marL="5384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CBEBD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QLs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intended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be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used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complex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calculations.</a:t>
            </a:r>
          </a:p>
          <a:p>
            <a:pPr indent="-233680" lvl="1" marL="538480" marR="0" rtl="0" algn="l">
              <a:lnSpc>
                <a:spcPct val="100000"/>
              </a:lnSpc>
              <a:spcBef>
                <a:spcPts val="480"/>
              </a:spcBef>
              <a:buClr>
                <a:srgbClr val="9CBEBD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QLs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support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easy,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efficient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access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large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sets.</a:t>
            </a:r>
          </a:p>
        </p:txBody>
      </p:sp>
      <p:sp>
        <p:nvSpPr>
          <p:cNvPr id="90" name="Shape 90"/>
          <p:cNvSpPr/>
          <p:nvPr/>
        </p:nvSpPr>
        <p:spPr>
          <a:xfrm>
            <a:off x="8531778" y="5650208"/>
            <a:ext cx="71754" cy="395604"/>
          </a:xfrm>
          <a:custGeom>
            <a:pathLst>
              <a:path extrusionOk="0" h="120000" w="120000">
                <a:moveTo>
                  <a:pt x="118973" y="119812"/>
                </a:moveTo>
                <a:lnTo>
                  <a:pt x="51883" y="116058"/>
                </a:lnTo>
                <a:lnTo>
                  <a:pt x="8811" y="106403"/>
                </a:lnTo>
                <a:lnTo>
                  <a:pt x="0" y="21195"/>
                </a:lnTo>
                <a:lnTo>
                  <a:pt x="2463" y="16804"/>
                </a:lnTo>
                <a:lnTo>
                  <a:pt x="35491" y="5821"/>
                </a:lnTo>
                <a:lnTo>
                  <a:pt x="73942" y="1218"/>
                </a:lnTo>
                <a:lnTo>
                  <a:pt x="96618" y="0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9009307" y="5648955"/>
            <a:ext cx="71120" cy="395604"/>
          </a:xfrm>
          <a:custGeom>
            <a:pathLst>
              <a:path extrusionOk="0" h="120000" w="120000">
                <a:moveTo>
                  <a:pt x="0" y="0"/>
                </a:moveTo>
                <a:lnTo>
                  <a:pt x="67677" y="3755"/>
                </a:lnTo>
                <a:lnTo>
                  <a:pt x="111104" y="13413"/>
                </a:lnTo>
                <a:lnTo>
                  <a:pt x="119981" y="98621"/>
                </a:lnTo>
                <a:lnTo>
                  <a:pt x="117496" y="103011"/>
                </a:lnTo>
                <a:lnTo>
                  <a:pt x="84178" y="113994"/>
                </a:lnTo>
                <a:lnTo>
                  <a:pt x="45384" y="118597"/>
                </a:lnTo>
                <a:lnTo>
                  <a:pt x="22501" y="119814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/>
        </p:nvSpPr>
        <p:spPr>
          <a:xfrm>
            <a:off x="383539" y="87745"/>
            <a:ext cx="35649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91166"/>
              </a:lnSpc>
              <a:spcBef>
                <a:spcPts val="0"/>
              </a:spcBef>
              <a:buSzPct val="25000"/>
              <a:buNone/>
            </a:pPr>
            <a:r>
              <a:rPr lang="en-US" sz="4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Intersection</a:t>
            </a:r>
            <a:r>
              <a:rPr lang="en-US" sz="4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aseline="30000" lang="en-US" sz="6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∩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289049" y="1177275"/>
            <a:ext cx="3794400" cy="8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1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Occurs</a:t>
            </a:r>
            <a:r>
              <a:rPr lang="en-US" sz="31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1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31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1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r>
              <a:rPr lang="en-US" sz="31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1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31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1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</a:p>
          <a:p>
            <a:pPr indent="-6350" lvl="0" marL="145415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1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r>
              <a:rPr b="1" lang="en-US" sz="31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100">
                <a:solidFill>
                  <a:srgbClr val="2F2B20"/>
                </a:solidFill>
                <a:latin typeface="Cambria"/>
                <a:ea typeface="Cambria"/>
                <a:cs typeface="Cambria"/>
                <a:sym typeface="Cambria"/>
              </a:rPr>
              <a:t>∩ </a:t>
            </a:r>
            <a:r>
              <a:rPr b="1" lang="en-US" sz="31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289053" y="3534480"/>
            <a:ext cx="3705224" cy="17373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rgbClr val="2F2B20"/>
                </a:solidFill>
                <a:latin typeface="Cambria"/>
                <a:ea typeface="Cambria"/>
                <a:cs typeface="Cambria"/>
                <a:sym typeface="Cambria"/>
              </a:rPr>
              <a:t>Set</a:t>
            </a:r>
            <a:r>
              <a:rPr lang="en-US" sz="4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400">
                <a:solidFill>
                  <a:srgbClr val="2F2B20"/>
                </a:solidFill>
                <a:latin typeface="Cambria"/>
                <a:ea typeface="Cambria"/>
                <a:cs typeface="Cambria"/>
                <a:sym typeface="Cambria"/>
              </a:rPr>
              <a:t>difference</a:t>
            </a:r>
          </a:p>
          <a:p>
            <a:pPr indent="0" lvl="0" marL="12700" marR="0" rtl="0" algn="l">
              <a:lnSpc>
                <a:spcPct val="119785"/>
              </a:lnSpc>
              <a:spcBef>
                <a:spcPts val="1805"/>
              </a:spcBef>
              <a:buSzPct val="25000"/>
              <a:buNone/>
            </a:pP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Occurs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but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</a:p>
          <a:p>
            <a:pPr indent="-3175" lvl="0" marL="1489075" marR="0" rtl="0" algn="l">
              <a:lnSpc>
                <a:spcPct val="119838"/>
              </a:lnSpc>
              <a:spcBef>
                <a:spcPts val="0"/>
              </a:spcBef>
              <a:buSzPct val="25000"/>
              <a:buNone/>
            </a:pPr>
            <a:r>
              <a:rPr b="1" lang="en-US" sz="31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r>
              <a:rPr b="1" lang="en-US" sz="31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1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b="1" lang="en-US" sz="31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1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4726941" y="23874"/>
            <a:ext cx="32067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4572000" y="1865375"/>
            <a:ext cx="642619" cy="446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539" lvl="0" marL="16764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4841241" y="2584196"/>
            <a:ext cx="32067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</a:p>
        </p:txBody>
      </p:sp>
      <p:sp>
        <p:nvSpPr>
          <p:cNvPr id="297" name="Shape 297"/>
          <p:cNvSpPr/>
          <p:nvPr/>
        </p:nvSpPr>
        <p:spPr>
          <a:xfrm>
            <a:off x="8531778" y="5650208"/>
            <a:ext cx="71754" cy="395604"/>
          </a:xfrm>
          <a:custGeom>
            <a:pathLst>
              <a:path extrusionOk="0" h="120000" w="120000">
                <a:moveTo>
                  <a:pt x="118973" y="119812"/>
                </a:moveTo>
                <a:lnTo>
                  <a:pt x="51883" y="116058"/>
                </a:lnTo>
                <a:lnTo>
                  <a:pt x="8811" y="106403"/>
                </a:lnTo>
                <a:lnTo>
                  <a:pt x="0" y="21195"/>
                </a:lnTo>
                <a:lnTo>
                  <a:pt x="2463" y="16804"/>
                </a:lnTo>
                <a:lnTo>
                  <a:pt x="35491" y="5821"/>
                </a:lnTo>
                <a:lnTo>
                  <a:pt x="73942" y="1218"/>
                </a:lnTo>
                <a:lnTo>
                  <a:pt x="96618" y="0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9009307" y="5648955"/>
            <a:ext cx="71120" cy="395604"/>
          </a:xfrm>
          <a:custGeom>
            <a:pathLst>
              <a:path extrusionOk="0" h="120000" w="120000">
                <a:moveTo>
                  <a:pt x="0" y="0"/>
                </a:moveTo>
                <a:lnTo>
                  <a:pt x="67677" y="3755"/>
                </a:lnTo>
                <a:lnTo>
                  <a:pt x="111104" y="13413"/>
                </a:lnTo>
                <a:lnTo>
                  <a:pt x="119981" y="98621"/>
                </a:lnTo>
                <a:lnTo>
                  <a:pt x="117496" y="103011"/>
                </a:lnTo>
                <a:lnTo>
                  <a:pt x="84178" y="113994"/>
                </a:lnTo>
                <a:lnTo>
                  <a:pt x="45384" y="118597"/>
                </a:lnTo>
                <a:lnTo>
                  <a:pt x="22501" y="119814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Shape 299"/>
          <p:cNvSpPr txBox="1"/>
          <p:nvPr/>
        </p:nvSpPr>
        <p:spPr>
          <a:xfrm>
            <a:off x="8677217" y="5739125"/>
            <a:ext cx="257809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graphicFrame>
        <p:nvGraphicFramePr>
          <p:cNvPr id="300" name="Shape 300"/>
          <p:cNvGraphicFramePr/>
          <p:nvPr/>
        </p:nvGraphicFramePr>
        <p:xfrm>
          <a:off x="4565650" y="450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{BF1984E0-342A-4360-A3C3-451FD0808BDD}</a:tableStyleId>
              </a:tblPr>
              <a:tblGrid>
                <a:gridCol w="642250"/>
                <a:gridCol w="706500"/>
                <a:gridCol w="1242050"/>
                <a:gridCol w="1066800"/>
                <a:gridCol w="8382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SID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DoB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GPA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</a:tr>
              <a:tr h="370825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55515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smith@ccs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10,1990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3.82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55516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Jones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jones@hist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Feb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11,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2.98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55517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Ali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ali@math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Sep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22,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1989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3.11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</a:tr>
              <a:tr h="370825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55518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smith@math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Nov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30,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3.32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1" name="Shape 301"/>
          <p:cNvGraphicFramePr/>
          <p:nvPr/>
        </p:nvGraphicFramePr>
        <p:xfrm>
          <a:off x="4624414" y="3117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{BF1984E0-342A-4360-A3C3-451FD0808BDD}</a:tableStyleId>
              </a:tblPr>
              <a:tblGrid>
                <a:gridCol w="633850"/>
                <a:gridCol w="697250"/>
                <a:gridCol w="1124700"/>
                <a:gridCol w="1143000"/>
                <a:gridCol w="8382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SID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DoB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GPA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</a:tr>
              <a:tr h="370825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55515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Chen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chen@ccs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10,1990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3.01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55519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Alton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alton@hist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Jun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11,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2.07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55517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Ali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ali@math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Sep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22,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1989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3.11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</a:tr>
              <a:tr h="370825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55518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smith@math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Nov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30,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3.32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2" name="Shape 302"/>
          <p:cNvGraphicFramePr/>
          <p:nvPr/>
        </p:nvGraphicFramePr>
        <p:xfrm>
          <a:off x="6711" y="22034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{BF1984E0-342A-4360-A3C3-451FD0808BDD}</a:tableStyleId>
              </a:tblPr>
              <a:tblGrid>
                <a:gridCol w="631375"/>
                <a:gridCol w="694500"/>
                <a:gridCol w="1112525"/>
                <a:gridCol w="1219225"/>
                <a:gridCol w="7620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SID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DoB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GPA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</a:tr>
              <a:tr h="370825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55517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Ali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ali@math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Sep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22,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1989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3.11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55518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smith@math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Nov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30,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3.32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3" name="Shape 303"/>
          <p:cNvGraphicFramePr/>
          <p:nvPr/>
        </p:nvGraphicFramePr>
        <p:xfrm>
          <a:off x="298450" y="54800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{BF1984E0-342A-4360-A3C3-451FD0808BDD}</a:tableStyleId>
              </a:tblPr>
              <a:tblGrid>
                <a:gridCol w="631375"/>
                <a:gridCol w="694500"/>
                <a:gridCol w="1112525"/>
                <a:gridCol w="1219200"/>
                <a:gridCol w="7620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SID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DoB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GPA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</a:tr>
              <a:tr h="370825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55515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smith@ccs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10,1990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3.82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55516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Jones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jones@hist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Feb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11,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2.98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50500">
            <a:noAutofit/>
          </a:bodyPr>
          <a:lstStyle/>
          <a:p>
            <a:pPr indent="0" lvl="0" marL="12700" marR="0" rtl="0" algn="l">
              <a:lnSpc>
                <a:spcPct val="13675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Cartesian</a:t>
            </a:r>
            <a:r>
              <a:rPr b="0" i="0" lang="en-US" sz="4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</a:p>
        </p:txBody>
      </p:sp>
      <p:sp>
        <p:nvSpPr>
          <p:cNvPr id="309" name="Shape 309"/>
          <p:cNvSpPr txBox="1"/>
          <p:nvPr>
            <p:ph idx="12" type="sldNum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10" name="Shape 310"/>
          <p:cNvSpPr/>
          <p:nvPr/>
        </p:nvSpPr>
        <p:spPr>
          <a:xfrm>
            <a:off x="8531778" y="5650208"/>
            <a:ext cx="71754" cy="395604"/>
          </a:xfrm>
          <a:custGeom>
            <a:pathLst>
              <a:path extrusionOk="0" h="120000" w="120000">
                <a:moveTo>
                  <a:pt x="118973" y="119812"/>
                </a:moveTo>
                <a:lnTo>
                  <a:pt x="51883" y="116058"/>
                </a:lnTo>
                <a:lnTo>
                  <a:pt x="8811" y="106403"/>
                </a:lnTo>
                <a:lnTo>
                  <a:pt x="0" y="21195"/>
                </a:lnTo>
                <a:lnTo>
                  <a:pt x="2463" y="16804"/>
                </a:lnTo>
                <a:lnTo>
                  <a:pt x="35491" y="5821"/>
                </a:lnTo>
                <a:lnTo>
                  <a:pt x="73942" y="1218"/>
                </a:lnTo>
                <a:lnTo>
                  <a:pt x="96618" y="0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9009307" y="5648955"/>
            <a:ext cx="71120" cy="395604"/>
          </a:xfrm>
          <a:custGeom>
            <a:pathLst>
              <a:path extrusionOk="0" h="120000" w="120000">
                <a:moveTo>
                  <a:pt x="0" y="0"/>
                </a:moveTo>
                <a:lnTo>
                  <a:pt x="67677" y="3755"/>
                </a:lnTo>
                <a:lnTo>
                  <a:pt x="111104" y="13413"/>
                </a:lnTo>
                <a:lnTo>
                  <a:pt x="119981" y="98621"/>
                </a:lnTo>
                <a:lnTo>
                  <a:pt x="117496" y="103011"/>
                </a:lnTo>
                <a:lnTo>
                  <a:pt x="84178" y="113994"/>
                </a:lnTo>
                <a:lnTo>
                  <a:pt x="45384" y="118597"/>
                </a:lnTo>
                <a:lnTo>
                  <a:pt x="22501" y="119814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650239" y="1647342"/>
            <a:ext cx="7343775" cy="4159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Also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referred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as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400">
                <a:solidFill>
                  <a:srgbClr val="9CBEBD"/>
                </a:solidFill>
                <a:latin typeface="Calibri"/>
                <a:ea typeface="Calibri"/>
                <a:cs typeface="Calibri"/>
                <a:sym typeface="Calibri"/>
              </a:rPr>
              <a:t>cross-product</a:t>
            </a:r>
            <a:r>
              <a:rPr i="1" lang="en-US" sz="2400">
                <a:solidFill>
                  <a:srgbClr val="9CBE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400">
                <a:solidFill>
                  <a:srgbClr val="9CBEBD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indent="-228600" lvl="0" marL="24130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A9A57C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relations.</a:t>
            </a:r>
          </a:p>
          <a:p>
            <a:pPr indent="-228600" lvl="0" marL="241300" marR="5080" rtl="0" algn="l">
              <a:lnSpc>
                <a:spcPct val="107916"/>
              </a:lnSpc>
              <a:spcBef>
                <a:spcPts val="615"/>
              </a:spcBef>
              <a:spcAft>
                <a:spcPts val="0"/>
              </a:spcAft>
              <a:buClr>
                <a:srgbClr val="A9A57C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Each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tuple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one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relation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paired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each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tuple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other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relation.</a:t>
            </a:r>
          </a:p>
          <a:p>
            <a:pPr indent="-228600" lvl="0" marL="241300" marR="513715" rtl="0" algn="l">
              <a:lnSpc>
                <a:spcPct val="107916"/>
              </a:lnSpc>
              <a:spcBef>
                <a:spcPts val="575"/>
              </a:spcBef>
              <a:spcAft>
                <a:spcPts val="0"/>
              </a:spcAft>
              <a:buClr>
                <a:srgbClr val="A9A57C"/>
              </a:buClr>
              <a:buSzPct val="100000"/>
              <a:buFont typeface="Arial"/>
              <a:buChar char="•"/>
            </a:pPr>
            <a:r>
              <a:rPr i="1" lang="en-US" sz="2400">
                <a:solidFill>
                  <a:srgbClr val="9CBEBD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r>
              <a:rPr i="1" lang="en-US" sz="2400">
                <a:solidFill>
                  <a:srgbClr val="9CBE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400">
                <a:solidFill>
                  <a:srgbClr val="9CBEBD"/>
                </a:solidFill>
                <a:latin typeface="Calibri"/>
                <a:ea typeface="Calibri"/>
                <a:cs typeface="Calibri"/>
                <a:sym typeface="Calibri"/>
              </a:rPr>
              <a:t>schema</a:t>
            </a:r>
            <a:r>
              <a:rPr i="1" lang="en-US" sz="2400">
                <a:solidFill>
                  <a:srgbClr val="9CBE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has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one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attribute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per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attribute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both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relations,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attribute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names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`inherited’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possible.</a:t>
            </a:r>
          </a:p>
          <a:p>
            <a:pPr indent="-228600" lvl="0" marL="241300" marR="165735" rtl="0" algn="l">
              <a:lnSpc>
                <a:spcPct val="107916"/>
              </a:lnSpc>
              <a:spcBef>
                <a:spcPts val="575"/>
              </a:spcBef>
              <a:spcAft>
                <a:spcPts val="0"/>
              </a:spcAft>
              <a:buClr>
                <a:srgbClr val="A9A57C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result,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there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may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be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attributes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same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name,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e.g.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both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have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an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attribute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called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sid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indent="-228600" lvl="0" marL="24130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A9A57C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Then,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apply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400">
                <a:solidFill>
                  <a:srgbClr val="9CBEBD"/>
                </a:solidFill>
                <a:latin typeface="Calibri"/>
                <a:ea typeface="Calibri"/>
                <a:cs typeface="Calibri"/>
                <a:sym typeface="Calibri"/>
              </a:rPr>
              <a:t>renaming</a:t>
            </a:r>
            <a:r>
              <a:rPr i="1" lang="en-US" sz="2400">
                <a:solidFill>
                  <a:srgbClr val="9CBE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400">
                <a:solidFill>
                  <a:srgbClr val="9CBEBD"/>
                </a:solidFill>
                <a:latin typeface="Calibri"/>
                <a:ea typeface="Calibri"/>
                <a:cs typeface="Calibri"/>
                <a:sym typeface="Calibri"/>
              </a:rPr>
              <a:t>operation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e.g.</a:t>
            </a:r>
          </a:p>
          <a:p>
            <a:pPr indent="-3810" lvl="0" marL="1743710" marR="0" rtl="0" algn="l">
              <a:lnSpc>
                <a:spcPct val="118656"/>
              </a:lnSpc>
              <a:spcBef>
                <a:spcPts val="145"/>
              </a:spcBef>
              <a:buSzPct val="25000"/>
              <a:buNone/>
            </a:pPr>
            <a:r>
              <a:rPr i="1" lang="en-US" sz="3350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ρ</a:t>
            </a:r>
            <a:r>
              <a:rPr i="1" lang="en-US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1(1</a:t>
            </a:r>
            <a:r>
              <a:rPr lang="en-US" sz="1800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sid</a:t>
            </a:r>
            <a:r>
              <a:rPr lang="en-US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1,5 </a:t>
            </a:r>
            <a:r>
              <a:rPr lang="en-US" sz="1800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sid </a:t>
            </a:r>
            <a:r>
              <a:rPr lang="en-US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</a:t>
            </a:r>
            <a:r>
              <a:rPr lang="en-US" sz="3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3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3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/>
        </p:nvSpPr>
        <p:spPr>
          <a:xfrm>
            <a:off x="72699" y="392550"/>
            <a:ext cx="43425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18913"/>
              </a:lnSpc>
              <a:spcBef>
                <a:spcPts val="0"/>
              </a:spcBef>
              <a:buSzPct val="25000"/>
              <a:buNone/>
            </a:pPr>
            <a:r>
              <a:rPr lang="en-US" sz="4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Cross-Product</a:t>
            </a:r>
            <a:r>
              <a:rPr lang="en-US" sz="4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4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x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231139" y="1254628"/>
            <a:ext cx="405892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Each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row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within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paired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each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row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C1</a:t>
            </a:r>
          </a:p>
          <a:p>
            <a:pPr indent="-3175" lvl="0" marL="1527175" marR="0" rtl="0" algn="l">
              <a:lnSpc>
                <a:spcPct val="100000"/>
              </a:lnSpc>
              <a:spcBef>
                <a:spcPts val="820"/>
              </a:spcBef>
              <a:buSzPct val="25000"/>
              <a:buNone/>
            </a:pPr>
            <a:r>
              <a:rPr b="1" lang="en-US" sz="36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r>
              <a:rPr b="1" lang="en-US" sz="36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6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lang="en-US" sz="36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6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C1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4726942" y="98927"/>
            <a:ext cx="3682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6181398" y="1854575"/>
            <a:ext cx="394335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C1</a:t>
            </a:r>
          </a:p>
        </p:txBody>
      </p:sp>
      <p:sp>
        <p:nvSpPr>
          <p:cNvPr id="321" name="Shape 321"/>
          <p:cNvSpPr/>
          <p:nvPr/>
        </p:nvSpPr>
        <p:spPr>
          <a:xfrm>
            <a:off x="6096000" y="4696967"/>
            <a:ext cx="978535" cy="485139"/>
          </a:xfrm>
          <a:custGeom>
            <a:pathLst>
              <a:path extrusionOk="0" h="120000" w="120000">
                <a:moveTo>
                  <a:pt x="29715" y="0"/>
                </a:moveTo>
                <a:lnTo>
                  <a:pt x="0" y="59937"/>
                </a:lnTo>
                <a:lnTo>
                  <a:pt x="29715" y="119874"/>
                </a:lnTo>
                <a:lnTo>
                  <a:pt x="29715" y="89905"/>
                </a:lnTo>
                <a:lnTo>
                  <a:pt x="119984" y="89905"/>
                </a:lnTo>
                <a:lnTo>
                  <a:pt x="119984" y="29968"/>
                </a:lnTo>
                <a:lnTo>
                  <a:pt x="29715" y="29968"/>
                </a:lnTo>
                <a:lnTo>
                  <a:pt x="29715" y="0"/>
                </a:lnTo>
                <a:close/>
              </a:path>
            </a:pathLst>
          </a:custGeom>
          <a:solidFill>
            <a:srgbClr val="A9A57C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6096000" y="4696967"/>
            <a:ext cx="978535" cy="485139"/>
          </a:xfrm>
          <a:custGeom>
            <a:pathLst>
              <a:path extrusionOk="0" h="120000" w="120000">
                <a:moveTo>
                  <a:pt x="0" y="59937"/>
                </a:moveTo>
                <a:lnTo>
                  <a:pt x="29715" y="0"/>
                </a:lnTo>
                <a:lnTo>
                  <a:pt x="29715" y="29968"/>
                </a:lnTo>
                <a:lnTo>
                  <a:pt x="119984" y="29968"/>
                </a:lnTo>
                <a:lnTo>
                  <a:pt x="119984" y="89905"/>
                </a:lnTo>
                <a:lnTo>
                  <a:pt x="29715" y="89905"/>
                </a:lnTo>
                <a:lnTo>
                  <a:pt x="29715" y="119874"/>
                </a:lnTo>
                <a:lnTo>
                  <a:pt x="0" y="59937"/>
                </a:lnTo>
                <a:close/>
              </a:path>
            </a:pathLst>
          </a:custGeom>
          <a:noFill/>
          <a:ln cap="flat" cmpd="sng" w="25375">
            <a:solidFill>
              <a:srgbClr val="7B78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6705600" y="3886200"/>
            <a:ext cx="1676399" cy="2308860"/>
          </a:xfrm>
          <a:custGeom>
            <a:pathLst>
              <a:path extrusionOk="0" h="120000" w="120000">
                <a:moveTo>
                  <a:pt x="0" y="119972"/>
                </a:moveTo>
                <a:lnTo>
                  <a:pt x="119999" y="119972"/>
                </a:lnTo>
                <a:lnTo>
                  <a:pt x="119999" y="0"/>
                </a:lnTo>
                <a:lnTo>
                  <a:pt x="0" y="0"/>
                </a:lnTo>
                <a:lnTo>
                  <a:pt x="0" y="1199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6705600" y="3886200"/>
            <a:ext cx="2130000" cy="230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A9A57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-10160" lvl="0" marL="86360" marR="234315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r>
              <a:rPr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schema</a:t>
            </a:r>
            <a:r>
              <a:rPr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has</a:t>
            </a:r>
            <a:r>
              <a:rPr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one</a:t>
            </a:r>
            <a:r>
              <a:rPr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field</a:t>
            </a:r>
            <a:r>
              <a:rPr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per</a:t>
            </a:r>
            <a:r>
              <a:rPr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field</a:t>
            </a:r>
            <a:r>
              <a:rPr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r>
              <a:rPr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C1,</a:t>
            </a:r>
            <a:r>
              <a:rPr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field</a:t>
            </a:r>
            <a:r>
              <a:rPr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names</a:t>
            </a:r>
          </a:p>
          <a:p>
            <a:pPr indent="-10160" lvl="0" marL="86360" marR="426084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`inherited’</a:t>
            </a:r>
            <a:r>
              <a:rPr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possible.</a:t>
            </a:r>
          </a:p>
        </p:txBody>
      </p:sp>
      <p:sp>
        <p:nvSpPr>
          <p:cNvPr id="325" name="Shape 325"/>
          <p:cNvSpPr/>
          <p:nvPr/>
        </p:nvSpPr>
        <p:spPr>
          <a:xfrm>
            <a:off x="8531778" y="5650208"/>
            <a:ext cx="71754" cy="395604"/>
          </a:xfrm>
          <a:custGeom>
            <a:pathLst>
              <a:path extrusionOk="0" h="120000" w="120000">
                <a:moveTo>
                  <a:pt x="118973" y="119812"/>
                </a:moveTo>
                <a:lnTo>
                  <a:pt x="51883" y="116058"/>
                </a:lnTo>
                <a:lnTo>
                  <a:pt x="8811" y="106403"/>
                </a:lnTo>
                <a:lnTo>
                  <a:pt x="0" y="21195"/>
                </a:lnTo>
                <a:lnTo>
                  <a:pt x="2463" y="16804"/>
                </a:lnTo>
                <a:lnTo>
                  <a:pt x="35491" y="5821"/>
                </a:lnTo>
                <a:lnTo>
                  <a:pt x="73942" y="1218"/>
                </a:lnTo>
                <a:lnTo>
                  <a:pt x="96618" y="0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9009307" y="5648955"/>
            <a:ext cx="71120" cy="395604"/>
          </a:xfrm>
          <a:custGeom>
            <a:pathLst>
              <a:path extrusionOk="0" h="120000" w="120000">
                <a:moveTo>
                  <a:pt x="0" y="0"/>
                </a:moveTo>
                <a:lnTo>
                  <a:pt x="67677" y="3755"/>
                </a:lnTo>
                <a:lnTo>
                  <a:pt x="111104" y="13413"/>
                </a:lnTo>
                <a:lnTo>
                  <a:pt x="119981" y="98621"/>
                </a:lnTo>
                <a:lnTo>
                  <a:pt x="117496" y="103011"/>
                </a:lnTo>
                <a:lnTo>
                  <a:pt x="84178" y="113994"/>
                </a:lnTo>
                <a:lnTo>
                  <a:pt x="45384" y="118597"/>
                </a:lnTo>
                <a:lnTo>
                  <a:pt x="22501" y="119814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Shape 327"/>
          <p:cNvSpPr txBox="1"/>
          <p:nvPr>
            <p:ph idx="12" type="sldNum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graphicFrame>
        <p:nvGraphicFramePr>
          <p:cNvPr id="328" name="Shape 328"/>
          <p:cNvGraphicFramePr/>
          <p:nvPr/>
        </p:nvGraphicFramePr>
        <p:xfrm>
          <a:off x="4565650" y="450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{BF1984E0-342A-4360-A3C3-451FD0808BDD}</a:tableStyleId>
              </a:tblPr>
              <a:tblGrid>
                <a:gridCol w="642250"/>
                <a:gridCol w="706500"/>
                <a:gridCol w="1242050"/>
                <a:gridCol w="1066800"/>
                <a:gridCol w="8382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SID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DoB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GPA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</a:tr>
              <a:tr h="370825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55515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smith@ccs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10,1990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3.82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55516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Jones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jones@hist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Feb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11,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2.98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9" name="Shape 329"/>
          <p:cNvGraphicFramePr/>
          <p:nvPr/>
        </p:nvGraphicFramePr>
        <p:xfrm>
          <a:off x="146048" y="28130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{BF1984E0-342A-4360-A3C3-451FD0808BDD}</a:tableStyleId>
              </a:tblPr>
              <a:tblGrid>
                <a:gridCol w="679950"/>
                <a:gridCol w="615450"/>
                <a:gridCol w="1066800"/>
                <a:gridCol w="1295400"/>
                <a:gridCol w="685800"/>
                <a:gridCol w="1236775"/>
                <a:gridCol w="8206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SID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DoB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GPA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CID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Grade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</a:tr>
              <a:tr h="370825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55515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smith@ccs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10,1990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3.82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History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55515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smith@ccs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10,1990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3.82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Biology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220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55515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smith@ccs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10,1990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3.82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Anthro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320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</a:tr>
              <a:tr h="370825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55515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smith@ccs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10,1990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3.82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Music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55516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Jones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jones@hist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Feb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11,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2.98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History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55516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Jones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jones@hist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Feb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11,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2.98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Biology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220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</a:tr>
              <a:tr h="370825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55516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Jones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jones@hist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Feb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11,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2.98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Anthro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320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55516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Jones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jones@hist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Feb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11,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2.98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Music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0" name="Shape 330"/>
          <p:cNvGraphicFramePr/>
          <p:nvPr/>
        </p:nvGraphicFramePr>
        <p:xfrm>
          <a:off x="6681510" y="18224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{BF1984E0-342A-4360-A3C3-451FD0808BDD}</a:tableStyleId>
              </a:tblPr>
              <a:tblGrid>
                <a:gridCol w="1521400"/>
                <a:gridCol w="7823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CId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Grade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</a:tr>
              <a:tr h="370825"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History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Biology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220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Anthro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320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</a:tr>
              <a:tr h="370825"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Music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50500">
            <a:noAutofit/>
          </a:bodyPr>
          <a:lstStyle/>
          <a:p>
            <a:pPr indent="0" lvl="0" marL="12700" marR="0" rtl="0" algn="l">
              <a:lnSpc>
                <a:spcPct val="13675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Rename</a:t>
            </a:r>
            <a:r>
              <a:rPr b="0" i="0" lang="en-US" sz="4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fields</a:t>
            </a:r>
            <a:r>
              <a:rPr b="0" i="0" lang="en-US" sz="4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b="0" i="0" lang="en-US" sz="4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</a:p>
        </p:txBody>
      </p:sp>
      <p:sp>
        <p:nvSpPr>
          <p:cNvPr id="336" name="Shape 336"/>
          <p:cNvSpPr/>
          <p:nvPr/>
        </p:nvSpPr>
        <p:spPr>
          <a:xfrm>
            <a:off x="8531778" y="5650208"/>
            <a:ext cx="71754" cy="395604"/>
          </a:xfrm>
          <a:custGeom>
            <a:pathLst>
              <a:path extrusionOk="0" h="120000" w="120000">
                <a:moveTo>
                  <a:pt x="118973" y="119812"/>
                </a:moveTo>
                <a:lnTo>
                  <a:pt x="51883" y="116058"/>
                </a:lnTo>
                <a:lnTo>
                  <a:pt x="8811" y="106403"/>
                </a:lnTo>
                <a:lnTo>
                  <a:pt x="0" y="21195"/>
                </a:lnTo>
                <a:lnTo>
                  <a:pt x="2463" y="16804"/>
                </a:lnTo>
                <a:lnTo>
                  <a:pt x="35491" y="5821"/>
                </a:lnTo>
                <a:lnTo>
                  <a:pt x="73942" y="1218"/>
                </a:lnTo>
                <a:lnTo>
                  <a:pt x="96618" y="0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9009307" y="5648955"/>
            <a:ext cx="71120" cy="395604"/>
          </a:xfrm>
          <a:custGeom>
            <a:pathLst>
              <a:path extrusionOk="0" h="120000" w="120000">
                <a:moveTo>
                  <a:pt x="0" y="0"/>
                </a:moveTo>
                <a:lnTo>
                  <a:pt x="67677" y="3755"/>
                </a:lnTo>
                <a:lnTo>
                  <a:pt x="111104" y="13413"/>
                </a:lnTo>
                <a:lnTo>
                  <a:pt x="119981" y="98621"/>
                </a:lnTo>
                <a:lnTo>
                  <a:pt x="117496" y="103011"/>
                </a:lnTo>
                <a:lnTo>
                  <a:pt x="84178" y="113994"/>
                </a:lnTo>
                <a:lnTo>
                  <a:pt x="45384" y="118597"/>
                </a:lnTo>
                <a:lnTo>
                  <a:pt x="22501" y="119814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Shape 338"/>
          <p:cNvSpPr txBox="1"/>
          <p:nvPr/>
        </p:nvSpPr>
        <p:spPr>
          <a:xfrm>
            <a:off x="8677217" y="5739125"/>
            <a:ext cx="257809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650239" y="1683918"/>
            <a:ext cx="6774815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28600" lvl="0" marL="241300" marR="5080" rtl="0" algn="l">
              <a:lnSpc>
                <a:spcPct val="100000"/>
              </a:lnSpc>
              <a:spcBef>
                <a:spcPts val="0"/>
              </a:spcBef>
              <a:buClr>
                <a:srgbClr val="A9A57C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Renames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relations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attributes,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without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changing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relation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instance.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650239" y="2622196"/>
            <a:ext cx="132714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A9A57C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650251" y="2467850"/>
            <a:ext cx="7540500" cy="3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329247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i="1" lang="en-US" sz="3350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ρ</a:t>
            </a:r>
            <a:r>
              <a:rPr i="1" lang="en-US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 </a:t>
            </a:r>
            <a:r>
              <a:rPr i="1" lang="en-US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2,..., </a:t>
            </a:r>
            <a:r>
              <a:rPr i="1" lang="en-US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</a:t>
            </a:r>
            <a:r>
              <a:rPr lang="en-US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3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3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3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indent="13334" lvl="0" marL="786765" marR="1610995" rtl="0" algn="l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relation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renamed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S,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attributes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are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renamed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A1,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.,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An</a:t>
            </a:r>
          </a:p>
          <a:p>
            <a:pPr indent="-228600" lvl="0" marL="241300" marR="0" rtl="0" algn="l">
              <a:lnSpc>
                <a:spcPct val="116666"/>
              </a:lnSpc>
              <a:spcBef>
                <a:spcPts val="575"/>
              </a:spcBef>
              <a:buClr>
                <a:srgbClr val="A9A57C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Rename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only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some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attributes</a:t>
            </a:r>
          </a:p>
          <a:p>
            <a:pPr indent="0" lvl="0" marL="0" marR="3270250" rtl="0" algn="ctr">
              <a:lnSpc>
                <a:spcPct val="117545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i="1" lang="en-US" sz="3300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ρ</a:t>
            </a:r>
            <a:r>
              <a:rPr i="1" lang="en-US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</a:t>
            </a:r>
            <a:r>
              <a:rPr lang="en-US" sz="1800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•</a:t>
            </a:r>
            <a:r>
              <a:rPr lang="en-US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1,...,</a:t>
            </a:r>
            <a:r>
              <a:rPr i="1" lang="en-US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1800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•</a:t>
            </a:r>
            <a:r>
              <a:rPr lang="en-US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</a:t>
            </a:r>
            <a:r>
              <a:rPr lang="en-US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3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3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3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indent="0" lvl="0" marL="241300" marR="0" rtl="0" algn="l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using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positional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notation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reference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attributes</a:t>
            </a:r>
          </a:p>
          <a:p>
            <a:pPr indent="-228600" lvl="0" marL="2413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A9A57C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renaming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attributes</a:t>
            </a:r>
          </a:p>
          <a:p>
            <a:pPr indent="0" lvl="0" marL="0" marR="3147695" rtl="0" algn="ctr">
              <a:lnSpc>
                <a:spcPct val="100000"/>
              </a:lnSpc>
              <a:spcBef>
                <a:spcPts val="1465"/>
              </a:spcBef>
              <a:buSzPct val="25000"/>
              <a:buNone/>
            </a:pPr>
            <a:r>
              <a:rPr i="1" lang="en-US" sz="3300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ρ</a:t>
            </a:r>
            <a:r>
              <a:rPr i="1" lang="en-US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3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3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3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/>
        </p:nvSpPr>
        <p:spPr>
          <a:xfrm>
            <a:off x="383552" y="392550"/>
            <a:ext cx="35058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18913"/>
              </a:lnSpc>
              <a:spcBef>
                <a:spcPts val="0"/>
              </a:spcBef>
              <a:buSzPct val="25000"/>
              <a:buNone/>
            </a:pPr>
            <a:r>
              <a:rPr lang="en-US" sz="4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Rename</a:t>
            </a:r>
            <a:r>
              <a:rPr lang="en-US" sz="4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4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ρ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345450" y="1233200"/>
            <a:ext cx="40530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buClr>
                <a:srgbClr val="A9A57C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Reassign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field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names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459749" y="1797800"/>
            <a:ext cx="51063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651000" lvl="0" marL="1651000" marR="508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ρ(C(1-&gt;</a:t>
            </a:r>
            <a:r>
              <a:rPr b="1" lang="en-US" sz="36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6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S1.sid,</a:t>
            </a:r>
            <a:r>
              <a:rPr b="1" lang="en-US" sz="36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6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6-&gt;C1.sid),</a:t>
            </a:r>
            <a:r>
              <a:rPr b="1" lang="en-US" sz="36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6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r>
              <a:rPr b="1" lang="en-US" sz="36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6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lang="en-US" sz="36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6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C1)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4726942" y="98927"/>
            <a:ext cx="3682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6346866" y="1854575"/>
            <a:ext cx="394335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C1</a:t>
            </a:r>
          </a:p>
        </p:txBody>
      </p:sp>
      <p:sp>
        <p:nvSpPr>
          <p:cNvPr id="351" name="Shape 351"/>
          <p:cNvSpPr/>
          <p:nvPr/>
        </p:nvSpPr>
        <p:spPr>
          <a:xfrm>
            <a:off x="6324600" y="4191000"/>
            <a:ext cx="978535" cy="485139"/>
          </a:xfrm>
          <a:custGeom>
            <a:pathLst>
              <a:path extrusionOk="0" h="120000" w="120000">
                <a:moveTo>
                  <a:pt x="29715" y="0"/>
                </a:moveTo>
                <a:lnTo>
                  <a:pt x="0" y="59937"/>
                </a:lnTo>
                <a:lnTo>
                  <a:pt x="29715" y="119874"/>
                </a:lnTo>
                <a:lnTo>
                  <a:pt x="29715" y="89905"/>
                </a:lnTo>
                <a:lnTo>
                  <a:pt x="119984" y="89905"/>
                </a:lnTo>
                <a:lnTo>
                  <a:pt x="119984" y="29968"/>
                </a:lnTo>
                <a:lnTo>
                  <a:pt x="29715" y="29968"/>
                </a:lnTo>
                <a:lnTo>
                  <a:pt x="29715" y="0"/>
                </a:lnTo>
                <a:close/>
              </a:path>
            </a:pathLst>
          </a:custGeom>
          <a:solidFill>
            <a:srgbClr val="A9A57C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6324600" y="4191000"/>
            <a:ext cx="978535" cy="485139"/>
          </a:xfrm>
          <a:custGeom>
            <a:pathLst>
              <a:path extrusionOk="0" h="120000" w="120000">
                <a:moveTo>
                  <a:pt x="0" y="59937"/>
                </a:moveTo>
                <a:lnTo>
                  <a:pt x="29715" y="0"/>
                </a:lnTo>
                <a:lnTo>
                  <a:pt x="29715" y="29968"/>
                </a:lnTo>
                <a:lnTo>
                  <a:pt x="119984" y="29968"/>
                </a:lnTo>
                <a:lnTo>
                  <a:pt x="119984" y="89905"/>
                </a:lnTo>
                <a:lnTo>
                  <a:pt x="29715" y="89905"/>
                </a:lnTo>
                <a:lnTo>
                  <a:pt x="29715" y="119874"/>
                </a:lnTo>
                <a:lnTo>
                  <a:pt x="0" y="59937"/>
                </a:lnTo>
                <a:close/>
              </a:path>
            </a:pathLst>
          </a:custGeom>
          <a:noFill/>
          <a:ln cap="flat" cmpd="sng" w="25375">
            <a:solidFill>
              <a:srgbClr val="7B78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6813803" y="3886200"/>
            <a:ext cx="1676399" cy="2862580"/>
          </a:xfrm>
          <a:custGeom>
            <a:pathLst>
              <a:path extrusionOk="0" h="120000" w="120000">
                <a:moveTo>
                  <a:pt x="0" y="119989"/>
                </a:moveTo>
                <a:lnTo>
                  <a:pt x="119999" y="119989"/>
                </a:lnTo>
                <a:lnTo>
                  <a:pt x="119999" y="0"/>
                </a:lnTo>
                <a:lnTo>
                  <a:pt x="0" y="0"/>
                </a:lnTo>
                <a:lnTo>
                  <a:pt x="0" y="1199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Shape 354"/>
          <p:cNvSpPr txBox="1"/>
          <p:nvPr/>
        </p:nvSpPr>
        <p:spPr>
          <a:xfrm>
            <a:off x="6813800" y="3886200"/>
            <a:ext cx="2121300" cy="286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A9A57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-10160" lvl="0" marL="86360" marR="104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Prepend</a:t>
            </a:r>
            <a:r>
              <a:rPr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original</a:t>
            </a:r>
            <a:r>
              <a:rPr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relation</a:t>
            </a:r>
            <a:r>
              <a:rPr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fields</a:t>
            </a:r>
            <a:r>
              <a:rPr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having</a:t>
            </a:r>
            <a:r>
              <a:rPr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collision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32"/>
              </a:spcBef>
              <a:buNone/>
            </a:pPr>
            <a:r>
              <a:t/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" lvl="0" marL="86360" marR="29210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Naming</a:t>
            </a:r>
            <a:r>
              <a:rPr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columns</a:t>
            </a:r>
            <a:r>
              <a:rPr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r>
              <a:rPr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r>
              <a:rPr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355" name="Shape 355"/>
          <p:cNvSpPr/>
          <p:nvPr/>
        </p:nvSpPr>
        <p:spPr>
          <a:xfrm>
            <a:off x="8531778" y="5650208"/>
            <a:ext cx="71754" cy="395604"/>
          </a:xfrm>
          <a:custGeom>
            <a:pathLst>
              <a:path extrusionOk="0" h="120000" w="120000">
                <a:moveTo>
                  <a:pt x="118973" y="119812"/>
                </a:moveTo>
                <a:lnTo>
                  <a:pt x="51883" y="116058"/>
                </a:lnTo>
                <a:lnTo>
                  <a:pt x="8811" y="106403"/>
                </a:lnTo>
                <a:lnTo>
                  <a:pt x="0" y="21195"/>
                </a:lnTo>
                <a:lnTo>
                  <a:pt x="2463" y="16804"/>
                </a:lnTo>
                <a:lnTo>
                  <a:pt x="35491" y="5821"/>
                </a:lnTo>
                <a:lnTo>
                  <a:pt x="73942" y="1218"/>
                </a:lnTo>
                <a:lnTo>
                  <a:pt x="96618" y="0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Shape 356"/>
          <p:cNvSpPr/>
          <p:nvPr/>
        </p:nvSpPr>
        <p:spPr>
          <a:xfrm>
            <a:off x="9009307" y="5648955"/>
            <a:ext cx="71120" cy="395604"/>
          </a:xfrm>
          <a:custGeom>
            <a:pathLst>
              <a:path extrusionOk="0" h="120000" w="120000">
                <a:moveTo>
                  <a:pt x="0" y="0"/>
                </a:moveTo>
                <a:lnTo>
                  <a:pt x="67677" y="3755"/>
                </a:lnTo>
                <a:lnTo>
                  <a:pt x="111104" y="13413"/>
                </a:lnTo>
                <a:lnTo>
                  <a:pt x="119981" y="98621"/>
                </a:lnTo>
                <a:lnTo>
                  <a:pt x="117496" y="103011"/>
                </a:lnTo>
                <a:lnTo>
                  <a:pt x="84178" y="113994"/>
                </a:lnTo>
                <a:lnTo>
                  <a:pt x="45384" y="118597"/>
                </a:lnTo>
                <a:lnTo>
                  <a:pt x="22501" y="119814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Shape 357"/>
          <p:cNvSpPr txBox="1"/>
          <p:nvPr/>
        </p:nvSpPr>
        <p:spPr>
          <a:xfrm>
            <a:off x="8677217" y="5739125"/>
            <a:ext cx="257809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459739" y="2838256"/>
            <a:ext cx="21336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graphicFrame>
        <p:nvGraphicFramePr>
          <p:cNvPr id="359" name="Shape 359"/>
          <p:cNvGraphicFramePr/>
          <p:nvPr/>
        </p:nvGraphicFramePr>
        <p:xfrm>
          <a:off x="4565650" y="450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{BF1984E0-342A-4360-A3C3-451FD0808BDD}</a:tableStyleId>
              </a:tblPr>
              <a:tblGrid>
                <a:gridCol w="642250"/>
                <a:gridCol w="706500"/>
                <a:gridCol w="1242050"/>
                <a:gridCol w="1066800"/>
                <a:gridCol w="8382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SID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DoB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GPA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</a:tr>
              <a:tr h="370825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55515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smith@ccs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10,1990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3.82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55516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Jones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jones@hist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Feb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11,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2.98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0" name="Shape 360"/>
          <p:cNvGraphicFramePr/>
          <p:nvPr/>
        </p:nvGraphicFramePr>
        <p:xfrm>
          <a:off x="6775450" y="17868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{BF1984E0-342A-4360-A3C3-451FD0808BDD}</a:tableStyleId>
              </a:tblPr>
              <a:tblGrid>
                <a:gridCol w="619100"/>
                <a:gridCol w="1050525"/>
                <a:gridCol w="540175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Sid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CId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128904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Grad</a:t>
                      </a: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55515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History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55516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Biology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220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</a:tr>
              <a:tr h="370825"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55517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Anthro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320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55518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7619" lvl="0" marL="838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Music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7619" lvl="0" marL="838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1" name="Shape 361"/>
          <p:cNvGraphicFramePr/>
          <p:nvPr/>
        </p:nvGraphicFramePr>
        <p:xfrm>
          <a:off x="298450" y="32854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{BF1984E0-342A-4360-A3C3-451FD0808BDD}</a:tableStyleId>
              </a:tblPr>
              <a:tblGrid>
                <a:gridCol w="685800"/>
                <a:gridCol w="609600"/>
                <a:gridCol w="990600"/>
                <a:gridCol w="1066800"/>
                <a:gridCol w="598500"/>
                <a:gridCol w="790250"/>
                <a:gridCol w="933925"/>
                <a:gridCol w="3506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S1.SID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DoB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GPA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C1.Sid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CID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Grade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</a:tr>
              <a:tr h="370825"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55515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smith@ccs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10,1990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3.82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55515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History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55515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smith@ccs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10,1990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3.82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55516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Biology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220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55515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smith@ccs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10,1990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3.82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55517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Anthro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320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</a:tr>
              <a:tr h="370825"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55515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smith@ccs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10,1990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3.82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7619" lvl="0" marL="838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55518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7619" lvl="0" marL="838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Music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7619" lvl="0" marL="838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7619" lvl="0" marL="838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55516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7619" lvl="0" marL="838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Jones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7619" lvl="0" marL="838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jones@hist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7619" lvl="0" marL="838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Feb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11,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7619" lvl="0" marL="838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2.98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7619" lvl="0" marL="838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55515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7619" lvl="0" marL="838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History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7619" lvl="0" marL="838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7619" lvl="0" marL="838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55516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7619" lvl="0" marL="838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Jones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7619" lvl="0" marL="838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jones@hist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7619" lvl="0" marL="838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Feb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11,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7619" lvl="0" marL="838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2.98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7619" lvl="0" marL="838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55516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7619" lvl="0" marL="838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Biology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220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7619" lvl="0" marL="838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</a:tr>
              <a:tr h="370825">
                <a:tc>
                  <a:txBody>
                    <a:bodyPr>
                      <a:noAutofit/>
                    </a:bodyPr>
                    <a:lstStyle/>
                    <a:p>
                      <a:pPr indent="-7619" lvl="0" marL="838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55516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7619" lvl="0" marL="838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Jones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7619" lvl="0" marL="838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jones@hist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7619" lvl="0" marL="838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Feb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11,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7619" lvl="0" marL="838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2.98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7619" lvl="0" marL="838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55517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7619" lvl="0" marL="838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Anthro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320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7619" lvl="0" marL="838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7619" lvl="0" marL="838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55516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7619" lvl="0" marL="838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Jones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7619" lvl="0" marL="838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jones@hist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7619" lvl="0" marL="838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Feb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11,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7619" lvl="0" marL="838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2.98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" lvl="0" marL="831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55518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" lvl="0" marL="831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Music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" lvl="0" marL="831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/>
        </p:nvSpPr>
        <p:spPr>
          <a:xfrm>
            <a:off x="181749" y="392550"/>
            <a:ext cx="43839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18913"/>
              </a:lnSpc>
              <a:spcBef>
                <a:spcPts val="0"/>
              </a:spcBef>
              <a:buSzPct val="25000"/>
              <a:buNone/>
            </a:pPr>
            <a:r>
              <a:rPr lang="en-US" sz="4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Conditional</a:t>
            </a:r>
            <a:r>
              <a:rPr lang="en-US" sz="4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Join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345439" y="1226719"/>
            <a:ext cx="3284854" cy="7626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Accepts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conditional</a:t>
            </a:r>
          </a:p>
          <a:p>
            <a:pPr indent="-228600" lvl="0" marL="241300" marR="0" rtl="0" algn="l">
              <a:lnSpc>
                <a:spcPct val="100000"/>
              </a:lnSpc>
              <a:spcBef>
                <a:spcPts val="575"/>
              </a:spcBef>
              <a:buClr>
                <a:srgbClr val="A9A57C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Operation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equivalent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to: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345439" y="2094836"/>
            <a:ext cx="34391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A9A57C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2400">
                <a:solidFill>
                  <a:srgbClr val="A9A57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aseline="-25000"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aseline="-25000"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C1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mbria"/>
                <a:ea typeface="Cambria"/>
                <a:cs typeface="Cambria"/>
                <a:sym typeface="Cambria"/>
              </a:rPr>
              <a:t>σ</a:t>
            </a:r>
            <a:r>
              <a:rPr baseline="-25000" lang="en-US" sz="2400">
                <a:solidFill>
                  <a:srgbClr val="2F2B20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baseline="-25000"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mbria"/>
                <a:ea typeface="Cambria"/>
                <a:cs typeface="Cambria"/>
                <a:sym typeface="Cambria"/>
              </a:rPr>
              <a:t>(S1 x C1))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345439" y="2530756"/>
            <a:ext cx="4401820" cy="7143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28600" lvl="0" marL="241300" marR="5080" rtl="0" algn="l">
              <a:lnSpc>
                <a:spcPct val="100000"/>
              </a:lnSpc>
              <a:spcBef>
                <a:spcPts val="0"/>
              </a:spcBef>
              <a:buClr>
                <a:srgbClr val="A9A57C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Filters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out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tuples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according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conditional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345439" y="3391769"/>
            <a:ext cx="806450" cy="5105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2105" lvl="0" marL="344805" marR="0" rtl="0" algn="l">
              <a:lnSpc>
                <a:spcPct val="100000"/>
              </a:lnSpc>
              <a:spcBef>
                <a:spcPts val="0"/>
              </a:spcBef>
              <a:buClr>
                <a:srgbClr val="A9A57C"/>
              </a:buClr>
              <a:buSzPct val="100000"/>
              <a:buFont typeface="Arial"/>
              <a:buChar char="•"/>
            </a:pPr>
            <a:r>
              <a:rPr b="1" lang="en-US" sz="36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1744473" y="3419344"/>
            <a:ext cx="1522729" cy="5149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77222"/>
              </a:lnSpc>
              <a:spcBef>
                <a:spcPts val="0"/>
              </a:spcBef>
              <a:buSzPct val="25000"/>
              <a:buNone/>
            </a:pPr>
            <a:r>
              <a:rPr b="1" lang="en-US" sz="185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gpa</a:t>
            </a:r>
            <a:r>
              <a:rPr b="1" lang="en-US" sz="185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5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1" lang="en-US" sz="185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5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3.0</a:t>
            </a:r>
            <a:r>
              <a:rPr b="1" lang="en-US" sz="185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baseline="30000" lang="en-US" sz="5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C1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4726946" y="98927"/>
            <a:ext cx="3682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4726946" y="1854575"/>
            <a:ext cx="394335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C1</a:t>
            </a:r>
          </a:p>
        </p:txBody>
      </p:sp>
      <p:sp>
        <p:nvSpPr>
          <p:cNvPr id="374" name="Shape 374"/>
          <p:cNvSpPr/>
          <p:nvPr/>
        </p:nvSpPr>
        <p:spPr>
          <a:xfrm>
            <a:off x="1281373" y="3505200"/>
            <a:ext cx="395604" cy="19812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630"/>
                </a:lnTo>
                <a:lnTo>
                  <a:pt x="59912" y="59815"/>
                </a:lnTo>
                <a:lnTo>
                  <a:pt x="0" y="0"/>
                </a:lnTo>
                <a:close/>
              </a:path>
              <a:path extrusionOk="0" h="120000" w="120000">
                <a:moveTo>
                  <a:pt x="119824" y="0"/>
                </a:moveTo>
                <a:lnTo>
                  <a:pt x="59912" y="59815"/>
                </a:lnTo>
                <a:lnTo>
                  <a:pt x="119824" y="119630"/>
                </a:lnTo>
                <a:lnTo>
                  <a:pt x="1198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1281373" y="3505200"/>
            <a:ext cx="395604" cy="198120"/>
          </a:xfrm>
          <a:custGeom>
            <a:pathLst>
              <a:path extrusionOk="0" h="120000" w="120000">
                <a:moveTo>
                  <a:pt x="119824" y="0"/>
                </a:moveTo>
                <a:lnTo>
                  <a:pt x="119824" y="119630"/>
                </a:lnTo>
                <a:lnTo>
                  <a:pt x="59912" y="59815"/>
                </a:lnTo>
                <a:lnTo>
                  <a:pt x="0" y="119630"/>
                </a:lnTo>
                <a:lnTo>
                  <a:pt x="0" y="0"/>
                </a:lnTo>
                <a:lnTo>
                  <a:pt x="59912" y="59815"/>
                </a:lnTo>
                <a:lnTo>
                  <a:pt x="119824" y="0"/>
                </a:lnTo>
                <a:close/>
              </a:path>
            </a:pathLst>
          </a:custGeom>
          <a:noFill/>
          <a:ln cap="flat" cmpd="sng" w="22225">
            <a:solidFill>
              <a:srgbClr val="2F2B2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6019800" y="4158233"/>
            <a:ext cx="978600" cy="485100"/>
          </a:xfrm>
          <a:custGeom>
            <a:pathLst>
              <a:path extrusionOk="0" h="120000" w="120000">
                <a:moveTo>
                  <a:pt x="29715" y="0"/>
                </a:moveTo>
                <a:lnTo>
                  <a:pt x="0" y="59937"/>
                </a:lnTo>
                <a:lnTo>
                  <a:pt x="29715" y="119874"/>
                </a:lnTo>
                <a:lnTo>
                  <a:pt x="29715" y="89905"/>
                </a:lnTo>
                <a:lnTo>
                  <a:pt x="119984" y="89905"/>
                </a:lnTo>
                <a:lnTo>
                  <a:pt x="119984" y="29968"/>
                </a:lnTo>
                <a:lnTo>
                  <a:pt x="29715" y="29968"/>
                </a:lnTo>
                <a:lnTo>
                  <a:pt x="29715" y="0"/>
                </a:lnTo>
                <a:close/>
              </a:path>
            </a:pathLst>
          </a:custGeom>
          <a:solidFill>
            <a:srgbClr val="A9A57C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6019800" y="4158233"/>
            <a:ext cx="978600" cy="485100"/>
          </a:xfrm>
          <a:custGeom>
            <a:pathLst>
              <a:path extrusionOk="0" h="120000" w="120000">
                <a:moveTo>
                  <a:pt x="0" y="59937"/>
                </a:moveTo>
                <a:lnTo>
                  <a:pt x="29715" y="0"/>
                </a:lnTo>
                <a:lnTo>
                  <a:pt x="29715" y="29968"/>
                </a:lnTo>
                <a:lnTo>
                  <a:pt x="119984" y="29968"/>
                </a:lnTo>
                <a:lnTo>
                  <a:pt x="119984" y="89905"/>
                </a:lnTo>
                <a:lnTo>
                  <a:pt x="29715" y="89905"/>
                </a:lnTo>
                <a:lnTo>
                  <a:pt x="29715" y="119874"/>
                </a:lnTo>
                <a:lnTo>
                  <a:pt x="0" y="59937"/>
                </a:lnTo>
                <a:close/>
              </a:path>
            </a:pathLst>
          </a:custGeom>
          <a:noFill/>
          <a:ln cap="flat" cmpd="sng" w="25375">
            <a:solidFill>
              <a:srgbClr val="7B78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987288" y="2208153"/>
            <a:ext cx="308610" cy="154305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797"/>
                </a:lnTo>
                <a:lnTo>
                  <a:pt x="59897" y="59898"/>
                </a:lnTo>
                <a:lnTo>
                  <a:pt x="0" y="0"/>
                </a:lnTo>
                <a:close/>
              </a:path>
              <a:path extrusionOk="0" h="120000" w="120000">
                <a:moveTo>
                  <a:pt x="119805" y="0"/>
                </a:moveTo>
                <a:lnTo>
                  <a:pt x="59897" y="59898"/>
                </a:lnTo>
                <a:lnTo>
                  <a:pt x="119805" y="119797"/>
                </a:lnTo>
                <a:lnTo>
                  <a:pt x="1198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987288" y="2208153"/>
            <a:ext cx="308610" cy="154305"/>
          </a:xfrm>
          <a:custGeom>
            <a:pathLst>
              <a:path extrusionOk="0" h="120000" w="120000">
                <a:moveTo>
                  <a:pt x="119805" y="0"/>
                </a:moveTo>
                <a:lnTo>
                  <a:pt x="119805" y="119797"/>
                </a:lnTo>
                <a:lnTo>
                  <a:pt x="59897" y="59898"/>
                </a:lnTo>
                <a:lnTo>
                  <a:pt x="0" y="119797"/>
                </a:lnTo>
                <a:lnTo>
                  <a:pt x="0" y="0"/>
                </a:lnTo>
                <a:lnTo>
                  <a:pt x="59897" y="59898"/>
                </a:lnTo>
                <a:lnTo>
                  <a:pt x="119805" y="0"/>
                </a:lnTo>
                <a:close/>
              </a:path>
            </a:pathLst>
          </a:custGeom>
          <a:noFill/>
          <a:ln cap="flat" cmpd="sng" w="22225">
            <a:solidFill>
              <a:srgbClr val="2F2B2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Shape 380"/>
          <p:cNvSpPr txBox="1"/>
          <p:nvPr/>
        </p:nvSpPr>
        <p:spPr>
          <a:xfrm>
            <a:off x="6128003" y="4585716"/>
            <a:ext cx="2209799" cy="1200785"/>
          </a:xfrm>
          <a:prstGeom prst="rect">
            <a:avLst/>
          </a:prstGeom>
          <a:noFill/>
          <a:ln cap="flat" cmpd="sng" w="9525">
            <a:solidFill>
              <a:srgbClr val="A9A57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-10160" lvl="0" marL="86360" marR="234950" rtl="0" algn="l">
              <a:lnSpc>
                <a:spcPct val="100200"/>
              </a:lnSpc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Conditional</a:t>
            </a:r>
            <a:r>
              <a:rPr b="1"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  <a:r>
              <a:rPr b="1"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b="1"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equivalent</a:t>
            </a:r>
            <a:r>
              <a:rPr b="1"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to:</a:t>
            </a:r>
            <a:r>
              <a:rPr b="1"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Cartesian</a:t>
            </a:r>
            <a:r>
              <a:rPr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r>
              <a:rPr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(x)</a:t>
            </a:r>
            <a:r>
              <a:rPr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Selection</a:t>
            </a:r>
            <a:r>
              <a:rPr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>
                <a:solidFill>
                  <a:srgbClr val="2F2B20"/>
                </a:solidFill>
                <a:latin typeface="Cambria"/>
                <a:ea typeface="Cambria"/>
                <a:cs typeface="Cambria"/>
                <a:sym typeface="Cambria"/>
              </a:rPr>
              <a:t>σ</a:t>
            </a:r>
            <a:r>
              <a:rPr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381" name="Shape 381"/>
          <p:cNvSpPr/>
          <p:nvPr/>
        </p:nvSpPr>
        <p:spPr>
          <a:xfrm>
            <a:off x="8531778" y="5650208"/>
            <a:ext cx="71754" cy="395604"/>
          </a:xfrm>
          <a:custGeom>
            <a:pathLst>
              <a:path extrusionOk="0" h="120000" w="120000">
                <a:moveTo>
                  <a:pt x="118973" y="119812"/>
                </a:moveTo>
                <a:lnTo>
                  <a:pt x="51883" y="116058"/>
                </a:lnTo>
                <a:lnTo>
                  <a:pt x="8811" y="106403"/>
                </a:lnTo>
                <a:lnTo>
                  <a:pt x="0" y="21195"/>
                </a:lnTo>
                <a:lnTo>
                  <a:pt x="2463" y="16804"/>
                </a:lnTo>
                <a:lnTo>
                  <a:pt x="35491" y="5821"/>
                </a:lnTo>
                <a:lnTo>
                  <a:pt x="73942" y="1218"/>
                </a:lnTo>
                <a:lnTo>
                  <a:pt x="96618" y="0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Shape 382"/>
          <p:cNvSpPr/>
          <p:nvPr/>
        </p:nvSpPr>
        <p:spPr>
          <a:xfrm>
            <a:off x="9009307" y="5648955"/>
            <a:ext cx="71120" cy="395604"/>
          </a:xfrm>
          <a:custGeom>
            <a:pathLst>
              <a:path extrusionOk="0" h="120000" w="120000">
                <a:moveTo>
                  <a:pt x="0" y="0"/>
                </a:moveTo>
                <a:lnTo>
                  <a:pt x="67677" y="3755"/>
                </a:lnTo>
                <a:lnTo>
                  <a:pt x="111104" y="13413"/>
                </a:lnTo>
                <a:lnTo>
                  <a:pt x="119981" y="98621"/>
                </a:lnTo>
                <a:lnTo>
                  <a:pt x="117496" y="103011"/>
                </a:lnTo>
                <a:lnTo>
                  <a:pt x="84178" y="113994"/>
                </a:lnTo>
                <a:lnTo>
                  <a:pt x="45384" y="118597"/>
                </a:lnTo>
                <a:lnTo>
                  <a:pt x="22501" y="119814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Shape 383"/>
          <p:cNvSpPr txBox="1"/>
          <p:nvPr>
            <p:ph idx="12" type="sldNum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graphicFrame>
        <p:nvGraphicFramePr>
          <p:cNvPr id="384" name="Shape 384"/>
          <p:cNvGraphicFramePr/>
          <p:nvPr/>
        </p:nvGraphicFramePr>
        <p:xfrm>
          <a:off x="4565650" y="450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{BF1984E0-342A-4360-A3C3-451FD0808BDD}</a:tableStyleId>
              </a:tblPr>
              <a:tblGrid>
                <a:gridCol w="642250"/>
                <a:gridCol w="706500"/>
                <a:gridCol w="1242050"/>
                <a:gridCol w="1066800"/>
                <a:gridCol w="8382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SID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DoB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GPA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</a:tr>
              <a:tr h="370825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55515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smith@ccs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10,1990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3.82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55516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Jones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jones@hist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Feb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11,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2.98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5" name="Shape 385"/>
          <p:cNvGraphicFramePr/>
          <p:nvPr/>
        </p:nvGraphicFramePr>
        <p:xfrm>
          <a:off x="5419485" y="18224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{BF1984E0-342A-4360-A3C3-451FD0808BDD}</a:tableStyleId>
              </a:tblPr>
              <a:tblGrid>
                <a:gridCol w="1128725"/>
                <a:gridCol w="5804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CId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Grade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History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</a:tr>
              <a:tr h="370825"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Biology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220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Anthro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320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Music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6" name="Shape 386"/>
          <p:cNvGraphicFramePr/>
          <p:nvPr/>
        </p:nvGraphicFramePr>
        <p:xfrm>
          <a:off x="69848" y="41287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{BF1984E0-342A-4360-A3C3-451FD0808BDD}</a:tableStyleId>
              </a:tblPr>
              <a:tblGrid>
                <a:gridCol w="609600"/>
                <a:gridCol w="685800"/>
                <a:gridCol w="914400"/>
                <a:gridCol w="1219200"/>
                <a:gridCol w="609600"/>
                <a:gridCol w="1036500"/>
                <a:gridCol w="687750"/>
              </a:tblGrid>
              <a:tr h="370825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SID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DoB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GPA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CID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Grade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55515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smith@ccs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10,1990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3.82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History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55515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smith@ccs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10,1990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3.82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Biology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220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</a:tr>
              <a:tr h="370825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55515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smith@ccs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10,1990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3.82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Anthro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320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55515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smith@ccs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10,1990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3.82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Music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/>
        </p:nvSpPr>
        <p:spPr>
          <a:xfrm>
            <a:off x="383556" y="379850"/>
            <a:ext cx="332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Equijoin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3298953" y="681497"/>
            <a:ext cx="245110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50">
                <a:solidFill>
                  <a:srgbClr val="675E47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345439" y="1214019"/>
            <a:ext cx="3717925" cy="1153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28600" lvl="0" marL="2413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does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do: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performs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filtered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Cartesian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</a:p>
          <a:p>
            <a:pPr indent="-228600" lvl="0" marL="241300" marR="0" rtl="0" algn="l">
              <a:lnSpc>
                <a:spcPct val="100000"/>
              </a:lnSpc>
              <a:spcBef>
                <a:spcPts val="575"/>
              </a:spcBef>
              <a:buClr>
                <a:srgbClr val="A9A57C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Filters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out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tuples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574039" y="2402835"/>
            <a:ext cx="4328794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attribute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that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have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same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have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different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345439" y="3245465"/>
            <a:ext cx="574039" cy="5105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2105" lvl="0" marL="344805" marR="0" rtl="0" algn="l">
              <a:lnSpc>
                <a:spcPct val="100000"/>
              </a:lnSpc>
              <a:spcBef>
                <a:spcPts val="0"/>
              </a:spcBef>
              <a:buClr>
                <a:srgbClr val="A9A57C"/>
              </a:buClr>
              <a:buSzPct val="100000"/>
              <a:buFont typeface="Arial"/>
              <a:buChar char="•"/>
            </a:pPr>
            <a:r>
              <a:rPr b="1" lang="en-US" sz="36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x="1512825" y="3273041"/>
            <a:ext cx="1948179" cy="5149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77222"/>
              </a:lnSpc>
              <a:spcBef>
                <a:spcPts val="0"/>
              </a:spcBef>
              <a:buSzPct val="25000"/>
              <a:buNone/>
            </a:pPr>
            <a:r>
              <a:rPr b="1" lang="en-US" sz="185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S1.sid</a:t>
            </a:r>
            <a:r>
              <a:rPr b="1" lang="en-US" sz="185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5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1" lang="en-US" sz="185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5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C1.sid</a:t>
            </a:r>
            <a:r>
              <a:rPr b="1" lang="en-US" sz="185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baseline="30000" lang="en-US" sz="5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C1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4726946" y="98927"/>
            <a:ext cx="3682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4888157" y="1854575"/>
            <a:ext cx="394335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C1</a:t>
            </a:r>
          </a:p>
        </p:txBody>
      </p:sp>
      <p:sp>
        <p:nvSpPr>
          <p:cNvPr id="399" name="Shape 399"/>
          <p:cNvSpPr/>
          <p:nvPr/>
        </p:nvSpPr>
        <p:spPr>
          <a:xfrm>
            <a:off x="990600" y="3429000"/>
            <a:ext cx="395604" cy="19812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630"/>
                </a:lnTo>
                <a:lnTo>
                  <a:pt x="59912" y="59815"/>
                </a:lnTo>
                <a:lnTo>
                  <a:pt x="0" y="0"/>
                </a:lnTo>
                <a:close/>
              </a:path>
              <a:path extrusionOk="0" h="120000" w="120000">
                <a:moveTo>
                  <a:pt x="119824" y="0"/>
                </a:moveTo>
                <a:lnTo>
                  <a:pt x="59912" y="59815"/>
                </a:lnTo>
                <a:lnTo>
                  <a:pt x="119824" y="119630"/>
                </a:lnTo>
                <a:lnTo>
                  <a:pt x="1198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Shape 400"/>
          <p:cNvSpPr/>
          <p:nvPr/>
        </p:nvSpPr>
        <p:spPr>
          <a:xfrm>
            <a:off x="990600" y="3429000"/>
            <a:ext cx="395604" cy="198120"/>
          </a:xfrm>
          <a:custGeom>
            <a:pathLst>
              <a:path extrusionOk="0" h="120000" w="120000">
                <a:moveTo>
                  <a:pt x="119824" y="0"/>
                </a:moveTo>
                <a:lnTo>
                  <a:pt x="119824" y="119630"/>
                </a:lnTo>
                <a:lnTo>
                  <a:pt x="59912" y="59815"/>
                </a:lnTo>
                <a:lnTo>
                  <a:pt x="0" y="119630"/>
                </a:lnTo>
                <a:lnTo>
                  <a:pt x="0" y="0"/>
                </a:lnTo>
                <a:lnTo>
                  <a:pt x="59912" y="59815"/>
                </a:lnTo>
                <a:lnTo>
                  <a:pt x="119824" y="0"/>
                </a:lnTo>
                <a:close/>
              </a:path>
            </a:pathLst>
          </a:custGeom>
          <a:noFill/>
          <a:ln cap="flat" cmpd="sng" w="22225">
            <a:solidFill>
              <a:srgbClr val="2F2B2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Shape 401"/>
          <p:cNvSpPr txBox="1"/>
          <p:nvPr/>
        </p:nvSpPr>
        <p:spPr>
          <a:xfrm>
            <a:off x="7010400" y="4038600"/>
            <a:ext cx="1676399" cy="1200785"/>
          </a:xfrm>
          <a:prstGeom prst="rect">
            <a:avLst/>
          </a:prstGeom>
          <a:noFill/>
          <a:ln cap="flat" cmpd="sng" w="9525">
            <a:solidFill>
              <a:srgbClr val="A9A57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-10160" lvl="0" marL="86360" marR="24765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Only</a:t>
            </a:r>
            <a:r>
              <a:rPr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one</a:t>
            </a:r>
            <a:r>
              <a:rPr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copy</a:t>
            </a:r>
            <a:r>
              <a:rPr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Sid</a:t>
            </a:r>
            <a:r>
              <a:rPr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resultant</a:t>
            </a:r>
            <a:r>
              <a:rPr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relation</a:t>
            </a:r>
          </a:p>
        </p:txBody>
      </p:sp>
      <p:sp>
        <p:nvSpPr>
          <p:cNvPr id="402" name="Shape 402"/>
          <p:cNvSpPr/>
          <p:nvPr/>
        </p:nvSpPr>
        <p:spPr>
          <a:xfrm>
            <a:off x="5867400" y="4468367"/>
            <a:ext cx="978535" cy="485139"/>
          </a:xfrm>
          <a:custGeom>
            <a:pathLst>
              <a:path extrusionOk="0" h="120000" w="120000">
                <a:moveTo>
                  <a:pt x="29715" y="0"/>
                </a:moveTo>
                <a:lnTo>
                  <a:pt x="0" y="59937"/>
                </a:lnTo>
                <a:lnTo>
                  <a:pt x="29715" y="119874"/>
                </a:lnTo>
                <a:lnTo>
                  <a:pt x="29715" y="89905"/>
                </a:lnTo>
                <a:lnTo>
                  <a:pt x="119984" y="89905"/>
                </a:lnTo>
                <a:lnTo>
                  <a:pt x="119984" y="29968"/>
                </a:lnTo>
                <a:lnTo>
                  <a:pt x="29715" y="29968"/>
                </a:lnTo>
                <a:lnTo>
                  <a:pt x="29715" y="0"/>
                </a:lnTo>
                <a:close/>
              </a:path>
            </a:pathLst>
          </a:custGeom>
          <a:solidFill>
            <a:srgbClr val="A9A57C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Shape 403"/>
          <p:cNvSpPr/>
          <p:nvPr/>
        </p:nvSpPr>
        <p:spPr>
          <a:xfrm>
            <a:off x="5867400" y="4468367"/>
            <a:ext cx="978535" cy="485139"/>
          </a:xfrm>
          <a:custGeom>
            <a:pathLst>
              <a:path extrusionOk="0" h="120000" w="120000">
                <a:moveTo>
                  <a:pt x="0" y="59937"/>
                </a:moveTo>
                <a:lnTo>
                  <a:pt x="29715" y="0"/>
                </a:lnTo>
                <a:lnTo>
                  <a:pt x="29715" y="29968"/>
                </a:lnTo>
                <a:lnTo>
                  <a:pt x="119984" y="29968"/>
                </a:lnTo>
                <a:lnTo>
                  <a:pt x="119984" y="89905"/>
                </a:lnTo>
                <a:lnTo>
                  <a:pt x="29715" y="89905"/>
                </a:lnTo>
                <a:lnTo>
                  <a:pt x="29715" y="119874"/>
                </a:lnTo>
                <a:lnTo>
                  <a:pt x="0" y="59937"/>
                </a:lnTo>
                <a:close/>
              </a:path>
            </a:pathLst>
          </a:custGeom>
          <a:noFill/>
          <a:ln cap="flat" cmpd="sng" w="25375">
            <a:solidFill>
              <a:srgbClr val="7B78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Shape 404"/>
          <p:cNvSpPr/>
          <p:nvPr/>
        </p:nvSpPr>
        <p:spPr>
          <a:xfrm>
            <a:off x="2736448" y="609600"/>
            <a:ext cx="478154" cy="239395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798"/>
                </a:lnTo>
                <a:lnTo>
                  <a:pt x="59975" y="59891"/>
                </a:lnTo>
                <a:lnTo>
                  <a:pt x="0" y="0"/>
                </a:lnTo>
                <a:close/>
              </a:path>
              <a:path extrusionOk="0" h="120000" w="120000">
                <a:moveTo>
                  <a:pt x="119954" y="0"/>
                </a:moveTo>
                <a:lnTo>
                  <a:pt x="59975" y="59891"/>
                </a:lnTo>
                <a:lnTo>
                  <a:pt x="119954" y="119798"/>
                </a:lnTo>
                <a:lnTo>
                  <a:pt x="1199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Shape 405"/>
          <p:cNvSpPr/>
          <p:nvPr/>
        </p:nvSpPr>
        <p:spPr>
          <a:xfrm>
            <a:off x="2736448" y="609600"/>
            <a:ext cx="478154" cy="239395"/>
          </a:xfrm>
          <a:custGeom>
            <a:pathLst>
              <a:path extrusionOk="0" h="120000" w="120000">
                <a:moveTo>
                  <a:pt x="119954" y="0"/>
                </a:moveTo>
                <a:lnTo>
                  <a:pt x="119954" y="119798"/>
                </a:lnTo>
                <a:lnTo>
                  <a:pt x="59975" y="59891"/>
                </a:lnTo>
                <a:lnTo>
                  <a:pt x="0" y="119798"/>
                </a:lnTo>
                <a:lnTo>
                  <a:pt x="0" y="0"/>
                </a:lnTo>
                <a:lnTo>
                  <a:pt x="59975" y="59891"/>
                </a:lnTo>
                <a:lnTo>
                  <a:pt x="119954" y="0"/>
                </a:lnTo>
                <a:close/>
              </a:path>
            </a:pathLst>
          </a:custGeom>
          <a:noFill/>
          <a:ln cap="flat" cmpd="sng" w="22225">
            <a:solidFill>
              <a:srgbClr val="2F2B2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8531778" y="5650208"/>
            <a:ext cx="71754" cy="395604"/>
          </a:xfrm>
          <a:custGeom>
            <a:pathLst>
              <a:path extrusionOk="0" h="120000" w="120000">
                <a:moveTo>
                  <a:pt x="118973" y="119812"/>
                </a:moveTo>
                <a:lnTo>
                  <a:pt x="51883" y="116058"/>
                </a:lnTo>
                <a:lnTo>
                  <a:pt x="8811" y="106403"/>
                </a:lnTo>
                <a:lnTo>
                  <a:pt x="0" y="21195"/>
                </a:lnTo>
                <a:lnTo>
                  <a:pt x="2463" y="16804"/>
                </a:lnTo>
                <a:lnTo>
                  <a:pt x="35491" y="5821"/>
                </a:lnTo>
                <a:lnTo>
                  <a:pt x="73942" y="1218"/>
                </a:lnTo>
                <a:lnTo>
                  <a:pt x="96618" y="0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9009307" y="5648955"/>
            <a:ext cx="71120" cy="395604"/>
          </a:xfrm>
          <a:custGeom>
            <a:pathLst>
              <a:path extrusionOk="0" h="120000" w="120000">
                <a:moveTo>
                  <a:pt x="0" y="0"/>
                </a:moveTo>
                <a:lnTo>
                  <a:pt x="67677" y="3755"/>
                </a:lnTo>
                <a:lnTo>
                  <a:pt x="111104" y="13413"/>
                </a:lnTo>
                <a:lnTo>
                  <a:pt x="119981" y="98621"/>
                </a:lnTo>
                <a:lnTo>
                  <a:pt x="117496" y="103011"/>
                </a:lnTo>
                <a:lnTo>
                  <a:pt x="84178" y="113994"/>
                </a:lnTo>
                <a:lnTo>
                  <a:pt x="45384" y="118597"/>
                </a:lnTo>
                <a:lnTo>
                  <a:pt x="22501" y="119814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Shape 408"/>
          <p:cNvSpPr txBox="1"/>
          <p:nvPr>
            <p:ph idx="12" type="sldNum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graphicFrame>
        <p:nvGraphicFramePr>
          <p:cNvPr id="409" name="Shape 409"/>
          <p:cNvGraphicFramePr/>
          <p:nvPr/>
        </p:nvGraphicFramePr>
        <p:xfrm>
          <a:off x="4565650" y="450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{BF1984E0-342A-4360-A3C3-451FD0808BDD}</a:tableStyleId>
              </a:tblPr>
              <a:tblGrid>
                <a:gridCol w="642250"/>
                <a:gridCol w="706500"/>
                <a:gridCol w="1242050"/>
                <a:gridCol w="1066800"/>
                <a:gridCol w="8382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SID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DoB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GPA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</a:tr>
              <a:tr h="370825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55515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smith@ccs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10,1990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3.82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55516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Jones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jones@hist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Feb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11,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2.98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0" name="Shape 410"/>
          <p:cNvGraphicFramePr/>
          <p:nvPr/>
        </p:nvGraphicFramePr>
        <p:xfrm>
          <a:off x="5480050" y="18986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{BF1984E0-342A-4360-A3C3-451FD0808BDD}</a:tableStyleId>
              </a:tblPr>
              <a:tblGrid>
                <a:gridCol w="619100"/>
                <a:gridCol w="1050525"/>
                <a:gridCol w="540175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Sid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CId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128904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Grad</a:t>
                      </a: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55515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History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</a:tr>
              <a:tr h="370825"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55516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Biology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220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55517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Anthro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320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55518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7619" lvl="0" marL="838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Music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7619" lvl="0" marL="838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1" name="Shape 411"/>
          <p:cNvGraphicFramePr/>
          <p:nvPr/>
        </p:nvGraphicFramePr>
        <p:xfrm>
          <a:off x="69848" y="43675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{BF1984E0-342A-4360-A3C3-451FD0808BDD}</a:tableStyleId>
              </a:tblPr>
              <a:tblGrid>
                <a:gridCol w="609600"/>
                <a:gridCol w="685800"/>
                <a:gridCol w="914400"/>
                <a:gridCol w="1219200"/>
                <a:gridCol w="609600"/>
                <a:gridCol w="1036500"/>
                <a:gridCol w="6877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SID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DoB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GPA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CID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Grade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</a:tr>
              <a:tr h="370825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55515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smith@ccs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10,1990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3.82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History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55516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Jones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jones@hist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Feb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11,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2.98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Biology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220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/>
        </p:nvSpPr>
        <p:spPr>
          <a:xfrm>
            <a:off x="383552" y="392550"/>
            <a:ext cx="37179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18913"/>
              </a:lnSpc>
              <a:spcBef>
                <a:spcPts val="0"/>
              </a:spcBef>
              <a:buSzPct val="25000"/>
              <a:buNone/>
            </a:pPr>
            <a:r>
              <a:rPr lang="en-US" sz="4600">
                <a:solidFill>
                  <a:srgbClr val="675E47"/>
                </a:solidFill>
                <a:latin typeface="Cambria"/>
                <a:ea typeface="Cambria"/>
                <a:cs typeface="Cambria"/>
                <a:sym typeface="Cambria"/>
              </a:rPr>
              <a:t>Natural</a:t>
            </a:r>
            <a:r>
              <a:rPr lang="en-US" sz="4600">
                <a:solidFill>
                  <a:srgbClr val="675E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600">
                <a:solidFill>
                  <a:srgbClr val="675E47"/>
                </a:solidFill>
                <a:latin typeface="Cambria"/>
                <a:ea typeface="Cambria"/>
                <a:cs typeface="Cambria"/>
                <a:sym typeface="Cambria"/>
              </a:rPr>
              <a:t>Join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345439" y="1226719"/>
            <a:ext cx="3717925" cy="11283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28600" lvl="0" marL="2413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does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do: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performs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filtered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Cartesian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</a:p>
          <a:p>
            <a:pPr indent="-228600" lvl="0" marL="241300" marR="0" rtl="0" algn="l">
              <a:lnSpc>
                <a:spcPct val="100000"/>
              </a:lnSpc>
              <a:spcBef>
                <a:spcPts val="575"/>
              </a:spcBef>
              <a:buClr>
                <a:srgbClr val="A9A57C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Filters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out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tuples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574039" y="2402835"/>
            <a:ext cx="4328794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attribute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that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have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same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have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different</a:t>
            </a:r>
            <a:r>
              <a:rPr lang="en-US" sz="24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345452" y="3245475"/>
            <a:ext cx="23082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2105" lvl="0" marL="344805" marR="0" rtl="0" algn="l">
              <a:lnSpc>
                <a:spcPct val="100000"/>
              </a:lnSpc>
              <a:spcBef>
                <a:spcPts val="0"/>
              </a:spcBef>
              <a:buClr>
                <a:srgbClr val="A9A57C"/>
              </a:buClr>
              <a:buSzPct val="100000"/>
              <a:buFont typeface="Arial"/>
              <a:buChar char="•"/>
            </a:pPr>
            <a:r>
              <a:rPr b="1" lang="en-US" sz="36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r>
              <a:rPr b="1" lang="en-US" sz="36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</a:t>
            </a:r>
            <a:r>
              <a:rPr b="1" lang="en-US" sz="36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C1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4345944" y="98927"/>
            <a:ext cx="3682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</a:p>
        </p:txBody>
      </p:sp>
      <p:sp>
        <p:nvSpPr>
          <p:cNvPr id="421" name="Shape 421"/>
          <p:cNvSpPr txBox="1"/>
          <p:nvPr/>
        </p:nvSpPr>
        <p:spPr>
          <a:xfrm>
            <a:off x="4426551" y="1854575"/>
            <a:ext cx="394335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C1</a:t>
            </a:r>
          </a:p>
        </p:txBody>
      </p:sp>
      <p:sp>
        <p:nvSpPr>
          <p:cNvPr id="422" name="Shape 422"/>
          <p:cNvSpPr/>
          <p:nvPr/>
        </p:nvSpPr>
        <p:spPr>
          <a:xfrm>
            <a:off x="1281373" y="3383889"/>
            <a:ext cx="395604" cy="19812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630"/>
                </a:lnTo>
                <a:lnTo>
                  <a:pt x="59912" y="59815"/>
                </a:lnTo>
                <a:lnTo>
                  <a:pt x="0" y="0"/>
                </a:lnTo>
                <a:close/>
              </a:path>
              <a:path extrusionOk="0" h="120000" w="120000">
                <a:moveTo>
                  <a:pt x="119824" y="0"/>
                </a:moveTo>
                <a:lnTo>
                  <a:pt x="59912" y="59815"/>
                </a:lnTo>
                <a:lnTo>
                  <a:pt x="119824" y="119630"/>
                </a:lnTo>
                <a:lnTo>
                  <a:pt x="1198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Shape 423"/>
          <p:cNvSpPr/>
          <p:nvPr/>
        </p:nvSpPr>
        <p:spPr>
          <a:xfrm>
            <a:off x="1281373" y="3383889"/>
            <a:ext cx="395604" cy="198120"/>
          </a:xfrm>
          <a:custGeom>
            <a:pathLst>
              <a:path extrusionOk="0" h="120000" w="120000">
                <a:moveTo>
                  <a:pt x="119824" y="0"/>
                </a:moveTo>
                <a:lnTo>
                  <a:pt x="119824" y="119630"/>
                </a:lnTo>
                <a:lnTo>
                  <a:pt x="59912" y="59815"/>
                </a:lnTo>
                <a:lnTo>
                  <a:pt x="0" y="119630"/>
                </a:lnTo>
                <a:lnTo>
                  <a:pt x="0" y="0"/>
                </a:lnTo>
                <a:lnTo>
                  <a:pt x="59912" y="59815"/>
                </a:lnTo>
                <a:lnTo>
                  <a:pt x="119824" y="0"/>
                </a:lnTo>
                <a:close/>
              </a:path>
            </a:pathLst>
          </a:custGeom>
          <a:noFill/>
          <a:ln cap="flat" cmpd="sng" w="22225">
            <a:solidFill>
              <a:srgbClr val="2F2B2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Shape 424"/>
          <p:cNvSpPr txBox="1"/>
          <p:nvPr/>
        </p:nvSpPr>
        <p:spPr>
          <a:xfrm>
            <a:off x="3265778" y="3105828"/>
            <a:ext cx="1676399" cy="646429"/>
          </a:xfrm>
          <a:prstGeom prst="rect">
            <a:avLst/>
          </a:prstGeom>
          <a:noFill/>
          <a:ln cap="flat" cmpd="sng" w="9525">
            <a:solidFill>
              <a:srgbClr val="A9A57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-10160" lvl="0" marL="86360" marR="14351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r>
              <a:rPr b="1"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need</a:t>
            </a:r>
            <a:r>
              <a:rPr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specify</a:t>
            </a:r>
            <a:r>
              <a:rPr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field</a:t>
            </a:r>
            <a:r>
              <a:rPr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</a:p>
        </p:txBody>
      </p:sp>
      <p:sp>
        <p:nvSpPr>
          <p:cNvPr id="425" name="Shape 425"/>
          <p:cNvSpPr/>
          <p:nvPr/>
        </p:nvSpPr>
        <p:spPr>
          <a:xfrm>
            <a:off x="2221991" y="3186683"/>
            <a:ext cx="978535" cy="485139"/>
          </a:xfrm>
          <a:custGeom>
            <a:pathLst>
              <a:path extrusionOk="0" h="120000" w="120000">
                <a:moveTo>
                  <a:pt x="29715" y="0"/>
                </a:moveTo>
                <a:lnTo>
                  <a:pt x="0" y="59937"/>
                </a:lnTo>
                <a:lnTo>
                  <a:pt x="29715" y="119874"/>
                </a:lnTo>
                <a:lnTo>
                  <a:pt x="29715" y="89905"/>
                </a:lnTo>
                <a:lnTo>
                  <a:pt x="119984" y="89905"/>
                </a:lnTo>
                <a:lnTo>
                  <a:pt x="119984" y="29968"/>
                </a:lnTo>
                <a:lnTo>
                  <a:pt x="29715" y="29968"/>
                </a:lnTo>
                <a:lnTo>
                  <a:pt x="29715" y="0"/>
                </a:lnTo>
                <a:close/>
              </a:path>
            </a:pathLst>
          </a:custGeom>
          <a:solidFill>
            <a:srgbClr val="A9A57C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Shape 426"/>
          <p:cNvSpPr/>
          <p:nvPr/>
        </p:nvSpPr>
        <p:spPr>
          <a:xfrm>
            <a:off x="2221991" y="3186683"/>
            <a:ext cx="978535" cy="485139"/>
          </a:xfrm>
          <a:custGeom>
            <a:pathLst>
              <a:path extrusionOk="0" h="120000" w="120000">
                <a:moveTo>
                  <a:pt x="0" y="59937"/>
                </a:moveTo>
                <a:lnTo>
                  <a:pt x="29715" y="0"/>
                </a:lnTo>
                <a:lnTo>
                  <a:pt x="29715" y="29968"/>
                </a:lnTo>
                <a:lnTo>
                  <a:pt x="119984" y="29968"/>
                </a:lnTo>
                <a:lnTo>
                  <a:pt x="119984" y="89905"/>
                </a:lnTo>
                <a:lnTo>
                  <a:pt x="29715" y="89905"/>
                </a:lnTo>
                <a:lnTo>
                  <a:pt x="29715" y="119874"/>
                </a:lnTo>
                <a:lnTo>
                  <a:pt x="0" y="59937"/>
                </a:lnTo>
                <a:close/>
              </a:path>
            </a:pathLst>
          </a:custGeom>
          <a:noFill/>
          <a:ln cap="flat" cmpd="sng" w="25375">
            <a:solidFill>
              <a:srgbClr val="7B78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Shape 427"/>
          <p:cNvSpPr txBox="1"/>
          <p:nvPr/>
        </p:nvSpPr>
        <p:spPr>
          <a:xfrm>
            <a:off x="5213451" y="5486398"/>
            <a:ext cx="2971799" cy="1200785"/>
          </a:xfrm>
          <a:prstGeom prst="rect">
            <a:avLst/>
          </a:prstGeom>
          <a:noFill/>
          <a:ln cap="flat" cmpd="sng" w="9525">
            <a:solidFill>
              <a:srgbClr val="A9A57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-10160" lvl="0" marL="86360" marR="180340" rtl="0" algn="l">
              <a:lnSpc>
                <a:spcPct val="100299"/>
              </a:lnSpc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Natural</a:t>
            </a:r>
            <a:r>
              <a:rPr b="1"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  <a:r>
              <a:rPr b="1"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b="1"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equivalent</a:t>
            </a:r>
            <a:r>
              <a:rPr b="1"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to:</a:t>
            </a:r>
            <a:r>
              <a:rPr b="1"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Cartesian</a:t>
            </a:r>
            <a:r>
              <a:rPr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r>
              <a:rPr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(x)</a:t>
            </a:r>
            <a:r>
              <a:rPr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Selection</a:t>
            </a:r>
            <a:r>
              <a:rPr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>
                <a:solidFill>
                  <a:srgbClr val="2F2B20"/>
                </a:solidFill>
                <a:latin typeface="Cambria"/>
                <a:ea typeface="Cambria"/>
                <a:cs typeface="Cambria"/>
                <a:sym typeface="Cambria"/>
              </a:rPr>
              <a:t>σ</a:t>
            </a:r>
            <a:r>
              <a:rPr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-10160" lvl="0" marL="8636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Projection</a:t>
            </a:r>
            <a:r>
              <a:rPr lang="en-US" sz="1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>
                <a:solidFill>
                  <a:srgbClr val="2F2B20"/>
                </a:solidFill>
                <a:latin typeface="Cambria"/>
                <a:ea typeface="Cambria"/>
                <a:cs typeface="Cambria"/>
                <a:sym typeface="Cambria"/>
              </a:rPr>
              <a:t>π)</a:t>
            </a:r>
          </a:p>
        </p:txBody>
      </p:sp>
      <p:sp>
        <p:nvSpPr>
          <p:cNvPr id="428" name="Shape 428"/>
          <p:cNvSpPr/>
          <p:nvPr/>
        </p:nvSpPr>
        <p:spPr>
          <a:xfrm>
            <a:off x="8531778" y="5650208"/>
            <a:ext cx="71754" cy="395604"/>
          </a:xfrm>
          <a:custGeom>
            <a:pathLst>
              <a:path extrusionOk="0" h="120000" w="120000">
                <a:moveTo>
                  <a:pt x="118973" y="119812"/>
                </a:moveTo>
                <a:lnTo>
                  <a:pt x="51883" y="116058"/>
                </a:lnTo>
                <a:lnTo>
                  <a:pt x="8811" y="106403"/>
                </a:lnTo>
                <a:lnTo>
                  <a:pt x="0" y="21195"/>
                </a:lnTo>
                <a:lnTo>
                  <a:pt x="2463" y="16804"/>
                </a:lnTo>
                <a:lnTo>
                  <a:pt x="35491" y="5821"/>
                </a:lnTo>
                <a:lnTo>
                  <a:pt x="73942" y="1218"/>
                </a:lnTo>
                <a:lnTo>
                  <a:pt x="96618" y="0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9009307" y="5648955"/>
            <a:ext cx="71120" cy="395604"/>
          </a:xfrm>
          <a:custGeom>
            <a:pathLst>
              <a:path extrusionOk="0" h="120000" w="120000">
                <a:moveTo>
                  <a:pt x="0" y="0"/>
                </a:moveTo>
                <a:lnTo>
                  <a:pt x="67677" y="3755"/>
                </a:lnTo>
                <a:lnTo>
                  <a:pt x="111104" y="13413"/>
                </a:lnTo>
                <a:lnTo>
                  <a:pt x="119981" y="98621"/>
                </a:lnTo>
                <a:lnTo>
                  <a:pt x="117496" y="103011"/>
                </a:lnTo>
                <a:lnTo>
                  <a:pt x="84178" y="113994"/>
                </a:lnTo>
                <a:lnTo>
                  <a:pt x="45384" y="118597"/>
                </a:lnTo>
                <a:lnTo>
                  <a:pt x="22501" y="119814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Shape 430"/>
          <p:cNvSpPr txBox="1"/>
          <p:nvPr/>
        </p:nvSpPr>
        <p:spPr>
          <a:xfrm>
            <a:off x="8677217" y="5739125"/>
            <a:ext cx="257809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</a:p>
        </p:txBody>
      </p:sp>
      <p:graphicFrame>
        <p:nvGraphicFramePr>
          <p:cNvPr id="431" name="Shape 431"/>
          <p:cNvGraphicFramePr/>
          <p:nvPr/>
        </p:nvGraphicFramePr>
        <p:xfrm>
          <a:off x="4335678" y="5270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{BF1984E0-342A-4360-A3C3-451FD0808BDD}</a:tableStyleId>
              </a:tblPr>
              <a:tblGrid>
                <a:gridCol w="642250"/>
                <a:gridCol w="706500"/>
                <a:gridCol w="1242050"/>
                <a:gridCol w="1066800"/>
                <a:gridCol w="8382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SID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DoB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GPA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</a:tr>
              <a:tr h="370825"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55515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smith@ccs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10,1990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3.82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55516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Jones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jones@hist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Feb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11,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2.98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2" name="Shape 432"/>
          <p:cNvGraphicFramePr/>
          <p:nvPr/>
        </p:nvGraphicFramePr>
        <p:xfrm>
          <a:off x="5327650" y="18329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{BF1984E0-342A-4360-A3C3-451FD0808BDD}</a:tableStyleId>
              </a:tblPr>
              <a:tblGrid>
                <a:gridCol w="619100"/>
                <a:gridCol w="1050525"/>
                <a:gridCol w="540175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Sid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CId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128904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Grad</a:t>
                      </a: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55515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History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</a:tr>
              <a:tr h="370825"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55516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Biology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220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55517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Anthro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320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55518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7619" lvl="0" marL="838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Music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7619" lvl="0" marL="838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3" name="Shape 433"/>
          <p:cNvGraphicFramePr/>
          <p:nvPr/>
        </p:nvGraphicFramePr>
        <p:xfrm>
          <a:off x="-3175" y="41084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{BF1984E0-342A-4360-A3C3-451FD0808BDD}</a:tableStyleId>
              </a:tblPr>
              <a:tblGrid>
                <a:gridCol w="606425"/>
                <a:gridCol w="685800"/>
                <a:gridCol w="914400"/>
                <a:gridCol w="1219200"/>
                <a:gridCol w="609600"/>
                <a:gridCol w="1036500"/>
                <a:gridCol w="6877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5714" lvl="0" marL="819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SID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DoB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GPA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CID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Grade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A57C"/>
                    </a:solidFill>
                  </a:tcPr>
                </a:tc>
              </a:tr>
              <a:tr h="370825">
                <a:tc>
                  <a:txBody>
                    <a:bodyPr>
                      <a:noAutofit/>
                    </a:bodyPr>
                    <a:lstStyle/>
                    <a:p>
                      <a:pPr indent="-5714" lvl="0" marL="819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55515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smith@ccs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10,1990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3.82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History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5714" lvl="0" marL="819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55516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Jones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jones@hist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Feb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11,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2.98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Biology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220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type="title"/>
          </p:nvPr>
        </p:nvSpPr>
        <p:spPr>
          <a:xfrm>
            <a:off x="185700" y="53340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12700" marR="0" rtl="0" algn="l">
              <a:lnSpc>
                <a:spcPct val="13675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Precedence</a:t>
            </a:r>
            <a:r>
              <a:rPr b="0" i="0" lang="en-US" sz="4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b="0" i="0" lang="en-US" sz="4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Relational </a:t>
            </a:r>
            <a:r>
              <a:rPr lang="en-US" sz="4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Operators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535939" y="941504"/>
            <a:ext cx="6743064" cy="4529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4009"/>
              </a:spcBef>
              <a:spcAft>
                <a:spcPts val="0"/>
              </a:spcAft>
              <a:buSzPct val="25000"/>
              <a:buNone/>
            </a:pPr>
            <a:r>
              <a:rPr lang="en-US" sz="4800">
                <a:solidFill>
                  <a:srgbClr val="A9A57C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4800">
                <a:solidFill>
                  <a:srgbClr val="2F2B20"/>
                </a:solidFill>
                <a:latin typeface="Rambla"/>
                <a:ea typeface="Rambla"/>
                <a:cs typeface="Rambla"/>
                <a:sym typeface="Rambla"/>
              </a:rPr>
              <a:t>1. [ σ, π, ρ] (highest).</a:t>
            </a:r>
          </a:p>
          <a:p>
            <a:pPr indent="0" lvl="0" marL="127000" marR="0" rtl="0" algn="l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SzPct val="25000"/>
              <a:buNone/>
            </a:pPr>
            <a:r>
              <a:rPr lang="en-US" sz="4800">
                <a:solidFill>
                  <a:srgbClr val="A9A57C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4800">
                <a:solidFill>
                  <a:srgbClr val="2F2B20"/>
                </a:solidFill>
                <a:latin typeface="Rambla"/>
                <a:ea typeface="Rambla"/>
                <a:cs typeface="Rambla"/>
                <a:sym typeface="Rambla"/>
              </a:rPr>
              <a:t>2. [ Χ, ⋈]</a:t>
            </a:r>
          </a:p>
          <a:p>
            <a:pPr indent="0" lvl="0" marL="127000" marR="0" rtl="0" algn="l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SzPct val="25000"/>
              <a:buNone/>
            </a:pPr>
            <a:r>
              <a:rPr lang="en-US" sz="4800">
                <a:solidFill>
                  <a:srgbClr val="A9A57C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4800">
                <a:solidFill>
                  <a:srgbClr val="2F2B20"/>
                </a:solidFill>
                <a:latin typeface="Rambla"/>
                <a:ea typeface="Rambla"/>
                <a:cs typeface="Rambla"/>
                <a:sym typeface="Rambla"/>
              </a:rPr>
              <a:t>3.</a:t>
            </a:r>
            <a:r>
              <a:rPr lang="en-US" sz="4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800">
                <a:solidFill>
                  <a:srgbClr val="2F2B20"/>
                </a:solidFill>
                <a:latin typeface="Rambla"/>
                <a:ea typeface="Rambla"/>
                <a:cs typeface="Rambla"/>
                <a:sym typeface="Rambla"/>
              </a:rPr>
              <a:t>∩</a:t>
            </a:r>
          </a:p>
          <a:p>
            <a:pPr indent="0" lvl="0" marL="127000" marR="0" rtl="0" algn="l">
              <a:lnSpc>
                <a:spcPct val="100000"/>
              </a:lnSpc>
              <a:spcBef>
                <a:spcPts val="1150"/>
              </a:spcBef>
              <a:buSzPct val="25000"/>
              <a:buNone/>
            </a:pPr>
            <a:r>
              <a:rPr lang="en-US" sz="4800">
                <a:solidFill>
                  <a:srgbClr val="A9A57C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4800">
                <a:solidFill>
                  <a:srgbClr val="2F2B20"/>
                </a:solidFill>
                <a:latin typeface="Rambla"/>
                <a:ea typeface="Rambla"/>
                <a:cs typeface="Rambla"/>
                <a:sym typeface="Rambla"/>
              </a:rPr>
              <a:t>4. [ ∪, —</a:t>
            </a:r>
            <a:r>
              <a:rPr lang="en-US" sz="4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800">
                <a:solidFill>
                  <a:srgbClr val="2F2B20"/>
                </a:solidFill>
                <a:latin typeface="Rambla"/>
                <a:ea typeface="Rambla"/>
                <a:cs typeface="Rambla"/>
                <a:sym typeface="Rambla"/>
              </a:rPr>
              <a:t>]</a:t>
            </a:r>
          </a:p>
        </p:txBody>
      </p:sp>
      <p:sp>
        <p:nvSpPr>
          <p:cNvPr id="440" name="Shape 440"/>
          <p:cNvSpPr/>
          <p:nvPr/>
        </p:nvSpPr>
        <p:spPr>
          <a:xfrm>
            <a:off x="8531778" y="5650208"/>
            <a:ext cx="71754" cy="395604"/>
          </a:xfrm>
          <a:custGeom>
            <a:pathLst>
              <a:path extrusionOk="0" h="120000" w="120000">
                <a:moveTo>
                  <a:pt x="118973" y="119812"/>
                </a:moveTo>
                <a:lnTo>
                  <a:pt x="51883" y="116058"/>
                </a:lnTo>
                <a:lnTo>
                  <a:pt x="8811" y="106403"/>
                </a:lnTo>
                <a:lnTo>
                  <a:pt x="0" y="21195"/>
                </a:lnTo>
                <a:lnTo>
                  <a:pt x="2463" y="16804"/>
                </a:lnTo>
                <a:lnTo>
                  <a:pt x="35491" y="5821"/>
                </a:lnTo>
                <a:lnTo>
                  <a:pt x="73942" y="1218"/>
                </a:lnTo>
                <a:lnTo>
                  <a:pt x="96618" y="0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Shape 441"/>
          <p:cNvSpPr/>
          <p:nvPr/>
        </p:nvSpPr>
        <p:spPr>
          <a:xfrm>
            <a:off x="9009307" y="5648955"/>
            <a:ext cx="71120" cy="395604"/>
          </a:xfrm>
          <a:custGeom>
            <a:pathLst>
              <a:path extrusionOk="0" h="120000" w="120000">
                <a:moveTo>
                  <a:pt x="0" y="0"/>
                </a:moveTo>
                <a:lnTo>
                  <a:pt x="67677" y="3755"/>
                </a:lnTo>
                <a:lnTo>
                  <a:pt x="111104" y="13413"/>
                </a:lnTo>
                <a:lnTo>
                  <a:pt x="119981" y="98621"/>
                </a:lnTo>
                <a:lnTo>
                  <a:pt x="117496" y="103011"/>
                </a:lnTo>
                <a:lnTo>
                  <a:pt x="84178" y="113994"/>
                </a:lnTo>
                <a:lnTo>
                  <a:pt x="45384" y="118597"/>
                </a:lnTo>
                <a:lnTo>
                  <a:pt x="22501" y="119814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Shape 442"/>
          <p:cNvSpPr txBox="1"/>
          <p:nvPr/>
        </p:nvSpPr>
        <p:spPr>
          <a:xfrm>
            <a:off x="8677217" y="5739125"/>
            <a:ext cx="257809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50500">
            <a:noAutofit/>
          </a:bodyPr>
          <a:lstStyle/>
          <a:p>
            <a:pPr indent="0" lvl="0" marL="12700" marR="0" rtl="0" algn="l">
              <a:lnSpc>
                <a:spcPct val="13675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Schema</a:t>
            </a:r>
            <a:r>
              <a:rPr b="0" i="0" lang="en-US" sz="4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b="0" i="0" lang="en-US" sz="4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b="0" i="0" lang="en-US" sz="4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Resulting</a:t>
            </a:r>
            <a:r>
              <a:rPr b="0" i="0" lang="en-US" sz="4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</a:p>
        </p:txBody>
      </p:sp>
      <p:sp>
        <p:nvSpPr>
          <p:cNvPr id="448" name="Shape 448"/>
          <p:cNvSpPr txBox="1"/>
          <p:nvPr/>
        </p:nvSpPr>
        <p:spPr>
          <a:xfrm>
            <a:off x="650250" y="1308600"/>
            <a:ext cx="7318500" cy="50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28600" lvl="0" marL="241300" marR="13379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Union,</a:t>
            </a:r>
            <a:r>
              <a:rPr lang="en-US" sz="3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intersection,</a:t>
            </a:r>
            <a:r>
              <a:rPr lang="en-US" sz="3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3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difference</a:t>
            </a:r>
            <a:r>
              <a:rPr lang="en-US" sz="3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operators</a:t>
            </a:r>
          </a:p>
          <a:p>
            <a:pPr indent="-233680" lvl="1" marL="538480" marR="5080" rtl="0" algn="l">
              <a:lnSpc>
                <a:spcPct val="100000"/>
              </a:lnSpc>
              <a:spcBef>
                <a:spcPts val="730"/>
              </a:spcBef>
              <a:spcAft>
                <a:spcPts val="0"/>
              </a:spcAft>
              <a:buClr>
                <a:srgbClr val="9CBEBD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3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schemas</a:t>
            </a:r>
            <a:r>
              <a:rPr b="0" i="0" lang="en-US" sz="3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0" lang="en-US" sz="3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3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b="0" i="0" lang="en-US" sz="3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operands</a:t>
            </a:r>
            <a:r>
              <a:rPr b="0" i="0" lang="en-US" sz="3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  <a:r>
              <a:rPr b="0" i="0" lang="en-US" sz="3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be</a:t>
            </a:r>
            <a:r>
              <a:rPr b="0" i="0" lang="en-US" sz="3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3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same,</a:t>
            </a:r>
            <a:r>
              <a:rPr b="0" i="0" lang="en-US" sz="3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so</a:t>
            </a:r>
            <a:r>
              <a:rPr b="0" i="0" lang="en-US" sz="3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use</a:t>
            </a:r>
            <a:r>
              <a:rPr b="0" i="0" lang="en-US" sz="3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that</a:t>
            </a:r>
            <a:r>
              <a:rPr b="0" i="0" lang="en-US" sz="3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schema</a:t>
            </a:r>
            <a:r>
              <a:rPr b="0" i="0" lang="en-US" sz="3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b="0" i="0" lang="en-US" sz="3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3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result.</a:t>
            </a:r>
          </a:p>
          <a:p>
            <a:pPr indent="-320040" lvl="0" marL="33274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rgbClr val="A9A57C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Selection</a:t>
            </a:r>
            <a:r>
              <a:rPr lang="en-US" sz="3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operator</a:t>
            </a:r>
          </a:p>
          <a:p>
            <a:pPr indent="-233680" lvl="1" marL="538480" marR="673100" rtl="0" algn="l">
              <a:lnSpc>
                <a:spcPct val="100000"/>
              </a:lnSpc>
              <a:spcBef>
                <a:spcPts val="725"/>
              </a:spcBef>
              <a:spcAft>
                <a:spcPts val="0"/>
              </a:spcAft>
              <a:buClr>
                <a:srgbClr val="9CBEBD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schema</a:t>
            </a:r>
            <a:r>
              <a:rPr b="0" i="0" lang="en-US" sz="3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0" lang="en-US" sz="3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3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r>
              <a:rPr b="0" i="0" lang="en-US" sz="3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b="0" i="0" lang="en-US" sz="3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3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same</a:t>
            </a:r>
            <a:r>
              <a:rPr b="0" i="0" lang="en-US" sz="3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as</a:t>
            </a:r>
            <a:r>
              <a:rPr b="0" i="0" lang="en-US" sz="3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3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schema</a:t>
            </a:r>
            <a:r>
              <a:rPr b="0" i="0" lang="en-US" sz="3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0" lang="en-US" sz="3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3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operand.</a:t>
            </a:r>
          </a:p>
          <a:p>
            <a:pPr indent="-228600" lvl="0" marL="2413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rgbClr val="A9A57C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Projection</a:t>
            </a:r>
            <a:r>
              <a:rPr lang="en-US" sz="3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operator</a:t>
            </a:r>
          </a:p>
          <a:p>
            <a:pPr indent="-318769" lvl="1" marL="623570" marR="0" rtl="0" algn="l">
              <a:lnSpc>
                <a:spcPct val="100000"/>
              </a:lnSpc>
              <a:spcBef>
                <a:spcPts val="725"/>
              </a:spcBef>
              <a:buClr>
                <a:srgbClr val="9CBEBD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r>
              <a:rPr b="0" i="0" lang="en-US" sz="3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0" lang="en-US" sz="3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attributes</a:t>
            </a:r>
            <a:r>
              <a:rPr b="0" i="0" lang="en-US" sz="3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determines</a:t>
            </a:r>
            <a:r>
              <a:rPr b="0" i="0" lang="en-US" sz="3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3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schema.</a:t>
            </a:r>
          </a:p>
        </p:txBody>
      </p:sp>
      <p:sp>
        <p:nvSpPr>
          <p:cNvPr id="449" name="Shape 449"/>
          <p:cNvSpPr/>
          <p:nvPr/>
        </p:nvSpPr>
        <p:spPr>
          <a:xfrm>
            <a:off x="8531778" y="5650208"/>
            <a:ext cx="71754" cy="395604"/>
          </a:xfrm>
          <a:custGeom>
            <a:pathLst>
              <a:path extrusionOk="0" h="120000" w="120000">
                <a:moveTo>
                  <a:pt x="118973" y="119812"/>
                </a:moveTo>
                <a:lnTo>
                  <a:pt x="51883" y="116058"/>
                </a:lnTo>
                <a:lnTo>
                  <a:pt x="8811" y="106403"/>
                </a:lnTo>
                <a:lnTo>
                  <a:pt x="0" y="21195"/>
                </a:lnTo>
                <a:lnTo>
                  <a:pt x="2463" y="16804"/>
                </a:lnTo>
                <a:lnTo>
                  <a:pt x="35491" y="5821"/>
                </a:lnTo>
                <a:lnTo>
                  <a:pt x="73942" y="1218"/>
                </a:lnTo>
                <a:lnTo>
                  <a:pt x="96618" y="0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9009307" y="5648955"/>
            <a:ext cx="71120" cy="395604"/>
          </a:xfrm>
          <a:custGeom>
            <a:pathLst>
              <a:path extrusionOk="0" h="120000" w="120000">
                <a:moveTo>
                  <a:pt x="0" y="0"/>
                </a:moveTo>
                <a:lnTo>
                  <a:pt x="67677" y="3755"/>
                </a:lnTo>
                <a:lnTo>
                  <a:pt x="111104" y="13413"/>
                </a:lnTo>
                <a:lnTo>
                  <a:pt x="119981" y="98621"/>
                </a:lnTo>
                <a:lnTo>
                  <a:pt x="117496" y="103011"/>
                </a:lnTo>
                <a:lnTo>
                  <a:pt x="84178" y="113994"/>
                </a:lnTo>
                <a:lnTo>
                  <a:pt x="45384" y="118597"/>
                </a:lnTo>
                <a:lnTo>
                  <a:pt x="22501" y="119814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Shape 451"/>
          <p:cNvSpPr txBox="1"/>
          <p:nvPr/>
        </p:nvSpPr>
        <p:spPr>
          <a:xfrm>
            <a:off x="8677217" y="5739125"/>
            <a:ext cx="257809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50500">
            <a:noAutofit/>
          </a:bodyPr>
          <a:lstStyle/>
          <a:p>
            <a:pPr indent="0" lvl="0" marL="12700" marR="0" rtl="0" algn="l">
              <a:lnSpc>
                <a:spcPct val="13675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Relational</a:t>
            </a:r>
            <a:r>
              <a:rPr b="0" i="0" lang="en-US" sz="4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Query</a:t>
            </a:r>
            <a:r>
              <a:rPr b="0" i="0" lang="en-US" sz="4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Languages</a:t>
            </a:r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98" name="Shape 98"/>
          <p:cNvSpPr txBox="1"/>
          <p:nvPr/>
        </p:nvSpPr>
        <p:spPr>
          <a:xfrm>
            <a:off x="650239" y="1682052"/>
            <a:ext cx="7154545" cy="3173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28600" lvl="0" marL="2413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mathematical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Query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Languages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form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basis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“real”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query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languages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(e.g.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SQL),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implementation:</a:t>
            </a:r>
          </a:p>
          <a:p>
            <a:pPr indent="-228600" lvl="0" marL="241300" marR="963294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A9A57C"/>
              </a:buClr>
              <a:buSzPct val="100000"/>
              <a:buFont typeface="Arial"/>
              <a:buChar char="•"/>
            </a:pPr>
            <a:r>
              <a:rPr lang="en-US" sz="2200" u="sng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Relational Algebra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More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operational,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very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useful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representing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execution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plans.</a:t>
            </a:r>
          </a:p>
          <a:p>
            <a:pPr indent="-233680" lvl="1" marL="538480" marR="0" rtl="0" algn="l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Clr>
                <a:srgbClr val="9CBEBD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Basis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SEQUEL</a:t>
            </a:r>
          </a:p>
          <a:p>
            <a:pPr indent="-228600" lvl="0" marL="241300" marR="40830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9A57C"/>
              </a:buClr>
              <a:buSzPct val="100000"/>
              <a:buFont typeface="Arial"/>
              <a:buChar char="•"/>
            </a:pPr>
            <a:r>
              <a:rPr lang="en-US" sz="2200" u="sng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Relational Calculus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Let’s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describe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they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want,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rather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than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HOW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compute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it.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(Non-operational,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declarative.)</a:t>
            </a:r>
          </a:p>
          <a:p>
            <a:pPr indent="-233680" lvl="1" marL="538480" marR="0" rtl="0" algn="l">
              <a:lnSpc>
                <a:spcPct val="100000"/>
              </a:lnSpc>
              <a:spcBef>
                <a:spcPts val="484"/>
              </a:spcBef>
              <a:buClr>
                <a:srgbClr val="9CBEBD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Basis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QUEL</a:t>
            </a:r>
          </a:p>
        </p:txBody>
      </p:sp>
      <p:sp>
        <p:nvSpPr>
          <p:cNvPr id="99" name="Shape 99"/>
          <p:cNvSpPr/>
          <p:nvPr/>
        </p:nvSpPr>
        <p:spPr>
          <a:xfrm>
            <a:off x="8531778" y="5650208"/>
            <a:ext cx="71754" cy="395604"/>
          </a:xfrm>
          <a:custGeom>
            <a:pathLst>
              <a:path extrusionOk="0" h="120000" w="120000">
                <a:moveTo>
                  <a:pt x="118973" y="119812"/>
                </a:moveTo>
                <a:lnTo>
                  <a:pt x="51883" y="116058"/>
                </a:lnTo>
                <a:lnTo>
                  <a:pt x="8811" y="106403"/>
                </a:lnTo>
                <a:lnTo>
                  <a:pt x="0" y="21195"/>
                </a:lnTo>
                <a:lnTo>
                  <a:pt x="2463" y="16804"/>
                </a:lnTo>
                <a:lnTo>
                  <a:pt x="35491" y="5821"/>
                </a:lnTo>
                <a:lnTo>
                  <a:pt x="73942" y="1218"/>
                </a:lnTo>
                <a:lnTo>
                  <a:pt x="96618" y="0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9009307" y="5648955"/>
            <a:ext cx="71120" cy="395604"/>
          </a:xfrm>
          <a:custGeom>
            <a:pathLst>
              <a:path extrusionOk="0" h="120000" w="120000">
                <a:moveTo>
                  <a:pt x="0" y="0"/>
                </a:moveTo>
                <a:lnTo>
                  <a:pt x="67677" y="3755"/>
                </a:lnTo>
                <a:lnTo>
                  <a:pt x="111104" y="13413"/>
                </a:lnTo>
                <a:lnTo>
                  <a:pt x="119981" y="98621"/>
                </a:lnTo>
                <a:lnTo>
                  <a:pt x="117496" y="103011"/>
                </a:lnTo>
                <a:lnTo>
                  <a:pt x="84178" y="113994"/>
                </a:lnTo>
                <a:lnTo>
                  <a:pt x="45384" y="118597"/>
                </a:lnTo>
                <a:lnTo>
                  <a:pt x="22501" y="119814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50500">
            <a:noAutofit/>
          </a:bodyPr>
          <a:lstStyle/>
          <a:p>
            <a:pPr indent="0" lvl="0" marL="12700" marR="0" rtl="0" algn="l">
              <a:lnSpc>
                <a:spcPct val="13675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Relational</a:t>
            </a:r>
            <a:r>
              <a:rPr b="0" i="0" lang="en-US" sz="4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Algebra:</a:t>
            </a:r>
            <a:r>
              <a:rPr b="0" i="0" lang="en-US" sz="4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57" name="Shape 457"/>
          <p:cNvSpPr txBox="1"/>
          <p:nvPr>
            <p:ph idx="12" type="sldNum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458" name="Shape 458"/>
          <p:cNvSpPr txBox="1"/>
          <p:nvPr/>
        </p:nvSpPr>
        <p:spPr>
          <a:xfrm>
            <a:off x="650239" y="1690410"/>
            <a:ext cx="7174864" cy="34982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28600" lvl="0" marL="241300" marR="2222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relational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has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rigorously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defined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query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languages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that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are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simple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powerful.</a:t>
            </a:r>
          </a:p>
          <a:p>
            <a:pPr indent="-233680" lvl="1" marL="53848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CBEBD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Relational</a:t>
            </a:r>
            <a:r>
              <a:rPr b="0" i="0" lang="en-US" sz="24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algebra</a:t>
            </a:r>
            <a:r>
              <a:rPr b="0" i="0" lang="en-US" sz="24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b="0" i="0" lang="en-US" sz="24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more</a:t>
            </a:r>
            <a:r>
              <a:rPr b="0" i="0" lang="en-US" sz="24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operational</a:t>
            </a:r>
          </a:p>
          <a:p>
            <a:pPr indent="-233680" lvl="1" marL="538480" marR="508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9CBEBD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Useful</a:t>
            </a:r>
            <a:r>
              <a:rPr b="0" i="0" lang="en-US" sz="24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as</a:t>
            </a:r>
            <a:r>
              <a:rPr b="0" i="0" lang="en-US" sz="24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r>
              <a:rPr b="0" i="0" lang="en-US" sz="24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representation</a:t>
            </a:r>
            <a:r>
              <a:rPr b="0" i="0" lang="en-US" sz="24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b="0" i="0" lang="en-US" sz="24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query</a:t>
            </a:r>
            <a:r>
              <a:rPr b="0" i="0" lang="en-US" sz="24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r>
              <a:rPr b="0" i="0" lang="en-US" sz="24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plans</a:t>
            </a:r>
          </a:p>
          <a:p>
            <a:pPr indent="-228600" lvl="0" marL="241300" marR="0" rtl="0" algn="l">
              <a:lnSpc>
                <a:spcPct val="100000"/>
              </a:lnSpc>
              <a:spcBef>
                <a:spcPts val="645"/>
              </a:spcBef>
              <a:spcAft>
                <a:spcPts val="0"/>
              </a:spcAft>
              <a:buClr>
                <a:srgbClr val="A9A57C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Several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ways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expressing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given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query</a:t>
            </a:r>
          </a:p>
          <a:p>
            <a:pPr indent="-228600" lvl="0" marL="241300" marR="821055" rtl="0" algn="l">
              <a:lnSpc>
                <a:spcPct val="100000"/>
              </a:lnSpc>
              <a:spcBef>
                <a:spcPts val="670"/>
              </a:spcBef>
              <a:buClr>
                <a:srgbClr val="A9A57C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query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optimizer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should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choose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most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efficient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version</a:t>
            </a:r>
          </a:p>
        </p:txBody>
      </p:sp>
      <p:sp>
        <p:nvSpPr>
          <p:cNvPr id="459" name="Shape 459"/>
          <p:cNvSpPr/>
          <p:nvPr/>
        </p:nvSpPr>
        <p:spPr>
          <a:xfrm>
            <a:off x="8531778" y="5650208"/>
            <a:ext cx="71754" cy="395604"/>
          </a:xfrm>
          <a:custGeom>
            <a:pathLst>
              <a:path extrusionOk="0" h="120000" w="120000">
                <a:moveTo>
                  <a:pt x="118973" y="119812"/>
                </a:moveTo>
                <a:lnTo>
                  <a:pt x="51883" y="116058"/>
                </a:lnTo>
                <a:lnTo>
                  <a:pt x="8811" y="106403"/>
                </a:lnTo>
                <a:lnTo>
                  <a:pt x="0" y="21195"/>
                </a:lnTo>
                <a:lnTo>
                  <a:pt x="2463" y="16804"/>
                </a:lnTo>
                <a:lnTo>
                  <a:pt x="35491" y="5821"/>
                </a:lnTo>
                <a:lnTo>
                  <a:pt x="73942" y="1218"/>
                </a:lnTo>
                <a:lnTo>
                  <a:pt x="96618" y="0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9009307" y="5648955"/>
            <a:ext cx="71120" cy="395604"/>
          </a:xfrm>
          <a:custGeom>
            <a:pathLst>
              <a:path extrusionOk="0" h="120000" w="120000">
                <a:moveTo>
                  <a:pt x="0" y="0"/>
                </a:moveTo>
                <a:lnTo>
                  <a:pt x="67677" y="3755"/>
                </a:lnTo>
                <a:lnTo>
                  <a:pt x="111104" y="13413"/>
                </a:lnTo>
                <a:lnTo>
                  <a:pt x="119981" y="98621"/>
                </a:lnTo>
                <a:lnTo>
                  <a:pt x="117496" y="103011"/>
                </a:lnTo>
                <a:lnTo>
                  <a:pt x="84178" y="113994"/>
                </a:lnTo>
                <a:lnTo>
                  <a:pt x="45384" y="118597"/>
                </a:lnTo>
                <a:lnTo>
                  <a:pt x="22501" y="119814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50500">
            <a:noAutofit/>
          </a:bodyPr>
          <a:lstStyle/>
          <a:p>
            <a:pPr indent="0" lvl="0" marL="12700" marR="0" rtl="0" algn="l">
              <a:lnSpc>
                <a:spcPct val="13675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Relational</a:t>
            </a:r>
            <a:r>
              <a:rPr b="0" i="0" lang="en-US" sz="4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Algebra</a:t>
            </a:r>
          </a:p>
        </p:txBody>
      </p:sp>
      <p:sp>
        <p:nvSpPr>
          <p:cNvPr id="466" name="Shape 466"/>
          <p:cNvSpPr txBox="1"/>
          <p:nvPr>
            <p:ph idx="12" type="sldNum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467" name="Shape 467"/>
          <p:cNvSpPr txBox="1"/>
          <p:nvPr/>
        </p:nvSpPr>
        <p:spPr>
          <a:xfrm>
            <a:off x="650239" y="1682052"/>
            <a:ext cx="7237094" cy="20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28600" lvl="0" marL="2413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Like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ERM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modeling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there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are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many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ways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solve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hand</a:t>
            </a:r>
          </a:p>
          <a:p>
            <a:pPr indent="-228600" lvl="0" marL="241300" marR="281305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A9A57C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Given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theory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behind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RA,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sophisticated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query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optimization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engineer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can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algorithms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that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optimize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query</a:t>
            </a:r>
          </a:p>
          <a:p>
            <a:pPr indent="-233680" lvl="1" marL="538480" marR="0" rtl="0" algn="l">
              <a:lnSpc>
                <a:spcPct val="100000"/>
              </a:lnSpc>
              <a:spcBef>
                <a:spcPts val="484"/>
              </a:spcBef>
              <a:buClr>
                <a:srgbClr val="9CBEBD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Theory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</a:p>
        </p:txBody>
      </p:sp>
      <p:sp>
        <p:nvSpPr>
          <p:cNvPr id="468" name="Shape 468"/>
          <p:cNvSpPr/>
          <p:nvPr/>
        </p:nvSpPr>
        <p:spPr>
          <a:xfrm>
            <a:off x="8531778" y="5650208"/>
            <a:ext cx="71754" cy="395604"/>
          </a:xfrm>
          <a:custGeom>
            <a:pathLst>
              <a:path extrusionOk="0" h="120000" w="120000">
                <a:moveTo>
                  <a:pt x="118973" y="119812"/>
                </a:moveTo>
                <a:lnTo>
                  <a:pt x="51883" y="116058"/>
                </a:lnTo>
                <a:lnTo>
                  <a:pt x="8811" y="106403"/>
                </a:lnTo>
                <a:lnTo>
                  <a:pt x="0" y="21195"/>
                </a:lnTo>
                <a:lnTo>
                  <a:pt x="2463" y="16804"/>
                </a:lnTo>
                <a:lnTo>
                  <a:pt x="35491" y="5821"/>
                </a:lnTo>
                <a:lnTo>
                  <a:pt x="73942" y="1218"/>
                </a:lnTo>
                <a:lnTo>
                  <a:pt x="96618" y="0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9009307" y="5648955"/>
            <a:ext cx="71120" cy="395604"/>
          </a:xfrm>
          <a:custGeom>
            <a:pathLst>
              <a:path extrusionOk="0" h="120000" w="120000">
                <a:moveTo>
                  <a:pt x="0" y="0"/>
                </a:moveTo>
                <a:lnTo>
                  <a:pt x="67677" y="3755"/>
                </a:lnTo>
                <a:lnTo>
                  <a:pt x="111104" y="13413"/>
                </a:lnTo>
                <a:lnTo>
                  <a:pt x="119981" y="98621"/>
                </a:lnTo>
                <a:lnTo>
                  <a:pt x="117496" y="103011"/>
                </a:lnTo>
                <a:lnTo>
                  <a:pt x="84178" y="113994"/>
                </a:lnTo>
                <a:lnTo>
                  <a:pt x="45384" y="118597"/>
                </a:lnTo>
                <a:lnTo>
                  <a:pt x="22501" y="119814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304799" y="225800"/>
            <a:ext cx="8248500" cy="5995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175117" y="5412973"/>
            <a:ext cx="1524000" cy="381000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119999" y="119999"/>
                </a:lnTo>
                <a:lnTo>
                  <a:pt x="119999" y="0"/>
                </a:lnTo>
                <a:lnTo>
                  <a:pt x="0" y="0"/>
                </a:lnTo>
                <a:lnTo>
                  <a:pt x="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8531778" y="5650208"/>
            <a:ext cx="71754" cy="395604"/>
          </a:xfrm>
          <a:custGeom>
            <a:pathLst>
              <a:path extrusionOk="0" h="120000" w="120000">
                <a:moveTo>
                  <a:pt x="118973" y="119812"/>
                </a:moveTo>
                <a:lnTo>
                  <a:pt x="51883" y="116058"/>
                </a:lnTo>
                <a:lnTo>
                  <a:pt x="8811" y="106403"/>
                </a:lnTo>
                <a:lnTo>
                  <a:pt x="0" y="21195"/>
                </a:lnTo>
                <a:lnTo>
                  <a:pt x="2463" y="16804"/>
                </a:lnTo>
                <a:lnTo>
                  <a:pt x="35491" y="5821"/>
                </a:lnTo>
                <a:lnTo>
                  <a:pt x="73942" y="1218"/>
                </a:lnTo>
                <a:lnTo>
                  <a:pt x="96618" y="0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9009307" y="5648955"/>
            <a:ext cx="71120" cy="395604"/>
          </a:xfrm>
          <a:custGeom>
            <a:pathLst>
              <a:path extrusionOk="0" h="120000" w="120000">
                <a:moveTo>
                  <a:pt x="0" y="0"/>
                </a:moveTo>
                <a:lnTo>
                  <a:pt x="67677" y="3755"/>
                </a:lnTo>
                <a:lnTo>
                  <a:pt x="111104" y="13413"/>
                </a:lnTo>
                <a:lnTo>
                  <a:pt x="119981" y="98621"/>
                </a:lnTo>
                <a:lnTo>
                  <a:pt x="117496" y="103011"/>
                </a:lnTo>
                <a:lnTo>
                  <a:pt x="84178" y="113994"/>
                </a:lnTo>
                <a:lnTo>
                  <a:pt x="45384" y="118597"/>
                </a:lnTo>
                <a:lnTo>
                  <a:pt x="22501" y="119814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6153150" y="5486400"/>
            <a:ext cx="1562099" cy="457200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119999" y="119999"/>
                </a:lnTo>
                <a:lnTo>
                  <a:pt x="119999" y="0"/>
                </a:lnTo>
                <a:lnTo>
                  <a:pt x="0" y="0"/>
                </a:lnTo>
                <a:lnTo>
                  <a:pt x="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fld id="{00000000-1234-1234-1234-123412341234}" type="slidenum">
              <a:rPr b="0" lang="en-US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50500">
            <a:noAutofit/>
          </a:bodyPr>
          <a:lstStyle/>
          <a:p>
            <a:pPr indent="0" lvl="0" marL="12700" marR="0" rtl="0" algn="l">
              <a:lnSpc>
                <a:spcPct val="13675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Cartesian</a:t>
            </a:r>
            <a:r>
              <a:rPr b="0" i="0" lang="en-US" sz="4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r>
              <a:rPr b="0" i="0" lang="en-US" sz="4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17" name="Shape 117"/>
          <p:cNvSpPr txBox="1"/>
          <p:nvPr/>
        </p:nvSpPr>
        <p:spPr>
          <a:xfrm>
            <a:off x="650239" y="1529653"/>
            <a:ext cx="3220084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{small,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medium,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large}</a:t>
            </a:r>
          </a:p>
          <a:p>
            <a:pPr indent="-228600" lvl="0" marL="241300" marR="0" rtl="0" algn="l">
              <a:lnSpc>
                <a:spcPct val="100000"/>
              </a:lnSpc>
              <a:spcBef>
                <a:spcPts val="525"/>
              </a:spcBef>
              <a:buClr>
                <a:srgbClr val="A9A57C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{shirt,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pants}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650239" y="4735642"/>
            <a:ext cx="7344408" cy="10223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28600" lvl="0" marL="2413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{(small,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shirt),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(small,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pants),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(medium,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shirt),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(medium,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pants),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(large,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shirt),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(large,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pants)}</a:t>
            </a:r>
          </a:p>
          <a:p>
            <a:pPr indent="-233680" lvl="1" marL="538480" marR="0" rtl="0" algn="l">
              <a:lnSpc>
                <a:spcPct val="100000"/>
              </a:lnSpc>
              <a:spcBef>
                <a:spcPts val="484"/>
              </a:spcBef>
              <a:buClr>
                <a:srgbClr val="9CBEBD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notation</a:t>
            </a:r>
          </a:p>
        </p:txBody>
      </p:sp>
      <p:sp>
        <p:nvSpPr>
          <p:cNvPr id="119" name="Shape 119"/>
          <p:cNvSpPr/>
          <p:nvPr/>
        </p:nvSpPr>
        <p:spPr>
          <a:xfrm>
            <a:off x="8531778" y="5650208"/>
            <a:ext cx="71754" cy="395604"/>
          </a:xfrm>
          <a:custGeom>
            <a:pathLst>
              <a:path extrusionOk="0" h="120000" w="120000">
                <a:moveTo>
                  <a:pt x="118973" y="119812"/>
                </a:moveTo>
                <a:lnTo>
                  <a:pt x="51883" y="116058"/>
                </a:lnTo>
                <a:lnTo>
                  <a:pt x="8811" y="106403"/>
                </a:lnTo>
                <a:lnTo>
                  <a:pt x="0" y="21195"/>
                </a:lnTo>
                <a:lnTo>
                  <a:pt x="2463" y="16804"/>
                </a:lnTo>
                <a:lnTo>
                  <a:pt x="35491" y="5821"/>
                </a:lnTo>
                <a:lnTo>
                  <a:pt x="73942" y="1218"/>
                </a:lnTo>
                <a:lnTo>
                  <a:pt x="96618" y="0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9009307" y="5648955"/>
            <a:ext cx="71120" cy="395604"/>
          </a:xfrm>
          <a:custGeom>
            <a:pathLst>
              <a:path extrusionOk="0" h="120000" w="120000">
                <a:moveTo>
                  <a:pt x="0" y="0"/>
                </a:moveTo>
                <a:lnTo>
                  <a:pt x="67677" y="3755"/>
                </a:lnTo>
                <a:lnTo>
                  <a:pt x="111104" y="13413"/>
                </a:lnTo>
                <a:lnTo>
                  <a:pt x="119981" y="98621"/>
                </a:lnTo>
                <a:lnTo>
                  <a:pt x="117496" y="103011"/>
                </a:lnTo>
                <a:lnTo>
                  <a:pt x="84178" y="113994"/>
                </a:lnTo>
                <a:lnTo>
                  <a:pt x="45384" y="118597"/>
                </a:lnTo>
                <a:lnTo>
                  <a:pt x="22501" y="119814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1" name="Shape 121"/>
          <p:cNvGraphicFramePr/>
          <p:nvPr/>
        </p:nvGraphicFramePr>
        <p:xfrm>
          <a:off x="1289050" y="27774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{BF1984E0-342A-4360-A3C3-451FD0808BDD}</a:tableStyleId>
              </a:tblPr>
              <a:tblGrid>
                <a:gridCol w="2032000"/>
                <a:gridCol w="2031975"/>
                <a:gridCol w="20320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CBE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Shirt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CBE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Pants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CBEBD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Small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CBE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(Small,</a:t>
                      </a: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Shirt)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(Small,</a:t>
                      </a: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Pants)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</a:tr>
              <a:tr h="370825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CBE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(Medium,</a:t>
                      </a: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Shirt)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(Medium,</a:t>
                      </a: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Pants)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Large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CBE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(Large,</a:t>
                      </a: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Shirt)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9525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(Large,</a:t>
                      </a: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Pants)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50500">
            <a:noAutofit/>
          </a:bodyPr>
          <a:lstStyle/>
          <a:p>
            <a:pPr indent="0" lvl="0" marL="12700" marR="0" rtl="0" algn="l">
              <a:lnSpc>
                <a:spcPct val="13675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r>
              <a:rPr b="0" i="0" lang="en-US" sz="4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Cartesian</a:t>
            </a:r>
            <a:r>
              <a:rPr b="0" i="0" lang="en-US" sz="4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28" name="Shape 128"/>
          <p:cNvSpPr txBox="1"/>
          <p:nvPr/>
        </p:nvSpPr>
        <p:spPr>
          <a:xfrm>
            <a:off x="650252" y="1690400"/>
            <a:ext cx="7268100" cy="23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Cartesian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AxB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indent="-233680" lvl="1" marL="538480" marR="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9CBEBD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8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0" i="0" lang="en-US" sz="28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{perl,</a:t>
            </a:r>
            <a:r>
              <a:rPr b="0" i="0" lang="en-US" sz="28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ruby,</a:t>
            </a:r>
            <a:r>
              <a:rPr b="0" i="0" lang="en-US" sz="28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java}</a:t>
            </a:r>
          </a:p>
          <a:p>
            <a:pPr indent="-233680" lvl="1" marL="538480" marR="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9CBEBD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28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0" i="0" lang="en-US" sz="28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{necklace,</a:t>
            </a:r>
            <a:r>
              <a:rPr b="0" i="0" lang="en-US" sz="28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ring,</a:t>
            </a:r>
            <a:r>
              <a:rPr b="0" i="0" lang="en-US" sz="28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bracelet}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45"/>
              </a:spcBef>
              <a:buClr>
                <a:srgbClr val="9CBEBD"/>
              </a:buClr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buClr>
                <a:srgbClr val="A9A57C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BxA?</a:t>
            </a:r>
          </a:p>
        </p:txBody>
      </p:sp>
      <p:sp>
        <p:nvSpPr>
          <p:cNvPr id="129" name="Shape 129"/>
          <p:cNvSpPr/>
          <p:nvPr/>
        </p:nvSpPr>
        <p:spPr>
          <a:xfrm>
            <a:off x="8531778" y="5650208"/>
            <a:ext cx="71754" cy="395604"/>
          </a:xfrm>
          <a:custGeom>
            <a:pathLst>
              <a:path extrusionOk="0" h="120000" w="120000">
                <a:moveTo>
                  <a:pt x="118973" y="119812"/>
                </a:moveTo>
                <a:lnTo>
                  <a:pt x="51883" y="116058"/>
                </a:lnTo>
                <a:lnTo>
                  <a:pt x="8811" y="106403"/>
                </a:lnTo>
                <a:lnTo>
                  <a:pt x="0" y="21195"/>
                </a:lnTo>
                <a:lnTo>
                  <a:pt x="2463" y="16804"/>
                </a:lnTo>
                <a:lnTo>
                  <a:pt x="35491" y="5821"/>
                </a:lnTo>
                <a:lnTo>
                  <a:pt x="73942" y="1218"/>
                </a:lnTo>
                <a:lnTo>
                  <a:pt x="96618" y="0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9009307" y="5648955"/>
            <a:ext cx="71120" cy="395604"/>
          </a:xfrm>
          <a:custGeom>
            <a:pathLst>
              <a:path extrusionOk="0" h="120000" w="120000">
                <a:moveTo>
                  <a:pt x="0" y="0"/>
                </a:moveTo>
                <a:lnTo>
                  <a:pt x="67677" y="3755"/>
                </a:lnTo>
                <a:lnTo>
                  <a:pt x="111104" y="13413"/>
                </a:lnTo>
                <a:lnTo>
                  <a:pt x="119981" y="98621"/>
                </a:lnTo>
                <a:lnTo>
                  <a:pt x="117496" y="103011"/>
                </a:lnTo>
                <a:lnTo>
                  <a:pt x="84178" y="113994"/>
                </a:lnTo>
                <a:lnTo>
                  <a:pt x="45384" y="118597"/>
                </a:lnTo>
                <a:lnTo>
                  <a:pt x="22501" y="119814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1" name="Shape 131"/>
          <p:cNvGraphicFramePr/>
          <p:nvPr/>
        </p:nvGraphicFramePr>
        <p:xfrm>
          <a:off x="1136650" y="4260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{BF1984E0-342A-4360-A3C3-451FD0808BDD}</a:tableStyleId>
              </a:tblPr>
              <a:tblGrid>
                <a:gridCol w="1371600"/>
                <a:gridCol w="2019300"/>
                <a:gridCol w="1695450"/>
                <a:gridCol w="16954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CBE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Necklace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CBE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Ring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CBE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Bracelet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CBEBD"/>
                    </a:solidFill>
                  </a:tcPr>
                </a:tc>
              </a:tr>
              <a:tr h="370825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Perl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CBE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(Perl,Necklace)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(Perl,</a:t>
                      </a: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Ring)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(Perl,Bracelet)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0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Ruby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CBE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(Ruby,</a:t>
                      </a: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Necklace)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(Ruby,Ring)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(Ruby,Bracelet)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0EC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Java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CBE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89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(Java,</a:t>
                      </a: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Necklace)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(Java,</a:t>
                      </a: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Ring)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255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(Java,</a:t>
                      </a: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u="none" cap="none" strike="noStrike">
                          <a:solidFill>
                            <a:srgbClr val="2F2B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Bracelet)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2E1D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/>
        </p:nvSpPr>
        <p:spPr>
          <a:xfrm>
            <a:off x="405000" y="250825"/>
            <a:ext cx="8604300" cy="11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1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Mathematical</a:t>
            </a:r>
            <a:r>
              <a:rPr lang="en-US" sz="4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1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Foundations:</a:t>
            </a:r>
            <a:r>
              <a:rPr lang="en-US" sz="4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1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Relations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650239" y="1682052"/>
            <a:ext cx="7177405" cy="4307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domain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variable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its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possible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</a:p>
          <a:p>
            <a:pPr indent="-228600" lvl="0" marL="241300" marR="39497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A9A57C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relation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subset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Cartesian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domains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variables.</a:t>
            </a:r>
          </a:p>
          <a:p>
            <a:pPr indent="-233680" lvl="1" marL="538480" marR="132080" rtl="0" algn="l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Clr>
                <a:srgbClr val="9CBEBD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let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be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that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both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have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non-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negative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integers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as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their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domain</a:t>
            </a:r>
          </a:p>
          <a:p>
            <a:pPr indent="-5079" lvl="0" marL="3098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9CBEBD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2000">
                <a:solidFill>
                  <a:srgbClr val="9CBE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{(2,5),(3,10),(13,2),(6,10)}</a:t>
            </a:r>
            <a:r>
              <a:rPr lang="en-US" sz="20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20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one</a:t>
            </a:r>
            <a:r>
              <a:rPr lang="en-US" sz="20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relation</a:t>
            </a:r>
            <a:r>
              <a:rPr lang="en-US" sz="20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lang="en-US" sz="20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(x,</a:t>
            </a:r>
            <a:r>
              <a:rPr lang="en-US" sz="20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y)</a:t>
            </a:r>
          </a:p>
          <a:p>
            <a:pPr indent="-228600" lvl="0" marL="241300" marR="508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A9A57C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subset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Cartesian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domains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attributes.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Thus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r>
              <a:rPr b="1"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b="1"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mathematical</a:t>
            </a:r>
            <a:r>
              <a:rPr b="1" lang="en-US" sz="2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relation</a:t>
            </a: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indent="-228600" lvl="0" marL="241300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A9A57C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Synonyms:</a:t>
            </a:r>
          </a:p>
          <a:p>
            <a:pPr indent="-233680" lvl="1" marL="538480" marR="0" rtl="0" algn="l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Clr>
                <a:srgbClr val="9CBEBD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relation</a:t>
            </a:r>
          </a:p>
          <a:p>
            <a:pPr indent="-233680" lvl="1" marL="5384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CBEBD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Row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(record)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tuple</a:t>
            </a:r>
          </a:p>
          <a:p>
            <a:pPr indent="-233680" lvl="1" marL="538480" marR="0" rtl="0" algn="l">
              <a:lnSpc>
                <a:spcPct val="100000"/>
              </a:lnSpc>
              <a:spcBef>
                <a:spcPts val="480"/>
              </a:spcBef>
              <a:buClr>
                <a:srgbClr val="9CBEBD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Column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(field)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0" i="0" lang="en-US" sz="2000" u="none" cap="none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attribute</a:t>
            </a:r>
          </a:p>
        </p:txBody>
      </p:sp>
      <p:sp>
        <p:nvSpPr>
          <p:cNvPr id="138" name="Shape 138"/>
          <p:cNvSpPr/>
          <p:nvPr/>
        </p:nvSpPr>
        <p:spPr>
          <a:xfrm>
            <a:off x="8531778" y="5650208"/>
            <a:ext cx="71754" cy="395604"/>
          </a:xfrm>
          <a:custGeom>
            <a:pathLst>
              <a:path extrusionOk="0" h="120000" w="120000">
                <a:moveTo>
                  <a:pt x="118973" y="119812"/>
                </a:moveTo>
                <a:lnTo>
                  <a:pt x="51883" y="116058"/>
                </a:lnTo>
                <a:lnTo>
                  <a:pt x="8811" y="106403"/>
                </a:lnTo>
                <a:lnTo>
                  <a:pt x="0" y="21195"/>
                </a:lnTo>
                <a:lnTo>
                  <a:pt x="2463" y="16804"/>
                </a:lnTo>
                <a:lnTo>
                  <a:pt x="35491" y="5821"/>
                </a:lnTo>
                <a:lnTo>
                  <a:pt x="73942" y="1218"/>
                </a:lnTo>
                <a:lnTo>
                  <a:pt x="96618" y="0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9009307" y="5648955"/>
            <a:ext cx="71120" cy="395604"/>
          </a:xfrm>
          <a:custGeom>
            <a:pathLst>
              <a:path extrusionOk="0" h="120000" w="120000">
                <a:moveTo>
                  <a:pt x="0" y="0"/>
                </a:moveTo>
                <a:lnTo>
                  <a:pt x="67677" y="3755"/>
                </a:lnTo>
                <a:lnTo>
                  <a:pt x="111104" y="13413"/>
                </a:lnTo>
                <a:lnTo>
                  <a:pt x="119981" y="98621"/>
                </a:lnTo>
                <a:lnTo>
                  <a:pt x="117496" y="103011"/>
                </a:lnTo>
                <a:lnTo>
                  <a:pt x="84178" y="113994"/>
                </a:lnTo>
                <a:lnTo>
                  <a:pt x="45384" y="118597"/>
                </a:lnTo>
                <a:lnTo>
                  <a:pt x="22501" y="119814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8735154" y="5739125"/>
            <a:ext cx="14160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50500">
            <a:noAutofit/>
          </a:bodyPr>
          <a:lstStyle/>
          <a:p>
            <a:pPr indent="0" lvl="0" marL="12700" marR="0" rtl="0" algn="l">
              <a:lnSpc>
                <a:spcPct val="13675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Mathematical</a:t>
            </a:r>
            <a:r>
              <a:rPr b="0" i="0" lang="en-US" sz="4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Relations</a:t>
            </a: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47" name="Shape 147"/>
          <p:cNvSpPr txBox="1"/>
          <p:nvPr/>
        </p:nvSpPr>
        <p:spPr>
          <a:xfrm>
            <a:off x="650239" y="1690410"/>
            <a:ext cx="7326629" cy="31210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28600" lvl="0" marL="2413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tables,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as,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mathematical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relations,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order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tuples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does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matter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but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order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attributes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does.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buClr>
                <a:srgbClr val="A9A57C"/>
              </a:buClr>
              <a:buFont typeface="Arial"/>
              <a:buNone/>
            </a:pPr>
            <a:r>
              <a:t/>
            </a:r>
            <a:endParaRPr sz="4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41300" marR="217804" rtl="0" algn="l">
              <a:lnSpc>
                <a:spcPct val="100000"/>
              </a:lnSpc>
              <a:spcBef>
                <a:spcPts val="0"/>
              </a:spcBef>
              <a:buClr>
                <a:srgbClr val="A9A57C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domain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an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attribute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usually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includes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NULL,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which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indicates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attribute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unknown.</a:t>
            </a:r>
          </a:p>
        </p:txBody>
      </p:sp>
      <p:sp>
        <p:nvSpPr>
          <p:cNvPr id="148" name="Shape 148"/>
          <p:cNvSpPr/>
          <p:nvPr/>
        </p:nvSpPr>
        <p:spPr>
          <a:xfrm>
            <a:off x="8531778" y="5650208"/>
            <a:ext cx="71754" cy="395604"/>
          </a:xfrm>
          <a:custGeom>
            <a:pathLst>
              <a:path extrusionOk="0" h="120000" w="120000">
                <a:moveTo>
                  <a:pt x="118973" y="119812"/>
                </a:moveTo>
                <a:lnTo>
                  <a:pt x="51883" y="116058"/>
                </a:lnTo>
                <a:lnTo>
                  <a:pt x="8811" y="106403"/>
                </a:lnTo>
                <a:lnTo>
                  <a:pt x="0" y="21195"/>
                </a:lnTo>
                <a:lnTo>
                  <a:pt x="2463" y="16804"/>
                </a:lnTo>
                <a:lnTo>
                  <a:pt x="35491" y="5821"/>
                </a:lnTo>
                <a:lnTo>
                  <a:pt x="73942" y="1218"/>
                </a:lnTo>
                <a:lnTo>
                  <a:pt x="96618" y="0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9009307" y="5648955"/>
            <a:ext cx="71120" cy="395604"/>
          </a:xfrm>
          <a:custGeom>
            <a:pathLst>
              <a:path extrusionOk="0" h="120000" w="120000">
                <a:moveTo>
                  <a:pt x="0" y="0"/>
                </a:moveTo>
                <a:lnTo>
                  <a:pt x="67677" y="3755"/>
                </a:lnTo>
                <a:lnTo>
                  <a:pt x="111104" y="13413"/>
                </a:lnTo>
                <a:lnTo>
                  <a:pt x="119981" y="98621"/>
                </a:lnTo>
                <a:lnTo>
                  <a:pt x="117496" y="103011"/>
                </a:lnTo>
                <a:lnTo>
                  <a:pt x="84178" y="113994"/>
                </a:lnTo>
                <a:lnTo>
                  <a:pt x="45384" y="118597"/>
                </a:lnTo>
                <a:lnTo>
                  <a:pt x="22501" y="119814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50500">
            <a:noAutofit/>
          </a:bodyPr>
          <a:lstStyle/>
          <a:p>
            <a:pPr indent="0" lvl="0" marL="12700" marR="0" rtl="0" algn="l">
              <a:lnSpc>
                <a:spcPct val="13675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What</a:t>
            </a:r>
            <a:r>
              <a:rPr b="0" i="0" lang="en-US" sz="4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b="0" i="0" lang="en-US" sz="4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</a:t>
            </a:r>
            <a:r>
              <a:rPr b="0" i="0" lang="en-US" sz="4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Algebra?</a:t>
            </a:r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56" name="Shape 156"/>
          <p:cNvSpPr txBox="1"/>
          <p:nvPr/>
        </p:nvSpPr>
        <p:spPr>
          <a:xfrm>
            <a:off x="650239" y="1703683"/>
            <a:ext cx="7226300" cy="32169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ct val="100000"/>
              <a:buFont typeface="Arial"/>
              <a:buChar char="•"/>
            </a:pPr>
            <a:r>
              <a:rPr lang="en-US" sz="36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Mathematical</a:t>
            </a:r>
            <a:r>
              <a:rPr lang="en-US" sz="36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r>
              <a:rPr lang="en-US" sz="36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consisting</a:t>
            </a:r>
            <a:r>
              <a:rPr lang="en-US" sz="36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of:</a:t>
            </a:r>
          </a:p>
          <a:p>
            <a:pPr indent="-228600" lvl="0" marL="241300" marR="5080" rtl="0" algn="l">
              <a:lnSpc>
                <a:spcPct val="100000"/>
              </a:lnSpc>
              <a:spcBef>
                <a:spcPts val="3304"/>
              </a:spcBef>
              <a:spcAft>
                <a:spcPts val="0"/>
              </a:spcAft>
              <a:buClr>
                <a:srgbClr val="A9A57C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Operands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---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which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can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be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constructed.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6"/>
              </a:spcBef>
              <a:buClr>
                <a:srgbClr val="A9A57C"/>
              </a:buClr>
              <a:buFont typeface="Arial"/>
              <a:buNone/>
            </a:pPr>
            <a:r>
              <a:t/>
            </a:r>
            <a:endParaRPr sz="4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41300" marR="114935" rtl="0" algn="l">
              <a:lnSpc>
                <a:spcPct val="100000"/>
              </a:lnSpc>
              <a:spcBef>
                <a:spcPts val="0"/>
              </a:spcBef>
              <a:buClr>
                <a:srgbClr val="A9A57C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Operators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---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symbols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denoting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procedures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that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construct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given</a:t>
            </a:r>
            <a:r>
              <a:rPr lang="en-US" sz="28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values.</a:t>
            </a:r>
          </a:p>
        </p:txBody>
      </p:sp>
      <p:sp>
        <p:nvSpPr>
          <p:cNvPr id="157" name="Shape 157"/>
          <p:cNvSpPr/>
          <p:nvPr/>
        </p:nvSpPr>
        <p:spPr>
          <a:xfrm>
            <a:off x="8531778" y="5650208"/>
            <a:ext cx="71754" cy="395604"/>
          </a:xfrm>
          <a:custGeom>
            <a:pathLst>
              <a:path extrusionOk="0" h="120000" w="120000">
                <a:moveTo>
                  <a:pt x="118973" y="119812"/>
                </a:moveTo>
                <a:lnTo>
                  <a:pt x="51883" y="116058"/>
                </a:lnTo>
                <a:lnTo>
                  <a:pt x="8811" y="106403"/>
                </a:lnTo>
                <a:lnTo>
                  <a:pt x="0" y="21195"/>
                </a:lnTo>
                <a:lnTo>
                  <a:pt x="2463" y="16804"/>
                </a:lnTo>
                <a:lnTo>
                  <a:pt x="35491" y="5821"/>
                </a:lnTo>
                <a:lnTo>
                  <a:pt x="73942" y="1218"/>
                </a:lnTo>
                <a:lnTo>
                  <a:pt x="96618" y="0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9009307" y="5648955"/>
            <a:ext cx="71120" cy="395604"/>
          </a:xfrm>
          <a:custGeom>
            <a:pathLst>
              <a:path extrusionOk="0" h="120000" w="120000">
                <a:moveTo>
                  <a:pt x="0" y="0"/>
                </a:moveTo>
                <a:lnTo>
                  <a:pt x="67677" y="3755"/>
                </a:lnTo>
                <a:lnTo>
                  <a:pt x="111104" y="13413"/>
                </a:lnTo>
                <a:lnTo>
                  <a:pt x="119981" y="98621"/>
                </a:lnTo>
                <a:lnTo>
                  <a:pt x="117496" y="103011"/>
                </a:lnTo>
                <a:lnTo>
                  <a:pt x="84178" y="113994"/>
                </a:lnTo>
                <a:lnTo>
                  <a:pt x="45384" y="118597"/>
                </a:lnTo>
                <a:lnTo>
                  <a:pt x="22501" y="119814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