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5"/>
      <p:bold r:id="rId46"/>
      <p:italic r:id="rId47"/>
      <p:boldItalic r:id="rId48"/>
    </p:embeddedFont>
    <p:embeddedFont>
      <p:font typeface="Book Antiqua" panose="02040602050305030304" pitchFamily="18" charset="0"/>
      <p:regular r:id="rId49"/>
      <p:bold r:id="rId50"/>
      <p:italic r:id="rId51"/>
      <p:boldItalic r:id="rId52"/>
    </p:embeddedFont>
    <p:embeddedFont>
      <p:font typeface="宋体" panose="02010600030101010101" pitchFamily="2" charset="-122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PT Sans Narrow" panose="020B0604020202020204" charset="0"/>
      <p:regular r:id="rId58"/>
      <p:bold r:id="rId59"/>
    </p:embeddedFont>
    <p:embeddedFont>
      <p:font typeface="Open Sans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B80A955-AB17-4EEA-8200-552602BB3282}">
  <a:tblStyle styleId="{5B80A955-AB17-4EEA-8200-552602BB32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1F0EC"/>
          </a:solidFill>
        </a:fill>
      </a:tcStyle>
    </a:wholeTbl>
    <a:band1H>
      <a:tcStyle>
        <a:tcBdr/>
        <a:fill>
          <a:solidFill>
            <a:srgbClr val="E1E0D6"/>
          </a:solidFill>
        </a:fill>
      </a:tcStyle>
    </a:band1H>
    <a:band1V>
      <a:tcStyle>
        <a:tcBdr/>
        <a:fill>
          <a:solidFill>
            <a:srgbClr val="E1E0D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80" autoAdjust="0"/>
  </p:normalViewPr>
  <p:slideViewPr>
    <p:cSldViewPr snapToGrid="0">
      <p:cViewPr varScale="1">
        <p:scale>
          <a:sx n="67" d="100"/>
          <a:sy n="67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9688" y="736600"/>
            <a:ext cx="6537325" cy="3678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61987" y="4660900"/>
            <a:ext cx="5292600" cy="4413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885578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89725" tIns="44850" rIns="89725" bIns="44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885578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18675" tIns="0" rIns="186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  <p:sp>
        <p:nvSpPr>
          <p:cNvPr id="180" name="Shape 180"/>
          <p:cNvSpPr/>
          <p:nvPr/>
        </p:nvSpPr>
        <p:spPr>
          <a:xfrm>
            <a:off x="1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89725" tIns="44850" rIns="89725" bIns="44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1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89725" tIns="44850" rIns="89725" bIns="44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relation obtained from Hourly_Emps: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Hourly_Emps (</a:t>
            </a:r>
            <a:r>
              <a:rPr lang="en" sz="12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lang="en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name, lot, rating, hrly_wages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hrs_worked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1" u="sng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Notation</a:t>
            </a:r>
            <a:r>
              <a:rPr lang="en"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denote this relation schema by listing the attributes:   </a:t>
            </a:r>
            <a:r>
              <a:rPr lang="en"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SNLRWH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really the </a:t>
            </a:r>
            <a:r>
              <a:rPr lang="en" sz="1200" b="0" i="1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attributes {S,N,L,R,W,H}.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we will refer to all attributes of a relation by using the relation name.  (e.g., Hourly_Emps for SNLRWH)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FDs on Hourly_Emps: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lang="en"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is the key:   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          SNLRWH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" sz="1200" b="0" i="1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r>
              <a:rPr lang="en"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determines </a:t>
            </a:r>
            <a:r>
              <a:rPr lang="en" sz="1200" b="0" i="1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hrly_wages</a:t>
            </a:r>
            <a:r>
              <a:rPr lang="en"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   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        W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885578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89725" tIns="44850" rIns="89725" bIns="44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885578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18675" tIns="0" rIns="186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</a:p>
        </p:txBody>
      </p:sp>
      <p:sp>
        <p:nvSpPr>
          <p:cNvPr id="205" name="Shape 205"/>
          <p:cNvSpPr/>
          <p:nvPr/>
        </p:nvSpPr>
        <p:spPr>
          <a:xfrm>
            <a:off x="1" y="8686489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89725" tIns="44850" rIns="89725" bIns="44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" y="0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lIns="89725" tIns="44850" rIns="89725" bIns="44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 numbers in separate columns or in same field TELEPHONE</a:t>
            </a:r>
            <a:r>
              <a:rPr lang="en" b="1"/>
              <a:t>(S)</a:t>
            </a: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Attributes (Fields) which are dependent on one part of the Key </a:t>
            </a:r>
            <a:b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 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1NF : No multivalued attributes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2NF: No </a:t>
            </a:r>
            <a:r>
              <a:rPr lang="en-US"/>
              <a:t>partial dependencies + 1NF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3NF: No transitive dependencies + 2NF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between Rating and Wage 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Attributes (Fields) which are dependent on another </a:t>
            </a:r>
            <a:b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which is not the Key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 has mother table with hospital data and room number and the hospital table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 pulls out the room number from the mother table 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CREATE table commands - Identify the tables, constraints,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musician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instrument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album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song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performs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musiciantoinstrument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419600" y="1151334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419600" y="16311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81000" y="171450"/>
            <a:ext cx="7772400" cy="8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38200" y="1485900"/>
            <a:ext cx="3810000" cy="30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clipArt" idx="2"/>
          </p:nvPr>
        </p:nvSpPr>
        <p:spPr>
          <a:xfrm>
            <a:off x="4800600" y="1485900"/>
            <a:ext cx="3810000" cy="30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4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Models to Schema &amp;</a:t>
            </a:r>
            <a:br>
              <a:rPr lang="en" sz="44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44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Normal Form Refinement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94" name="Shape 94"/>
          <p:cNvSpPr txBox="1"/>
          <p:nvPr/>
        </p:nvSpPr>
        <p:spPr>
          <a:xfrm>
            <a:off x="2124650" y="2785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Adapted from Chapter 14 (Connolly &amp; Begg)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What’s wrong with this table?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68" name="Shape 168" descr="DS3-Figure 13-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371600"/>
            <a:ext cx="7512000" cy="28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1295400" y="4171950"/>
            <a:ext cx="6090000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redundancy of the the branch data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6858000" y="4629150"/>
            <a:ext cx="1905000" cy="3429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18200" cy="8574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Data Redundancy and Update Anomalies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95287" y="1221580"/>
            <a:ext cx="7300800" cy="3007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 that contain redundant information may potentially suffer from update anomalies.  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update anomalies include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Insertion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</a:p>
          <a:p>
            <a:pPr marL="640080" marR="0" lvl="1" indent="-233680" algn="l" rtl="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Modification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-1750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Data Redundancy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00" y="400050"/>
            <a:ext cx="9296100" cy="394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637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at the root of several problems associated with relational schemas:</a:t>
            </a:r>
          </a:p>
          <a:p>
            <a:pPr marR="0" lvl="2" indent="800100" algn="l" rtl="0"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Redundant storage</a:t>
            </a:r>
          </a:p>
          <a:p>
            <a:pPr marR="0" lvl="2" indent="800100" algn="l" rtl="0"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Insert/delete/update anomalies</a:t>
            </a:r>
          </a:p>
          <a:p>
            <a:pPr marL="342900" marR="0" lvl="0" indent="-226377" algn="l" rtl="0">
              <a:spcBef>
                <a:spcPts val="40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Integrity constraints, in particular</a:t>
            </a:r>
            <a:r>
              <a:rPr lang="en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functional dependencies</a:t>
            </a: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can be used to identify schemas with such problems and to suggest </a:t>
            </a:r>
            <a:r>
              <a:rPr lang="en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refinements</a:t>
            </a: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214630" algn="l" rtl="0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 of functional dependencies (FD)s in detecting redundancy:</a:t>
            </a:r>
          </a:p>
          <a:p>
            <a:pPr marR="0" lvl="2" indent="800100" algn="l" rtl="0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</a:pPr>
            <a:r>
              <a:rPr lang="en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relation R with 3 attributes, ABC.  </a:t>
            </a:r>
          </a:p>
          <a:p>
            <a:pPr marR="0" lvl="4" algn="l" rtl="0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FDs hold:   There is no redundancy.</a:t>
            </a:r>
          </a:p>
          <a:p>
            <a:pPr marR="0" lvl="4" algn="l" rtl="0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 →   B:   Several tuples can have the same A value, and if so, they’ll all have the same B value (</a:t>
            </a:r>
            <a:r>
              <a:rPr lang="en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191134" algn="l" rtl="0"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refinement technique:  </a:t>
            </a:r>
            <a:r>
              <a:rPr lang="en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decomposition</a:t>
            </a: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(replace relation ABC with, say, AB and BC, or AC and AB).</a:t>
            </a:r>
          </a:p>
          <a:p>
            <a:pPr marL="342900" marR="0" lvl="0" indent="-228600" algn="l" rtl="0"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SzPct val="10175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07"/>
              </a:spcBef>
              <a:buClr>
                <a:schemeClr val="accent1"/>
              </a:buClr>
              <a:buSzPct val="925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52400" y="-175025"/>
            <a:ext cx="8928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320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r>
              <a:rPr lang="en" sz="32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: R determines W in table {S,N,L,R,W,H} 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52400" y="544575"/>
            <a:ext cx="7495200" cy="13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Social Security #, Name, Lot, Rating, Wage, Hours per week 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990600"/>
            <a:ext cx="67056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5410200" y="2590800"/>
            <a:ext cx="1052400" cy="4002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6341499" y="2771775"/>
            <a:ext cx="2587200" cy="27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Functional dependency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-79400" y="2684425"/>
            <a:ext cx="8611200" cy="20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FDS S → {S,N,L,R,W,H} AND R → W</a:t>
            </a:r>
          </a:p>
          <a:p>
            <a:pPr marL="3429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Problems due to R  →    W :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" sz="2000" b="0" i="1" u="sng" strike="noStrike" cap="none">
                <a:latin typeface="Calibri"/>
                <a:ea typeface="Calibri"/>
                <a:cs typeface="Calibri"/>
                <a:sym typeface="Calibri"/>
              </a:rPr>
              <a:t>Update anomaly</a:t>
            </a:r>
            <a:r>
              <a:rPr lang="e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:  Can  we change W in just  the 1st  tuple of SNLRWH?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" sz="2000" b="0" i="1" u="sng" strike="noStrike" cap="none">
                <a:latin typeface="Calibri"/>
                <a:ea typeface="Calibri"/>
                <a:cs typeface="Calibri"/>
                <a:sym typeface="Calibri"/>
              </a:rPr>
              <a:t>Insertion anomaly</a:t>
            </a:r>
            <a:r>
              <a:rPr lang="e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:  What if we want to insert an employee and don’t know the hourly wage for his rating?</a:t>
            </a:r>
          </a:p>
          <a:p>
            <a:pPr marL="640080" marR="0" lvl="1" indent="-233680" algn="l" rtl="0">
              <a:spcBef>
                <a:spcPts val="400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lang="en" sz="2000" b="0" i="1" u="sng" strike="noStrike" cap="none">
                <a:latin typeface="Calibri"/>
                <a:ea typeface="Calibri"/>
                <a:cs typeface="Calibri"/>
                <a:sym typeface="Calibri"/>
              </a:rPr>
              <a:t>Deletion anomaly</a:t>
            </a:r>
            <a:r>
              <a:rPr lang="en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: If we delete all employees with rating 5, we lose the information about the wage for rating 5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0" y="-79772"/>
            <a:ext cx="7772400" cy="8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Solution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2662" y="922734"/>
            <a:ext cx="4754700" cy="18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3200400"/>
            <a:ext cx="4391100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0950" y="4012636"/>
            <a:ext cx="1127100" cy="10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5167296" y="2668525"/>
            <a:ext cx="2798999" cy="340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Hourly_Emps2</a:t>
            </a:r>
          </a:p>
        </p:txBody>
      </p:sp>
      <p:sp>
        <p:nvSpPr>
          <p:cNvPr id="216" name="Shape 216"/>
          <p:cNvSpPr/>
          <p:nvPr/>
        </p:nvSpPr>
        <p:spPr>
          <a:xfrm>
            <a:off x="1066800" y="3600450"/>
            <a:ext cx="1082700" cy="340500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Wages</a:t>
            </a:r>
          </a:p>
        </p:txBody>
      </p:sp>
      <p:sp>
        <p:nvSpPr>
          <p:cNvPr id="217" name="Shape 217"/>
          <p:cNvSpPr/>
          <p:nvPr/>
        </p:nvSpPr>
        <p:spPr>
          <a:xfrm>
            <a:off x="4707932" y="135731"/>
            <a:ext cx="3352800" cy="623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smaller tables removes update anomolies</a:t>
            </a:r>
          </a:p>
        </p:txBody>
      </p:sp>
      <p:sp>
        <p:nvSpPr>
          <p:cNvPr id="218" name="Shape 218"/>
          <p:cNvSpPr/>
          <p:nvPr/>
        </p:nvSpPr>
        <p:spPr>
          <a:xfrm>
            <a:off x="990600" y="1314450"/>
            <a:ext cx="1828800" cy="346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REPLACE: </a:t>
            </a:r>
          </a:p>
        </p:txBody>
      </p:sp>
      <p:sp>
        <p:nvSpPr>
          <p:cNvPr id="219" name="Shape 219"/>
          <p:cNvSpPr/>
          <p:nvPr/>
        </p:nvSpPr>
        <p:spPr>
          <a:xfrm>
            <a:off x="900112" y="2891063"/>
            <a:ext cx="1828800" cy="3468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WITH: 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28600" y="-98825"/>
            <a:ext cx="87255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Normal Form: Codd’s Objectives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590550"/>
            <a:ext cx="83322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the collection of relations from undesirable insertion, update and deletion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schema has duplicated data in multiple rows </a:t>
            </a:r>
          </a:p>
          <a:p>
            <a:pPr marL="1005839" marR="0" lvl="2" indent="-231139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Forced to update/delete all copies of a piece of data</a:t>
            </a:r>
          </a:p>
          <a:p>
            <a:pPr marL="1005839" marR="0" lvl="2" indent="-231139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you know you got all copies of it?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the need for restructuring the collection of relations 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an extensible design now as oppose to later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the relational model more informative to users 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Cleaner model should be easier to understand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the collection of relations neutral to the query statistics </a:t>
            </a:r>
          </a:p>
          <a:p>
            <a:pPr marL="640080" marR="0" lvl="1" indent="-233680" algn="l" rtl="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Designed for general purpose querying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-988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First Normal Form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666750"/>
            <a:ext cx="82308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 in a relation must contain the same number of fields </a:t>
            </a:r>
          </a:p>
          <a:p>
            <a:pPr marL="3429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domain of each attribute must be the same </a:t>
            </a:r>
          </a:p>
          <a:p>
            <a:pPr marL="3429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value of each attribute contains only a single value</a:t>
            </a:r>
          </a:p>
          <a:p>
            <a:pPr marL="3429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attributes are sets</a:t>
            </a:r>
          </a:p>
          <a:p>
            <a:pPr marL="640080" marR="0" lvl="1" indent="-233680" algn="l" rtl="0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repeating groups 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-988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Levels of Normal Form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6200" y="666750"/>
            <a:ext cx="8738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Level 1: </a:t>
            </a:r>
            <a:r>
              <a:rPr lang="en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repeating entities or group of elements  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Do not have multiple columns representing the same type of entity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Primary key that represents the entity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Example: Table mother (MotherName varchar(40), child1 varchar(20), child2(varchar(20)…child8 varchar(20))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CREATE 3 tables: Mother, Children and Offspring </a:t>
            </a:r>
          </a:p>
          <a:p>
            <a:pPr marL="1005839" marR="0" lvl="2" indent="-231139" algn="l" rtl="0"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Offspring links Mother and Children together</a:t>
            </a:r>
          </a:p>
          <a:p>
            <a:pPr marL="640080" marR="0" lvl="1" indent="-233680" algn="l" rtl="0">
              <a:spcBef>
                <a:spcPts val="40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 CREATE 2 tables where the Child relation has a foreign key to the Mother relation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2 table solution 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084527" y="628650"/>
            <a:ext cx="2996100" cy="1771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Mother, and a Table Child</a:t>
            </a:r>
          </a:p>
          <a:p>
            <a:pPr marL="342900" marR="0" lvl="1" indent="-342900" algn="l" rtl="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foreign key that links Child to Mother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990600" y="3028950"/>
          <a:ext cx="2540000" cy="169176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228600" y="628650"/>
          <a:ext cx="57912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 FIRST NORMAL FORM  (1NF) – DUPLICATES ENTITIES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Shape 249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aphicFrame>
        <p:nvGraphicFramePr>
          <p:cNvPr id="250" name="Shape 250"/>
          <p:cNvGraphicFramePr/>
          <p:nvPr/>
        </p:nvGraphicFramePr>
        <p:xfrm>
          <a:off x="4440046" y="2472689"/>
          <a:ext cx="2720225" cy="22556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8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3 table solution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6200" y="2914650"/>
            <a:ext cx="3276600" cy="222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Mother, Table Offspring and a Table Children</a:t>
            </a:r>
          </a:p>
          <a:p>
            <a:pPr marL="342900" marR="0" lvl="1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Link them together via a unique representation (social security number)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Shape 257"/>
          <p:cNvGraphicFramePr/>
          <p:nvPr/>
        </p:nvGraphicFramePr>
        <p:xfrm>
          <a:off x="3276600" y="2857500"/>
          <a:ext cx="3048000" cy="22556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Parent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Offspring Id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8" name="Shape 258"/>
          <p:cNvGraphicFramePr/>
          <p:nvPr/>
        </p:nvGraphicFramePr>
        <p:xfrm>
          <a:off x="6299200" y="228600"/>
          <a:ext cx="2540000" cy="169176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9" name="Shape 259"/>
          <p:cNvGraphicFramePr/>
          <p:nvPr/>
        </p:nvGraphicFramePr>
        <p:xfrm>
          <a:off x="6477000" y="2228850"/>
          <a:ext cx="2362200" cy="246904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Offspring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Offspring Name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0" name="Shape 260"/>
          <p:cNvGraphicFramePr/>
          <p:nvPr/>
        </p:nvGraphicFramePr>
        <p:xfrm>
          <a:off x="228600" y="628650"/>
          <a:ext cx="57912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 FIRST NORMAL FORM  (1NF) – DUPLICATES ENTITIES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Shape 261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-98821"/>
            <a:ext cx="7620000" cy="857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ER Process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228600" y="1028700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to start 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9453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make an ER model from a verbal description you need to identify</a:t>
            </a:r>
          </a:p>
          <a:p>
            <a:pPr marL="640080" marR="0" lvl="1" indent="-23368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</a:p>
          <a:p>
            <a:pPr marL="640080" marR="0" lvl="1" indent="-23368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</a:p>
          <a:p>
            <a:pPr marL="640080" marR="0" lvl="1" indent="-23368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</a:p>
          <a:p>
            <a:pPr marL="640080" marR="0" lvl="1" indent="-233680" algn="l" rtl="0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Multiplicity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3"/>
          </p:nvPr>
        </p:nvSpPr>
        <p:spPr>
          <a:xfrm>
            <a:off x="4419600" y="1028700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72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guidelines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4"/>
          </p:nvPr>
        </p:nvSpPr>
        <p:spPr>
          <a:xfrm>
            <a:off x="4419600" y="1097756"/>
            <a:ext cx="3657600" cy="296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entities are things or objects they are often nouns in the description</a:t>
            </a:r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 are facts or properties, and so are often nouns also</a:t>
            </a:r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Verbs often describe relationships between entities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-226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Benefits of 1NF 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Minimize duplicated data 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Beneficial when you want to extend your database by adding more concepts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Example: Say you now want to model the father relationship ? 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With the unnormalized NF solution you are forced to duplicate all of the offspring data in the father relation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00"/>
              </a:spcBef>
              <a:buClr>
                <a:schemeClr val="accent2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28600" y="-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Adding the Father Relation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5943600" y="647700"/>
            <a:ext cx="3136800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Forced to duplicate child data in both mother and father relationship 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Leads to errors in child data during updates and deletions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to query child data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Limits schema</a:t>
            </a:r>
          </a:p>
          <a:p>
            <a:pPr marL="640080" marR="0" lvl="1" indent="-233680" algn="l" rtl="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children?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228600" y="628650"/>
          <a:ext cx="57912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 FIRST NORMAL FORM  (1NF) – DUPLICATES ENTITIES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6" name="Shape 276"/>
          <p:cNvGraphicFramePr/>
          <p:nvPr/>
        </p:nvGraphicFramePr>
        <p:xfrm>
          <a:off x="228600" y="2914650"/>
          <a:ext cx="57912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NOT  FIRST NORMAL FORM  (1NF) – DUPLICATES ENTITIES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 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Child4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Sam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NULL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" name="Shape 277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-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1NF with Father Relation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4191000" y="732006"/>
          <a:ext cx="2057400" cy="190512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 Name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4" name="Shape 284"/>
          <p:cNvGraphicFramePr/>
          <p:nvPr/>
        </p:nvGraphicFramePr>
        <p:xfrm>
          <a:off x="990600" y="732006"/>
          <a:ext cx="1930400" cy="190512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  Name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Sam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Sal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Hal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Ed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5" name="Shape 285"/>
          <p:cNvSpPr txBox="1"/>
          <p:nvPr/>
        </p:nvSpPr>
        <p:spPr>
          <a:xfrm>
            <a:off x="6629400" y="731996"/>
            <a:ext cx="1676400" cy="39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Family Table contains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Mapping between mother and offspring  and father and offspring</a:t>
            </a:r>
          </a:p>
        </p:txBody>
      </p:sp>
      <p:sp>
        <p:nvSpPr>
          <p:cNvPr id="286" name="Shape 286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graphicFrame>
        <p:nvGraphicFramePr>
          <p:cNvPr id="287" name="Shape 287"/>
          <p:cNvGraphicFramePr/>
          <p:nvPr/>
        </p:nvGraphicFramePr>
        <p:xfrm>
          <a:off x="381000" y="2766302"/>
          <a:ext cx="6096000" cy="22556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Offsring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Father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Mother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Alice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George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Fred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Ava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23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Kayla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17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Harry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25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Another 1NF Example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647850"/>
            <a:ext cx="6764999" cy="18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75" y="2705225"/>
            <a:ext cx="673117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1NF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952650"/>
            <a:ext cx="7086299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284675" y="3848250"/>
            <a:ext cx="2762100" cy="94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⇒ Redundancy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1NF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9050"/>
            <a:ext cx="86106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724050"/>
            <a:ext cx="472012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284675" y="3848250"/>
            <a:ext cx="2762100" cy="94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⇒ Redundancy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5921600" y="1638450"/>
            <a:ext cx="3297300" cy="94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Remove redundant rows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Second normal form 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77300" y="476250"/>
            <a:ext cx="87768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615"/>
              <a:buFont typeface="Arial"/>
              <a:buChar char="•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must be in first normal form </a:t>
            </a:r>
          </a:p>
          <a:p>
            <a:pPr marL="640080" marR="0" lvl="1" indent="-23368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Arial"/>
              <a:buChar char="•"/>
            </a:pPr>
            <a:r>
              <a:rPr lang="en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have eliminated group sets</a:t>
            </a:r>
          </a:p>
          <a:p>
            <a:pPr marL="640080" marR="0" lvl="1" indent="-23368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Arial"/>
              <a:buChar char="•"/>
            </a:pPr>
            <a:r>
              <a:rPr lang="en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tuple has a unique key 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ct val="99615"/>
              <a:buFont typeface="Arial"/>
              <a:buChar char="•"/>
            </a:pPr>
            <a:r>
              <a:rPr lang="en" sz="259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field not in the primary key provides a fact about the entity represented via the (entire) primary key </a:t>
            </a:r>
          </a:p>
          <a:p>
            <a:pPr marL="640080" marR="0" lvl="1" indent="-23368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Arial"/>
              <a:buChar char="•"/>
            </a:pPr>
            <a:r>
              <a:rPr lang="en" sz="18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primary key must be minimal – no extra fields </a:t>
            </a:r>
          </a:p>
          <a:p>
            <a:pPr marL="640080" marR="0" lvl="1" indent="-23368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rgbClr val="FF0000"/>
              </a:buClr>
              <a:buSzPct val="97368"/>
              <a:buFont typeface="Arial"/>
              <a:buChar char="•"/>
            </a:pPr>
            <a:r>
              <a:rPr lang="en" sz="1850" b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partial dependency</a:t>
            </a:r>
            <a:r>
              <a:rPr lang="en" sz="1850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on  the primary key</a:t>
            </a:r>
            <a:r>
              <a:rPr lang="en" sz="1665" u="sng">
                <a:solidFill>
                  <a:srgbClr val="FF0000"/>
                </a:solidFill>
              </a:rPr>
              <a:t> </a:t>
            </a:r>
            <a:r>
              <a:rPr lang="en" sz="1665" i="1" u="sng">
                <a:solidFill>
                  <a:srgbClr val="FF0000"/>
                </a:solidFill>
              </a:rPr>
              <a:t>(</a:t>
            </a:r>
            <a:r>
              <a:rPr lang="en" sz="1665" b="0" i="1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applies to composite primary key)</a:t>
            </a:r>
            <a:r>
              <a:rPr lang="en" sz="1665" b="0" i="0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000000"/>
              </a:buClr>
              <a:buSzPct val="99615"/>
              <a:buFont typeface="Arial"/>
              <a:buChar char="•"/>
            </a:pPr>
            <a:r>
              <a:rPr lang="en" sz="259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Helps you identify a relation that may represent more than one entity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518"/>
              </a:spcBef>
              <a:buClr>
                <a:srgbClr val="000000"/>
              </a:buClr>
              <a:buSzPct val="99615"/>
              <a:buFont typeface="Arial"/>
              <a:buChar char="•"/>
            </a:pPr>
            <a:r>
              <a:rPr lang="en" sz="259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fields must be functionally dependent on the complete primary key</a:t>
            </a:r>
          </a:p>
        </p:txBody>
      </p:sp>
      <p:sp>
        <p:nvSpPr>
          <p:cNvPr id="320" name="Shape 320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2286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 2NF vs. Not 2NF</a:t>
            </a:r>
          </a:p>
        </p:txBody>
      </p:sp>
      <p:graphicFrame>
        <p:nvGraphicFramePr>
          <p:cNvPr id="327" name="Shape 327"/>
          <p:cNvGraphicFramePr/>
          <p:nvPr/>
        </p:nvGraphicFramePr>
        <p:xfrm>
          <a:off x="1219200" y="742950"/>
          <a:ext cx="56515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but NOT  2ndNORMAL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 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Hospital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Address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MGH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TMC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Cambridge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Brighton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Mayo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Allston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8" name="Shape 328"/>
          <p:cNvGraphicFramePr/>
          <p:nvPr/>
        </p:nvGraphicFramePr>
        <p:xfrm>
          <a:off x="228600" y="2937510"/>
          <a:ext cx="43434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 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 Id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4953000" y="2971800"/>
          <a:ext cx="3429000" cy="190512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0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Hospital 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Address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MGH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TMC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Cambridge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Mayo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Allston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0" name="Shape 330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Another 2NF Example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77300" y="3982275"/>
            <a:ext cx="8776800" cy="100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518"/>
              </a:spcBef>
              <a:buClr>
                <a:srgbClr val="000000"/>
              </a:buClr>
              <a:buSzPct val="117727"/>
              <a:buFont typeface="Arial"/>
              <a:buChar char="•"/>
            </a:pPr>
            <a:r>
              <a:rPr lang="en" b="1">
                <a:solidFill>
                  <a:srgbClr val="000000"/>
                </a:solidFill>
              </a:rPr>
              <a:t>CourseName</a:t>
            </a:r>
            <a:r>
              <a:rPr lang="en">
                <a:solidFill>
                  <a:srgbClr val="000000"/>
                </a:solidFill>
              </a:rPr>
              <a:t> does </a:t>
            </a:r>
            <a:r>
              <a:rPr lang="en">
                <a:solidFill>
                  <a:srgbClr val="FF0000"/>
                </a:solidFill>
              </a:rPr>
              <a:t>NOT </a:t>
            </a:r>
            <a:r>
              <a:rPr lang="en">
                <a:solidFill>
                  <a:srgbClr val="000000"/>
                </a:solidFill>
              </a:rPr>
              <a:t>depend on the </a:t>
            </a:r>
            <a:r>
              <a:rPr lang="en" b="1">
                <a:solidFill>
                  <a:srgbClr val="000000"/>
                </a:solidFill>
              </a:rPr>
              <a:t>whole PK; </a:t>
            </a:r>
            <a:r>
              <a:rPr lang="en">
                <a:solidFill>
                  <a:srgbClr val="000000"/>
                </a:solidFill>
              </a:rPr>
              <a:t>only on part of the keys CID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00" y="781500"/>
            <a:ext cx="8019601" cy="30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2NF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6450"/>
            <a:ext cx="5744901" cy="25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75" y="2395250"/>
            <a:ext cx="4438724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1297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Conceptual model (ER) steps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entity types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Identify relationship types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and associate attributes with entity or relationship types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attribute domains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candidate, primary, and alternate key attributes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use of enhanced modeling concepts (optional step)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conceptual model against user transactions 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conceptual data model with user 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4600" b="0" i="0" u="none" strike="noStrike" cap="none" baseline="30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rd</a:t>
            </a: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Normal Form 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26650" y="742950"/>
            <a:ext cx="8789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32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dependencies between 2  non-key attributes 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Typically the form most database developers strive to be at</a:t>
            </a:r>
          </a:p>
          <a:p>
            <a:pPr marL="3429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•"/>
            </a:pPr>
            <a:r>
              <a:rPr lang="en" sz="36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Bill Kent quote: </a:t>
            </a:r>
          </a:p>
          <a:p>
            <a:pPr marL="411480" marR="0" lvl="1" indent="-5080" algn="l" rtl="0">
              <a:spcBef>
                <a:spcPts val="68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" sz="3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Every non-key attribute must provide a fact about the key, the whole key and nothing but the key</a:t>
            </a:r>
          </a:p>
        </p:txBody>
      </p:sp>
      <p:sp>
        <p:nvSpPr>
          <p:cNvPr id="354" name="Shape 354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52400" y="-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 3NF vs. Not 3NF (but 2NF)</a:t>
            </a:r>
          </a:p>
        </p:txBody>
      </p:sp>
      <p:graphicFrame>
        <p:nvGraphicFramePr>
          <p:cNvPr id="361" name="Shape 361"/>
          <p:cNvGraphicFramePr/>
          <p:nvPr/>
        </p:nvGraphicFramePr>
        <p:xfrm>
          <a:off x="76200" y="742950"/>
          <a:ext cx="48768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0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Name 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Room Number 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Shape 362"/>
          <p:cNvGraphicFramePr/>
          <p:nvPr/>
        </p:nvGraphicFramePr>
        <p:xfrm>
          <a:off x="5181600" y="857250"/>
          <a:ext cx="3429000" cy="190512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0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 or 3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Hospital 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Hospital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Address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BIDMC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MGH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Boston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TMC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Cambridge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Mayo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Allston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3" name="Shape 363"/>
          <p:cNvGraphicFramePr/>
          <p:nvPr/>
        </p:nvGraphicFramePr>
        <p:xfrm>
          <a:off x="152400" y="2998470"/>
          <a:ext cx="4724400" cy="2187080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2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0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 sz="1400" baseline="3000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Mother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 First Name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Last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Name 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Registration Id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Elsa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General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Golda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Major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Viola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Funt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Iris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Batter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Daisy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4" name="Shape 364"/>
          <p:cNvGraphicFramePr/>
          <p:nvPr/>
        </p:nvGraphicFramePr>
        <p:xfrm>
          <a:off x="5257801" y="2971800"/>
          <a:ext cx="3505200" cy="2223845"/>
        </p:xfrm>
        <a:graphic>
          <a:graphicData uri="http://schemas.openxmlformats.org/drawingml/2006/table">
            <a:tbl>
              <a:tblPr firstRow="1" bandRow="1">
                <a:noFill/>
                <a:tableStyleId>{5B80A955-AB17-4EEA-8200-552602BB3282}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25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 sz="1400" u="none" baseline="3000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" sz="1400" u="none">
                          <a:solidFill>
                            <a:srgbClr val="000000"/>
                          </a:solidFill>
                        </a:rPr>
                        <a:t> Normal Form </a:t>
                      </a:r>
                    </a:p>
                  </a:txBody>
                  <a:tcPr marL="91450" marR="91450" marT="34300" marB="343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sng">
                          <a:solidFill>
                            <a:srgbClr val="000000"/>
                          </a:solidFill>
                        </a:rPr>
                        <a:t>Registration 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Hospital Id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Room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36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41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32</a:t>
                      </a: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5" name="Shape 365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Another 3NF Example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52400" y="3652550"/>
            <a:ext cx="8776800" cy="100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68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Every non-key attribute must provide a fact about the key, the whole key and nothing but the key!!</a:t>
            </a:r>
          </a:p>
        </p:txBody>
      </p:sp>
      <p:sp>
        <p:nvSpPr>
          <p:cNvPr id="372" name="Shape 372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1650"/>
            <a:ext cx="8839200" cy="28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57200" y="-133350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>
                <a:solidFill>
                  <a:srgbClr val="FF0000"/>
                </a:solidFill>
              </a:rPr>
              <a:t>Achieving 3NF</a:t>
            </a:r>
          </a:p>
        </p:txBody>
      </p:sp>
      <p:sp>
        <p:nvSpPr>
          <p:cNvPr id="379" name="Shape 379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550" y="3086250"/>
            <a:ext cx="5485374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5624"/>
            <a:ext cx="5853775" cy="229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Normal Form Tips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your attributes in your tables and ensure that they are facts about the complete key and only the complete key 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duplicating groups in a table </a:t>
            </a:r>
          </a:p>
          <a:p>
            <a:pPr marL="342900" marR="0" lvl="0" indent="-228600" algn="l" rtl="0">
              <a:spcBef>
                <a:spcPts val="56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many to many relationships up into 2 many to 1 relationships by identifying the relation that  maps them together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dt" idx="10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Murach's MySQL, C10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ftr" idx="11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395" name="Shape 395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71550"/>
            <a:ext cx="6932700" cy="31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457200" y="-2262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Normal Form Summary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dt" idx="10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Murach's MySQL, C10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ftr" idx="11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404" name="Shape 404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36</a:t>
            </a:fld>
            <a:endParaRPr lang="en"/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200" y="240625"/>
            <a:ext cx="8236800" cy="39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MODEL TO SQL SCHEMA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8C8B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Shape 412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 lang="e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 to model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university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 a number of departments. Each department offers several majors. A number of courses make up each major. Students declare a particular major and take courses towards the completion of that major. Each course is taught by a lecturer from the appropriate department, and each lecturer tutors a group of students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Example: Entities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consists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number of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departments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Each department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offers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several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majors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A number of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courses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 each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major. Students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particular major and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courses towards the completion of that major. Each course is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taught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a </a:t>
            </a:r>
            <a:r>
              <a:rPr lang="en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lecturer 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appropriate department, and each lecturer </a:t>
            </a:r>
            <a:r>
              <a:rPr lang="en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tutors</a:t>
            </a: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group of students</a:t>
            </a:r>
          </a:p>
        </p:txBody>
      </p:sp>
      <p:sp>
        <p:nvSpPr>
          <p:cNvPr id="426" name="Shape 426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3600" b="1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Logical database design for the relational model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Derive relations for logical data model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relations using normalization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relations against user transactions</a:t>
            </a:r>
          </a:p>
          <a:p>
            <a:pPr marL="3429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integrity constraints</a:t>
            </a:r>
          </a:p>
          <a:p>
            <a:pPr marL="342900" marR="0" lvl="0" indent="-2286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Entities</a:t>
            </a:r>
          </a:p>
        </p:txBody>
      </p:sp>
      <p:sp>
        <p:nvSpPr>
          <p:cNvPr id="432" name="Shape 432"/>
          <p:cNvSpPr/>
          <p:nvPr/>
        </p:nvSpPr>
        <p:spPr>
          <a:xfrm>
            <a:off x="1295400" y="1988645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</a:p>
        </p:txBody>
      </p:sp>
      <p:sp>
        <p:nvSpPr>
          <p:cNvPr id="433" name="Shape 433"/>
          <p:cNvSpPr/>
          <p:nvPr/>
        </p:nvSpPr>
        <p:spPr>
          <a:xfrm>
            <a:off x="3470128" y="1988645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</a:p>
        </p:txBody>
      </p:sp>
      <p:sp>
        <p:nvSpPr>
          <p:cNvPr id="434" name="Shape 434"/>
          <p:cNvSpPr/>
          <p:nvPr/>
        </p:nvSpPr>
        <p:spPr>
          <a:xfrm>
            <a:off x="3505200" y="3429000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</p:txBody>
      </p:sp>
      <p:sp>
        <p:nvSpPr>
          <p:cNvPr id="435" name="Shape 435"/>
          <p:cNvSpPr/>
          <p:nvPr/>
        </p:nvSpPr>
        <p:spPr>
          <a:xfrm>
            <a:off x="6400800" y="2999906"/>
            <a:ext cx="10668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</a:p>
        </p:txBody>
      </p:sp>
      <p:sp>
        <p:nvSpPr>
          <p:cNvPr id="436" name="Shape 436"/>
          <p:cNvSpPr/>
          <p:nvPr/>
        </p:nvSpPr>
        <p:spPr>
          <a:xfrm>
            <a:off x="6248400" y="1828800"/>
            <a:ext cx="10668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14539" y="910971"/>
            <a:ext cx="5711100" cy="7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do we add: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     Department offers several  majors </a:t>
            </a:r>
          </a:p>
        </p:txBody>
      </p:sp>
      <p:sp>
        <p:nvSpPr>
          <p:cNvPr id="438" name="Shape 438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  <p:sp>
        <p:nvSpPr>
          <p:cNvPr id="439" name="Shape 439"/>
          <p:cNvSpPr/>
          <p:nvPr/>
        </p:nvSpPr>
        <p:spPr>
          <a:xfrm>
            <a:off x="1295400" y="3342806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Relationships</a:t>
            </a:r>
          </a:p>
        </p:txBody>
      </p:sp>
      <p:sp>
        <p:nvSpPr>
          <p:cNvPr id="445" name="Shape 445"/>
          <p:cNvSpPr/>
          <p:nvPr/>
        </p:nvSpPr>
        <p:spPr>
          <a:xfrm>
            <a:off x="914400" y="1828800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</a:p>
        </p:txBody>
      </p:sp>
      <p:sp>
        <p:nvSpPr>
          <p:cNvPr id="446" name="Shape 446"/>
          <p:cNvSpPr/>
          <p:nvPr/>
        </p:nvSpPr>
        <p:spPr>
          <a:xfrm>
            <a:off x="3683832" y="1819431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Dept.</a:t>
            </a:r>
          </a:p>
        </p:txBody>
      </p:sp>
      <p:sp>
        <p:nvSpPr>
          <p:cNvPr id="447" name="Shape 447"/>
          <p:cNvSpPr/>
          <p:nvPr/>
        </p:nvSpPr>
        <p:spPr>
          <a:xfrm>
            <a:off x="3733800" y="3380281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</a:t>
            </a:r>
          </a:p>
        </p:txBody>
      </p:sp>
      <p:sp>
        <p:nvSpPr>
          <p:cNvPr id="448" name="Shape 448"/>
          <p:cNvSpPr/>
          <p:nvPr/>
        </p:nvSpPr>
        <p:spPr>
          <a:xfrm>
            <a:off x="6400800" y="2999906"/>
            <a:ext cx="10668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</a:p>
        </p:txBody>
      </p:sp>
      <p:sp>
        <p:nvSpPr>
          <p:cNvPr id="449" name="Shape 449"/>
          <p:cNvSpPr/>
          <p:nvPr/>
        </p:nvSpPr>
        <p:spPr>
          <a:xfrm>
            <a:off x="6248400" y="1828800"/>
            <a:ext cx="10668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62139" y="834771"/>
            <a:ext cx="5711100" cy="7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How do we add relationships: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     Department offers several  majors </a:t>
            </a:r>
          </a:p>
        </p:txBody>
      </p:sp>
      <p:sp>
        <p:nvSpPr>
          <p:cNvPr id="451" name="Shape 451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  <p:cxnSp>
        <p:nvCxnSpPr>
          <p:cNvPr id="452" name="Shape 452"/>
          <p:cNvCxnSpPr>
            <a:stCxn id="446" idx="1"/>
            <a:endCxn id="445" idx="3"/>
          </p:cNvCxnSpPr>
          <p:nvPr/>
        </p:nvCxnSpPr>
        <p:spPr>
          <a:xfrm flipH="1">
            <a:off x="1828932" y="2162331"/>
            <a:ext cx="1854900" cy="9300"/>
          </a:xfrm>
          <a:prstGeom prst="straightConnector1">
            <a:avLst/>
          </a:prstGeom>
          <a:noFill/>
          <a:ln w="12700" cap="flat" cmpd="sng">
            <a:solidFill>
              <a:srgbClr val="A6A17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Shape 453"/>
          <p:cNvSpPr/>
          <p:nvPr/>
        </p:nvSpPr>
        <p:spPr>
          <a:xfrm rot="-5400000">
            <a:off x="2190750" y="1847850"/>
            <a:ext cx="3429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2588323" y="1885331"/>
            <a:ext cx="7515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</a:t>
            </a:r>
          </a:p>
        </p:txBody>
      </p:sp>
      <p:sp>
        <p:nvSpPr>
          <p:cNvPr id="455" name="Shape 455"/>
          <p:cNvSpPr/>
          <p:nvPr/>
        </p:nvSpPr>
        <p:spPr>
          <a:xfrm>
            <a:off x="1371600" y="3380281"/>
            <a:ext cx="914400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B785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457200" y="535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Model to SQL Tables?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tables for the entities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tables for the relationships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table name, field names and data types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primary keys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foreign keys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behavior for DELETE/UPATE operations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 other column and table constraints 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 allowed for field?</a:t>
            </a:r>
          </a:p>
          <a:p>
            <a:pPr marL="640080" marR="0" lvl="1" indent="-23368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 value for a field?</a:t>
            </a:r>
          </a:p>
          <a:p>
            <a:pPr marL="640080" marR="0" lvl="1" indent="-233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" y="33925"/>
            <a:ext cx="8826900" cy="59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UML Model to Relational Schema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129" name="Shape 129" descr="C16NT02"/>
          <p:cNvPicPr preferRelativeResize="0"/>
          <p:nvPr/>
        </p:nvPicPr>
        <p:blipFill rotWithShape="1">
          <a:blip r:embed="rId3">
            <a:alphaModFix/>
          </a:blip>
          <a:srcRect l="-877" t="5829"/>
          <a:stretch/>
        </p:blipFill>
        <p:spPr>
          <a:xfrm>
            <a:off x="457200" y="632720"/>
            <a:ext cx="6553200" cy="43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68600" y="205975"/>
            <a:ext cx="7608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Representation of superclass / subclass relationship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137" name="Shape 137" descr="C16NT01"/>
          <p:cNvPicPr preferRelativeResize="0"/>
          <p:nvPr/>
        </p:nvPicPr>
        <p:blipFill rotWithShape="1">
          <a:blip r:embed="rId3">
            <a:alphaModFix/>
          </a:blip>
          <a:srcRect l="-1132" t="16534"/>
          <a:stretch/>
        </p:blipFill>
        <p:spPr>
          <a:xfrm>
            <a:off x="470450" y="1329924"/>
            <a:ext cx="7872000" cy="30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549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4600" b="0" i="0" u="none" strike="noStrike" cap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Classwork: Convert  UML to a relational schema</a:t>
            </a:r>
          </a:p>
        </p:txBody>
      </p:sp>
      <p:pic>
        <p:nvPicPr>
          <p:cNvPr id="144" name="Shape 1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17763"/>
          <a:stretch/>
        </p:blipFill>
        <p:spPr>
          <a:xfrm>
            <a:off x="1143000" y="1371600"/>
            <a:ext cx="6400800" cy="3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 rot="-5400000">
            <a:off x="7856120" y="1188749"/>
            <a:ext cx="1828800" cy="3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Murach's MySQL, C10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 rot="-5400000">
            <a:off x="7882820" y="2990910"/>
            <a:ext cx="1775400" cy="36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2015, Mike Murach &amp; Associates, Inc.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5" y="515554"/>
            <a:ext cx="7205700" cy="4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22312" y="4114800"/>
            <a:ext cx="7659600" cy="87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n"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SCHEMA REFINEMENT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22312" y="2889647"/>
            <a:ext cx="6135600" cy="122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8C8B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sldNum" idx="12"/>
          </p:nvPr>
        </p:nvSpPr>
        <p:spPr>
          <a:xfrm>
            <a:off x="8531788" y="4236720"/>
            <a:ext cx="548700" cy="29730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2184</Words>
  <Application>Microsoft Office PowerPoint</Application>
  <PresentationFormat>On-screen Show (16:9)</PresentationFormat>
  <Paragraphs>713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Cambria</vt:lpstr>
      <vt:lpstr>Arial</vt:lpstr>
      <vt:lpstr>Book Antiqua</vt:lpstr>
      <vt:lpstr>宋体</vt:lpstr>
      <vt:lpstr>Calibri</vt:lpstr>
      <vt:lpstr>PT Sans Narrow</vt:lpstr>
      <vt:lpstr>Times New Roman</vt:lpstr>
      <vt:lpstr>Open Sans</vt:lpstr>
      <vt:lpstr>tropic</vt:lpstr>
      <vt:lpstr>Models to Schema &amp;     Normal Form Refinement</vt:lpstr>
      <vt:lpstr>ER Process</vt:lpstr>
      <vt:lpstr>Conceptual model (ER) steps</vt:lpstr>
      <vt:lpstr>Logical database design for the relational model</vt:lpstr>
      <vt:lpstr>UML Model to Relational Schema</vt:lpstr>
      <vt:lpstr>Representation of superclass / subclass relationship</vt:lpstr>
      <vt:lpstr>Classwork: Convert  UML to a relational schema</vt:lpstr>
      <vt:lpstr>PowerPoint Presentation</vt:lpstr>
      <vt:lpstr>SCHEMA REFINEMENT</vt:lpstr>
      <vt:lpstr>What’s wrong with this table?</vt:lpstr>
      <vt:lpstr>Data Redundancy and Update Anomalies</vt:lpstr>
      <vt:lpstr>Data Redundancy</vt:lpstr>
      <vt:lpstr>Example: R determines W in table {S,N,L,R,W,H} </vt:lpstr>
      <vt:lpstr>Example Solution</vt:lpstr>
      <vt:lpstr>Normal Form: Codd’s Objectives</vt:lpstr>
      <vt:lpstr>First Normal Form</vt:lpstr>
      <vt:lpstr>Levels of Normal Form</vt:lpstr>
      <vt:lpstr>2 table solution </vt:lpstr>
      <vt:lpstr>3 table solution</vt:lpstr>
      <vt:lpstr>Benefits of 1NF </vt:lpstr>
      <vt:lpstr>Adding the Father Relation</vt:lpstr>
      <vt:lpstr>1NF with Father Relation</vt:lpstr>
      <vt:lpstr>Another 1NF Example</vt:lpstr>
      <vt:lpstr>Achieving 1NF</vt:lpstr>
      <vt:lpstr>Achieving 1NF</vt:lpstr>
      <vt:lpstr>Second normal form </vt:lpstr>
      <vt:lpstr>Example 2NF vs. Not 2NF</vt:lpstr>
      <vt:lpstr>Another 2NF Example</vt:lpstr>
      <vt:lpstr>Achieving 2NF</vt:lpstr>
      <vt:lpstr>3rd Normal Form </vt:lpstr>
      <vt:lpstr>Example 3NF vs. Not 3NF (but 2NF)</vt:lpstr>
      <vt:lpstr>Another 3NF Example</vt:lpstr>
      <vt:lpstr>Achieving 3NF</vt:lpstr>
      <vt:lpstr>Normal Form Tips</vt:lpstr>
      <vt:lpstr>PowerPoint Presentation</vt:lpstr>
      <vt:lpstr>PowerPoint Presentation</vt:lpstr>
      <vt:lpstr>MODEL TO SQL SCHEMA</vt:lpstr>
      <vt:lpstr>Example to model</vt:lpstr>
      <vt:lpstr>Example: Entities</vt:lpstr>
      <vt:lpstr>Entities</vt:lpstr>
      <vt:lpstr>Relationships</vt:lpstr>
      <vt:lpstr>Model to SQL Tables?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to Schema &amp;     Normal Form Refinement</dc:title>
  <cp:lastModifiedBy>Will</cp:lastModifiedBy>
  <cp:revision>2</cp:revision>
  <dcterms:modified xsi:type="dcterms:W3CDTF">2017-05-24T17:04:59Z</dcterms:modified>
</cp:coreProperties>
</file>