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9144000" cy="6858000"/>
  <p:embeddedFontLst>
    <p:embeddedFont>
      <p:font typeface="Palatino Linotype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alatinoLinotype-bold.fntdata"/><Relationship Id="rId27" Type="http://schemas.openxmlformats.org/officeDocument/2006/relationships/font" Target="fonts/PalatinoLinotyp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latinoLinotyp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regular.fntdata"/><Relationship Id="rId30" Type="http://schemas.openxmlformats.org/officeDocument/2006/relationships/font" Target="fonts/PalatinoLinotype-boldItalic.fntdata"/><Relationship Id="rId11" Type="http://schemas.openxmlformats.org/officeDocument/2006/relationships/slide" Target="slides/slide7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6096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80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4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4495800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695825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296728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65760" y="1600200"/>
            <a:ext cx="4041648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b="1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0" y="1600200"/>
            <a:ext cx="4041774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b="1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57200" y="2212848"/>
            <a:ext cx="4041648" cy="3913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72583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2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19137" y="273050"/>
            <a:ext cx="4995862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320"/>
              </a:spcBef>
              <a:buClr>
                <a:srgbClr val="7F7F7F"/>
              </a:buClr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79575" y="228600"/>
            <a:ext cx="5711824" cy="8953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2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7F7F7F"/>
              </a:buClr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7F7F7F"/>
              </a:buClr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rgbClr val="7F7F7F"/>
              </a:buClr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457760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69118" y="6499383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mailto:@var_name" TargetMode="External"/><Relationship Id="rId5" Type="http://schemas.openxmlformats.org/officeDocument/2006/relationships/hyperlink" Target="mailto:@var_name" TargetMode="External"/><Relationship Id="rId6" Type="http://schemas.openxmlformats.org/officeDocument/2006/relationships/hyperlink" Target="mailto:@var_name" TargetMode="External"/><Relationship Id="rId7" Type="http://schemas.openxmlformats.org/officeDocument/2006/relationships/hyperlink" Target="mailto:@var_nam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mailto:@a" TargetMode="External"/><Relationship Id="rId11" Type="http://schemas.openxmlformats.org/officeDocument/2006/relationships/hyperlink" Target="mailto:@s" TargetMode="External"/><Relationship Id="rId10" Type="http://schemas.openxmlformats.org/officeDocument/2006/relationships/hyperlink" Target="mailto:@c" TargetMode="External"/><Relationship Id="rId12" Type="http://schemas.openxmlformats.org/officeDocument/2006/relationships/hyperlink" Target="mailto:@c" TargetMode="External"/><Relationship Id="rId9" Type="http://schemas.openxmlformats.org/officeDocument/2006/relationships/hyperlink" Target="mailto:@b" TargetMode="External"/><Relationship Id="rId5" Type="http://schemas.openxmlformats.org/officeDocument/2006/relationships/hyperlink" Target="mailto:@b" TargetMode="External"/><Relationship Id="rId6" Type="http://schemas.openxmlformats.org/officeDocument/2006/relationships/hyperlink" Target="mailto:@c" TargetMode="External"/><Relationship Id="rId7" Type="http://schemas.openxmlformats.org/officeDocument/2006/relationships/hyperlink" Target="mailto:@s" TargetMode="External"/><Relationship Id="rId8" Type="http://schemas.openxmlformats.org/officeDocument/2006/relationships/hyperlink" Target="mailto:@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09600" y="3689551"/>
            <a:ext cx="7086600" cy="1644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092"/>
              </a:lnSpc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Triggers and Events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735272" y="5739130"/>
            <a:ext cx="175551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35952" y="578300"/>
            <a:ext cx="7549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MySQL limits to triggers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78850" y="1686175"/>
            <a:ext cx="72063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8150" lvl="0" marL="457200" marR="38459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Triggers not introduced until 5.0</a:t>
            </a:r>
          </a:p>
          <a:p>
            <a:pPr indent="-368300" lvl="0" marL="457200" marR="38459" rtl="0" algn="l">
              <a:lnSpc>
                <a:spcPct val="101725"/>
              </a:lnSpc>
              <a:spcBef>
                <a:spcPts val="363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Not activated for foreign key actions</a:t>
            </a:r>
          </a:p>
          <a:p>
            <a:pPr indent="-368300" lvl="0" marL="457200" marR="0" rtl="0" algn="l">
              <a:lnSpc>
                <a:spcPct val="122045"/>
              </a:lnSpc>
              <a:spcBef>
                <a:spcPts val="480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Only supports row-level triggers</a:t>
            </a:r>
          </a:p>
          <a:p>
            <a:pPr indent="-368300" lvl="0" marL="457200" marR="0" rtl="0" algn="l">
              <a:lnSpc>
                <a:spcPct val="122045"/>
              </a:lnSpc>
              <a:spcBef>
                <a:spcPts val="217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Active triggers are not notified when the meta of the table is changed while it is running</a:t>
            </a:r>
          </a:p>
          <a:p>
            <a:pPr indent="-368300" lvl="0" marL="457200" marR="38459" rtl="0" algn="l">
              <a:lnSpc>
                <a:spcPct val="101725"/>
              </a:lnSpc>
              <a:spcBef>
                <a:spcPts val="482"/>
              </a:spcBef>
              <a:buClr>
                <a:srgbClr val="2E2B1F"/>
              </a:buClr>
              <a:buSzPct val="100000"/>
              <a:buFont typeface="Calibri"/>
              <a:buChar char="●"/>
            </a:pPr>
            <a:r>
              <a:rPr b="1"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No recursive triggers</a:t>
            </a:r>
          </a:p>
          <a:p>
            <a:pPr lvl="0" marR="38459" rtl="0" algn="l">
              <a:lnSpc>
                <a:spcPct val="101725"/>
              </a:lnSpc>
              <a:spcBef>
                <a:spcPts val="482"/>
              </a:spcBef>
              <a:buNone/>
            </a:pPr>
            <a:r>
              <a:t/>
            </a:r>
            <a:endParaRPr baseline="30000" sz="3300">
              <a:solidFill>
                <a:srgbClr val="2E2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38459" rtl="0" algn="l">
              <a:lnSpc>
                <a:spcPct val="101725"/>
              </a:lnSpc>
              <a:spcBef>
                <a:spcPts val="482"/>
              </a:spcBef>
              <a:buNone/>
            </a:pPr>
            <a:r>
              <a:rPr b="1"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Triggers cannot modify/alter the table that is already being use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(example: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the table that triggered it)</a:t>
            </a:r>
          </a:p>
          <a:p>
            <a:pPr lvl="0" marR="38459" rtl="0" algn="l">
              <a:lnSpc>
                <a:spcPct val="101725"/>
              </a:lnSpc>
              <a:spcBef>
                <a:spcPts val="482"/>
              </a:spcBef>
              <a:buNone/>
            </a:pPr>
            <a:r>
              <a:t/>
            </a:r>
            <a:endParaRPr b="1" sz="2200">
              <a:solidFill>
                <a:srgbClr val="2E2B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878840" y="4490339"/>
            <a:ext cx="61317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35953" y="578300"/>
            <a:ext cx="70446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32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Changing your trigger</a:t>
            </a:r>
          </a:p>
          <a:p>
            <a:pPr indent="0" lvl="0" marL="127000" marR="87553" rtl="0" algn="l">
              <a:lnSpc>
                <a:spcPct val="101725"/>
              </a:lnSpc>
              <a:spcBef>
                <a:spcPts val="3267"/>
              </a:spcBef>
              <a:buSzPct val="25000"/>
              <a:buNone/>
            </a:pPr>
            <a:r>
              <a:rPr lang="en-US" sz="28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You can’t </a:t>
            </a: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edit a trigger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176020" y="2423794"/>
            <a:ext cx="3559730" cy="1011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3808" rtl="0" algn="l">
              <a:lnSpc>
                <a:spcPct val="71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CREATE TRIGGER …</a:t>
            </a:r>
          </a:p>
          <a:p>
            <a:pPr indent="0" lvl="0" marL="12700" marR="0" rtl="0" algn="l">
              <a:lnSpc>
                <a:spcPct val="118750"/>
              </a:lnSpc>
              <a:spcBef>
                <a:spcPts val="485"/>
              </a:spcBef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DROP TRIGGER &lt;TRIGGERNAME&gt;;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-245425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35939" y="578289"/>
            <a:ext cx="1720259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Events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78851" y="1686175"/>
            <a:ext cx="78744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8150" lvl="0" marL="457200" marR="38459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MySQL Events are tasks that run according to a schedule.</a:t>
            </a:r>
          </a:p>
          <a:p>
            <a:pPr indent="-368300" lvl="0" marL="457200" marR="38459" rtl="0" algn="l">
              <a:lnSpc>
                <a:spcPct val="101725"/>
              </a:lnSpc>
              <a:spcBef>
                <a:spcPts val="363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An event performs a specific action</a:t>
            </a:r>
          </a:p>
          <a:p>
            <a:pPr indent="-368300" lvl="0" marL="457200" marR="627183" rtl="0" algn="l">
              <a:lnSpc>
                <a:spcPct val="120000"/>
              </a:lnSpc>
              <a:spcBef>
                <a:spcPts val="597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This action consists of an SQL statement, which can be a compound statement in a BEGIN END block</a:t>
            </a:r>
          </a:p>
          <a:p>
            <a:pPr indent="-368300" lvl="0" marL="457200" marR="38459" rtl="0" algn="l">
              <a:lnSpc>
                <a:spcPct val="101725"/>
              </a:lnSpc>
              <a:spcBef>
                <a:spcPts val="413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An event's timing can be either one-time or reccurring</a:t>
            </a:r>
          </a:p>
          <a:p>
            <a:pPr lvl="0" marR="56983" rtl="0" algn="l">
              <a:lnSpc>
                <a:spcPct val="12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BDBC"/>
                </a:solidFill>
              </a:rPr>
              <a:t> 	</a:t>
            </a: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>
                <a:solidFill>
                  <a:srgbClr val="9CBDBC"/>
                </a:solidFill>
              </a:rPr>
              <a:t> 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If reccurring, it can state an interval that determines how often it gets run</a:t>
            </a:r>
          </a:p>
          <a:p>
            <a:pPr lvl="0" marR="539618" rtl="0" algn="ctr">
              <a:lnSpc>
                <a:spcPct val="101725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Can specify a time window to state when the event is active</a:t>
            </a:r>
          </a:p>
          <a:p>
            <a:pPr indent="-368300" lvl="0" marL="457200" marR="0" rtl="0" algn="l">
              <a:lnSpc>
                <a:spcPct val="120000"/>
              </a:lnSpc>
              <a:spcBef>
                <a:spcPts val="602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An event is uniquely identified by its name and the schema to which it is assigned</a:t>
            </a:r>
          </a:p>
          <a:p>
            <a:pPr indent="-368300" lvl="0" marL="457200" marR="38459" rtl="0" algn="l">
              <a:lnSpc>
                <a:spcPct val="101725"/>
              </a:lnSpc>
              <a:spcBef>
                <a:spcPts val="413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An event is executed with the privileges of its definer/author</a:t>
            </a:r>
          </a:p>
          <a:p>
            <a:pPr indent="-368300" lvl="0" marL="457200" marR="38459" rtl="0" algn="l">
              <a:lnSpc>
                <a:spcPct val="101725"/>
              </a:lnSpc>
              <a:spcBef>
                <a:spcPts val="480"/>
              </a:spcBef>
              <a:buClr>
                <a:srgbClr val="2E2B1F"/>
              </a:buClr>
              <a:buSzPct val="100000"/>
              <a:buFont typeface="Calibri"/>
              <a:buChar char="●"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Errors and warnings from an event are written to the log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35939" y="578289"/>
            <a:ext cx="1720259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Events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78840" y="1686177"/>
            <a:ext cx="4710769" cy="1109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41833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CREATE EVENT `event_name`</a:t>
            </a:r>
          </a:p>
          <a:p>
            <a:pPr indent="-12648" lvl="0" marL="584149" marR="41833" rtl="0" algn="l">
              <a:lnSpc>
                <a:spcPct val="101725"/>
              </a:lnSpc>
              <a:spcBef>
                <a:spcPts val="363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ON SCHEDULE </a:t>
            </a:r>
            <a:r>
              <a:rPr i="1"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  <a:p>
            <a:pPr indent="-12648" lvl="0" marL="584149" marR="0" rtl="0" algn="l">
              <a:lnSpc>
                <a:spcPct val="101725"/>
              </a:lnSpc>
              <a:spcBef>
                <a:spcPts val="480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[ON COMPLETION [NOT] PRESERVE]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78840" y="2893501"/>
            <a:ext cx="4420797" cy="15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648" lvl="0" marL="584149" marR="0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[ENABLE | DISABLE | DISABLE ON</a:t>
            </a:r>
          </a:p>
          <a:p>
            <a:pPr indent="0" lvl="0" marL="12700" marR="41833" rtl="0" algn="l">
              <a:lnSpc>
                <a:spcPct val="101725"/>
              </a:lnSpc>
              <a:spcBef>
                <a:spcPts val="363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DO BEGIN</a:t>
            </a:r>
          </a:p>
          <a:p>
            <a:pPr indent="0" lvl="0" marL="584200" marR="41833" rtl="0" algn="l">
              <a:lnSpc>
                <a:spcPct val="101725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-- event body</a:t>
            </a:r>
          </a:p>
          <a:p>
            <a:pPr indent="0" lvl="0" marL="12700" marR="41833" rtl="0" algn="l">
              <a:lnSpc>
                <a:spcPct val="101725"/>
              </a:lnSpc>
              <a:spcBef>
                <a:spcPts val="480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298023" y="2893501"/>
            <a:ext cx="842034" cy="304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SLAVE]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139578" y="2893501"/>
            <a:ext cx="238000" cy="304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374405" y="2893501"/>
            <a:ext cx="1347512" cy="304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CLUSTERdb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78840" y="4904867"/>
            <a:ext cx="3205303" cy="706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41833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DROP EVENT `event_name`</a:t>
            </a:r>
          </a:p>
          <a:p>
            <a:pPr indent="0" lvl="0" marL="12700" marR="0" rtl="0" algn="l">
              <a:lnSpc>
                <a:spcPct val="101725"/>
              </a:lnSpc>
              <a:spcBef>
                <a:spcPts val="363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ALTER EVENT `event_name`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535953" y="197300"/>
            <a:ext cx="7262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Options for a Schedule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50239" y="796448"/>
            <a:ext cx="177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99850" y="814825"/>
            <a:ext cx="82440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6" lvl="0" marL="12876" marR="38176" rtl="0" algn="l">
              <a:lnSpc>
                <a:spcPct val="70694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36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Run once on a specific date/time:</a:t>
            </a:r>
          </a:p>
          <a:p>
            <a:pPr indent="-176" lvl="0" marL="12876" marR="38176" rtl="0" algn="l">
              <a:lnSpc>
                <a:spcPct val="70694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AT ‘YYYY-MM-DD HH:MM.SS’</a:t>
            </a:r>
          </a:p>
          <a:p>
            <a:pPr indent="-12232" lvl="0" marL="723432" marR="2975392" rtl="0" algn="ctr">
              <a:lnSpc>
                <a:spcPct val="75666"/>
              </a:lnSpc>
              <a:spcBef>
                <a:spcPts val="113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e.g. AT ‘2011-06-01 02:00.00′</a:t>
            </a:r>
          </a:p>
          <a:p>
            <a:pPr indent="-176" lvl="0" marL="12876" marR="38176" rtl="0" algn="l">
              <a:lnSpc>
                <a:spcPct val="101725"/>
              </a:lnSpc>
              <a:spcBef>
                <a:spcPts val="121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Run once after a specific period has elapsed:</a:t>
            </a:r>
          </a:p>
          <a:p>
            <a:pPr indent="-1192" lvl="0" marL="217092" marR="38176" rtl="0" algn="l">
              <a:lnSpc>
                <a:spcPct val="101725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AT CURRENT_TIMESTAMP + INTERVAL n</a:t>
            </a:r>
          </a:p>
          <a:p>
            <a:pPr indent="-402" lvl="0" marL="584602" marR="38176" rtl="0" algn="l">
              <a:lnSpc>
                <a:spcPct val="75666"/>
              </a:lnSpc>
              <a:spcBef>
                <a:spcPts val="113"/>
              </a:spcBef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[HOUR|MONTH|WEEK|DAY|MINUTE]</a:t>
            </a:r>
          </a:p>
          <a:p>
            <a:pPr indent="-402" lvl="0" marL="584602" marR="38176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e.g. AT CURRENT_TIMESTAMP + INTERVAL 1 DAY</a:t>
            </a:r>
          </a:p>
          <a:p>
            <a:pPr indent="-176" lvl="0" marL="12876" marR="38176" rtl="0" algn="l">
              <a:lnSpc>
                <a:spcPct val="101725"/>
              </a:lnSpc>
              <a:spcBef>
                <a:spcPts val="127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Run at specific intervals forever:</a:t>
            </a:r>
          </a:p>
          <a:p>
            <a:pPr indent="-1192" lvl="0" marL="217092" marR="38176" rtl="0" algn="l">
              <a:lnSpc>
                <a:spcPct val="101725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EVERY n [HOUR|MONTH|WEEK|DAY|MINUTE]</a:t>
            </a:r>
          </a:p>
          <a:p>
            <a:pPr indent="-146" lvl="0" marL="584347" marR="38176" rtl="0" algn="l">
              <a:lnSpc>
                <a:spcPct val="75666"/>
              </a:lnSpc>
              <a:spcBef>
                <a:spcPts val="113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e.g. EVERY 1 DAY</a:t>
            </a:r>
          </a:p>
          <a:p>
            <a:pPr indent="-176" lvl="0" marL="12876" marR="38176" rtl="0" algn="l">
              <a:lnSpc>
                <a:spcPct val="101725"/>
              </a:lnSpc>
              <a:spcBef>
                <a:spcPts val="121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Run at specific intervals during a specific period:</a:t>
            </a:r>
          </a:p>
          <a:p>
            <a:pPr indent="-176" lvl="0" marL="355776" marR="38176" rtl="0" algn="l">
              <a:lnSpc>
                <a:spcPct val="72000"/>
              </a:lnSpc>
              <a:spcBef>
                <a:spcPts val="108"/>
              </a:spcBef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EVERY n [HOUR|MONTH|WEEK|DAY|MINUTE] STARTS date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ENDS date</a:t>
            </a:r>
          </a:p>
          <a:p>
            <a:pPr indent="-12622" lvl="0" marL="355522" marR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e.g. EVERY 1 DAY STARTS CURRENT_TIMESTAMP + INTERVAL 1</a:t>
            </a:r>
          </a:p>
          <a:p>
            <a:pPr indent="-12076" lvl="0" marL="837576" marR="2323141" rtl="0" algn="ctr">
              <a:lnSpc>
                <a:spcPct val="101725"/>
              </a:lnSpc>
              <a:spcBef>
                <a:spcPts val="86"/>
              </a:spcBef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WEEK ENDS ‘2017-01-01 00:00.00′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50239" y="2183288"/>
            <a:ext cx="177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50239" y="3783487"/>
            <a:ext cx="177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50239" y="4996196"/>
            <a:ext cx="152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57200" y="1231391"/>
            <a:ext cx="7652004" cy="4229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9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535939" y="578289"/>
            <a:ext cx="1469385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Event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005091" y="578289"/>
            <a:ext cx="2120782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128214" y="578289"/>
            <a:ext cx="436149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57200" y="1231390"/>
            <a:ext cx="8305799" cy="478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DELIMITER $$</a:t>
            </a:r>
          </a:p>
          <a:p>
            <a:pPr indent="0" lvl="0" marL="0" marR="0" rtl="0" algn="l">
              <a:lnSpc>
                <a:spcPct val="97574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EVENT `archive_blogs`</a:t>
            </a:r>
          </a:p>
          <a:p>
            <a:pPr indent="1181100" lvl="0" marL="0" marR="1221442" rtl="0" algn="l">
              <a:lnSpc>
                <a:spcPct val="117071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SCHEDULE EVERY 1 WEEK STARTS '2015-07-24 03:00:00' </a:t>
            </a:r>
          </a:p>
          <a:p>
            <a:pPr indent="0" lvl="0" marL="0" marR="1221442" rtl="0" algn="l">
              <a:lnSpc>
                <a:spcPct val="117071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BEGIN -- copy deleted posts</a:t>
            </a:r>
          </a:p>
          <a:p>
            <a:pPr indent="-6396" lvl="0" marL="69896" marR="0" rtl="0" algn="l">
              <a:lnSpc>
                <a:spcPct val="97574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 INTO blog_archive (id, title, content)</a:t>
            </a:r>
          </a:p>
          <a:p>
            <a:pPr indent="-1929" lvl="0" marL="294029" marR="0" rtl="0" algn="l">
              <a:lnSpc>
                <a:spcPct val="97574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id, title, content FROM blog WHERE deleted = 1;</a:t>
            </a:r>
          </a:p>
          <a:p>
            <a:pPr indent="-1929" lvl="0" marL="294029" marR="0" rtl="0" algn="l">
              <a:lnSpc>
                <a:spcPct val="97574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copy associated audit records</a:t>
            </a:r>
          </a:p>
          <a:p>
            <a:pPr indent="-205129" lvl="0" marL="294029" marR="828970" rtl="0" algn="l">
              <a:lnSpc>
                <a:spcPct val="100014"/>
              </a:lnSpc>
              <a:spcBef>
                <a:spcPts val="4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 INTO audit_archive (id, blog_id, changetype, changetime) SELECT audit.id, audit.blog_id, audit.changetype, audit.changetime</a:t>
            </a:r>
          </a:p>
          <a:p>
            <a:pPr indent="-8102" lvl="0" marL="490703" marR="0" rtl="0" algn="l">
              <a:lnSpc>
                <a:spcPct val="9757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audit JOIN blog ON audit.blog_id = blog.id WHERE blog.deleted = 1;</a:t>
            </a:r>
          </a:p>
          <a:p>
            <a:pPr indent="-7925" lvl="0" marL="490525" marR="0" rtl="0" algn="l">
              <a:lnSpc>
                <a:spcPct val="97574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remove deleted blogs and audit entries</a:t>
            </a:r>
          </a:p>
          <a:p>
            <a:pPr indent="120604" lvl="0" marL="69896" marR="3977942" rtl="0" algn="l">
              <a:lnSpc>
                <a:spcPct val="117071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 FROM blog WHERE deleted = 1; </a:t>
            </a:r>
          </a:p>
          <a:p>
            <a:pPr indent="-6396" lvl="0" marL="69896" marR="3977942" rtl="0" algn="l">
              <a:lnSpc>
                <a:spcPct val="117071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 $$</a:t>
            </a:r>
          </a:p>
          <a:p>
            <a:pPr indent="0" lvl="0" marL="0" marR="0" rtl="0" algn="l">
              <a:lnSpc>
                <a:spcPct val="97574"/>
              </a:lnSpc>
              <a:spcBef>
                <a:spcPts val="24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reset the delimiter</a:t>
            </a:r>
          </a:p>
          <a:p>
            <a:pPr indent="0" lvl="0" marL="0" marR="0" rtl="0" algn="l">
              <a:lnSpc>
                <a:spcPct val="97574"/>
              </a:lnSpc>
              <a:spcBef>
                <a:spcPts val="4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DELIMITER 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35953" y="578300"/>
            <a:ext cx="5326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Event example 2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47547" y="1931360"/>
            <a:ext cx="287905" cy="326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234"/>
              </a:lnSpc>
              <a:spcBef>
                <a:spcPts val="0"/>
              </a:spcBef>
              <a:buSzPct val="25000"/>
              <a:buNone/>
            </a:pPr>
            <a:r>
              <a:rPr b="1" lang="en-US" sz="2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48618" y="1931360"/>
            <a:ext cx="4857849" cy="6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23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that creates a one-time</a:t>
            </a:r>
          </a:p>
          <a:p>
            <a:pPr indent="-4050" lvl="0" marL="54850" marR="45134" rtl="0" algn="l">
              <a:lnSpc>
                <a:spcPct val="94401"/>
              </a:lnSpc>
              <a:spcBef>
                <a:spcPts val="514"/>
              </a:spcBef>
              <a:buSzPct val="25000"/>
              <a:buNone/>
            </a:pP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618428" y="1931360"/>
            <a:ext cx="855422" cy="326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234"/>
              </a:lnSpc>
              <a:spcBef>
                <a:spcPts val="0"/>
              </a:spcBef>
              <a:buSzPct val="25000"/>
              <a:buNone/>
            </a:pPr>
            <a:r>
              <a:rPr b="1" lang="en-US" sz="2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90768" y="2790892"/>
            <a:ext cx="5704674" cy="1361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0749" rtl="0" algn="l">
              <a:lnSpc>
                <a:spcPct val="74193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23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EVENT one_time_delete_audit_rows</a:t>
            </a:r>
          </a:p>
          <a:p>
            <a:pPr indent="0" lvl="0" marL="12700" marR="965643" rtl="0" algn="l">
              <a:lnSpc>
                <a:spcPct val="96194"/>
              </a:lnSpc>
              <a:spcBef>
                <a:spcPts val="0"/>
              </a:spcBef>
              <a:buSzPct val="25000"/>
              <a:buNone/>
            </a:pP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SCHEDULE AT NOW() + INTERVAL 1 MONTH DO BEGIN</a:t>
            </a:r>
          </a:p>
          <a:p>
            <a:pPr indent="-12254" lvl="0" marL="253555" marR="20749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invoices_audit</a:t>
            </a:r>
          </a:p>
          <a:p>
            <a:pPr indent="228600" lvl="0" marL="12700" marR="0" rtl="0" algn="l">
              <a:lnSpc>
                <a:spcPct val="96194"/>
              </a:lnSpc>
              <a:spcBef>
                <a:spcPts val="30"/>
              </a:spcBef>
              <a:buSzPct val="25000"/>
              <a:buNone/>
            </a:pP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action_date &lt; NOW() - INTERVAL 1 MONTH; END//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35951" y="578300"/>
            <a:ext cx="4849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Event Example 3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73100" y="2157355"/>
            <a:ext cx="291112" cy="329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977841" y="2157355"/>
            <a:ext cx="4983542" cy="1557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that creates a recurring</a:t>
            </a:r>
          </a:p>
          <a:p>
            <a:pPr indent="-4564" lvl="0" marL="55364" marR="45688" rtl="0" algn="l">
              <a:lnSpc>
                <a:spcPct val="94401"/>
              </a:lnSpc>
              <a:spcBef>
                <a:spcPts val="49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EVENT monthly_delete_audit_rows</a:t>
            </a:r>
          </a:p>
          <a:p>
            <a:pPr indent="-4564" lvl="0" marL="55364" marR="1848654" rtl="0" algn="l">
              <a:lnSpc>
                <a:spcPct val="9430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SCHEDULE EVERY 1 MONTH STARTS '2015-06-01'</a:t>
            </a:r>
          </a:p>
          <a:p>
            <a:pPr indent="-4564" lvl="0" marL="55364" marR="45688" rtl="0" algn="l">
              <a:lnSpc>
                <a:spcPct val="75416"/>
              </a:lnSpc>
              <a:spcBef>
                <a:spcPts val="90"/>
              </a:spcBef>
              <a:buSzPct val="25000"/>
              <a:buNone/>
            </a:pPr>
            <a:r>
              <a:rPr b="1" baseline="30000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</a:p>
          <a:p>
            <a:pPr indent="-7057" lvl="0" marL="299158" marR="45688" rtl="0" algn="l">
              <a:lnSpc>
                <a:spcPct val="75416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invoices_audit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975625" y="2157355"/>
            <a:ext cx="865552" cy="329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020507" y="4022153"/>
            <a:ext cx="4687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494" lvl="0" marL="256494" marR="0" rtl="0" algn="l">
              <a:lnSpc>
                <a:spcPct val="7312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30000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action_date &lt; NOW() - INTERVAL</a:t>
            </a:r>
          </a:p>
          <a:p>
            <a:pPr indent="0" lvl="0" marL="12700" marR="30382" rtl="0" algn="l">
              <a:lnSpc>
                <a:spcPct val="75416"/>
              </a:lnSpc>
              <a:spcBef>
                <a:spcPts val="2"/>
              </a:spcBef>
              <a:buSzPct val="25000"/>
              <a:buNone/>
            </a:pPr>
            <a:r>
              <a:rPr b="1" baseline="30000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END//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544976" y="4022153"/>
            <a:ext cx="1773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125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788567" y="4022153"/>
            <a:ext cx="7866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125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35954" y="578300"/>
            <a:ext cx="5945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Managing events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8424" y="1919625"/>
            <a:ext cx="291100" cy="330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03123" y="1919625"/>
            <a:ext cx="1509898" cy="2256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</a:p>
          <a:p>
            <a:pPr indent="-4558" lvl="0" marL="55358" marR="45707" rtl="0" algn="l">
              <a:lnSpc>
                <a:spcPct val="94401"/>
              </a:lnSpc>
              <a:spcBef>
                <a:spcPts val="49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EVENT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1179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</a:p>
          <a:p>
            <a:pPr indent="-4558" lvl="0" marL="55358" marR="45707" rtl="0" algn="l">
              <a:lnSpc>
                <a:spcPct val="94401"/>
              </a:lnSpc>
              <a:spcBef>
                <a:spcPts val="618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EVENT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1179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</a:p>
          <a:p>
            <a:pPr indent="-4558" lvl="0" marL="55358" marR="45707" rtl="0" algn="l">
              <a:lnSpc>
                <a:spcPct val="94401"/>
              </a:lnSpc>
              <a:spcBef>
                <a:spcPts val="618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EVENT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407109" y="1919625"/>
            <a:ext cx="4074571" cy="2256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334" lvl="0" marL="33734" marR="30394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that disables an event</a:t>
            </a:r>
          </a:p>
          <a:p>
            <a:pPr indent="0" lvl="0" marL="12700" marR="0" rtl="0" algn="l">
              <a:lnSpc>
                <a:spcPct val="94401"/>
              </a:lnSpc>
              <a:spcBef>
                <a:spcPts val="49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monthly_delete_audit_rows DISABLE</a:t>
            </a:r>
          </a:p>
          <a:p>
            <a:pPr indent="-8334" lvl="0" marL="33734" marR="30394" rtl="0" algn="l">
              <a:lnSpc>
                <a:spcPct val="95825"/>
              </a:lnSpc>
              <a:spcBef>
                <a:spcPts val="1179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that enables an event</a:t>
            </a:r>
          </a:p>
          <a:p>
            <a:pPr indent="0" lvl="0" marL="12700" marR="30394" rtl="0" algn="l">
              <a:lnSpc>
                <a:spcPct val="94401"/>
              </a:lnSpc>
              <a:spcBef>
                <a:spcPts val="618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monthly_delete_audit_rows ENABLE</a:t>
            </a:r>
          </a:p>
          <a:p>
            <a:pPr indent="-8334" lvl="0" marL="33734" marR="30394" rtl="0" algn="l">
              <a:lnSpc>
                <a:spcPct val="95825"/>
              </a:lnSpc>
              <a:spcBef>
                <a:spcPts val="1179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that renames an event</a:t>
            </a:r>
          </a:p>
          <a:p>
            <a:pPr indent="0" lvl="0" marL="12700" marR="30394" rtl="0" algn="l">
              <a:lnSpc>
                <a:spcPct val="94401"/>
              </a:lnSpc>
              <a:spcBef>
                <a:spcPts val="618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one_time_delete_audit_rows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98424" y="2728648"/>
            <a:ext cx="291100" cy="330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98424" y="3537671"/>
            <a:ext cx="291100" cy="330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903123" y="4178064"/>
            <a:ext cx="5700337" cy="184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9476" lvl="0" marL="542876" marR="30394" rtl="0" algn="l">
              <a:lnSpc>
                <a:spcPct val="7312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30000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RENAME TO one_time_delete_audits</a:t>
            </a:r>
          </a:p>
          <a:p>
            <a:pPr indent="0" lvl="0" marL="12700" marR="30394" rtl="0" algn="l">
              <a:lnSpc>
                <a:spcPct val="95825"/>
              </a:lnSpc>
              <a:spcBef>
                <a:spcPts val="1091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statement that drops an event</a:t>
            </a:r>
          </a:p>
          <a:p>
            <a:pPr indent="-4558" lvl="0" marL="55358" marR="30394" rtl="0" algn="l">
              <a:lnSpc>
                <a:spcPct val="94401"/>
              </a:lnSpc>
              <a:spcBef>
                <a:spcPts val="618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EVENT monthly_delete_audit_rows</a:t>
            </a:r>
          </a:p>
          <a:p>
            <a:pPr indent="0" lvl="0" marL="12700" marR="30394" rtl="0" algn="l">
              <a:lnSpc>
                <a:spcPct val="95825"/>
              </a:lnSpc>
              <a:spcBef>
                <a:spcPts val="1179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statement that drops an event only if it</a:t>
            </a:r>
          </a:p>
          <a:p>
            <a:pPr indent="-4558" lvl="0" marL="55358" marR="0" rtl="0" algn="l">
              <a:lnSpc>
                <a:spcPct val="94401"/>
              </a:lnSpc>
              <a:spcBef>
                <a:spcPts val="618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EVENT IF EXISTS monthly_delete_audit_rows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98424" y="4576755"/>
            <a:ext cx="291100" cy="330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98424" y="5385780"/>
            <a:ext cx="291100" cy="330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576661" y="5385780"/>
            <a:ext cx="935234" cy="330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153168" y="13714"/>
            <a:ext cx="0" cy="27736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05562" y="166116"/>
            <a:ext cx="0" cy="27736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535955" y="349700"/>
            <a:ext cx="7617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Prepared statements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50239" y="1364557"/>
            <a:ext cx="16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78840" y="1381377"/>
            <a:ext cx="68145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Can create a SQL statement where certain values within the</a:t>
            </a:r>
          </a:p>
          <a:p>
            <a:pPr indent="0" lvl="0" marL="12700" marR="41833" rtl="0" algn="l">
              <a:lnSpc>
                <a:spcPct val="80000"/>
              </a:lnSpc>
              <a:spcBef>
                <a:spcPts val="15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query are parameterized</a:t>
            </a:r>
          </a:p>
          <a:p>
            <a:pPr indent="-5079" lvl="0" marL="81279" marR="41833" rtl="0" algn="l">
              <a:lnSpc>
                <a:spcPct val="101725"/>
              </a:lnSpc>
              <a:spcBef>
                <a:spcPts val="297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Parameters can be table names, field names, literal values</a:t>
            </a:r>
          </a:p>
          <a:p>
            <a:pPr indent="0" lvl="0" marL="12700" marR="41833" rtl="0" algn="l">
              <a:lnSpc>
                <a:spcPct val="101725"/>
              </a:lnSpc>
              <a:spcBef>
                <a:spcPts val="484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Can protect the database against SQL injection</a:t>
            </a:r>
          </a:p>
          <a:p>
            <a:pPr indent="-5079" lvl="0" marL="81279" marR="41833" rtl="0" algn="l">
              <a:lnSpc>
                <a:spcPct val="101725"/>
              </a:lnSpc>
              <a:spcBef>
                <a:spcPts val="430"/>
              </a:spcBef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Since the structure of the query is defined via the statement     NOT just free form SQL code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50239" y="2772733"/>
            <a:ext cx="164845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50239" y="4135189"/>
            <a:ext cx="16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78840" y="4075810"/>
            <a:ext cx="7107000" cy="21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8459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Less overhead for parsing the statement each time it is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executed</a:t>
            </a:r>
          </a:p>
          <a:p>
            <a:pPr indent="0" lvl="0" marL="12700" marR="38459" rtl="0" algn="l">
              <a:lnSpc>
                <a:spcPct val="101725"/>
              </a:lnSpc>
              <a:spcBef>
                <a:spcPts val="347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Statement is set up (known to the server)</a:t>
            </a:r>
          </a:p>
          <a:p>
            <a:pPr indent="-10240" lvl="0" marL="48340" marR="2497260" rtl="0" algn="ctr">
              <a:lnSpc>
                <a:spcPct val="101725"/>
              </a:lnSpc>
              <a:spcBef>
                <a:spcPts val="43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Change the input values to the statement</a:t>
            </a:r>
          </a:p>
          <a:p>
            <a:pPr indent="0" lvl="0" marL="12700" marR="0" rtl="0" algn="l">
              <a:lnSpc>
                <a:spcPct val="120000"/>
              </a:lnSpc>
              <a:spcBef>
                <a:spcPts val="602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The scope of a prepared statement is the session within which it is created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50239" y="4644205"/>
            <a:ext cx="164845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50239" y="5412301"/>
            <a:ext cx="164845" cy="304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35939" y="578289"/>
            <a:ext cx="2096140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Triggers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50239" y="1669357"/>
            <a:ext cx="164845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78840" y="1686177"/>
            <a:ext cx="6255593" cy="639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Trigger: procedure that starts automatically if specified</a:t>
            </a:r>
          </a:p>
          <a:p>
            <a:pPr indent="0" lvl="0" marL="12700" marR="41833" rtl="0" algn="l">
              <a:lnSpc>
                <a:spcPct val="80000"/>
              </a:lnSpc>
              <a:spcBef>
                <a:spcPts val="15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occurs to the DBMS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132629" y="1686177"/>
            <a:ext cx="878294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50239" y="2809308"/>
            <a:ext cx="164845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78840" y="2826130"/>
            <a:ext cx="2894722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 trigger has three parts: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947419" y="3152893"/>
            <a:ext cx="19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153"/>
              </a:lnSpc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76020" y="3172841"/>
            <a:ext cx="6287699" cy="25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41857" rtl="0" algn="l">
              <a:lnSpc>
                <a:spcPct val="70512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30000" lang="en-US" sz="3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  <a:p>
            <a:pPr indent="-10160" lvl="0" marL="149860" marR="41857" rtl="0" algn="l">
              <a:lnSpc>
                <a:spcPct val="101725"/>
              </a:lnSpc>
              <a:spcBef>
                <a:spcPts val="242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D2CA6C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1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Change to the database that activates the trigger</a:t>
            </a:r>
          </a:p>
          <a:p>
            <a:pPr indent="0" lvl="0" marL="12700" marR="41857" rtl="0" algn="l">
              <a:lnSpc>
                <a:spcPct val="101725"/>
              </a:lnSpc>
              <a:spcBef>
                <a:spcPts val="581"/>
              </a:spcBef>
              <a:spcAft>
                <a:spcPts val="0"/>
              </a:spcAft>
              <a:buSzPct val="25000"/>
              <a:buNone/>
            </a:pPr>
            <a:r>
              <a:rPr b="1" lang="en-US" sz="26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</a:p>
          <a:p>
            <a:pPr indent="-10160" lvl="0" marL="149860" marR="41857" rtl="0" algn="l">
              <a:lnSpc>
                <a:spcPct val="101725"/>
              </a:lnSpc>
              <a:spcBef>
                <a:spcPts val="38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D2CA6C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1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Query or test that is run when the trigger is activated</a:t>
            </a:r>
          </a:p>
          <a:p>
            <a:pPr indent="0" lvl="0" marL="12700" marR="41857" rtl="0" algn="l">
              <a:lnSpc>
                <a:spcPct val="101725"/>
              </a:lnSpc>
              <a:spcBef>
                <a:spcPts val="581"/>
              </a:spcBef>
              <a:spcAft>
                <a:spcPts val="0"/>
              </a:spcAft>
              <a:buSzPct val="25000"/>
              <a:buNone/>
            </a:pPr>
            <a:r>
              <a:rPr b="1" lang="en-US" sz="26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</a:p>
          <a:p>
            <a:pPr indent="-10160" lvl="0" marL="149860" marR="0" rtl="0" algn="l">
              <a:lnSpc>
                <a:spcPct val="101725"/>
              </a:lnSpc>
              <a:spcBef>
                <a:spcPts val="38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D2CA6C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1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Procedure that is executed when the trigger is activated and its</a:t>
            </a:r>
          </a:p>
          <a:p>
            <a:pPr indent="-10158" lvl="0" marL="378459" marR="41857" rtl="0" algn="l">
              <a:lnSpc>
                <a:spcPct val="80000"/>
              </a:lnSpc>
              <a:spcBef>
                <a:spcPts val="108"/>
              </a:spcBef>
              <a:buSzPct val="25000"/>
              <a:buNone/>
            </a:pPr>
            <a:r>
              <a:rPr b="1" baseline="30000" i="1" lang="en-US" sz="27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>
              <a:rPr baseline="30000" lang="en-US" sz="27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is true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947419" y="4186166"/>
            <a:ext cx="19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153"/>
              </a:lnSpc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947419" y="4990837"/>
            <a:ext cx="19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153"/>
              </a:lnSpc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735272" y="5739130"/>
            <a:ext cx="175551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535952" y="578300"/>
            <a:ext cx="7663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Preparing SQL Statement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50239" y="1635829"/>
            <a:ext cx="164845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78840" y="1652650"/>
            <a:ext cx="4764377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PREPARE </a:t>
            </a: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to prepare a SQL statement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947419" y="1996964"/>
            <a:ext cx="152652" cy="950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232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340"/>
              </a:spcBef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5" y="2012325"/>
            <a:ext cx="79680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3808" rtl="0" algn="l">
              <a:lnSpc>
                <a:spcPct val="71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SYNTAX: PREPARE </a:t>
            </a:r>
            <a:r>
              <a:rPr baseline="30000" i="1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statementname </a:t>
            </a: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from SQLStatement</a:t>
            </a:r>
          </a:p>
          <a:p>
            <a:pPr indent="-5588" lvl="0" marL="69088" marR="33808" rtl="0" algn="l">
              <a:lnSpc>
                <a:spcPct val="101725"/>
              </a:lnSpc>
              <a:spcBef>
                <a:spcPts val="87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Defines a name from the SQLStatement</a:t>
            </a:r>
          </a:p>
          <a:p>
            <a:pPr indent="0" lvl="0" marL="12700" marR="0" rtl="0" algn="l">
              <a:lnSpc>
                <a:spcPct val="108000"/>
              </a:lnSpc>
              <a:spcBef>
                <a:spcPts val="483"/>
              </a:spcBef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Within SQLStatement, ? characters denote parameter markers to indicate where data values are to be bound to within the query when it is executed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50239" y="3559117"/>
            <a:ext cx="164845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878840" y="3575939"/>
            <a:ext cx="8265159" cy="2529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3808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to execute the command</a:t>
            </a:r>
          </a:p>
          <a:p>
            <a:pPr indent="-5079" lvl="0" marL="81279" marR="33808" rtl="0" algn="l">
              <a:lnSpc>
                <a:spcPct val="101725"/>
              </a:lnSpc>
              <a:spcBef>
                <a:spcPts val="73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b="1"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SQLStatement [</a:t>
            </a:r>
            <a:r>
              <a:rPr b="1"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</a:p>
          <a:p>
            <a:pPr indent="-4871" lvl="0" marL="1605071" marR="33808" rtl="0" algn="l">
              <a:lnSpc>
                <a:spcPct val="94401"/>
              </a:lnSpc>
              <a:spcBef>
                <a:spcPts val="390"/>
              </a:spcBef>
              <a:spcAft>
                <a:spcPts val="0"/>
              </a:spcAft>
              <a:buSzPct val="25000"/>
              <a:buNone/>
            </a:pPr>
            <a:r>
              <a:rPr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@</a:t>
            </a:r>
            <a:r>
              <a:rPr b="1" i="1"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var_name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[, @</a:t>
            </a:r>
            <a:r>
              <a:rPr b="1" i="1"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var_name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...]</a:t>
            </a:r>
          </a:p>
          <a:p>
            <a:pPr indent="-233679" lvl="0" marL="309879" marR="0" rtl="0" algn="l">
              <a:lnSpc>
                <a:spcPct val="108000"/>
              </a:lnSpc>
              <a:spcBef>
                <a:spcPts val="468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Parameter values can be supplied only by user variables, and the USING clause must name exactly as many variables as the number of parameter markers in the statement</a:t>
            </a:r>
          </a:p>
          <a:p>
            <a:pPr indent="0" lvl="0" marL="12700" marR="752016" rtl="0" algn="l">
              <a:lnSpc>
                <a:spcPct val="108181"/>
              </a:lnSpc>
              <a:spcBef>
                <a:spcPts val="530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DEALLOCATE </a:t>
            </a: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to free resources associated with the statement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50239" y="5939605"/>
            <a:ext cx="16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35952" y="578300"/>
            <a:ext cx="85035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32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Prepared Statement Example</a:t>
            </a:r>
          </a:p>
          <a:p>
            <a:pPr indent="0" lvl="0" marL="127000" marR="87553" rtl="0" algn="l">
              <a:lnSpc>
                <a:spcPct val="101725"/>
              </a:lnSpc>
              <a:spcBef>
                <a:spcPts val="3286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 scratch; -- using the scratch database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50518" y="2088619"/>
            <a:ext cx="462838" cy="151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9325" rtl="0" algn="just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</a:p>
          <a:p>
            <a:pPr indent="0" lvl="0" marL="12700" marR="0" rtl="0" algn="just">
              <a:lnSpc>
                <a:spcPct val="144090"/>
              </a:lnSpc>
              <a:spcBef>
                <a:spcPts val="81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SET SET SET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15430" y="2088619"/>
            <a:ext cx="4475227" cy="151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41833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@a</a:t>
            </a: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 := "a";</a:t>
            </a:r>
          </a:p>
          <a:p>
            <a:pPr indent="0" lvl="0" marL="12700" marR="41833" rtl="0" algn="l">
              <a:lnSpc>
                <a:spcPct val="101725"/>
              </a:lnSpc>
              <a:spcBef>
                <a:spcPts val="363"/>
              </a:spcBef>
              <a:spcAft>
                <a:spcPts val="0"/>
              </a:spcAft>
              <a:buSzPct val="25000"/>
              <a:buNone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@b</a:t>
            </a: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 := "test";</a:t>
            </a:r>
          </a:p>
          <a:p>
            <a:pPr indent="0" lvl="0" marL="12700" marR="41833" rtl="0" algn="l">
              <a:lnSpc>
                <a:spcPct val="101725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@c</a:t>
            </a: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 := 1;</a:t>
            </a:r>
          </a:p>
          <a:p>
            <a:pPr indent="0" lvl="0" marL="12700" marR="0" rtl="0" algn="l">
              <a:lnSpc>
                <a:spcPct val="101725"/>
              </a:lnSpc>
              <a:spcBef>
                <a:spcPts val="480"/>
              </a:spcBef>
              <a:buSzPct val="25000"/>
              <a:buNone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@s</a:t>
            </a: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 := CONCAT (“SELECT ",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@a,</a:t>
            </a: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 " FROM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589778" y="3295942"/>
            <a:ext cx="779861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", </a:t>
            </a:r>
            <a:r>
              <a:rPr baseline="30000" lang="en-US" sz="3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@b</a:t>
            </a: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205833" y="3698383"/>
            <a:ext cx="2333733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“WHERE a &gt; " , </a:t>
            </a:r>
            <a:r>
              <a:rPr baseline="30000" lang="en-US" sz="3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@c);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50239" y="4100825"/>
            <a:ext cx="6268105" cy="1914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1159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PREPARE stmt FROM </a:t>
            </a:r>
            <a:r>
              <a:rPr baseline="30000" lang="en-US" sz="3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@s</a:t>
            </a: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0" lvl="0" marL="12700" marR="0" rtl="0" algn="l">
              <a:lnSpc>
                <a:spcPct val="101725"/>
              </a:lnSpc>
              <a:spcBef>
                <a:spcPts val="363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EXECUTE stmt; -- can be executed with different values</a:t>
            </a:r>
          </a:p>
          <a:p>
            <a:pPr indent="0" lvl="0" marL="12700" marR="4538541" rtl="0" algn="l">
              <a:lnSpc>
                <a:spcPct val="122045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@c</a:t>
            </a: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 := -1; </a:t>
            </a:r>
          </a:p>
          <a:p>
            <a:pPr indent="0" lvl="0" marL="12700" marR="4538541" rtl="0" algn="l">
              <a:lnSpc>
                <a:spcPct val="122045"/>
              </a:lnSpc>
              <a:spcBef>
                <a:spcPts val="483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EXECUTE stmt;</a:t>
            </a:r>
          </a:p>
          <a:p>
            <a:pPr indent="0" lvl="0" marL="12700" marR="51159" rtl="0" algn="l">
              <a:lnSpc>
                <a:spcPct val="101725"/>
              </a:lnSpc>
              <a:spcBef>
                <a:spcPts val="483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DEALLOCATE PREPARE stmt;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535939" y="578289"/>
            <a:ext cx="2444630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Summary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50239" y="1677715"/>
            <a:ext cx="202945" cy="380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878840" y="1699132"/>
            <a:ext cx="7109072" cy="3197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2412" rtl="0" algn="l">
              <a:lnSpc>
                <a:spcPct val="7023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4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Triggers respond to changes in the database</a:t>
            </a:r>
          </a:p>
          <a:p>
            <a:pPr indent="63500" lvl="0" marL="12700" marR="0" rtl="0" algn="l">
              <a:lnSpc>
                <a:spcPct val="122035"/>
              </a:lnSpc>
              <a:spcBef>
                <a:spcPts val="466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Allows you to define constraints on the data </a:t>
            </a:r>
          </a:p>
          <a:p>
            <a:pPr indent="0" lvl="0" marL="12700" marR="0" rtl="0" algn="l">
              <a:lnSpc>
                <a:spcPct val="122035"/>
              </a:lnSpc>
              <a:spcBef>
                <a:spcPts val="276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Events allow you to schedule tasks to be done by </a:t>
            </a:r>
          </a:p>
          <a:p>
            <a:pPr indent="0" lvl="0" marL="12700" marR="0" rtl="0" algn="l">
              <a:lnSpc>
                <a:spcPct val="122035"/>
              </a:lnSpc>
              <a:spcBef>
                <a:spcPts val="276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 calendar date or an interval</a:t>
            </a:r>
          </a:p>
          <a:p>
            <a:pPr indent="0" lvl="0" marL="12700" marR="255078" rtl="0" algn="l">
              <a:lnSpc>
                <a:spcPct val="120000"/>
              </a:lnSpc>
              <a:spcBef>
                <a:spcPts val="759"/>
              </a:spcBef>
              <a:buSzPct val="25000"/>
              <a:buNone/>
            </a:pP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Prepared statement allows you to specify the structure of a SQL statement and change literal values passed to the statement.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50239" y="3006642"/>
            <a:ext cx="20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50239" y="4174026"/>
            <a:ext cx="20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8677392" y="5739130"/>
            <a:ext cx="2914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35955" y="578300"/>
            <a:ext cx="6119699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Trigger Options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78850" y="1542151"/>
            <a:ext cx="57768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512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30000" lang="en-US" sz="3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Event: </a:t>
            </a: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can be INSERT, DELETE, or UPDATE on DB table</a:t>
            </a:r>
          </a:p>
          <a:p>
            <a:pPr indent="0" lvl="0" marL="12700" marR="49606" rtl="0" algn="l">
              <a:lnSpc>
                <a:spcPct val="101725"/>
              </a:lnSpc>
              <a:spcBef>
                <a:spcPts val="432"/>
              </a:spcBef>
              <a:spcAft>
                <a:spcPts val="0"/>
              </a:spcAft>
              <a:buSzPct val="25000"/>
              <a:buNone/>
            </a:pPr>
            <a:r>
              <a:rPr b="1" lang="en-US" sz="26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Condition:</a:t>
            </a:r>
          </a:p>
          <a:p>
            <a:pPr indent="-5079" lvl="0" marL="81279" marR="49606" rtl="0" algn="l">
              <a:lnSpc>
                <a:spcPct val="101725"/>
              </a:lnSpc>
              <a:spcBef>
                <a:spcPts val="405"/>
              </a:spcBef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Condition can be a true/false statement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313179" y="2931568"/>
            <a:ext cx="133602" cy="241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8176"/>
              </a:lnSpc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rgbClr val="D2CA6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541779" y="3020822"/>
            <a:ext cx="3661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960"/>
              </a:lnSpc>
              <a:spcBef>
                <a:spcPts val="0"/>
              </a:spcBef>
              <a:buSzPct val="25000"/>
              <a:buNone/>
            </a:pPr>
            <a:r>
              <a:rPr baseline="30000" lang="en-US" sz="25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All employee salaries are less than $100K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947419" y="3251661"/>
            <a:ext cx="145795" cy="266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315"/>
              </a:lnSpc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229359" y="3266184"/>
            <a:ext cx="2506432" cy="266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228"/>
              </a:lnSpc>
              <a:spcBef>
                <a:spcPts val="0"/>
              </a:spcBef>
              <a:buSzPct val="25000"/>
              <a:buNone/>
            </a:pPr>
            <a:r>
              <a:rPr baseline="30000" lang="en-US" sz="28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Condition can be a query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313179" y="3589937"/>
            <a:ext cx="133602" cy="241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8176"/>
              </a:lnSpc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rgbClr val="D2CA6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541779" y="3602989"/>
            <a:ext cx="4984950" cy="241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960"/>
              </a:lnSpc>
              <a:spcBef>
                <a:spcPts val="0"/>
              </a:spcBef>
              <a:buSzPct val="25000"/>
              <a:buNone/>
            </a:pPr>
            <a:r>
              <a:rPr baseline="30000" lang="en-US" sz="25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Interpreted as true if and only if answer set is not empty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50239" y="3942326"/>
            <a:ext cx="190753" cy="356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153"/>
              </a:lnSpc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878840" y="3962273"/>
            <a:ext cx="6625426" cy="356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512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3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Action: </a:t>
            </a: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can perform DB queries and updates that depend on: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947425" y="4385527"/>
            <a:ext cx="145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31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449"/>
              </a:spcBef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76024" y="4400050"/>
            <a:ext cx="72909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1483" rtl="0" algn="l">
              <a:lnSpc>
                <a:spcPct val="712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28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Answers to query in condition part</a:t>
            </a:r>
          </a:p>
          <a:p>
            <a:pPr indent="0" lvl="0" marL="12700" marR="0" rtl="0" algn="l">
              <a:lnSpc>
                <a:spcPct val="120000"/>
              </a:lnSpc>
              <a:spcBef>
                <a:spcPts val="412"/>
              </a:spcBef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OLD and NEW values of tuples modified by the statement that activated the trigger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313179" y="5360825"/>
            <a:ext cx="133602" cy="241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8176"/>
              </a:lnSpc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rgbClr val="D2CA6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075179" y="5602478"/>
            <a:ext cx="31065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960"/>
              </a:lnSpc>
              <a:spcBef>
                <a:spcPts val="0"/>
              </a:spcBef>
              <a:buSzPct val="25000"/>
              <a:buNone/>
            </a:pPr>
            <a:r>
              <a:rPr baseline="30000" lang="en-US" sz="25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OLD.field1 or NEW.field1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47419" y="5985717"/>
            <a:ext cx="145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315"/>
              </a:lnSpc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76020" y="5924042"/>
            <a:ext cx="6628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2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28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Action can also contain data-definition commands, e.g., create new</a:t>
            </a:r>
          </a:p>
          <a:p>
            <a:pPr indent="0" lvl="0" marL="12700" marR="36118" rtl="0" algn="l">
              <a:lnSpc>
                <a:spcPct val="80000"/>
              </a:lnSpc>
              <a:spcBef>
                <a:spcPts val="12"/>
              </a:spcBef>
              <a:buSzPct val="25000"/>
              <a:buNone/>
            </a:pPr>
            <a:r>
              <a:rPr baseline="30000" lang="en-US" sz="28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735272" y="5739130"/>
            <a:ext cx="175551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33400" y="304800"/>
            <a:ext cx="7036650" cy="8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40478" rtl="0" algn="l">
              <a:lnSpc>
                <a:spcPct val="105326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When to Fire the Trigger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28600" y="1219200"/>
            <a:ext cx="89154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39" lvl="0" marL="91440" marR="148079" rtl="0" algn="l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 can be a row-level or a statement-level trigger</a:t>
            </a:r>
          </a:p>
          <a:p>
            <a:pPr indent="-347979" lvl="0" marL="538479" marR="40478" rtl="0" algn="l">
              <a:lnSpc>
                <a:spcPct val="101725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Row-level trigger: trigger executed once per modified record</a:t>
            </a:r>
          </a:p>
          <a:p>
            <a:pPr indent="-347979" lvl="0" marL="538479" marR="0" rtl="0" algn="l">
              <a:lnSpc>
                <a:spcPct val="101725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level trigger: executed once per activating statement</a:t>
            </a:r>
          </a:p>
          <a:p>
            <a:pPr indent="0" lvl="0" marL="12700" marR="0" rtl="0" algn="l">
              <a:lnSpc>
                <a:spcPct val="106041"/>
              </a:lnSpc>
              <a:spcBef>
                <a:spcPts val="127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6041"/>
              </a:lnSpc>
              <a:spcBef>
                <a:spcPts val="127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 can be executed before or after the activating SQL statement</a:t>
            </a:r>
          </a:p>
          <a:p>
            <a:pPr indent="-5079" lvl="0" marL="81279" marR="45720" rtl="0" algn="l">
              <a:lnSpc>
                <a:spcPct val="101725"/>
              </a:lnSpc>
              <a:spcBef>
                <a:spcPts val="295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triggers on insertions: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85800" y="3731007"/>
            <a:ext cx="71811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55600" marR="29156" rtl="0" algn="l">
              <a:lnSpc>
                <a:spcPct val="9675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 that initializes a variable for counting how many new tuples are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inserted: execute </a:t>
            </a:r>
            <a:r>
              <a:rPr b="1"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 before insertion</a:t>
            </a:r>
          </a:p>
          <a:p>
            <a:pPr indent="0" lvl="0" marL="12700" marR="29156" rtl="0" algn="l">
              <a:lnSpc>
                <a:spcPct val="96750"/>
              </a:lnSpc>
              <a:spcBef>
                <a:spcPts val="9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8000"/>
              </a:lnSpc>
              <a:spcBef>
                <a:spcPts val="380"/>
              </a:spcBef>
              <a:spcAft>
                <a:spcPts val="0"/>
              </a:spcAft>
              <a:buClr>
                <a:srgbClr val="2E2B1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 that updates this count variable for each inserted tuple: </a:t>
            </a:r>
            <a:r>
              <a:rPr b="1"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execute after each tuple is inserted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(might need to examine values of tuple to determine action)</a:t>
            </a:r>
          </a:p>
          <a:p>
            <a:pPr indent="-342900" lvl="0" marL="355600" marR="29156" rtl="0" algn="l">
              <a:lnSpc>
                <a:spcPct val="101725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2E2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9156" rtl="0" algn="l">
              <a:lnSpc>
                <a:spcPct val="101725"/>
              </a:lnSpc>
              <a:spcBef>
                <a:spcPts val="337"/>
              </a:spcBef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Note: Trigger can also be run </a:t>
            </a:r>
            <a:r>
              <a:rPr b="1"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in place of the action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735272" y="5739130"/>
            <a:ext cx="175551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35939" y="578289"/>
            <a:ext cx="6312664" cy="2691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46508" rtl="0" algn="l">
              <a:lnSpc>
                <a:spcPct val="10532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MySQL Trigger</a:t>
            </a:r>
          </a:p>
          <a:p>
            <a:pPr indent="0" lvl="0" marL="12700" marR="0" rtl="0" algn="l">
              <a:lnSpc>
                <a:spcPct val="101725"/>
              </a:lnSpc>
              <a:spcBef>
                <a:spcPts val="3044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CREATE TRIGGER &lt;trigger-name&gt; Trigger_time Trigger_event</a:t>
            </a:r>
          </a:p>
          <a:p>
            <a:pPr indent="-5445" lvl="0" marL="68946" marR="46508" rtl="0" algn="l">
              <a:lnSpc>
                <a:spcPct val="101725"/>
              </a:lnSpc>
              <a:spcBef>
                <a:spcPts val="195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ON table_name</a:t>
            </a:r>
          </a:p>
          <a:p>
            <a:pPr indent="-292069" lvl="0" marL="1269969" marR="3659393" rtl="0" algn="l">
              <a:lnSpc>
                <a:spcPct val="122050"/>
              </a:lnSpc>
              <a:spcBef>
                <a:spcPts val="195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FOR EACH ROW </a:t>
            </a:r>
          </a:p>
          <a:p>
            <a:pPr indent="-12668" lvl="0" marL="1269969" marR="3659393" rtl="0" algn="l">
              <a:lnSpc>
                <a:spcPct val="122050"/>
              </a:lnSpc>
              <a:spcBef>
                <a:spcPts val="197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5670" lvl="0" marL="1326470" marR="46508" rtl="0" algn="l">
              <a:lnSpc>
                <a:spcPct val="101725"/>
              </a:lnSpc>
              <a:spcBef>
                <a:spcPts val="197"/>
              </a:spcBef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0239" y="3310651"/>
            <a:ext cx="152654" cy="279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78840" y="3326003"/>
            <a:ext cx="732974" cy="279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333"/>
              </a:lnSpc>
              <a:spcBef>
                <a:spcPts val="0"/>
              </a:spcBef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947419" y="3643330"/>
            <a:ext cx="145795" cy="1221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31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218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320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320"/>
              </a:spcBef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176020" y="3657853"/>
            <a:ext cx="5134803" cy="18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6118" rtl="0" algn="l">
              <a:lnSpc>
                <a:spcPct val="7122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28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Trigger_time is [BEFORE | AFTER]</a:t>
            </a:r>
          </a:p>
          <a:p>
            <a:pPr indent="0" lvl="0" marL="12700" marR="1115148" rtl="0" algn="l">
              <a:lnSpc>
                <a:spcPct val="122052"/>
              </a:lnSpc>
              <a:spcBef>
                <a:spcPts val="83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Trigger_event [INSERT|UPDATE|DELETE] </a:t>
            </a:r>
          </a:p>
          <a:p>
            <a:pPr indent="0" lvl="0" marL="12700" marR="1115148" rtl="0" algn="l">
              <a:lnSpc>
                <a:spcPct val="122052"/>
              </a:lnSpc>
              <a:spcBef>
                <a:spcPts val="187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Other key words – OLD AND NEW </a:t>
            </a:r>
          </a:p>
          <a:p>
            <a:pPr indent="0" lvl="0" marL="12700" marR="1115148" rtl="0" algn="l">
              <a:lnSpc>
                <a:spcPct val="122052"/>
              </a:lnSpc>
              <a:spcBef>
                <a:spcPts val="187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Naming convention for a trigger</a:t>
            </a:r>
          </a:p>
          <a:p>
            <a:pPr indent="0" lvl="0" marL="12700" marR="36118" rtl="0" algn="l">
              <a:lnSpc>
                <a:spcPct val="65403"/>
              </a:lnSpc>
              <a:spcBef>
                <a:spcPts val="281"/>
              </a:spcBef>
              <a:spcAft>
                <a:spcPts val="0"/>
              </a:spcAft>
              <a:buSzPct val="25000"/>
              <a:buNone/>
            </a:pPr>
            <a:r>
              <a:rPr baseline="30000" lang="en-US" sz="28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trigger_time_tablename_trigger_event</a:t>
            </a:r>
          </a:p>
          <a:p>
            <a:pPr indent="0" lvl="0" marL="12700" marR="0" rtl="0" algn="l">
              <a:lnSpc>
                <a:spcPct val="101725"/>
              </a:lnSpc>
              <a:spcBef>
                <a:spcPts val="96"/>
              </a:spcBef>
              <a:buNone/>
            </a:pPr>
            <a:r>
              <a:t/>
            </a:r>
            <a:endParaRPr sz="1900">
              <a:solidFill>
                <a:srgbClr val="2E2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1725"/>
              </a:lnSpc>
              <a:spcBef>
                <a:spcPts val="96"/>
              </a:spcBef>
              <a:buNone/>
            </a:pPr>
            <a:r>
              <a:t/>
            </a:r>
            <a:endParaRPr sz="1900">
              <a:solidFill>
                <a:srgbClr val="2E2B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1725"/>
              </a:lnSpc>
              <a:spcBef>
                <a:spcPts val="96"/>
              </a:spcBef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Found in the directory associated with the database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947419" y="5177998"/>
            <a:ext cx="145795" cy="266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7315"/>
              </a:lnSpc>
              <a:spcBef>
                <a:spcPts val="0"/>
              </a:spcBef>
              <a:buSzPct val="25000"/>
              <a:buNone/>
            </a:pPr>
            <a:r>
              <a:rPr lang="en-US" sz="19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541779" y="5579617"/>
            <a:ext cx="572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96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255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File tablename.tdg – maps the trigger to the corresponding table </a:t>
            </a:r>
          </a:p>
          <a:p>
            <a:pPr indent="0" lvl="0" marL="12700" marR="32461" rtl="0" algn="l">
              <a:lnSpc>
                <a:spcPct val="101725"/>
              </a:lnSpc>
              <a:spcBef>
                <a:spcPts val="73"/>
              </a:spcBef>
              <a:buSzPct val="25000"/>
              <a:buNone/>
            </a:pPr>
            <a:r>
              <a:rPr lang="en-US" sz="17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Triggername.trn contains the trigger definition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545835" y="4939282"/>
            <a:ext cx="2560319" cy="181508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7A785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35954" y="578300"/>
            <a:ext cx="5763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Trigger Example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50239" y="1669357"/>
            <a:ext cx="164845" cy="30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78849" y="1686175"/>
            <a:ext cx="63744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8459" rtl="0" algn="l">
              <a:lnSpc>
                <a:spcPct val="709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CREATE TRIGGER trigger_after_sailor_insert</a:t>
            </a:r>
          </a:p>
          <a:p>
            <a:pPr indent="-456" lvl="0" marL="305257" marR="1766066" rtl="0" algn="l">
              <a:lnSpc>
                <a:spcPct val="122409"/>
              </a:lnSpc>
              <a:spcBef>
                <a:spcPts val="363"/>
              </a:spcBef>
              <a:spcAft>
                <a:spcPts val="0"/>
              </a:spcAft>
              <a:buSzPct val="25000"/>
              <a:buNone/>
            </a:pPr>
            <a:r>
              <a:rPr b="1"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AFTER INSERT </a:t>
            </a: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ON SAILORS </a:t>
            </a:r>
          </a:p>
          <a:p>
            <a:pPr indent="-456" lvl="0" marL="305257" marR="1766066" rtl="0" algn="l">
              <a:lnSpc>
                <a:spcPct val="122045"/>
              </a:lnSpc>
              <a:spcBef>
                <a:spcPts val="484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FOR EACH ROW</a:t>
            </a:r>
          </a:p>
          <a:p>
            <a:pPr indent="-57" lvl="0" marL="622357" marR="38459" rtl="0" algn="l">
              <a:lnSpc>
                <a:spcPct val="101725"/>
              </a:lnSpc>
              <a:spcBef>
                <a:spcPts val="483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964" lvl="0" marL="877264" marR="0" rtl="0" algn="l">
              <a:lnSpc>
                <a:spcPct val="122045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INSERT INTO YoungSailors(sid, name, age, rating) </a:t>
            </a:r>
          </a:p>
          <a:p>
            <a:pPr indent="-964" lvl="0" marL="877264" marR="0" rtl="0" algn="l">
              <a:lnSpc>
                <a:spcPct val="122045"/>
              </a:lnSpc>
              <a:spcBef>
                <a:spcPts val="483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SELECT sid, name, age, rating</a:t>
            </a:r>
          </a:p>
          <a:p>
            <a:pPr indent="-913" lvl="0" marL="1448714" marR="38459" rtl="0" algn="l">
              <a:lnSpc>
                <a:spcPct val="101725"/>
              </a:lnSpc>
              <a:spcBef>
                <a:spcPts val="483"/>
              </a:spcBef>
              <a:spcAft>
                <a:spcPts val="0"/>
              </a:spcAft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FROM New.Sailors N</a:t>
            </a:r>
          </a:p>
          <a:p>
            <a:pPr indent="-830" lvl="0" marL="2401131" marR="38459" rtl="0" algn="l">
              <a:lnSpc>
                <a:spcPct val="101725"/>
              </a:lnSpc>
              <a:spcBef>
                <a:spcPts val="480"/>
              </a:spcBef>
              <a:buSzPct val="25000"/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WHERE New.age &lt;= 18;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552920" y="5515307"/>
            <a:ext cx="629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909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8735272" y="5739130"/>
            <a:ext cx="175551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155435" y="4329682"/>
            <a:ext cx="25602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721" lvl="0" marL="91622" marR="283454" rtl="0" algn="l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 has access to </a:t>
            </a:r>
            <a:r>
              <a:rPr b="1"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OLD </a:t>
            </a: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field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69825" y="578300"/>
            <a:ext cx="6065399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038" lvl="0" marL="122338" marR="148445" rtl="0" algn="ctr">
              <a:lnSpc>
                <a:spcPct val="10532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Trigger Example 2</a:t>
            </a:r>
          </a:p>
          <a:p>
            <a:pPr indent="0" lvl="0" marL="0" marR="0" rtl="0">
              <a:lnSpc>
                <a:spcPct val="95825"/>
              </a:lnSpc>
              <a:spcBef>
                <a:spcPts val="2276"/>
              </a:spcBef>
              <a:buSzPct val="25000"/>
              <a:buNone/>
            </a:pPr>
            <a:r>
              <a:rPr b="1" lang="en-US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Triggers that insert rows into the table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13043" y="2141902"/>
            <a:ext cx="1498123" cy="217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777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2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13043" y="2577832"/>
            <a:ext cx="5221964" cy="1743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19670" rtl="0" algn="l">
              <a:lnSpc>
                <a:spcPct val="73777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2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invoices_after_insert</a:t>
            </a:r>
          </a:p>
          <a:p>
            <a:pPr indent="-12254" lvl="0" marL="253555" marR="1967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 ON invoices</a:t>
            </a:r>
          </a:p>
          <a:p>
            <a:pPr indent="228600" lvl="0" marL="12700" marR="3492112" rtl="0" algn="l">
              <a:lnSpc>
                <a:spcPct val="95345"/>
              </a:lnSpc>
              <a:spcBef>
                <a:spcPts val="15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 BEGIN</a:t>
            </a:r>
          </a:p>
          <a:p>
            <a:pPr indent="-11812" lvl="0" marL="494412" marR="483607" rtl="0" algn="l">
              <a:lnSpc>
                <a:spcPct val="95345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invoices_audit VALUES (NEW.vendor_id, NEW.invoice_number,</a:t>
            </a:r>
          </a:p>
          <a:p>
            <a:pPr indent="596900" lvl="0" marL="12700" marR="0" rtl="0" algn="l">
              <a:lnSpc>
                <a:spcPct val="95345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NEW.invoice_total, 'INSERTED', NOW()); END//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13043" y="4539512"/>
            <a:ext cx="5099436" cy="17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19670" rtl="0" algn="l">
              <a:lnSpc>
                <a:spcPct val="73777"/>
              </a:lnSpc>
              <a:spcBef>
                <a:spcPts val="0"/>
              </a:spcBef>
              <a:buSzPct val="25000"/>
              <a:buNone/>
            </a:pPr>
            <a:r>
              <a:rPr b="1" baseline="30000" lang="en-US" sz="2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invoices_after_delete</a:t>
            </a:r>
          </a:p>
          <a:p>
            <a:pPr indent="-12254" lvl="0" marL="253555" marR="1967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 ON invoices</a:t>
            </a:r>
          </a:p>
          <a:p>
            <a:pPr indent="228600" lvl="0" marL="12700" marR="3369585" rtl="0" algn="l">
              <a:lnSpc>
                <a:spcPct val="95345"/>
              </a:lnSpc>
              <a:spcBef>
                <a:spcPts val="15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 BEGIN</a:t>
            </a:r>
          </a:p>
          <a:p>
            <a:pPr indent="-11812" lvl="0" marL="494412" marR="361082" rtl="0" algn="l">
              <a:lnSpc>
                <a:spcPct val="95345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invoices_audit VALUES (OLD.vendor_id, OLD.invoice_number,</a:t>
            </a:r>
          </a:p>
          <a:p>
            <a:pPr indent="596900" lvl="0" marL="12700" marR="0" rtl="0" algn="l">
              <a:lnSpc>
                <a:spcPct val="95345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OLD.invoice_total, 'DELETED', NOW()); END//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735272" y="5739130"/>
            <a:ext cx="175551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35952" y="578300"/>
            <a:ext cx="73173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33808" rtl="0" algn="l">
              <a:lnSpc>
                <a:spcPct val="10532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Reviewing your trigger</a:t>
            </a:r>
          </a:p>
          <a:p>
            <a:pPr indent="45277" lvl="0" marL="69023" marR="0" rtl="0" algn="l">
              <a:lnSpc>
                <a:spcPct val="122050"/>
              </a:lnSpc>
              <a:spcBef>
                <a:spcPts val="3044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Go to the trigger directory and read the file (.trg) </a:t>
            </a:r>
          </a:p>
          <a:p>
            <a:pPr indent="-5522" lvl="0" marL="69023" marR="0" rtl="0" algn="l">
              <a:lnSpc>
                <a:spcPct val="122050"/>
              </a:lnSpc>
              <a:spcBef>
                <a:spcPts val="197"/>
              </a:spcBef>
              <a:buSzPct val="25000"/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Program Data\MySQL\MySQL5.7\data\&lt;db-name&gt;\*.trg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35939" y="2640091"/>
            <a:ext cx="4785957" cy="10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0" marR="0" rtl="0" algn="l">
              <a:lnSpc>
                <a:spcPct val="75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 the DBMS to locate the trigger for you</a:t>
            </a:r>
          </a:p>
          <a:p>
            <a:pPr indent="-76" lvl="0" marL="12777" marR="40478" rtl="0" algn="l">
              <a:lnSpc>
                <a:spcPct val="101725"/>
              </a:lnSpc>
              <a:spcBef>
                <a:spcPts val="81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Triggers in current schema</a:t>
            </a:r>
          </a:p>
          <a:p>
            <a:pPr indent="0" lvl="0" marL="12700" marR="40478" rtl="0" algn="l">
              <a:lnSpc>
                <a:spcPct val="101725"/>
              </a:lnSpc>
              <a:spcBef>
                <a:spcPts val="265"/>
              </a:spcBef>
              <a:buSzPct val="25000"/>
              <a:buNone/>
            </a:pPr>
            <a:r>
              <a:rPr lang="en-US" sz="26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SHOW TRIGGERS;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35953" y="4221375"/>
            <a:ext cx="74673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0512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30000" lang="en-US" sz="3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ALL Triggers in DBMS using the SystemCatalog</a:t>
            </a:r>
          </a:p>
          <a:p>
            <a:pPr indent="-5079" lvl="0" marL="309879" marR="49606" rtl="0" algn="l">
              <a:lnSpc>
                <a:spcPct val="101725"/>
              </a:lnSpc>
              <a:spcBef>
                <a:spcPts val="42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SELECT * FROM Information_Schema.Triggers</a:t>
            </a:r>
          </a:p>
          <a:p>
            <a:pPr indent="-166651" lvl="0" marL="471451" marR="247904" rtl="0" algn="l">
              <a:lnSpc>
                <a:spcPct val="122052"/>
              </a:lnSpc>
              <a:spcBef>
                <a:spcPts val="190"/>
              </a:spcBef>
              <a:spcAft>
                <a:spcPts val="0"/>
              </a:spcAft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WHERE Trigger_schema = 'database_name' AND </a:t>
            </a:r>
          </a:p>
          <a:p>
            <a:pPr indent="-1551" lvl="0" marL="471451" marR="247904" rtl="0" algn="l">
              <a:lnSpc>
                <a:spcPct val="122052"/>
              </a:lnSpc>
              <a:spcBef>
                <a:spcPts val="190"/>
              </a:spcBef>
              <a:buSzPct val="25000"/>
              <a:buNone/>
            </a:pPr>
            <a:r>
              <a:rPr lang="en-US" sz="19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Trigger_name = 'trigger_name';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833119" y="5740019"/>
            <a:ext cx="6620917" cy="554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SELECT trigger_schema, trigger_name, action_statement FROM</a:t>
            </a:r>
          </a:p>
          <a:p>
            <a:pPr indent="0" lvl="0" marL="12700" marR="38176" rtl="0" algn="l">
              <a:lnSpc>
                <a:spcPct val="72000"/>
              </a:lnSpc>
              <a:spcBef>
                <a:spcPts val="1"/>
              </a:spcBef>
              <a:buSzPct val="25000"/>
              <a:buNone/>
            </a:pP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information_schema.triggers;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35955" y="578300"/>
            <a:ext cx="8012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4239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Trouble with Triggers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95227" y="1449115"/>
            <a:ext cx="202800" cy="3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23824" y="1470525"/>
            <a:ext cx="79476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571" lvl="0" marL="93471" marR="53262" rtl="0" algn="l">
              <a:lnSpc>
                <a:spcPct val="70238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4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Action can trigger multiple triggers</a:t>
            </a:r>
          </a:p>
          <a:p>
            <a:pPr indent="-5079" lvl="0" marL="81279" marR="53262" rtl="0" algn="l">
              <a:lnSpc>
                <a:spcPct val="101725"/>
              </a:lnSpc>
              <a:spcBef>
                <a:spcPts val="292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Execution of the order of the triggers is arbitrary</a:t>
            </a:r>
          </a:p>
          <a:p>
            <a:pPr indent="0" lvl="0" marL="12700" marR="0" rtl="0" algn="l">
              <a:lnSpc>
                <a:spcPct val="101725"/>
              </a:lnSpc>
              <a:spcBef>
                <a:spcPts val="612"/>
              </a:spcBef>
              <a:buSzPct val="25000"/>
              <a:buNone/>
            </a:pP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Challenge: Trigger action can fire other triggers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95227" y="2555539"/>
            <a:ext cx="202945" cy="380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23827" y="3030235"/>
            <a:ext cx="7696452" cy="2294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079" lvl="0" marL="81279" marR="40478" rtl="0" algn="l">
              <a:lnSpc>
                <a:spcPct val="75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aseline="30000" lang="en-US" sz="3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aseline="30000" lang="en-US" sz="3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Very difficult to reason about what exactly will happen</a:t>
            </a:r>
          </a:p>
          <a:p>
            <a:pPr indent="-2538" lvl="0" marL="447039" marR="40478" rtl="0" algn="l">
              <a:lnSpc>
                <a:spcPct val="101725"/>
              </a:lnSpc>
              <a:spcBef>
                <a:spcPts val="276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D2CA6C"/>
                </a:solidFill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en-US" sz="1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Trigger can fire “itself” again</a:t>
            </a:r>
          </a:p>
          <a:p>
            <a:pPr indent="-5079" lvl="0" marL="81279" marR="40478" rtl="0" algn="l">
              <a:lnSpc>
                <a:spcPct val="101725"/>
              </a:lnSpc>
              <a:spcBef>
                <a:spcPts val="445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Unintended effects possible</a:t>
            </a:r>
          </a:p>
          <a:p>
            <a:pPr indent="0" lvl="0" marL="12700" marR="1427236" rtl="0" algn="l">
              <a:lnSpc>
                <a:spcPct val="120000"/>
              </a:lnSpc>
              <a:spcBef>
                <a:spcPts val="758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Introducing Triggers leads you to deductive databases</a:t>
            </a:r>
          </a:p>
          <a:p>
            <a:pPr indent="-5079" lvl="0" marL="81279" marR="0" rtl="0" algn="l">
              <a:lnSpc>
                <a:spcPct val="101725"/>
              </a:lnSpc>
              <a:spcBef>
                <a:spcPts val="350"/>
              </a:spcBef>
              <a:buSzPct val="25000"/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Need rule analysis tools that allow you to deduce truths about the data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95227" y="4356907"/>
            <a:ext cx="20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735272" y="5739130"/>
            <a:ext cx="175551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1666"/>
              </a:lnSpc>
              <a:spcBef>
                <a:spcPts val="0"/>
              </a:spcBef>
              <a:buSzPct val="25000"/>
              <a:buNone/>
            </a:pPr>
            <a:r>
              <a:rPr baseline="30000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