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1" r:id="rId3"/>
    <p:sldMasterId id="2147483652"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77422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1" type="body"/>
          </p:nvPr>
        </p:nvSpPr>
        <p:spPr>
          <a:xfrm>
            <a:off x="914400" y="4657725"/>
            <a:ext cx="5029199" cy="441959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 name="Shape 4"/>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50" name="Shape 50"/>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19" name="Shape 119"/>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27" name="Shape 127"/>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43" name="Shape 143"/>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83" name="Shape 183"/>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57" name="Shape 57"/>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00" name="Shape 200"/>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16" name="Shape 216"/>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24" name="Shape 224"/>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914400" y="4657725"/>
            <a:ext cx="5029200" cy="4419600"/>
          </a:xfrm>
          <a:prstGeom prst="rect">
            <a:avLst/>
          </a:prstGeom>
        </p:spPr>
        <p:txBody>
          <a:bodyPr anchorCtr="0" anchor="t" bIns="91425" lIns="91425" rIns="91425" tIns="91425">
            <a:noAutofit/>
          </a:bodyPr>
          <a:lstStyle/>
          <a:p>
            <a:pPr lvl="0">
              <a:spcBef>
                <a:spcPts val="0"/>
              </a:spcBef>
              <a:buNone/>
            </a:pPr>
            <a:r>
              <a:t/>
            </a:r>
            <a:endParaRPr/>
          </a:p>
        </p:txBody>
      </p:sp>
      <p:sp>
        <p:nvSpPr>
          <p:cNvPr id="232" name="Shape 232"/>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42" name="Shape 242"/>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51" name="Shape 251"/>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59" name="Shape 259"/>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66" name="Shape 266"/>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74" name="Shape 274"/>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64" name="Shape 64"/>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82" name="Shape 282"/>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90" name="Shape 290"/>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298" name="Shape 298"/>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306" name="Shape 306"/>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71" name="Shape 71"/>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79" name="Shape 79"/>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94" name="Shape 94"/>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914400" y="4657725"/>
            <a:ext cx="5029199" cy="4419599"/>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685800" y="1371600"/>
            <a:ext cx="7848600" cy="19272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54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6" name="Shape 16"/>
          <p:cNvSpPr txBox="1"/>
          <p:nvPr>
            <p:ph idx="1" type="subTitle"/>
          </p:nvPr>
        </p:nvSpPr>
        <p:spPr>
          <a:xfrm>
            <a:off x="685800" y="3505200"/>
            <a:ext cx="6400800"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Arial"/>
                <a:ea typeface="Arial"/>
                <a:cs typeface="Arial"/>
                <a:sym typeface="Arial"/>
              </a:defRPr>
            </a:lvl1pPr>
            <a:lvl2pPr indent="0" lvl="1" marL="457200" marR="0" rtl="0" algn="ctr">
              <a:spcBef>
                <a:spcPts val="400"/>
              </a:spcBef>
              <a:buClr>
                <a:schemeClr val="accent1"/>
              </a:buClr>
              <a:buFont typeface="Arial"/>
              <a:buNone/>
              <a:defRPr b="0" i="0" sz="2000" u="none" cap="none" strike="noStrike">
                <a:solidFill>
                  <a:srgbClr val="8B8B8D"/>
                </a:solidFill>
                <a:latin typeface="Arial"/>
                <a:ea typeface="Arial"/>
                <a:cs typeface="Arial"/>
                <a:sym typeface="Arial"/>
              </a:defRPr>
            </a:lvl2pPr>
            <a:lvl3pPr indent="0" lvl="2" marL="914400" marR="0" rtl="0" algn="ctr">
              <a:spcBef>
                <a:spcPts val="360"/>
              </a:spcBef>
              <a:buClr>
                <a:schemeClr val="accent1"/>
              </a:buClr>
              <a:buFont typeface="Arial"/>
              <a:buNone/>
              <a:defRPr b="0" i="0" sz="1800" u="none" cap="none" strike="noStrike">
                <a:solidFill>
                  <a:srgbClr val="8B8B8D"/>
                </a:solidFill>
                <a:latin typeface="Arial"/>
                <a:ea typeface="Arial"/>
                <a:cs typeface="Arial"/>
                <a:sym typeface="Arial"/>
              </a:defRPr>
            </a:lvl3pPr>
            <a:lvl4pPr indent="0" lvl="3" marL="1371600" marR="0" rtl="0" algn="ctr">
              <a:spcBef>
                <a:spcPts val="320"/>
              </a:spcBef>
              <a:buClr>
                <a:schemeClr val="accent1"/>
              </a:buClr>
              <a:buFont typeface="Arial"/>
              <a:buNone/>
              <a:defRPr b="0" i="0" sz="1600" u="none" cap="none" strike="noStrike">
                <a:solidFill>
                  <a:srgbClr val="8B8B8D"/>
                </a:solidFill>
                <a:latin typeface="Arial"/>
                <a:ea typeface="Arial"/>
                <a:cs typeface="Arial"/>
                <a:sym typeface="Arial"/>
              </a:defRPr>
            </a:lvl4pPr>
            <a:lvl5pPr indent="0" lvl="4" marL="1828800" marR="0" rtl="0" algn="ctr">
              <a:spcBef>
                <a:spcPts val="280"/>
              </a:spcBef>
              <a:buClr>
                <a:schemeClr val="accent1"/>
              </a:buClr>
              <a:buFont typeface="Arial"/>
              <a:buNone/>
              <a:defRPr b="0" i="0" sz="1400" u="none" cap="none" strike="noStrike">
                <a:solidFill>
                  <a:srgbClr val="8B8B8D"/>
                </a:solidFill>
                <a:latin typeface="Arial"/>
                <a:ea typeface="Arial"/>
                <a:cs typeface="Arial"/>
                <a:sym typeface="Arial"/>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sp>
        <p:nvSpPr>
          <p:cNvPr id="17" name="Shape 17"/>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Shape 18"/>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Shape 19"/>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8" name="Shape 28"/>
        <p:cNvGrpSpPr/>
        <p:nvPr/>
      </p:nvGrpSpPr>
      <p:grpSpPr>
        <a:xfrm>
          <a:off x="0" y="0"/>
          <a:ext cx="0" cy="0"/>
          <a:chOff x="0" y="0"/>
          <a:chExt cx="0" cy="0"/>
        </a:xfrm>
      </p:grpSpPr>
      <p:sp>
        <p:nvSpPr>
          <p:cNvPr id="29" name="Shape 29"/>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0" name="Shape 30"/>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31" name="Shape 31"/>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32" name="Shape 32"/>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33" name="Shape 33"/>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2" name="Shape 42"/>
        <p:cNvGrpSpPr/>
        <p:nvPr/>
      </p:nvGrpSpPr>
      <p:grpSpPr>
        <a:xfrm>
          <a:off x="0" y="0"/>
          <a:ext cx="0" cy="0"/>
          <a:chOff x="0" y="0"/>
          <a:chExt cx="0" cy="0"/>
        </a:xfrm>
      </p:grpSpPr>
      <p:sp>
        <p:nvSpPr>
          <p:cNvPr id="43" name="Shape 43"/>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44" name="Shape 44"/>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sz="2400">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45" name="Shape 45"/>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6" name="Shape 46"/>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7" name="Shape 47"/>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nvSpPr>
        <p:spPr>
          <a:xfrm>
            <a:off x="0" y="220662"/>
            <a:ext cx="9144000" cy="228599"/>
          </a:xfrm>
          <a:prstGeom prst="rect">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 name="Shape 7"/>
          <p:cNvSpPr txBox="1"/>
          <p:nvPr/>
        </p:nvSpPr>
        <p:spPr>
          <a:xfrm>
            <a:off x="0" y="0"/>
            <a:ext cx="9144000" cy="365100"/>
          </a:xfrm>
          <a:prstGeom prst="rect">
            <a:avLst/>
          </a:prstGeom>
          <a:solidFill>
            <a:schemeClr val="accen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8" name="Shape 8"/>
          <p:cNvCxnSpPr/>
          <p:nvPr/>
        </p:nvCxnSpPr>
        <p:spPr>
          <a:xfrm>
            <a:off x="685800" y="3398837"/>
            <a:ext cx="7848600" cy="1500"/>
          </a:xfrm>
          <a:prstGeom prst="straightConnector1">
            <a:avLst/>
          </a:prstGeom>
          <a:noFill/>
          <a:ln cap="flat" cmpd="sng" w="19050">
            <a:solidFill>
              <a:schemeClr val="dk2"/>
            </a:solidFill>
            <a:prstDash val="solid"/>
            <a:miter/>
            <a:headEnd len="med" w="med" type="none"/>
            <a:tailEnd len="med" w="med" type="none"/>
          </a:ln>
        </p:spPr>
      </p:cxnSp>
      <p:sp>
        <p:nvSpPr>
          <p:cNvPr id="9" name="Shape 9"/>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 name="Shape 10"/>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1" name="Shape 11"/>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Shape 13"/>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0" name="Shape 20"/>
        <p:cNvGrpSpPr/>
        <p:nvPr/>
      </p:nvGrpSpPr>
      <p:grpSpPr>
        <a:xfrm>
          <a:off x="0" y="0"/>
          <a:ext cx="0" cy="0"/>
          <a:chOff x="0" y="0"/>
          <a:chExt cx="0" cy="0"/>
        </a:xfrm>
      </p:grpSpPr>
      <p:sp>
        <p:nvSpPr>
          <p:cNvPr id="21" name="Shape 21"/>
          <p:cNvSpPr txBox="1"/>
          <p:nvPr/>
        </p:nvSpPr>
        <p:spPr>
          <a:xfrm>
            <a:off x="0" y="220662"/>
            <a:ext cx="9144000" cy="228599"/>
          </a:xfrm>
          <a:prstGeom prst="rect">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 name="Shape 22"/>
          <p:cNvSpPr txBox="1"/>
          <p:nvPr/>
        </p:nvSpPr>
        <p:spPr>
          <a:xfrm>
            <a:off x="0" y="0"/>
            <a:ext cx="9144000" cy="365100"/>
          </a:xfrm>
          <a:prstGeom prst="rect">
            <a:avLst/>
          </a:prstGeom>
          <a:solidFill>
            <a:schemeClr val="accen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 name="Shape 23"/>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4" name="Shape 24"/>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25" name="Shape 25"/>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26" name="Shape 26"/>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 name="Shape 27"/>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4" name="Shape 34"/>
        <p:cNvGrpSpPr/>
        <p:nvPr/>
      </p:nvGrpSpPr>
      <p:grpSpPr>
        <a:xfrm>
          <a:off x="0" y="0"/>
          <a:ext cx="0" cy="0"/>
          <a:chOff x="0" y="0"/>
          <a:chExt cx="0" cy="0"/>
        </a:xfrm>
      </p:grpSpPr>
      <p:sp>
        <p:nvSpPr>
          <p:cNvPr id="35" name="Shape 35"/>
          <p:cNvSpPr txBox="1"/>
          <p:nvPr/>
        </p:nvSpPr>
        <p:spPr>
          <a:xfrm>
            <a:off x="0" y="220662"/>
            <a:ext cx="9144000" cy="228599"/>
          </a:xfrm>
          <a:prstGeom prst="rect">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Shape 36"/>
          <p:cNvSpPr txBox="1"/>
          <p:nvPr/>
        </p:nvSpPr>
        <p:spPr>
          <a:xfrm>
            <a:off x="0" y="0"/>
            <a:ext cx="9144000" cy="365100"/>
          </a:xfrm>
          <a:prstGeom prst="rect">
            <a:avLst/>
          </a:prstGeom>
          <a:solidFill>
            <a:schemeClr val="accen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 name="Shape 37"/>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8" name="Shape 38"/>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sz="2400">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39" name="Shape 39"/>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0" name="Shape 40"/>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1" name="Shape 41"/>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685800" y="1371600"/>
            <a:ext cx="7848600" cy="192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a:buNone/>
            </a:pPr>
            <a:r>
              <a:rPr b="0" i="0" lang="en-US" sz="5400" u="none" cap="none" strike="noStrike">
                <a:solidFill>
                  <a:schemeClr val="dk2"/>
                </a:solidFill>
                <a:latin typeface="Times"/>
                <a:ea typeface="Times"/>
                <a:cs typeface="Times"/>
                <a:sym typeface="Times"/>
              </a:rPr>
              <a:t>CHAPTER 22</a:t>
            </a:r>
          </a:p>
        </p:txBody>
      </p:sp>
      <p:sp>
        <p:nvSpPr>
          <p:cNvPr id="53" name="Shape 53"/>
          <p:cNvSpPr txBox="1"/>
          <p:nvPr>
            <p:ph idx="1" type="subTitle"/>
          </p:nvPr>
        </p:nvSpPr>
        <p:spPr>
          <a:xfrm>
            <a:off x="685800" y="3505200"/>
            <a:ext cx="64008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b="1" i="0" lang="en-US" sz="2400" u="none" cap="none" strike="noStrike">
                <a:solidFill>
                  <a:srgbClr val="000000"/>
                </a:solidFill>
                <a:latin typeface="Times"/>
                <a:ea typeface="Times"/>
                <a:cs typeface="Times"/>
                <a:sym typeface="Times"/>
              </a:rPr>
              <a:t>Transaction Management</a:t>
            </a:r>
          </a:p>
        </p:txBody>
      </p:sp>
      <p:cxnSp>
        <p:nvCxnSpPr>
          <p:cNvPr id="54" name="Shape 54"/>
          <p:cNvCxnSpPr/>
          <p:nvPr/>
        </p:nvCxnSpPr>
        <p:spPr>
          <a:xfrm>
            <a:off x="26986" y="3429000"/>
            <a:ext cx="7974012" cy="0"/>
          </a:xfrm>
          <a:prstGeom prst="straightConnector1">
            <a:avLst/>
          </a:prstGeom>
          <a:noFill/>
          <a:ln cap="flat" cmpd="sng" w="50800">
            <a:solidFill>
              <a:srgbClr val="C00000"/>
            </a:solidFill>
            <a:prstDash val="solid"/>
            <a:miter/>
            <a:headEnd len="med" w="med" type="none"/>
            <a:tailEnd len="med" w="med" type="none"/>
          </a:ln>
        </p:spPr>
      </p:cxn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81000" y="6111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Example - Incorrect Locking Schedule</a:t>
            </a:r>
          </a:p>
        </p:txBody>
      </p:sp>
      <p:sp>
        <p:nvSpPr>
          <p:cNvPr id="122" name="Shape 122"/>
          <p:cNvSpPr txBox="1"/>
          <p:nvPr>
            <p:ph idx="1" type="body"/>
          </p:nvPr>
        </p:nvSpPr>
        <p:spPr>
          <a:xfrm>
            <a:off x="533400" y="1811337"/>
            <a:ext cx="80010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rgbClr val="0000FF"/>
                </a:solidFill>
                <a:latin typeface="Calibri"/>
                <a:ea typeface="Calibri"/>
                <a:cs typeface="Calibri"/>
                <a:sym typeface="Calibri"/>
              </a:rPr>
              <a:t>Problem</a:t>
            </a:r>
            <a:r>
              <a:rPr b="1" i="0" lang="en-US" sz="2400" u="none">
                <a:solidFill>
                  <a:schemeClr val="dk1"/>
                </a:solidFill>
                <a:latin typeface="Calibri"/>
                <a:ea typeface="Calibri"/>
                <a:cs typeface="Calibri"/>
                <a:sym typeface="Calibri"/>
              </a:rPr>
              <a:t> </a:t>
            </a:r>
            <a:r>
              <a:rPr b="1" lang="en-US">
                <a:latin typeface="Calibri"/>
                <a:ea typeface="Calibri"/>
                <a:cs typeface="Calibri"/>
                <a:sym typeface="Calibri"/>
              </a:rPr>
              <a:t>-</a:t>
            </a:r>
            <a:r>
              <a:rPr b="1" i="0" lang="en-US" sz="2400" u="none">
                <a:solidFill>
                  <a:schemeClr val="dk1"/>
                </a:solidFill>
                <a:latin typeface="Calibri"/>
                <a:ea typeface="Calibri"/>
                <a:cs typeface="Calibri"/>
                <a:sym typeface="Calibri"/>
              </a:rPr>
              <a:t> transactions release locks too soon, resulting in loss of total isolation and atomicity. </a:t>
            </a:r>
          </a:p>
          <a:p>
            <a:pPr indent="0" lvl="0" marL="0" marR="0" rtl="0" algn="just">
              <a:lnSpc>
                <a:spcPct val="100000"/>
              </a:lnSpc>
              <a:spcBef>
                <a:spcPts val="0"/>
              </a:spcBef>
              <a:spcAft>
                <a:spcPts val="0"/>
              </a:spcAft>
              <a:buNone/>
            </a:pPr>
            <a:r>
              <a:t/>
            </a:r>
            <a:endParaRPr b="1">
              <a:latin typeface="Calibri"/>
              <a:ea typeface="Calibri"/>
              <a:cs typeface="Calibri"/>
              <a:sym typeface="Calibri"/>
            </a:endParaRPr>
          </a:p>
          <a:p>
            <a:pPr indent="0" lvl="0" marL="0" marR="0" rtl="0" algn="just">
              <a:lnSpc>
                <a:spcPct val="100000"/>
              </a:lnSpc>
              <a:spcBef>
                <a:spcPts val="0"/>
              </a:spcBef>
              <a:spcAft>
                <a:spcPts val="0"/>
              </a:spcAft>
              <a:buNone/>
            </a:pPr>
            <a:r>
              <a:t/>
            </a:r>
            <a:endParaRPr b="1">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To guarantee serializability, need an additional protocol concerning the positioning of lock and unlock operations in every transaction.</a:t>
            </a:r>
          </a:p>
        </p:txBody>
      </p:sp>
      <p:sp>
        <p:nvSpPr>
          <p:cNvPr id="123" name="Shape 123"/>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24" name="Shape 124"/>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Two-Phase Locking (2PL)</a:t>
            </a:r>
          </a:p>
        </p:txBody>
      </p:sp>
      <p:sp>
        <p:nvSpPr>
          <p:cNvPr id="130" name="Shape 130"/>
          <p:cNvSpPr txBox="1"/>
          <p:nvPr>
            <p:ph idx="1" type="body"/>
          </p:nvPr>
        </p:nvSpPr>
        <p:spPr>
          <a:xfrm>
            <a:off x="533400" y="1125537"/>
            <a:ext cx="7727949"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25000"/>
              <a:buFont typeface="Arial"/>
              <a:buNone/>
            </a:pPr>
            <a:r>
              <a:rPr b="1" i="0" lang="en-US" sz="2400" u="none">
                <a:solidFill>
                  <a:schemeClr val="dk1"/>
                </a:solidFill>
                <a:latin typeface="Calibri"/>
                <a:ea typeface="Calibri"/>
                <a:cs typeface="Calibri"/>
                <a:sym typeface="Calibri"/>
              </a:rPr>
              <a:t>	Transaction follows 2PL protocol if all locking operations precede first unlock operation in the transaction. </a:t>
            </a:r>
          </a:p>
          <a:p>
            <a:pPr indent="-182562" lvl="0" marL="182562" marR="0" rtl="0" algn="just">
              <a:lnSpc>
                <a:spcPct val="50000"/>
              </a:lnSpc>
              <a:spcBef>
                <a:spcPts val="480"/>
              </a:spcBef>
              <a:spcAft>
                <a:spcPts val="0"/>
              </a:spcAft>
              <a:buClr>
                <a:schemeClr val="accent1"/>
              </a:buClr>
              <a:buSzPct val="2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Two phases for transaction:</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Growing phase - acquires all locks but cannot release any locks.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Shrinking phase - releases locks but cannot acquire any new locks. </a:t>
            </a:r>
          </a:p>
        </p:txBody>
      </p:sp>
      <p:sp>
        <p:nvSpPr>
          <p:cNvPr id="131" name="Shape 131"/>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32" name="Shape 132"/>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81000" y="6111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Preventing Lost Update Problem using 2PL</a:t>
            </a:r>
          </a:p>
        </p:txBody>
      </p:sp>
      <p:pic>
        <p:nvPicPr>
          <p:cNvPr descr="DS3-Figure 19-11" id="138" name="Shape 138"/>
          <p:cNvPicPr preferRelativeResize="0"/>
          <p:nvPr/>
        </p:nvPicPr>
        <p:blipFill rotWithShape="1">
          <a:blip r:embed="rId3">
            <a:alphaModFix/>
          </a:blip>
          <a:srcRect b="0" l="0" r="0" t="0"/>
          <a:stretch/>
        </p:blipFill>
        <p:spPr>
          <a:xfrm>
            <a:off x="539750" y="1628775"/>
            <a:ext cx="8064499" cy="3495675"/>
          </a:xfrm>
          <a:prstGeom prst="rect">
            <a:avLst/>
          </a:prstGeom>
          <a:noFill/>
          <a:ln>
            <a:noFill/>
          </a:ln>
        </p:spPr>
      </p:pic>
      <p:sp>
        <p:nvSpPr>
          <p:cNvPr id="139" name="Shape 139"/>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40" name="Shape 140"/>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81000" y="230187"/>
            <a:ext cx="8381999" cy="99695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200" u="none" cap="none" strike="noStrike">
                <a:solidFill>
                  <a:schemeClr val="dk2"/>
                </a:solidFill>
                <a:latin typeface="Arial"/>
                <a:ea typeface="Arial"/>
                <a:cs typeface="Arial"/>
                <a:sym typeface="Arial"/>
              </a:rPr>
              <a:t>Preventing Uncommitted Dependency Problem using 2PL</a:t>
            </a:r>
          </a:p>
        </p:txBody>
      </p:sp>
      <p:pic>
        <p:nvPicPr>
          <p:cNvPr descr="DS3-Figure 19-12" id="146" name="Shape 146"/>
          <p:cNvPicPr preferRelativeResize="0"/>
          <p:nvPr/>
        </p:nvPicPr>
        <p:blipFill rotWithShape="1">
          <a:blip r:embed="rId3">
            <a:alphaModFix/>
          </a:blip>
          <a:srcRect b="0" l="0" r="0" t="0"/>
          <a:stretch/>
        </p:blipFill>
        <p:spPr>
          <a:xfrm>
            <a:off x="609600" y="1676400"/>
            <a:ext cx="7778750" cy="3565525"/>
          </a:xfrm>
          <a:prstGeom prst="rect">
            <a:avLst/>
          </a:prstGeom>
          <a:noFill/>
          <a:ln>
            <a:noFill/>
          </a:ln>
        </p:spPr>
      </p:pic>
      <p:sp>
        <p:nvSpPr>
          <p:cNvPr id="147" name="Shape 147"/>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48" name="Shape 148"/>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107950" y="458787"/>
            <a:ext cx="8856600" cy="996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200" u="none" cap="none" strike="noStrike">
                <a:solidFill>
                  <a:schemeClr val="dk2"/>
                </a:solidFill>
                <a:latin typeface="Arial"/>
                <a:ea typeface="Arial"/>
                <a:cs typeface="Arial"/>
                <a:sym typeface="Arial"/>
              </a:rPr>
              <a:t>Preventing Inconsistent Analysis Problem using 2PL</a:t>
            </a:r>
          </a:p>
        </p:txBody>
      </p:sp>
      <p:pic>
        <p:nvPicPr>
          <p:cNvPr descr="DS3-Figure 19-13" id="154" name="Shape 154"/>
          <p:cNvPicPr preferRelativeResize="0"/>
          <p:nvPr/>
        </p:nvPicPr>
        <p:blipFill rotWithShape="1">
          <a:blip r:embed="rId3">
            <a:alphaModFix/>
          </a:blip>
          <a:srcRect b="0" l="0" r="0" t="0"/>
          <a:stretch/>
        </p:blipFill>
        <p:spPr>
          <a:xfrm>
            <a:off x="828675" y="1430337"/>
            <a:ext cx="7559700" cy="4870500"/>
          </a:xfrm>
          <a:prstGeom prst="rect">
            <a:avLst/>
          </a:prstGeom>
          <a:noFill/>
          <a:ln>
            <a:noFill/>
          </a:ln>
        </p:spPr>
      </p:pic>
      <p:sp>
        <p:nvSpPr>
          <p:cNvPr id="155" name="Shape 155"/>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56" name="Shape 156"/>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3063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Cascading Rollback</a:t>
            </a:r>
          </a:p>
        </p:txBody>
      </p:sp>
      <p:sp>
        <p:nvSpPr>
          <p:cNvPr id="162" name="Shape 162"/>
          <p:cNvSpPr txBox="1"/>
          <p:nvPr>
            <p:ph idx="1" type="body"/>
          </p:nvPr>
        </p:nvSpPr>
        <p:spPr>
          <a:xfrm>
            <a:off x="539750" y="1125537"/>
            <a:ext cx="7924799"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If </a:t>
            </a:r>
            <a:r>
              <a:rPr b="1" i="1" lang="en-US" sz="2400" u="none">
                <a:solidFill>
                  <a:schemeClr val="dk1"/>
                </a:solidFill>
                <a:latin typeface="Calibri"/>
                <a:ea typeface="Calibri"/>
                <a:cs typeface="Calibri"/>
                <a:sym typeface="Calibri"/>
              </a:rPr>
              <a:t>every </a:t>
            </a:r>
            <a:r>
              <a:rPr b="1" i="0" lang="en-US" sz="2400" u="none">
                <a:solidFill>
                  <a:schemeClr val="dk1"/>
                </a:solidFill>
                <a:latin typeface="Calibri"/>
                <a:ea typeface="Calibri"/>
                <a:cs typeface="Calibri"/>
                <a:sym typeface="Calibri"/>
              </a:rPr>
              <a:t>transaction in a schedule follows 2PL, schedule is serializable.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However, problems can occur with interpretation of when locks can be released.</a:t>
            </a:r>
          </a:p>
        </p:txBody>
      </p:sp>
      <p:sp>
        <p:nvSpPr>
          <p:cNvPr id="163" name="Shape 163"/>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64" name="Shape 164"/>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81000" y="5349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Cascading Rollback </a:t>
            </a:r>
          </a:p>
        </p:txBody>
      </p:sp>
      <p:pic>
        <p:nvPicPr>
          <p:cNvPr descr="DS3-Figure 19-14" id="170" name="Shape 170"/>
          <p:cNvPicPr preferRelativeResize="0"/>
          <p:nvPr/>
        </p:nvPicPr>
        <p:blipFill rotWithShape="1">
          <a:blip r:embed="rId3">
            <a:alphaModFix/>
          </a:blip>
          <a:srcRect b="0" l="0" r="0" t="0"/>
          <a:stretch/>
        </p:blipFill>
        <p:spPr>
          <a:xfrm>
            <a:off x="1116012" y="1285875"/>
            <a:ext cx="7272300" cy="4997400"/>
          </a:xfrm>
          <a:prstGeom prst="rect">
            <a:avLst/>
          </a:prstGeom>
          <a:noFill/>
          <a:ln>
            <a:noFill/>
          </a:ln>
        </p:spPr>
      </p:pic>
      <p:sp>
        <p:nvSpPr>
          <p:cNvPr id="171" name="Shape 171"/>
          <p:cNvSpPr txBox="1"/>
          <p:nvPr/>
        </p:nvSpPr>
        <p:spPr>
          <a:xfrm>
            <a:off x="3124200" y="638175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72" name="Shape 172"/>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Cascading Rollback</a:t>
            </a:r>
          </a:p>
        </p:txBody>
      </p:sp>
      <p:sp>
        <p:nvSpPr>
          <p:cNvPr id="178" name="Shape 178"/>
          <p:cNvSpPr txBox="1"/>
          <p:nvPr>
            <p:ph idx="1" type="body"/>
          </p:nvPr>
        </p:nvSpPr>
        <p:spPr>
          <a:xfrm>
            <a:off x="527050" y="1125537"/>
            <a:ext cx="8077199"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Transactions conform to 2PL.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a:t>
            </a:r>
            <a:r>
              <a:rPr b="1" baseline="-25000" i="0" lang="en-US" sz="2400" u="none">
                <a:solidFill>
                  <a:schemeClr val="dk1"/>
                </a:solidFill>
                <a:latin typeface="Calibri"/>
                <a:ea typeface="Calibri"/>
                <a:cs typeface="Calibri"/>
                <a:sym typeface="Calibri"/>
              </a:rPr>
              <a:t>14</a:t>
            </a:r>
            <a:r>
              <a:rPr b="1" i="0" lang="en-US" sz="2400" u="none">
                <a:solidFill>
                  <a:schemeClr val="dk1"/>
                </a:solidFill>
                <a:latin typeface="Calibri"/>
                <a:ea typeface="Calibri"/>
                <a:cs typeface="Calibri"/>
                <a:sym typeface="Calibri"/>
              </a:rPr>
              <a:t> aborts.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Since T</a:t>
            </a:r>
            <a:r>
              <a:rPr b="1" baseline="-25000" i="0" lang="en-US" sz="2400" u="none">
                <a:solidFill>
                  <a:schemeClr val="dk1"/>
                </a:solidFill>
                <a:latin typeface="Calibri"/>
                <a:ea typeface="Calibri"/>
                <a:cs typeface="Calibri"/>
                <a:sym typeface="Calibri"/>
              </a:rPr>
              <a:t>15</a:t>
            </a:r>
            <a:r>
              <a:rPr b="1" i="0" lang="en-US" sz="2400" u="none">
                <a:solidFill>
                  <a:schemeClr val="dk1"/>
                </a:solidFill>
                <a:latin typeface="Calibri"/>
                <a:ea typeface="Calibri"/>
                <a:cs typeface="Calibri"/>
                <a:sym typeface="Calibri"/>
              </a:rPr>
              <a:t> is dependent on T</a:t>
            </a:r>
            <a:r>
              <a:rPr b="1" baseline="-25000" i="0" lang="en-US" sz="2400" u="none">
                <a:solidFill>
                  <a:schemeClr val="dk1"/>
                </a:solidFill>
                <a:latin typeface="Calibri"/>
                <a:ea typeface="Calibri"/>
                <a:cs typeface="Calibri"/>
                <a:sym typeface="Calibri"/>
              </a:rPr>
              <a:t>14</a:t>
            </a:r>
            <a:r>
              <a:rPr b="1" i="0" lang="en-US" sz="2400" u="none">
                <a:solidFill>
                  <a:schemeClr val="dk1"/>
                </a:solidFill>
                <a:latin typeface="Calibri"/>
                <a:ea typeface="Calibri"/>
                <a:cs typeface="Calibri"/>
                <a:sym typeface="Calibri"/>
              </a:rPr>
              <a:t>, T</a:t>
            </a:r>
            <a:r>
              <a:rPr b="1" baseline="-25000" i="0" lang="en-US" sz="2400" u="none">
                <a:solidFill>
                  <a:schemeClr val="dk1"/>
                </a:solidFill>
                <a:latin typeface="Calibri"/>
                <a:ea typeface="Calibri"/>
                <a:cs typeface="Calibri"/>
                <a:sym typeface="Calibri"/>
              </a:rPr>
              <a:t>15</a:t>
            </a:r>
            <a:r>
              <a:rPr b="1" i="0" lang="en-US" sz="2400" u="none">
                <a:solidFill>
                  <a:schemeClr val="dk1"/>
                </a:solidFill>
                <a:latin typeface="Calibri"/>
                <a:ea typeface="Calibri"/>
                <a:cs typeface="Calibri"/>
                <a:sym typeface="Calibri"/>
              </a:rPr>
              <a:t> must also be rolled back. Since T</a:t>
            </a:r>
            <a:r>
              <a:rPr b="1" baseline="-25000" i="0" lang="en-US" sz="2400" u="none">
                <a:solidFill>
                  <a:schemeClr val="dk1"/>
                </a:solidFill>
                <a:latin typeface="Calibri"/>
                <a:ea typeface="Calibri"/>
                <a:cs typeface="Calibri"/>
                <a:sym typeface="Calibri"/>
              </a:rPr>
              <a:t>16</a:t>
            </a:r>
            <a:r>
              <a:rPr b="1" i="0" lang="en-US" sz="2400" u="none">
                <a:solidFill>
                  <a:schemeClr val="dk1"/>
                </a:solidFill>
                <a:latin typeface="Calibri"/>
                <a:ea typeface="Calibri"/>
                <a:cs typeface="Calibri"/>
                <a:sym typeface="Calibri"/>
              </a:rPr>
              <a:t> is dependent on T</a:t>
            </a:r>
            <a:r>
              <a:rPr b="1" baseline="-25000" i="0" lang="en-US" sz="2400" u="none">
                <a:solidFill>
                  <a:schemeClr val="dk1"/>
                </a:solidFill>
                <a:latin typeface="Calibri"/>
                <a:ea typeface="Calibri"/>
                <a:cs typeface="Calibri"/>
                <a:sym typeface="Calibri"/>
              </a:rPr>
              <a:t>15</a:t>
            </a:r>
            <a:r>
              <a:rPr b="1" i="0" lang="en-US" sz="2400" u="none">
                <a:solidFill>
                  <a:schemeClr val="dk1"/>
                </a:solidFill>
                <a:latin typeface="Calibri"/>
                <a:ea typeface="Calibri"/>
                <a:cs typeface="Calibri"/>
                <a:sym typeface="Calibri"/>
              </a:rPr>
              <a:t>, it too must be rolled back.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This is called </a:t>
            </a:r>
            <a:r>
              <a:rPr b="1" i="1" lang="en-US" sz="2400" u="none">
                <a:solidFill>
                  <a:schemeClr val="dk1"/>
                </a:solidFill>
                <a:latin typeface="Calibri"/>
                <a:ea typeface="Calibri"/>
                <a:cs typeface="Calibri"/>
                <a:sym typeface="Calibri"/>
              </a:rPr>
              <a:t>cascading rollback</a:t>
            </a:r>
            <a:r>
              <a:rPr b="1" i="0" lang="en-US" sz="2400" u="none">
                <a:solidFill>
                  <a:schemeClr val="dk1"/>
                </a:solidFill>
                <a:latin typeface="Calibri"/>
                <a:ea typeface="Calibri"/>
                <a:cs typeface="Calibri"/>
                <a:sym typeface="Calibri"/>
              </a:rPr>
              <a:t>.</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To prevent this with 2PL, </a:t>
            </a:r>
            <a:r>
              <a:rPr b="1" i="0" lang="en-US" sz="2400" u="none">
                <a:solidFill>
                  <a:srgbClr val="0000FF"/>
                </a:solidFill>
                <a:latin typeface="Calibri"/>
                <a:ea typeface="Calibri"/>
                <a:cs typeface="Calibri"/>
                <a:sym typeface="Calibri"/>
              </a:rPr>
              <a:t>leave release of </a:t>
            </a:r>
            <a:r>
              <a:rPr b="1" i="1" lang="en-US" sz="2400" u="none">
                <a:solidFill>
                  <a:srgbClr val="0000FF"/>
                </a:solidFill>
                <a:latin typeface="Calibri"/>
                <a:ea typeface="Calibri"/>
                <a:cs typeface="Calibri"/>
                <a:sym typeface="Calibri"/>
              </a:rPr>
              <a:t>all</a:t>
            </a:r>
            <a:r>
              <a:rPr b="1" i="0" lang="en-US" sz="2400" u="none">
                <a:solidFill>
                  <a:srgbClr val="0000FF"/>
                </a:solidFill>
                <a:latin typeface="Calibri"/>
                <a:ea typeface="Calibri"/>
                <a:cs typeface="Calibri"/>
                <a:sym typeface="Calibri"/>
              </a:rPr>
              <a:t> locks until end of transaction. </a:t>
            </a:r>
          </a:p>
        </p:txBody>
      </p:sp>
      <p:sp>
        <p:nvSpPr>
          <p:cNvPr id="179" name="Shape 179"/>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80" name="Shape 180"/>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a:t>
            </a:r>
          </a:p>
        </p:txBody>
      </p:sp>
      <p:sp>
        <p:nvSpPr>
          <p:cNvPr id="186" name="Shape 186"/>
          <p:cNvSpPr txBox="1"/>
          <p:nvPr>
            <p:ph idx="1" type="body"/>
          </p:nvPr>
        </p:nvSpPr>
        <p:spPr>
          <a:xfrm>
            <a:off x="519112" y="1125537"/>
            <a:ext cx="82296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25000"/>
              <a:buFont typeface="Arial"/>
              <a:buNone/>
            </a:pPr>
            <a:r>
              <a:rPr b="1" i="0" lang="en-US" sz="2400" u="none">
                <a:solidFill>
                  <a:schemeClr val="dk1"/>
                </a:solidFill>
                <a:latin typeface="Calibri"/>
                <a:ea typeface="Calibri"/>
                <a:cs typeface="Calibri"/>
                <a:sym typeface="Calibri"/>
              </a:rPr>
              <a:t>	An impasse that may result when two (or more) transactions are each waiting for locks held by the other to be released. </a:t>
            </a:r>
          </a:p>
        </p:txBody>
      </p:sp>
      <p:pic>
        <p:nvPicPr>
          <p:cNvPr descr="DS3-Figure 19-15" id="187" name="Shape 187"/>
          <p:cNvPicPr preferRelativeResize="0"/>
          <p:nvPr/>
        </p:nvPicPr>
        <p:blipFill rotWithShape="1">
          <a:blip r:embed="rId3">
            <a:alphaModFix/>
          </a:blip>
          <a:srcRect b="0" l="0" r="0" t="0"/>
          <a:stretch/>
        </p:blipFill>
        <p:spPr>
          <a:xfrm>
            <a:off x="1187450" y="2565400"/>
            <a:ext cx="6821486" cy="3529012"/>
          </a:xfrm>
          <a:prstGeom prst="rect">
            <a:avLst/>
          </a:prstGeom>
          <a:noFill/>
          <a:ln>
            <a:noFill/>
          </a:ln>
        </p:spPr>
      </p:pic>
      <p:sp>
        <p:nvSpPr>
          <p:cNvPr id="188" name="Shape 188"/>
          <p:cNvSpPr txBox="1"/>
          <p:nvPr/>
        </p:nvSpPr>
        <p:spPr>
          <a:xfrm>
            <a:off x="3124200" y="638175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89" name="Shape 189"/>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a:t>
            </a:r>
          </a:p>
        </p:txBody>
      </p:sp>
      <p:sp>
        <p:nvSpPr>
          <p:cNvPr id="195" name="Shape 195"/>
          <p:cNvSpPr txBox="1"/>
          <p:nvPr>
            <p:ph idx="1" type="body"/>
          </p:nvPr>
        </p:nvSpPr>
        <p:spPr>
          <a:xfrm>
            <a:off x="533400" y="1125537"/>
            <a:ext cx="7924799" cy="4627561"/>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Only one way to break deadlock: abort one or more of the transactions.</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Deadlock should be transparent to user, so DBMS should restart transaction(s).</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However, in practice DBMS cannot restart aborted transaction since it is unaware of transaction logic even if it was aware of the transaction history (unless there is no user input in the transaction or the input is not a function of the database state).</a:t>
            </a:r>
          </a:p>
        </p:txBody>
      </p:sp>
      <p:sp>
        <p:nvSpPr>
          <p:cNvPr id="196" name="Shape 196"/>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97" name="Shape 197"/>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81000" y="230187"/>
            <a:ext cx="8381999" cy="554037"/>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Chapter 22 - Objectives</a:t>
            </a:r>
          </a:p>
        </p:txBody>
      </p:sp>
      <p:sp>
        <p:nvSpPr>
          <p:cNvPr id="60" name="Shape 60"/>
          <p:cNvSpPr txBox="1"/>
          <p:nvPr>
            <p:ph idx="1" type="body"/>
          </p:nvPr>
        </p:nvSpPr>
        <p:spPr>
          <a:xfrm>
            <a:off x="533400" y="1074737"/>
            <a:ext cx="8229600" cy="4370387"/>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Function and importance of transactions.</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Properties of transactions.</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Concurrency Control</a:t>
            </a:r>
          </a:p>
          <a:p>
            <a:pPr indent="-190500" lvl="1" marL="457200" marR="0" rtl="0" algn="just">
              <a:lnSpc>
                <a:spcPct val="100000"/>
              </a:lnSpc>
              <a:spcBef>
                <a:spcPts val="400"/>
              </a:spcBef>
              <a:spcAft>
                <a:spcPts val="0"/>
              </a:spcAft>
              <a:buClr>
                <a:schemeClr val="accent1"/>
              </a:buClr>
              <a:buSzPct val="85000"/>
              <a:buFont typeface="Arial"/>
              <a:buChar char="•"/>
            </a:pPr>
            <a:r>
              <a:rPr b="1" lang="en-US">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Meaning of serializability.</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 How locking can ensure serializability.</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 Deadlock and how it can be resolved.</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 How timestamping can ensure serializability.</a:t>
            </a:r>
          </a:p>
          <a:p>
            <a:pPr indent="0" lvl="0" marL="0" marR="0" rtl="0" algn="just">
              <a:lnSpc>
                <a:spcPct val="100000"/>
              </a:lnSpc>
              <a:spcBef>
                <a:spcPts val="0"/>
              </a:spcBef>
              <a:spcAft>
                <a:spcPts val="0"/>
              </a:spcAft>
              <a:buNone/>
            </a:pPr>
            <a:r>
              <a:t/>
            </a:r>
            <a:endParaRPr b="1">
              <a:latin typeface="Calibri"/>
              <a:ea typeface="Calibri"/>
              <a:cs typeface="Calibri"/>
              <a:sym typeface="Calibri"/>
            </a:endParaRPr>
          </a:p>
        </p:txBody>
      </p:sp>
      <p:sp>
        <p:nvSpPr>
          <p:cNvPr id="61" name="Shape 61"/>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a:t>
            </a:r>
          </a:p>
        </p:txBody>
      </p:sp>
      <p:sp>
        <p:nvSpPr>
          <p:cNvPr id="203" name="Shape 203"/>
          <p:cNvSpPr txBox="1"/>
          <p:nvPr>
            <p:ph idx="1" type="body"/>
          </p:nvPr>
        </p:nvSpPr>
        <p:spPr>
          <a:xfrm>
            <a:off x="533400" y="1125537"/>
            <a:ext cx="7924799" cy="2308225"/>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Three general techniques for handling deadlock: </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Timeouts.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Deadlock prevention.</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Deadlock detection and recovery. </a:t>
            </a:r>
          </a:p>
        </p:txBody>
      </p:sp>
      <p:sp>
        <p:nvSpPr>
          <p:cNvPr id="204" name="Shape 204"/>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05" name="Shape 205"/>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Timeouts</a:t>
            </a:r>
          </a:p>
        </p:txBody>
      </p:sp>
      <p:sp>
        <p:nvSpPr>
          <p:cNvPr id="211" name="Shape 211"/>
          <p:cNvSpPr txBox="1"/>
          <p:nvPr>
            <p:ph idx="1" type="body"/>
          </p:nvPr>
        </p:nvSpPr>
        <p:spPr>
          <a:xfrm>
            <a:off x="522287" y="1196975"/>
            <a:ext cx="8153399"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Transaction that requests lock will only wait for a system-defined period of time.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If lock has not been granted within this period, lock request times out.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In this case, DBMS assumes transaction may be deadlocked, even though it may not be, and it aborts and automatically restarts the transaction. </a:t>
            </a:r>
          </a:p>
        </p:txBody>
      </p:sp>
      <p:sp>
        <p:nvSpPr>
          <p:cNvPr id="212" name="Shape 212"/>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13" name="Shape 213"/>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 Prevention</a:t>
            </a:r>
          </a:p>
        </p:txBody>
      </p:sp>
      <p:sp>
        <p:nvSpPr>
          <p:cNvPr id="219" name="Shape 219"/>
          <p:cNvSpPr txBox="1"/>
          <p:nvPr>
            <p:ph idx="1" type="body"/>
          </p:nvPr>
        </p:nvSpPr>
        <p:spPr>
          <a:xfrm>
            <a:off x="522287" y="1125537"/>
            <a:ext cx="8153399" cy="5200649"/>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DBMS looks ahead to see if transaction would cause deadlock and never allows deadlock to occur.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Could order transactions using transaction timestamps: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sng" cap="none" strike="noStrike">
                <a:solidFill>
                  <a:schemeClr val="dk1"/>
                </a:solidFill>
                <a:latin typeface="Calibri"/>
                <a:ea typeface="Calibri"/>
                <a:cs typeface="Calibri"/>
                <a:sym typeface="Calibri"/>
              </a:rPr>
              <a:t>Wait-Die</a:t>
            </a:r>
            <a:r>
              <a:rPr b="1" i="0" lang="en-US" sz="2000" u="none" cap="none" strike="noStrike">
                <a:solidFill>
                  <a:schemeClr val="dk1"/>
                </a:solidFill>
                <a:latin typeface="Calibri"/>
                <a:ea typeface="Calibri"/>
                <a:cs typeface="Calibri"/>
                <a:sym typeface="Calibri"/>
              </a:rPr>
              <a:t> - only an older transaction can wait for younger one, otherwise transaction is aborted (</a:t>
            </a:r>
            <a:r>
              <a:rPr b="1" i="1" lang="en-US" sz="2000" u="none" cap="none" strike="noStrike">
                <a:solidFill>
                  <a:schemeClr val="dk1"/>
                </a:solidFill>
                <a:latin typeface="Calibri"/>
                <a:ea typeface="Calibri"/>
                <a:cs typeface="Calibri"/>
                <a:sym typeface="Calibri"/>
              </a:rPr>
              <a:t>dies</a:t>
            </a:r>
            <a:r>
              <a:rPr b="1" i="0" lang="en-US" sz="2000" u="none" cap="none" strike="noStrike">
                <a:solidFill>
                  <a:schemeClr val="dk1"/>
                </a:solidFill>
                <a:latin typeface="Calibri"/>
                <a:ea typeface="Calibri"/>
                <a:cs typeface="Calibri"/>
                <a:sym typeface="Calibri"/>
              </a:rPr>
              <a:t>) and restarted with same timestamp.</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sng" cap="none" strike="noStrike">
                <a:solidFill>
                  <a:schemeClr val="dk1"/>
                </a:solidFill>
                <a:latin typeface="Calibri"/>
                <a:ea typeface="Calibri"/>
                <a:cs typeface="Calibri"/>
                <a:sym typeface="Calibri"/>
              </a:rPr>
              <a:t>Wound-Wait</a:t>
            </a:r>
            <a:r>
              <a:rPr b="1" i="0" lang="en-US" sz="2000" u="none" cap="none" strike="noStrike">
                <a:solidFill>
                  <a:schemeClr val="dk1"/>
                </a:solidFill>
                <a:latin typeface="Calibri"/>
                <a:ea typeface="Calibri"/>
                <a:cs typeface="Calibri"/>
                <a:sym typeface="Calibri"/>
              </a:rPr>
              <a:t> - only a younger transaction can wait for an older one. If older transaction requests lock held by younger one, younger one is aborted (</a:t>
            </a:r>
            <a:r>
              <a:rPr b="1" i="1" lang="en-US" sz="2000" u="none" cap="none" strike="noStrike">
                <a:solidFill>
                  <a:schemeClr val="dk1"/>
                </a:solidFill>
                <a:latin typeface="Calibri"/>
                <a:ea typeface="Calibri"/>
                <a:cs typeface="Calibri"/>
                <a:sym typeface="Calibri"/>
              </a:rPr>
              <a:t>wounded</a:t>
            </a:r>
            <a:r>
              <a:rPr b="1" i="0" lang="en-US" sz="2000" u="none" cap="none" strike="noStrike">
                <a:solidFill>
                  <a:schemeClr val="dk1"/>
                </a:solidFill>
                <a:latin typeface="Calibri"/>
                <a:ea typeface="Calibri"/>
                <a:cs typeface="Calibri"/>
                <a:sym typeface="Calibri"/>
              </a:rPr>
              <a:t>).</a:t>
            </a:r>
          </a:p>
        </p:txBody>
      </p:sp>
      <p:sp>
        <p:nvSpPr>
          <p:cNvPr id="220" name="Shape 220"/>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21" name="Shape 221"/>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 Detection and Recovery</a:t>
            </a:r>
          </a:p>
        </p:txBody>
      </p:sp>
      <p:sp>
        <p:nvSpPr>
          <p:cNvPr id="227" name="Shape 227"/>
          <p:cNvSpPr txBox="1"/>
          <p:nvPr>
            <p:ph idx="1" type="body"/>
          </p:nvPr>
        </p:nvSpPr>
        <p:spPr>
          <a:xfrm>
            <a:off x="533400" y="1125537"/>
            <a:ext cx="8077199" cy="4652962"/>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DBMS allows deadlock to occur but recognizes it and breaks it.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Usually handled by construction of wait-for graph (WFG) showing transaction dependencies:</a:t>
            </a:r>
          </a:p>
          <a:p>
            <a:pPr indent="-190500" lvl="1" marL="457200"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Create a node for each transaction.</a:t>
            </a:r>
          </a:p>
          <a:p>
            <a:pPr indent="-190500" lvl="1" marL="457200"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Create edge T</a:t>
            </a:r>
            <a:r>
              <a:rPr b="1" baseline="-25000" i="0" lang="en-US" sz="2400" u="none" cap="none" strike="noStrike">
                <a:solidFill>
                  <a:schemeClr val="dk1"/>
                </a:solidFill>
                <a:latin typeface="Calibri"/>
                <a:ea typeface="Calibri"/>
                <a:cs typeface="Calibri"/>
                <a:sym typeface="Calibri"/>
              </a:rPr>
              <a:t>i</a:t>
            </a:r>
            <a:r>
              <a:rPr b="1" i="0" lang="en-US" sz="2400" u="none" cap="none" strike="noStrike">
                <a:solidFill>
                  <a:schemeClr val="dk1"/>
                </a:solidFill>
                <a:latin typeface="Calibri"/>
                <a:ea typeface="Calibri"/>
                <a:cs typeface="Calibri"/>
                <a:sym typeface="Calibri"/>
              </a:rPr>
              <a:t> -&gt; T</a:t>
            </a:r>
            <a:r>
              <a:rPr b="1" baseline="-25000" i="0" lang="en-US" sz="2400" u="none" cap="none" strike="noStrike">
                <a:solidFill>
                  <a:schemeClr val="dk1"/>
                </a:solidFill>
                <a:latin typeface="Calibri"/>
                <a:ea typeface="Calibri"/>
                <a:cs typeface="Calibri"/>
                <a:sym typeface="Calibri"/>
              </a:rPr>
              <a:t>j</a:t>
            </a:r>
            <a:r>
              <a:rPr b="1" i="0" lang="en-US" sz="2400" u="none" cap="none" strike="noStrike">
                <a:solidFill>
                  <a:schemeClr val="dk1"/>
                </a:solidFill>
                <a:latin typeface="Calibri"/>
                <a:ea typeface="Calibri"/>
                <a:cs typeface="Calibri"/>
                <a:sym typeface="Calibri"/>
              </a:rPr>
              <a:t>, if T</a:t>
            </a:r>
            <a:r>
              <a:rPr b="1" baseline="-25000" i="0" lang="en-US" sz="2400" u="none" cap="none" strike="noStrike">
                <a:solidFill>
                  <a:schemeClr val="dk1"/>
                </a:solidFill>
                <a:latin typeface="Calibri"/>
                <a:ea typeface="Calibri"/>
                <a:cs typeface="Calibri"/>
                <a:sym typeface="Calibri"/>
              </a:rPr>
              <a:t>i</a:t>
            </a:r>
            <a:r>
              <a:rPr b="1" i="0" lang="en-US" sz="2400" u="none" cap="none" strike="noStrike">
                <a:solidFill>
                  <a:schemeClr val="dk1"/>
                </a:solidFill>
                <a:latin typeface="Calibri"/>
                <a:ea typeface="Calibri"/>
                <a:cs typeface="Calibri"/>
                <a:sym typeface="Calibri"/>
              </a:rPr>
              <a:t> waiting to lock item locked by T</a:t>
            </a:r>
            <a:r>
              <a:rPr b="1" baseline="-25000" i="0" lang="en-US" sz="2400" u="none" cap="none" strike="noStrike">
                <a:solidFill>
                  <a:schemeClr val="dk1"/>
                </a:solidFill>
                <a:latin typeface="Calibri"/>
                <a:ea typeface="Calibri"/>
                <a:cs typeface="Calibri"/>
                <a:sym typeface="Calibri"/>
              </a:rPr>
              <a:t>j</a:t>
            </a:r>
            <a:r>
              <a:rPr b="1" i="0" lang="en-US" sz="2400" u="none" cap="none" strike="noStrike">
                <a:solidFill>
                  <a:schemeClr val="dk1"/>
                </a:solidFill>
                <a:latin typeface="Calibri"/>
                <a:ea typeface="Calibri"/>
                <a:cs typeface="Calibri"/>
                <a:sym typeface="Calibri"/>
              </a:rPr>
              <a:t>.</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Deadlock exists if and only if WFG contains cycle.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WFG is created at regular intervals. </a:t>
            </a:r>
          </a:p>
        </p:txBody>
      </p:sp>
      <p:sp>
        <p:nvSpPr>
          <p:cNvPr id="228" name="Shape 228"/>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29" name="Shape 229"/>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533400"/>
            <a:ext cx="8229600" cy="990600"/>
          </a:xfrm>
          <a:prstGeom prst="rect">
            <a:avLst/>
          </a:prstGeom>
        </p:spPr>
        <p:txBody>
          <a:bodyPr anchorCtr="0" anchor="ctr" bIns="91425" lIns="91425" rIns="91425" tIns="91425">
            <a:noAutofit/>
          </a:bodyPr>
          <a:lstStyle/>
          <a:p>
            <a:pPr lvl="0">
              <a:spcBef>
                <a:spcPts val="0"/>
              </a:spcBef>
              <a:buNone/>
            </a:pPr>
            <a:r>
              <a:rPr lang="en-US"/>
              <a:t>Precedence Graph vs. WFG</a:t>
            </a:r>
          </a:p>
        </p:txBody>
      </p:sp>
      <p:sp>
        <p:nvSpPr>
          <p:cNvPr id="235" name="Shape 235"/>
          <p:cNvSpPr txBox="1"/>
          <p:nvPr>
            <p:ph idx="1" type="body"/>
          </p:nvPr>
        </p:nvSpPr>
        <p:spPr>
          <a:xfrm>
            <a:off x="457200" y="1600200"/>
            <a:ext cx="4160700" cy="4876800"/>
          </a:xfrm>
          <a:prstGeom prst="rect">
            <a:avLst/>
          </a:prstGeom>
        </p:spPr>
        <p:txBody>
          <a:bodyPr anchorCtr="0" anchor="t" bIns="91425" lIns="91425" rIns="91425" tIns="91425">
            <a:noAutofit/>
          </a:bodyPr>
          <a:lstStyle/>
          <a:p>
            <a:pPr lvl="0" rtl="0">
              <a:spcBef>
                <a:spcPts val="0"/>
              </a:spcBef>
              <a:buNone/>
            </a:pPr>
            <a:r>
              <a:rPr lang="en-US">
                <a:solidFill>
                  <a:srgbClr val="000000"/>
                </a:solidFill>
                <a:latin typeface="Verdana"/>
                <a:ea typeface="Verdana"/>
                <a:cs typeface="Verdana"/>
                <a:sym typeface="Verdana"/>
              </a:rPr>
              <a:t>Precedence graph</a:t>
            </a:r>
          </a:p>
          <a:p>
            <a:pPr lvl="0">
              <a:spcBef>
                <a:spcPts val="0"/>
              </a:spcBef>
              <a:buNone/>
            </a:pPr>
            <a:r>
              <a:rPr lang="en-US" sz="1100">
                <a:solidFill>
                  <a:srgbClr val="000000"/>
                </a:solidFill>
              </a:rPr>
              <a:t>					</a:t>
            </a:r>
          </a:p>
          <a:p>
            <a:pPr lvl="0">
              <a:spcBef>
                <a:spcPts val="0"/>
              </a:spcBef>
              <a:buNone/>
            </a:pPr>
            <a:r>
              <a:rPr lang="en-US" sz="2000">
                <a:solidFill>
                  <a:srgbClr val="000000"/>
                </a:solidFill>
                <a:latin typeface="Verdana"/>
                <a:ea typeface="Verdana"/>
                <a:cs typeface="Verdana"/>
                <a:sym typeface="Verdana"/>
              </a:rPr>
              <a:t>Each transaction is a vertex</a:t>
            </a:r>
          </a:p>
          <a:p>
            <a:pPr lvl="0">
              <a:spcBef>
                <a:spcPts val="0"/>
              </a:spcBef>
              <a:buNone/>
            </a:pPr>
            <a:r>
              <a:rPr lang="en-US" sz="1100">
                <a:solidFill>
                  <a:srgbClr val="000000"/>
                </a:solidFill>
              </a:rPr>
              <a:t>					</a:t>
            </a:r>
          </a:p>
          <a:p>
            <a:pPr lvl="0">
              <a:spcBef>
                <a:spcPts val="0"/>
              </a:spcBef>
              <a:buNone/>
            </a:pPr>
            <a:r>
              <a:rPr lang="en-US" sz="2000">
                <a:solidFill>
                  <a:srgbClr val="000000"/>
                </a:solidFill>
                <a:latin typeface="Verdana"/>
                <a:ea typeface="Verdana"/>
                <a:cs typeface="Verdana"/>
                <a:sym typeface="Verdana"/>
              </a:rPr>
              <a:t>Arcs from T1 to T2 if:</a:t>
            </a:r>
          </a:p>
          <a:p>
            <a:pPr lvl="0">
              <a:spcBef>
                <a:spcPts val="0"/>
              </a:spcBef>
              <a:buNone/>
            </a:pPr>
            <a:r>
              <a:rPr lang="en-US" sz="1100">
                <a:solidFill>
                  <a:srgbClr val="000000"/>
                </a:solidFill>
              </a:rPr>
              <a:t>					</a:t>
            </a:r>
          </a:p>
          <a:p>
            <a:pPr indent="-342900" lvl="0" marL="457200" rtl="0">
              <a:spcBef>
                <a:spcPts val="0"/>
              </a:spcBef>
              <a:buClr>
                <a:srgbClr val="000000"/>
              </a:buClr>
              <a:buSzPct val="100000"/>
            </a:pPr>
            <a:r>
              <a:rPr lang="en-US" sz="1800">
                <a:solidFill>
                  <a:srgbClr val="000000"/>
                </a:solidFill>
                <a:latin typeface="Verdana"/>
                <a:ea typeface="Verdana"/>
                <a:cs typeface="Verdana"/>
                <a:sym typeface="Verdana"/>
              </a:rPr>
              <a:t>T1 reads X before T2 writes X</a:t>
            </a:r>
            <a:r>
              <a:rPr lang="en-US" sz="1100">
                <a:solidFill>
                  <a:srgbClr val="000000"/>
                </a:solidFill>
              </a:rPr>
              <a:t>						</a:t>
            </a:r>
            <a:r>
              <a:rPr lang="en-US" sz="1800">
                <a:solidFill>
                  <a:srgbClr val="000000"/>
                </a:solidFill>
                <a:latin typeface="Verdana"/>
                <a:ea typeface="Verdana"/>
                <a:cs typeface="Verdana"/>
                <a:sym typeface="Verdana"/>
              </a:rPr>
              <a:t> 							</a:t>
            </a:r>
          </a:p>
          <a:p>
            <a:pPr indent="-342900" lvl="0" marL="457200" rtl="0">
              <a:lnSpc>
                <a:spcPct val="115000"/>
              </a:lnSpc>
              <a:spcBef>
                <a:spcPts val="0"/>
              </a:spcBef>
              <a:buClr>
                <a:srgbClr val="000000"/>
              </a:buClr>
              <a:buSzPct val="100000"/>
              <a:buFont typeface="Verdana"/>
            </a:pPr>
            <a:r>
              <a:rPr lang="en-US" sz="1800">
                <a:solidFill>
                  <a:srgbClr val="000000"/>
                </a:solidFill>
                <a:latin typeface="Verdana"/>
                <a:ea typeface="Verdana"/>
                <a:cs typeface="Verdana"/>
                <a:sym typeface="Verdana"/>
              </a:rPr>
              <a:t>T1 writes X before T2 reads X 							</a:t>
            </a:r>
          </a:p>
          <a:p>
            <a:pPr indent="-342900" lvl="0" marL="457200" rtl="0">
              <a:lnSpc>
                <a:spcPct val="115000"/>
              </a:lnSpc>
              <a:spcBef>
                <a:spcPts val="0"/>
              </a:spcBef>
              <a:buClr>
                <a:srgbClr val="000000"/>
              </a:buClr>
              <a:buSzPct val="100000"/>
              <a:buFont typeface="Verdana"/>
            </a:pPr>
            <a:r>
              <a:rPr lang="en-US" sz="1800">
                <a:solidFill>
                  <a:srgbClr val="000000"/>
                </a:solidFill>
                <a:latin typeface="Verdana"/>
                <a:ea typeface="Verdana"/>
                <a:cs typeface="Verdana"/>
                <a:sym typeface="Verdana"/>
              </a:rPr>
              <a:t>T1 writes X before T2 writes X</a:t>
            </a:r>
          </a:p>
          <a:p>
            <a:pPr indent="0" lvl="0" marL="0" rtl="0">
              <a:lnSpc>
                <a:spcPct val="115000"/>
              </a:lnSpc>
              <a:spcBef>
                <a:spcPts val="0"/>
              </a:spcBef>
              <a:buNone/>
            </a:pPr>
            <a:r>
              <a:rPr lang="en-US" sz="1800">
                <a:solidFill>
                  <a:srgbClr val="000000"/>
                </a:solidFill>
                <a:latin typeface="Verdana"/>
                <a:ea typeface="Verdana"/>
                <a:cs typeface="Verdana"/>
                <a:sym typeface="Verdana"/>
              </a:rPr>
              <a:t>					</a:t>
            </a:r>
          </a:p>
        </p:txBody>
      </p:sp>
      <p:sp>
        <p:nvSpPr>
          <p:cNvPr id="236" name="Shape 236"/>
          <p:cNvSpPr txBox="1"/>
          <p:nvPr>
            <p:ph idx="12" type="sldNum"/>
          </p:nvPr>
        </p:nvSpPr>
        <p:spPr>
          <a:xfrm>
            <a:off x="7620000" y="19050"/>
            <a:ext cx="1066800" cy="328500"/>
          </a:xfrm>
          <a:prstGeom prst="rect">
            <a:avLst/>
          </a:prstGeom>
        </p:spPr>
        <p:txBody>
          <a:bodyPr anchorCtr="0" anchor="ctr" bIns="45700" lIns="91425" rIns="91425" tIns="45700">
            <a:noAutofit/>
          </a:bodyPr>
          <a:lstStyle/>
          <a:p>
            <a:pPr lvl="0">
              <a:spcBef>
                <a:spcPts val="0"/>
              </a:spcBef>
              <a:buClr>
                <a:srgbClr val="FFFFFF"/>
              </a:buClr>
              <a:buSzPct val="25000"/>
              <a:buFont typeface="Times New Roman"/>
              <a:buNone/>
            </a:pPr>
            <a:fld id="{00000000-1234-1234-1234-123412341234}" type="slidenum">
              <a:rPr lang="en-US"/>
              <a:t>‹#›</a:t>
            </a:fld>
          </a:p>
        </p:txBody>
      </p:sp>
      <p:sp>
        <p:nvSpPr>
          <p:cNvPr id="237" name="Shape 237"/>
          <p:cNvSpPr txBox="1"/>
          <p:nvPr>
            <p:ph idx="1" type="body"/>
          </p:nvPr>
        </p:nvSpPr>
        <p:spPr>
          <a:xfrm>
            <a:off x="4724400" y="1676400"/>
            <a:ext cx="4160700" cy="4876800"/>
          </a:xfrm>
          <a:prstGeom prst="rect">
            <a:avLst/>
          </a:prstGeom>
        </p:spPr>
        <p:txBody>
          <a:bodyPr anchorCtr="0" anchor="t" bIns="91425" lIns="91425" rIns="91425" tIns="91425">
            <a:noAutofit/>
          </a:bodyPr>
          <a:lstStyle/>
          <a:p>
            <a:pPr indent="0" lvl="0" marL="0" rtl="0">
              <a:spcBef>
                <a:spcPts val="0"/>
              </a:spcBef>
              <a:buNone/>
            </a:pPr>
            <a:r>
              <a:rPr lang="en-US">
                <a:solidFill>
                  <a:srgbClr val="000000"/>
                </a:solidFill>
                <a:latin typeface="Verdana"/>
                <a:ea typeface="Verdana"/>
                <a:cs typeface="Verdana"/>
                <a:sym typeface="Verdana"/>
              </a:rPr>
              <a:t>Wait-for Graph</a:t>
            </a:r>
          </a:p>
          <a:p>
            <a:pPr lvl="0" rtl="0">
              <a:spcBef>
                <a:spcPts val="0"/>
              </a:spcBef>
              <a:buNone/>
            </a:pPr>
            <a:r>
              <a:rPr lang="en-US" sz="1100">
                <a:solidFill>
                  <a:srgbClr val="000000"/>
                </a:solidFill>
              </a:rPr>
              <a:t>					</a:t>
            </a:r>
          </a:p>
          <a:p>
            <a:pPr indent="0" lvl="0" marL="129540" rtl="0">
              <a:spcBef>
                <a:spcPts val="0"/>
              </a:spcBef>
              <a:buNone/>
            </a:pPr>
            <a:r>
              <a:rPr lang="en-US" sz="2000">
                <a:solidFill>
                  <a:srgbClr val="000000"/>
                </a:solidFill>
                <a:latin typeface="Verdana"/>
                <a:ea typeface="Verdana"/>
                <a:cs typeface="Verdana"/>
                <a:sym typeface="Verdana"/>
              </a:rPr>
              <a:t>Each transaction is a vertex</a:t>
            </a:r>
          </a:p>
          <a:p>
            <a:pPr lvl="0" rtl="0">
              <a:spcBef>
                <a:spcPts val="0"/>
              </a:spcBef>
              <a:buNone/>
            </a:pPr>
            <a:r>
              <a:rPr lang="en-US" sz="1100">
                <a:solidFill>
                  <a:srgbClr val="000000"/>
                </a:solidFill>
              </a:rPr>
              <a:t>					</a:t>
            </a:r>
          </a:p>
          <a:p>
            <a:pPr lvl="0" rtl="0">
              <a:spcBef>
                <a:spcPts val="0"/>
              </a:spcBef>
              <a:buNone/>
            </a:pPr>
            <a:r>
              <a:rPr lang="en-US" sz="2000">
                <a:solidFill>
                  <a:srgbClr val="000000"/>
                </a:solidFill>
                <a:latin typeface="Verdana"/>
                <a:ea typeface="Verdana"/>
                <a:cs typeface="Verdana"/>
                <a:sym typeface="Verdana"/>
              </a:rPr>
              <a:t>Arcs from T2 to T1 if:</a:t>
            </a:r>
          </a:p>
          <a:p>
            <a:pPr lvl="0" rtl="0">
              <a:spcBef>
                <a:spcPts val="0"/>
              </a:spcBef>
              <a:buNone/>
            </a:pPr>
            <a:r>
              <a:rPr lang="en-US" sz="1100">
                <a:solidFill>
                  <a:srgbClr val="000000"/>
                </a:solidFill>
              </a:rPr>
              <a:t>					</a:t>
            </a:r>
          </a:p>
          <a:p>
            <a:pPr indent="-342900" lvl="0" marL="457200" rtl="0">
              <a:spcBef>
                <a:spcPts val="0"/>
              </a:spcBef>
              <a:buClr>
                <a:srgbClr val="000000"/>
              </a:buClr>
              <a:buSzPct val="100000"/>
              <a:buFont typeface="Verdana"/>
            </a:pPr>
            <a:r>
              <a:rPr lang="en-US" sz="1800">
                <a:solidFill>
                  <a:srgbClr val="000000"/>
                </a:solidFill>
                <a:latin typeface="Verdana"/>
                <a:ea typeface="Verdana"/>
                <a:cs typeface="Verdana"/>
                <a:sym typeface="Verdana"/>
              </a:rPr>
              <a:t>T1 read-locks X then T2 tries to write-lock it</a:t>
            </a:r>
          </a:p>
          <a:p>
            <a:pPr indent="-298450" lvl="5" marL="2743200" rtl="0">
              <a:spcBef>
                <a:spcPts val="0"/>
              </a:spcBef>
              <a:buClr>
                <a:srgbClr val="000000"/>
              </a:buClr>
              <a:buSzPct val="100000"/>
            </a:pPr>
            <a:r>
              <a:t/>
            </a:r>
            <a:endParaRPr sz="1100">
              <a:solidFill>
                <a:srgbClr val="000000"/>
              </a:solidFill>
            </a:endParaRPr>
          </a:p>
          <a:p>
            <a:pPr indent="-342900" lvl="0" marL="457200" rtl="0">
              <a:spcBef>
                <a:spcPts val="0"/>
              </a:spcBef>
              <a:buClr>
                <a:srgbClr val="000000"/>
              </a:buClr>
              <a:buSzPct val="100000"/>
              <a:buFont typeface="Verdana"/>
            </a:pPr>
            <a:r>
              <a:rPr lang="en-US" sz="1800">
                <a:solidFill>
                  <a:srgbClr val="000000"/>
                </a:solidFill>
                <a:latin typeface="Verdana"/>
                <a:ea typeface="Verdana"/>
                <a:cs typeface="Verdana"/>
                <a:sym typeface="Verdana"/>
              </a:rPr>
              <a:t>T1 write-locks X then T2 tries to read-lock it</a:t>
            </a:r>
          </a:p>
          <a:p>
            <a:pPr indent="-298450" lvl="5" marL="2743200" rtl="0">
              <a:spcBef>
                <a:spcPts val="0"/>
              </a:spcBef>
              <a:buClr>
                <a:srgbClr val="000000"/>
              </a:buClr>
              <a:buSzPct val="100000"/>
            </a:pPr>
            <a:r>
              <a:t/>
            </a:r>
            <a:endParaRPr sz="1100">
              <a:solidFill>
                <a:srgbClr val="000000"/>
              </a:solidFill>
            </a:endParaRPr>
          </a:p>
          <a:p>
            <a:pPr indent="-342900" lvl="0" marL="457200" rtl="0">
              <a:spcBef>
                <a:spcPts val="0"/>
              </a:spcBef>
              <a:buClr>
                <a:srgbClr val="000000"/>
              </a:buClr>
              <a:buSzPct val="100000"/>
              <a:buFont typeface="Verdana"/>
            </a:pPr>
            <a:r>
              <a:rPr lang="en-US" sz="1800">
                <a:solidFill>
                  <a:srgbClr val="000000"/>
                </a:solidFill>
                <a:latin typeface="Verdana"/>
                <a:ea typeface="Verdana"/>
                <a:cs typeface="Verdana"/>
                <a:sym typeface="Verdana"/>
              </a:rPr>
              <a:t>T1 write-locks X then T2 tries to write-lock it </a:t>
            </a:r>
          </a:p>
          <a:p>
            <a:pPr lvl="0" rtl="0">
              <a:spcBef>
                <a:spcPts val="0"/>
              </a:spcBef>
              <a:buNone/>
            </a:pPr>
            <a:r>
              <a:rPr lang="en-US" sz="1100">
                <a:solidFill>
                  <a:srgbClr val="000000"/>
                </a:solidFill>
              </a:rPr>
              <a:t>			</a:t>
            </a:r>
          </a:p>
          <a:p>
            <a:pPr lvl="0" rtl="0">
              <a:spcBef>
                <a:spcPts val="0"/>
              </a:spcBef>
              <a:buNone/>
            </a:pPr>
            <a:r>
              <a:rPr lang="en-US" sz="1100">
                <a:solidFill>
                  <a:srgbClr val="000000"/>
                </a:solidFill>
              </a:rPr>
              <a:t>		</a:t>
            </a:r>
          </a:p>
          <a:p>
            <a:pPr lvl="0" rtl="0">
              <a:spcBef>
                <a:spcPts val="0"/>
              </a:spcBef>
              <a:buNone/>
            </a:pPr>
            <a:r>
              <a:t/>
            </a:r>
            <a:endParaRPr/>
          </a:p>
        </p:txBody>
      </p:sp>
      <p:cxnSp>
        <p:nvCxnSpPr>
          <p:cNvPr id="238" name="Shape 238"/>
          <p:cNvCxnSpPr/>
          <p:nvPr/>
        </p:nvCxnSpPr>
        <p:spPr>
          <a:xfrm>
            <a:off x="4648200" y="1676400"/>
            <a:ext cx="3300" cy="4494300"/>
          </a:xfrm>
          <a:prstGeom prst="straightConnector1">
            <a:avLst/>
          </a:prstGeom>
          <a:noFill/>
          <a:ln cap="flat" cmpd="sng" w="76200">
            <a:solidFill>
              <a:schemeClr val="dk2"/>
            </a:solidFill>
            <a:prstDash val="solid"/>
            <a:round/>
            <a:headEnd len="lg" w="lg" type="none"/>
            <a:tailEnd len="lg" w="lg" type="none"/>
          </a:ln>
        </p:spPr>
      </p:cxnSp>
      <p:cxnSp>
        <p:nvCxnSpPr>
          <p:cNvPr id="239" name="Shape 239"/>
          <p:cNvCxnSpPr/>
          <p:nvPr/>
        </p:nvCxnSpPr>
        <p:spPr>
          <a:xfrm>
            <a:off x="508500" y="2186425"/>
            <a:ext cx="8094900" cy="26400"/>
          </a:xfrm>
          <a:prstGeom prst="straightConnector1">
            <a:avLst/>
          </a:prstGeom>
          <a:noFill/>
          <a:ln cap="flat" cmpd="sng" w="38100">
            <a:solidFill>
              <a:schemeClr val="dk2"/>
            </a:solidFill>
            <a:prstDash val="solid"/>
            <a:round/>
            <a:headEnd len="lg" w="lg" type="none"/>
            <a:tailEnd len="lg" w="lg"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381000" y="611187"/>
            <a:ext cx="8382000" cy="5541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Example - Wait-For-Graph (WFG)</a:t>
            </a:r>
          </a:p>
        </p:txBody>
      </p:sp>
      <p:pic>
        <p:nvPicPr>
          <p:cNvPr descr="DS3-Figure 19-16" id="245" name="Shape 245"/>
          <p:cNvPicPr preferRelativeResize="0"/>
          <p:nvPr/>
        </p:nvPicPr>
        <p:blipFill rotWithShape="1">
          <a:blip r:embed="rId3">
            <a:alphaModFix/>
          </a:blip>
          <a:srcRect b="0" l="0" r="0" t="0"/>
          <a:stretch/>
        </p:blipFill>
        <p:spPr>
          <a:xfrm>
            <a:off x="5029200" y="3990975"/>
            <a:ext cx="4191000" cy="2660700"/>
          </a:xfrm>
          <a:prstGeom prst="rect">
            <a:avLst/>
          </a:prstGeom>
          <a:noFill/>
          <a:ln>
            <a:noFill/>
          </a:ln>
        </p:spPr>
      </p:pic>
      <p:sp>
        <p:nvSpPr>
          <p:cNvPr id="246" name="Shape 246"/>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47" name="Shape 247"/>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pic>
        <p:nvPicPr>
          <p:cNvPr descr="DS3-Figure 19-15" id="248" name="Shape 248"/>
          <p:cNvPicPr preferRelativeResize="0"/>
          <p:nvPr/>
        </p:nvPicPr>
        <p:blipFill rotWithShape="1">
          <a:blip r:embed="rId4">
            <a:alphaModFix/>
          </a:blip>
          <a:srcRect b="0" l="0" r="0" t="0"/>
          <a:stretch/>
        </p:blipFill>
        <p:spPr>
          <a:xfrm>
            <a:off x="196850" y="1117600"/>
            <a:ext cx="5543100" cy="3528900"/>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81000" y="7635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Recovery from Deadlock Detection</a:t>
            </a:r>
          </a:p>
        </p:txBody>
      </p:sp>
      <p:sp>
        <p:nvSpPr>
          <p:cNvPr id="254" name="Shape 254"/>
          <p:cNvSpPr txBox="1"/>
          <p:nvPr>
            <p:ph idx="1" type="body"/>
          </p:nvPr>
        </p:nvSpPr>
        <p:spPr>
          <a:xfrm>
            <a:off x="533400" y="1654175"/>
            <a:ext cx="82296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Several issues: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choice of deadlock victim</a:t>
            </a:r>
            <a:r>
              <a:rPr b="1" lang="en-US">
                <a:latin typeface="Calibri"/>
                <a:ea typeface="Calibri"/>
                <a:cs typeface="Calibri"/>
                <a:sym typeface="Calibri"/>
              </a:rPr>
              <a:t> - </a:t>
            </a:r>
            <a:r>
              <a:rPr lang="en-US">
                <a:latin typeface="Calibri"/>
                <a:ea typeface="Calibri"/>
                <a:cs typeface="Calibri"/>
                <a:sym typeface="Calibri"/>
              </a:rPr>
              <a:t>abort transaction that incur the min costs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 how far to roll a transaction back</a:t>
            </a:r>
            <a:r>
              <a:rPr b="1" lang="en-US">
                <a:latin typeface="Calibri"/>
                <a:ea typeface="Calibri"/>
                <a:cs typeface="Calibri"/>
                <a:sym typeface="Calibri"/>
              </a:rPr>
              <a:t> - </a:t>
            </a:r>
            <a:r>
              <a:rPr lang="en-US">
                <a:latin typeface="Calibri"/>
                <a:ea typeface="Calibri"/>
                <a:cs typeface="Calibri"/>
                <a:sym typeface="Calibri"/>
              </a:rPr>
              <a:t>may be possible to resolve deadlock by rolling back part of the transaction</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avoiding starvation</a:t>
            </a:r>
            <a:r>
              <a:rPr b="1" lang="en-US">
                <a:latin typeface="Calibri"/>
                <a:ea typeface="Calibri"/>
                <a:cs typeface="Calibri"/>
                <a:sym typeface="Calibri"/>
              </a:rPr>
              <a:t> - </a:t>
            </a:r>
            <a:r>
              <a:rPr lang="en-US">
                <a:latin typeface="Calibri"/>
                <a:ea typeface="Calibri"/>
                <a:cs typeface="Calibri"/>
                <a:sym typeface="Calibri"/>
              </a:rPr>
              <a:t>Not always picking the same transaction as a victim (keep a count of number of time a transaction is selected)</a:t>
            </a:r>
          </a:p>
        </p:txBody>
      </p:sp>
      <p:sp>
        <p:nvSpPr>
          <p:cNvPr id="255" name="Shape 255"/>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56" name="Shape 256"/>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914400" y="2668575"/>
            <a:ext cx="6999300" cy="498600"/>
          </a:xfrm>
          <a:prstGeom prst="rect">
            <a:avLst/>
          </a:prstGeom>
          <a:noFill/>
          <a:ln>
            <a:noFill/>
          </a:ln>
        </p:spPr>
        <p:txBody>
          <a:bodyPr anchorCtr="0" anchor="ctr" bIns="45700" lIns="91425" rIns="91425" tIns="45700">
            <a:noAutofit/>
          </a:bodyPr>
          <a:lstStyle/>
          <a:p>
            <a:pPr lvl="0" rtl="0" algn="ctr">
              <a:spcBef>
                <a:spcPts val="0"/>
              </a:spcBef>
              <a:buClr>
                <a:schemeClr val="dk2"/>
              </a:buClr>
              <a:buSzPct val="25000"/>
              <a:buFont typeface="Arial"/>
              <a:buNone/>
            </a:pPr>
            <a:r>
              <a:rPr b="1" lang="en-US" sz="3600"/>
              <a:t>Concurrency Control Techniques</a:t>
            </a:r>
          </a:p>
          <a:p>
            <a:pPr lvl="0" rtl="0" algn="ctr">
              <a:spcBef>
                <a:spcPts val="0"/>
              </a:spcBef>
              <a:buClr>
                <a:schemeClr val="dk2"/>
              </a:buClr>
              <a:buSzPct val="25000"/>
              <a:buFont typeface="Arial"/>
              <a:buNone/>
            </a:pPr>
            <a:r>
              <a:rPr b="1" lang="en-US" sz="3600">
                <a:solidFill>
                  <a:srgbClr val="000000"/>
                </a:solidFill>
              </a:rPr>
              <a:t>2- Timestamping</a:t>
            </a:r>
          </a:p>
        </p:txBody>
      </p:sp>
      <p:sp>
        <p:nvSpPr>
          <p:cNvPr id="262" name="Shape 262"/>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63" name="Shape 263"/>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Timestamping</a:t>
            </a:r>
          </a:p>
        </p:txBody>
      </p:sp>
      <p:sp>
        <p:nvSpPr>
          <p:cNvPr id="269" name="Shape 269"/>
          <p:cNvSpPr txBox="1"/>
          <p:nvPr>
            <p:ph idx="1" type="body"/>
          </p:nvPr>
        </p:nvSpPr>
        <p:spPr>
          <a:xfrm>
            <a:off x="533400" y="1196975"/>
            <a:ext cx="7924799" cy="4114800"/>
          </a:xfrm>
          <a:prstGeom prst="rect">
            <a:avLst/>
          </a:prstGeom>
          <a:noFill/>
          <a:ln>
            <a:noFill/>
          </a:ln>
        </p:spPr>
        <p:txBody>
          <a:bodyPr anchorCtr="0" anchor="t" bIns="45700" lIns="91425" rIns="91425" tIns="45700">
            <a:noAutofit/>
          </a:bodyPr>
          <a:lstStyle/>
          <a:p>
            <a:pPr indent="-190500" lvl="1" marL="457200" marR="0" rtl="0" algn="just">
              <a:lnSpc>
                <a:spcPct val="100000"/>
              </a:lnSpc>
              <a:spcBef>
                <a:spcPts val="0"/>
              </a:spcBef>
              <a:spcAft>
                <a:spcPts val="0"/>
              </a:spcAft>
              <a:buClr>
                <a:schemeClr val="accent1"/>
              </a:buClr>
              <a:buSzPct val="25000"/>
              <a:buFont typeface="Arial"/>
              <a:buNone/>
            </a:pPr>
            <a:r>
              <a:rPr b="1" i="0" lang="en-US" sz="2000" u="sng" cap="none" strike="noStrike">
                <a:solidFill>
                  <a:schemeClr val="dk1"/>
                </a:solidFill>
                <a:latin typeface="Calibri"/>
                <a:ea typeface="Calibri"/>
                <a:cs typeface="Calibri"/>
                <a:sym typeface="Calibri"/>
              </a:rPr>
              <a:t>Timestamp</a:t>
            </a:r>
          </a:p>
          <a:p>
            <a:pPr indent="-190500" lvl="1" marL="457200" marR="0" rtl="0" algn="just">
              <a:lnSpc>
                <a:spcPct val="100000"/>
              </a:lnSpc>
              <a:spcBef>
                <a:spcPts val="400"/>
              </a:spcBef>
              <a:spcAft>
                <a:spcPts val="0"/>
              </a:spcAft>
              <a:buClr>
                <a:schemeClr val="accent1"/>
              </a:buClr>
              <a:buSzPct val="25000"/>
              <a:buFont typeface="Arial"/>
              <a:buNone/>
            </a:pPr>
            <a:r>
              <a:rPr b="1" i="0" lang="en-US" sz="2000" u="none" cap="none" strike="noStrike">
                <a:solidFill>
                  <a:schemeClr val="dk1"/>
                </a:solidFill>
                <a:latin typeface="Calibri"/>
                <a:ea typeface="Calibri"/>
                <a:cs typeface="Calibri"/>
                <a:sym typeface="Calibri"/>
              </a:rPr>
              <a:t>	A unique identifier created by DBMS that indicates relative starting time of a transaction.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Can be generated by using system clock at time transaction started, or by incrementing a logical counter every time a new transaction starts. </a:t>
            </a:r>
          </a:p>
        </p:txBody>
      </p:sp>
      <p:sp>
        <p:nvSpPr>
          <p:cNvPr id="270" name="Shape 270"/>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71" name="Shape 271"/>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Timestamping</a:t>
            </a:r>
          </a:p>
        </p:txBody>
      </p:sp>
      <p:sp>
        <p:nvSpPr>
          <p:cNvPr id="277" name="Shape 277"/>
          <p:cNvSpPr txBox="1"/>
          <p:nvPr>
            <p:ph idx="1" type="body"/>
          </p:nvPr>
        </p:nvSpPr>
        <p:spPr>
          <a:xfrm>
            <a:off x="533400" y="1125537"/>
            <a:ext cx="80010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Transactions ordered globally so that older transactions, transactions with </a:t>
            </a:r>
            <a:r>
              <a:rPr b="1" i="1" lang="en-US" sz="2400" u="none">
                <a:solidFill>
                  <a:schemeClr val="dk1"/>
                </a:solidFill>
                <a:latin typeface="Calibri"/>
                <a:ea typeface="Calibri"/>
                <a:cs typeface="Calibri"/>
                <a:sym typeface="Calibri"/>
              </a:rPr>
              <a:t>smaller </a:t>
            </a:r>
            <a:r>
              <a:rPr b="1" i="0" lang="en-US" sz="2400" u="none">
                <a:solidFill>
                  <a:schemeClr val="dk1"/>
                </a:solidFill>
                <a:latin typeface="Calibri"/>
                <a:ea typeface="Calibri"/>
                <a:cs typeface="Calibri"/>
                <a:sym typeface="Calibri"/>
              </a:rPr>
              <a:t>timestamps, get priority in the event of conflict.</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Conflict is resolved by rolling back and restarting transaction. </a:t>
            </a:r>
            <a:r>
              <a:rPr b="1" lang="en-US">
                <a:latin typeface="Calibri"/>
                <a:ea typeface="Calibri"/>
                <a:cs typeface="Calibri"/>
                <a:sym typeface="Calibri"/>
              </a:rPr>
              <a:t>(</a:t>
            </a:r>
            <a:r>
              <a:rPr b="1" i="0" lang="en-US" sz="2400" u="none">
                <a:solidFill>
                  <a:schemeClr val="dk1"/>
                </a:solidFill>
                <a:latin typeface="Calibri"/>
                <a:ea typeface="Calibri"/>
                <a:cs typeface="Calibri"/>
                <a:sym typeface="Calibri"/>
              </a:rPr>
              <a:t>No waiting involved like with Locks)</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No locks so no deadlock. </a:t>
            </a:r>
          </a:p>
        </p:txBody>
      </p:sp>
      <p:sp>
        <p:nvSpPr>
          <p:cNvPr id="278" name="Shape 278"/>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79" name="Shape 279"/>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914400" y="2668575"/>
            <a:ext cx="6999300" cy="498600"/>
          </a:xfrm>
          <a:prstGeom prst="rect">
            <a:avLst/>
          </a:prstGeom>
          <a:noFill/>
          <a:ln>
            <a:noFill/>
          </a:ln>
        </p:spPr>
        <p:txBody>
          <a:bodyPr anchorCtr="0" anchor="ctr" bIns="45700" lIns="91425" rIns="91425" tIns="45700">
            <a:noAutofit/>
          </a:bodyPr>
          <a:lstStyle/>
          <a:p>
            <a:pPr lvl="0" rtl="0" algn="ctr">
              <a:spcBef>
                <a:spcPts val="0"/>
              </a:spcBef>
              <a:buClr>
                <a:schemeClr val="dk2"/>
              </a:buClr>
              <a:buSzPct val="25000"/>
              <a:buFont typeface="Arial"/>
              <a:buNone/>
            </a:pPr>
            <a:r>
              <a:rPr b="1" lang="en-US" sz="3600"/>
              <a:t>Concurrency Control Techniques</a:t>
            </a:r>
          </a:p>
        </p:txBody>
      </p:sp>
      <p:sp>
        <p:nvSpPr>
          <p:cNvPr id="67" name="Shape 67"/>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68" name="Shape 68"/>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Timestamping</a:t>
            </a:r>
          </a:p>
        </p:txBody>
      </p:sp>
      <p:sp>
        <p:nvSpPr>
          <p:cNvPr id="285" name="Shape 285"/>
          <p:cNvSpPr txBox="1"/>
          <p:nvPr>
            <p:ph idx="1" type="body"/>
          </p:nvPr>
        </p:nvSpPr>
        <p:spPr>
          <a:xfrm>
            <a:off x="533400" y="1125537"/>
            <a:ext cx="8077199" cy="489585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480"/>
              </a:spcBef>
              <a:spcAft>
                <a:spcPts val="0"/>
              </a:spcAft>
              <a:buClr>
                <a:schemeClr val="accent1"/>
              </a:buClr>
              <a:buSzPct val="85000"/>
              <a:buFont typeface="Arial"/>
              <a:buChar char="•"/>
            </a:pPr>
            <a:r>
              <a:rPr b="1" lang="en-US">
                <a:latin typeface="Calibri"/>
                <a:ea typeface="Calibri"/>
                <a:cs typeface="Calibri"/>
                <a:sym typeface="Calibri"/>
              </a:rPr>
              <a:t>T</a:t>
            </a:r>
            <a:r>
              <a:rPr b="1" i="0" lang="en-US" sz="2400" u="none">
                <a:solidFill>
                  <a:schemeClr val="dk1"/>
                </a:solidFill>
                <a:latin typeface="Calibri"/>
                <a:ea typeface="Calibri"/>
                <a:cs typeface="Calibri"/>
                <a:sym typeface="Calibri"/>
              </a:rPr>
              <a:t>imestamps for data items: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sng" cap="none" strike="noStrike">
                <a:solidFill>
                  <a:schemeClr val="dk1"/>
                </a:solidFill>
                <a:latin typeface="Calibri"/>
                <a:ea typeface="Calibri"/>
                <a:cs typeface="Calibri"/>
                <a:sym typeface="Calibri"/>
              </a:rPr>
              <a:t>read-timestamp</a:t>
            </a:r>
            <a:r>
              <a:rPr b="1" i="0" lang="en-US" sz="2000" u="none" cap="none" strike="noStrike">
                <a:solidFill>
                  <a:schemeClr val="dk1"/>
                </a:solidFill>
                <a:latin typeface="Calibri"/>
                <a:ea typeface="Calibri"/>
                <a:cs typeface="Calibri"/>
                <a:sym typeface="Calibri"/>
              </a:rPr>
              <a:t> - timestamp of last transaction to read item;</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sng" cap="none" strike="noStrike">
                <a:solidFill>
                  <a:schemeClr val="dk1"/>
                </a:solidFill>
                <a:latin typeface="Calibri"/>
                <a:ea typeface="Calibri"/>
                <a:cs typeface="Calibri"/>
                <a:sym typeface="Calibri"/>
              </a:rPr>
              <a:t>write-timestamp</a:t>
            </a:r>
            <a:r>
              <a:rPr b="1" i="0" lang="en-US" sz="2000" u="none" cap="none" strike="noStrike">
                <a:solidFill>
                  <a:schemeClr val="dk1"/>
                </a:solidFill>
                <a:latin typeface="Calibri"/>
                <a:ea typeface="Calibri"/>
                <a:cs typeface="Calibri"/>
                <a:sym typeface="Calibri"/>
              </a:rPr>
              <a:t> - timestamp of last transaction to write item.</a:t>
            </a:r>
          </a:p>
        </p:txBody>
      </p:sp>
      <p:sp>
        <p:nvSpPr>
          <p:cNvPr id="286" name="Shape 286"/>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87" name="Shape 287"/>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Timestamping - Read(x)</a:t>
            </a:r>
          </a:p>
        </p:txBody>
      </p:sp>
      <p:sp>
        <p:nvSpPr>
          <p:cNvPr id="293" name="Shape 293"/>
          <p:cNvSpPr txBox="1"/>
          <p:nvPr>
            <p:ph idx="1" type="body"/>
          </p:nvPr>
        </p:nvSpPr>
        <p:spPr>
          <a:xfrm>
            <a:off x="522287" y="1125537"/>
            <a:ext cx="8153399" cy="5724524"/>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Consider a transaction T with timestamp ts(T):</a:t>
            </a:r>
          </a:p>
          <a:p>
            <a:pPr indent="-182562" lvl="0" marL="182562" marR="0" rtl="0" algn="just">
              <a:lnSpc>
                <a:spcPct val="100000"/>
              </a:lnSpc>
              <a:spcBef>
                <a:spcPts val="0"/>
              </a:spcBef>
              <a:spcAft>
                <a:spcPts val="0"/>
              </a:spcAft>
              <a:buClr>
                <a:schemeClr val="accent1"/>
              </a:buClr>
              <a:buSzPct val="8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25000"/>
              <a:buFont typeface="Arial"/>
              <a:buNone/>
            </a:pPr>
            <a:r>
              <a:rPr b="1" i="0" lang="en-US" sz="2400" u="sng">
                <a:solidFill>
                  <a:schemeClr val="dk1"/>
                </a:solidFill>
                <a:latin typeface="Calibri"/>
                <a:ea typeface="Calibri"/>
                <a:cs typeface="Calibri"/>
                <a:sym typeface="Calibri"/>
              </a:rPr>
              <a:t>ts(T) &lt; write_timestamp(x)</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x already updated by younger (later) transaction.</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Transaction must be aborted and restarted with a new timestamp.</a:t>
            </a:r>
          </a:p>
          <a:p>
            <a:pPr indent="-182880" lvl="0" marL="182880" marR="0" rtl="0" algn="l">
              <a:spcBef>
                <a:spcPts val="400"/>
              </a:spcBef>
              <a:buClr>
                <a:schemeClr val="accent1"/>
              </a:buClr>
              <a:buSzPct val="85000"/>
              <a:buFont typeface="Arial"/>
              <a:buNone/>
            </a:pPr>
            <a:r>
              <a:t/>
            </a:r>
            <a:endParaRPr b="1" i="0" sz="2000" u="none" cap="none" strike="noStrike">
              <a:solidFill>
                <a:schemeClr val="dk1"/>
              </a:solidFill>
              <a:latin typeface="Calibri"/>
              <a:ea typeface="Calibri"/>
              <a:cs typeface="Calibri"/>
              <a:sym typeface="Calibri"/>
            </a:endParaRPr>
          </a:p>
        </p:txBody>
      </p:sp>
      <p:sp>
        <p:nvSpPr>
          <p:cNvPr id="294" name="Shape 294"/>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95" name="Shape 295"/>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Timestamping - Write(x)</a:t>
            </a:r>
          </a:p>
        </p:txBody>
      </p:sp>
      <p:sp>
        <p:nvSpPr>
          <p:cNvPr id="301" name="Shape 301"/>
          <p:cNvSpPr txBox="1"/>
          <p:nvPr>
            <p:ph idx="1" type="body"/>
          </p:nvPr>
        </p:nvSpPr>
        <p:spPr>
          <a:xfrm>
            <a:off x="533400" y="1196975"/>
            <a:ext cx="8001000" cy="4114800"/>
          </a:xfrm>
          <a:prstGeom prst="rect">
            <a:avLst/>
          </a:prstGeom>
          <a:noFill/>
          <a:ln>
            <a:noFill/>
          </a:ln>
        </p:spPr>
        <p:txBody>
          <a:bodyPr anchorCtr="0" anchor="t" bIns="45700" lIns="91425" rIns="91425" tIns="45700">
            <a:noAutofit/>
          </a:bodyPr>
          <a:lstStyle/>
          <a:p>
            <a:pPr indent="-182562" lvl="0" marL="182562" rtl="0" algn="just">
              <a:spcBef>
                <a:spcPts val="0"/>
              </a:spcBef>
              <a:buClr>
                <a:schemeClr val="accent1"/>
              </a:buClr>
              <a:buSzPct val="25000"/>
              <a:buFont typeface="Arial"/>
              <a:buNone/>
            </a:pPr>
            <a:r>
              <a:rPr b="1" lang="en-US" u="sng">
                <a:latin typeface="Calibri"/>
                <a:ea typeface="Calibri"/>
                <a:cs typeface="Calibri"/>
                <a:sym typeface="Calibri"/>
              </a:rPr>
              <a:t>ts(T) &lt; read_timestamp(x)</a:t>
            </a:r>
          </a:p>
          <a:p>
            <a:pPr lvl="1" rtl="0" algn="just">
              <a:spcBef>
                <a:spcPts val="0"/>
              </a:spcBef>
            </a:pPr>
            <a:r>
              <a:rPr b="1" lang="en-US">
                <a:latin typeface="Calibri"/>
                <a:ea typeface="Calibri"/>
                <a:cs typeface="Calibri"/>
                <a:sym typeface="Calibri"/>
              </a:rPr>
              <a:t>x already read by younger transaction.</a:t>
            </a:r>
          </a:p>
          <a:p>
            <a:pPr lvl="1" rtl="0" algn="just">
              <a:spcBef>
                <a:spcPts val="0"/>
              </a:spcBef>
            </a:pPr>
            <a:r>
              <a:rPr b="1" lang="en-US">
                <a:latin typeface="Calibri"/>
                <a:ea typeface="Calibri"/>
                <a:cs typeface="Calibri"/>
                <a:sym typeface="Calibri"/>
              </a:rPr>
              <a:t>Roll back transaction and restart it using a later timestamp.</a:t>
            </a:r>
          </a:p>
          <a:p>
            <a:pPr indent="0" lvl="0" rtl="0">
              <a:spcBef>
                <a:spcPts val="400"/>
              </a:spcBef>
              <a:buClr>
                <a:schemeClr val="accent1"/>
              </a:buClr>
              <a:buSzPct val="85000"/>
              <a:buFont typeface="Arial"/>
              <a:buNone/>
            </a:pPr>
            <a:r>
              <a:t/>
            </a:r>
            <a:endParaRPr b="1" sz="2000">
              <a:latin typeface="Calibri"/>
              <a:ea typeface="Calibri"/>
              <a:cs typeface="Calibri"/>
              <a:sym typeface="Calibri"/>
            </a:endParaRPr>
          </a:p>
          <a:p>
            <a:pPr indent="-182562" lvl="0" marL="182562" marR="0" rtl="0" algn="just">
              <a:lnSpc>
                <a:spcPct val="100000"/>
              </a:lnSpc>
              <a:spcBef>
                <a:spcPts val="0"/>
              </a:spcBef>
              <a:spcAft>
                <a:spcPts val="0"/>
              </a:spcAft>
              <a:buClr>
                <a:schemeClr val="accent1"/>
              </a:buClr>
              <a:buSzPct val="25000"/>
              <a:buFont typeface="Arial"/>
              <a:buNone/>
            </a:pPr>
            <a:r>
              <a:t/>
            </a:r>
            <a:endParaRPr b="1" u="sng">
              <a:latin typeface="Calibri"/>
              <a:ea typeface="Calibri"/>
              <a:cs typeface="Calibri"/>
              <a:sym typeface="Calibri"/>
            </a:endParaRPr>
          </a:p>
          <a:p>
            <a:pPr indent="-182562" lvl="0" marL="182562" marR="0" rtl="0" algn="just">
              <a:lnSpc>
                <a:spcPct val="100000"/>
              </a:lnSpc>
              <a:spcBef>
                <a:spcPts val="0"/>
              </a:spcBef>
              <a:spcAft>
                <a:spcPts val="0"/>
              </a:spcAft>
              <a:buClr>
                <a:schemeClr val="accent1"/>
              </a:buClr>
              <a:buSzPct val="25000"/>
              <a:buFont typeface="Arial"/>
              <a:buNone/>
            </a:pPr>
            <a:r>
              <a:rPr b="1" i="0" lang="en-US" sz="2400" u="sng">
                <a:solidFill>
                  <a:schemeClr val="dk1"/>
                </a:solidFill>
                <a:latin typeface="Calibri"/>
                <a:ea typeface="Calibri"/>
                <a:cs typeface="Calibri"/>
                <a:sym typeface="Calibri"/>
              </a:rPr>
              <a:t>ts(T) &lt; write_timestamp(x)</a:t>
            </a:r>
          </a:p>
          <a:p>
            <a:pPr indent="-190500" lvl="1" marL="457200" marR="0" rtl="0" algn="just">
              <a:lnSpc>
                <a:spcPct val="50000"/>
              </a:lnSpc>
              <a:spcBef>
                <a:spcPts val="400"/>
              </a:spcBef>
              <a:spcAft>
                <a:spcPts val="0"/>
              </a:spcAft>
              <a:buClr>
                <a:schemeClr val="accent1"/>
              </a:buClr>
              <a:buSzPct val="25000"/>
              <a:buFont typeface="Arial"/>
              <a:buNone/>
            </a:pPr>
            <a:r>
              <a:t/>
            </a:r>
            <a:endParaRPr b="1" i="0" sz="2000" u="none" cap="none" strike="noStrike">
              <a:solidFill>
                <a:schemeClr val="dk1"/>
              </a:solidFill>
              <a:latin typeface="Calibri"/>
              <a:ea typeface="Calibri"/>
              <a:cs typeface="Calibri"/>
              <a:sym typeface="Calibri"/>
            </a:endParaRP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x already written by younger transaction.</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Write can safely be ignored - </a:t>
            </a:r>
            <a:r>
              <a:rPr b="1" i="1" lang="en-US" sz="2000" u="none" cap="none" strike="noStrike">
                <a:solidFill>
                  <a:srgbClr val="0000FF"/>
                </a:solidFill>
                <a:latin typeface="Calibri"/>
                <a:ea typeface="Calibri"/>
                <a:cs typeface="Calibri"/>
                <a:sym typeface="Calibri"/>
              </a:rPr>
              <a:t>ignore obsolete write</a:t>
            </a:r>
            <a:r>
              <a:rPr b="1" i="0" lang="en-US" sz="2000" u="none" cap="none" strike="noStrike">
                <a:solidFill>
                  <a:srgbClr val="0000FF"/>
                </a:solidFill>
                <a:latin typeface="Calibri"/>
                <a:ea typeface="Calibri"/>
                <a:cs typeface="Calibri"/>
                <a:sym typeface="Calibri"/>
              </a:rPr>
              <a:t> rule</a:t>
            </a:r>
            <a:r>
              <a:rPr b="1" i="0" lang="en-US" sz="2000" u="none" cap="none" strike="noStrike">
                <a:solidFill>
                  <a:schemeClr val="dk1"/>
                </a:solidFill>
                <a:latin typeface="Calibri"/>
                <a:ea typeface="Calibri"/>
                <a:cs typeface="Calibri"/>
                <a:sym typeface="Calibri"/>
              </a:rPr>
              <a:t>.</a:t>
            </a:r>
          </a:p>
          <a:p>
            <a:pPr indent="-190500" lvl="1" marL="457200" marR="0" rtl="0" algn="just">
              <a:lnSpc>
                <a:spcPct val="100000"/>
              </a:lnSpc>
              <a:spcBef>
                <a:spcPts val="400"/>
              </a:spcBef>
              <a:spcAft>
                <a:spcPts val="0"/>
              </a:spcAft>
              <a:buClr>
                <a:schemeClr val="accent1"/>
              </a:buClr>
              <a:buSzPct val="85000"/>
              <a:buFont typeface="Arial"/>
              <a:buNone/>
            </a:pPr>
            <a:r>
              <a:t/>
            </a:r>
            <a:endParaRPr b="1" i="0" sz="2000" u="none" cap="none" strike="noStrik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Otherwise, operation is accepted and executed. </a:t>
            </a:r>
          </a:p>
        </p:txBody>
      </p:sp>
      <p:sp>
        <p:nvSpPr>
          <p:cNvPr id="302" name="Shape 302"/>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03" name="Shape 303"/>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54500" y="306375"/>
            <a:ext cx="8408400" cy="5049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Calibri"/>
              <a:buNone/>
            </a:pPr>
            <a:r>
              <a:rPr b="1" i="0" lang="en-US" sz="3600" u="none" cap="none" strike="noStrike">
                <a:solidFill>
                  <a:schemeClr val="dk2"/>
                </a:solidFill>
                <a:latin typeface="Calibri"/>
                <a:ea typeface="Calibri"/>
                <a:cs typeface="Calibri"/>
                <a:sym typeface="Calibri"/>
              </a:rPr>
              <a:t>Example – Basic Timestamp Ordering</a:t>
            </a:r>
          </a:p>
        </p:txBody>
      </p:sp>
      <p:sp>
        <p:nvSpPr>
          <p:cNvPr id="309" name="Shape 309"/>
          <p:cNvSpPr txBox="1"/>
          <p:nvPr>
            <p:ph idx="1" type="body"/>
          </p:nvPr>
        </p:nvSpPr>
        <p:spPr>
          <a:xfrm>
            <a:off x="533400" y="1676400"/>
            <a:ext cx="82296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None/>
            </a:pPr>
            <a:r>
              <a:t/>
            </a:r>
            <a:endParaRPr b="0" i="0" sz="2400" u="none">
              <a:solidFill>
                <a:schemeClr val="dk1"/>
              </a:solidFill>
              <a:latin typeface="Calibri"/>
              <a:ea typeface="Calibri"/>
              <a:cs typeface="Calibri"/>
              <a:sym typeface="Calibri"/>
            </a:endParaRPr>
          </a:p>
          <a:p>
            <a:pPr indent="-182880" lvl="0" marL="182880" marR="0" rtl="0" algn="l">
              <a:spcBef>
                <a:spcPts val="480"/>
              </a:spcBef>
              <a:buClr>
                <a:schemeClr val="accent1"/>
              </a:buClr>
              <a:buSzPct val="85000"/>
              <a:buFont typeface="Arial"/>
              <a:buNone/>
            </a:pPr>
            <a:r>
              <a:t/>
            </a:r>
            <a:endParaRPr b="0" i="0" sz="2400" u="none">
              <a:solidFill>
                <a:schemeClr val="dk1"/>
              </a:solidFill>
              <a:latin typeface="Calibri"/>
              <a:ea typeface="Calibri"/>
              <a:cs typeface="Calibri"/>
              <a:sym typeface="Calibri"/>
            </a:endParaRPr>
          </a:p>
        </p:txBody>
      </p:sp>
      <p:pic>
        <p:nvPicPr>
          <p:cNvPr descr="DS3-Figure 19-17" id="310" name="Shape 310"/>
          <p:cNvPicPr preferRelativeResize="0"/>
          <p:nvPr/>
        </p:nvPicPr>
        <p:blipFill rotWithShape="1">
          <a:blip r:embed="rId3">
            <a:alphaModFix/>
          </a:blip>
          <a:srcRect b="0" l="0" r="0" t="0"/>
          <a:stretch/>
        </p:blipFill>
        <p:spPr>
          <a:xfrm>
            <a:off x="835025" y="981075"/>
            <a:ext cx="6911974" cy="5173661"/>
          </a:xfrm>
          <a:prstGeom prst="rect">
            <a:avLst/>
          </a:prstGeom>
          <a:noFill/>
          <a:ln>
            <a:noFill/>
          </a:ln>
        </p:spPr>
      </p:pic>
      <p:sp>
        <p:nvSpPr>
          <p:cNvPr id="311" name="Shape 311"/>
          <p:cNvSpPr txBox="1"/>
          <p:nvPr/>
        </p:nvSpPr>
        <p:spPr>
          <a:xfrm>
            <a:off x="3157536" y="6400800"/>
            <a:ext cx="1990724" cy="2762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12" name="Shape 312"/>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81000" y="230187"/>
            <a:ext cx="8381999" cy="554037"/>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Concurrency Control Techniques</a:t>
            </a:r>
          </a:p>
        </p:txBody>
      </p:sp>
      <p:sp>
        <p:nvSpPr>
          <p:cNvPr id="74" name="Shape 74"/>
          <p:cNvSpPr txBox="1"/>
          <p:nvPr>
            <p:ph idx="1" type="body"/>
          </p:nvPr>
        </p:nvSpPr>
        <p:spPr>
          <a:xfrm>
            <a:off x="533400" y="1125537"/>
            <a:ext cx="8001000" cy="3803649"/>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Two basic concurrency control techniques: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Locking,</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Timestamping.</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Both are conservative approaches: delay transactions in case they conflict with other transactions. </a:t>
            </a:r>
          </a:p>
          <a:p>
            <a:pPr indent="0" lvl="0" marL="0" marR="0" rtl="0" algn="just">
              <a:lnSpc>
                <a:spcPct val="100000"/>
              </a:lnSpc>
              <a:spcBef>
                <a:spcPts val="480"/>
              </a:spcBef>
              <a:spcAft>
                <a:spcPts val="0"/>
              </a:spcAft>
              <a:buNone/>
            </a:pPr>
            <a:r>
              <a:t/>
            </a:r>
            <a:endParaRPr/>
          </a:p>
        </p:txBody>
      </p:sp>
      <p:sp>
        <p:nvSpPr>
          <p:cNvPr id="75" name="Shape 75"/>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76" name="Shape 76"/>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914400" y="2668575"/>
            <a:ext cx="6999300" cy="498600"/>
          </a:xfrm>
          <a:prstGeom prst="rect">
            <a:avLst/>
          </a:prstGeom>
          <a:noFill/>
          <a:ln>
            <a:noFill/>
          </a:ln>
        </p:spPr>
        <p:txBody>
          <a:bodyPr anchorCtr="0" anchor="ctr" bIns="45700" lIns="91425" rIns="91425" tIns="45700">
            <a:noAutofit/>
          </a:bodyPr>
          <a:lstStyle/>
          <a:p>
            <a:pPr lvl="0" rtl="0" algn="ctr">
              <a:spcBef>
                <a:spcPts val="0"/>
              </a:spcBef>
              <a:buClr>
                <a:schemeClr val="dk2"/>
              </a:buClr>
              <a:buSzPct val="25000"/>
              <a:buFont typeface="Arial"/>
              <a:buNone/>
            </a:pPr>
            <a:r>
              <a:rPr b="1" lang="en-US" sz="3600"/>
              <a:t>Concurrency Control Techniques</a:t>
            </a:r>
          </a:p>
          <a:p>
            <a:pPr lvl="0" rtl="0" algn="ctr">
              <a:spcBef>
                <a:spcPts val="0"/>
              </a:spcBef>
              <a:buClr>
                <a:schemeClr val="dk2"/>
              </a:buClr>
              <a:buSzPct val="25000"/>
              <a:buFont typeface="Arial"/>
              <a:buNone/>
            </a:pPr>
            <a:r>
              <a:rPr b="1" lang="en-US" sz="3600">
                <a:solidFill>
                  <a:srgbClr val="000000"/>
                </a:solidFill>
              </a:rPr>
              <a:t>1- Locking</a:t>
            </a:r>
          </a:p>
        </p:txBody>
      </p:sp>
      <p:sp>
        <p:nvSpPr>
          <p:cNvPr id="82" name="Shape 82"/>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83" name="Shape 83"/>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81000" y="230187"/>
            <a:ext cx="8381999" cy="554037"/>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Locking</a:t>
            </a:r>
          </a:p>
        </p:txBody>
      </p:sp>
      <p:sp>
        <p:nvSpPr>
          <p:cNvPr id="89" name="Shape 89"/>
          <p:cNvSpPr txBox="1"/>
          <p:nvPr>
            <p:ph idx="1" type="body"/>
          </p:nvPr>
        </p:nvSpPr>
        <p:spPr>
          <a:xfrm>
            <a:off x="522287" y="981075"/>
            <a:ext cx="8153399" cy="5256211"/>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25000"/>
              <a:buFont typeface="Arial"/>
              <a:buNone/>
            </a:pPr>
            <a:r>
              <a:rPr b="1" i="0" lang="en-US" sz="2000" u="none">
                <a:solidFill>
                  <a:schemeClr val="dk1"/>
                </a:solidFill>
                <a:latin typeface="Calibri"/>
                <a:ea typeface="Calibri"/>
                <a:cs typeface="Calibri"/>
                <a:sym typeface="Calibri"/>
              </a:rPr>
              <a:t>	</a:t>
            </a:r>
            <a:r>
              <a:rPr b="1" i="0" lang="en-US" sz="2400" u="none">
                <a:solidFill>
                  <a:schemeClr val="dk1"/>
                </a:solidFill>
                <a:latin typeface="Calibri"/>
                <a:ea typeface="Calibri"/>
                <a:cs typeface="Calibri"/>
                <a:sym typeface="Calibri"/>
              </a:rPr>
              <a:t>Transaction uses locks to deny access to other transactions and so prevent incorrect updates.</a:t>
            </a:r>
          </a:p>
          <a:p>
            <a:pPr indent="-182562" lvl="0" marL="182562" marR="0" rtl="0" algn="just">
              <a:lnSpc>
                <a:spcPct val="20000"/>
              </a:lnSpc>
              <a:spcBef>
                <a:spcPts val="480"/>
              </a:spcBef>
              <a:spcAft>
                <a:spcPts val="0"/>
              </a:spcAft>
              <a:buClr>
                <a:schemeClr val="accent1"/>
              </a:buClr>
              <a:buSzPct val="2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pPr>
            <a:r>
              <a:rPr b="1" i="0" lang="en-US" sz="2400" u="none">
                <a:solidFill>
                  <a:schemeClr val="dk1"/>
                </a:solidFill>
                <a:latin typeface="Calibri"/>
                <a:ea typeface="Calibri"/>
                <a:cs typeface="Calibri"/>
                <a:sym typeface="Calibri"/>
              </a:rPr>
              <a:t>Most widely used approach to ensure serializability.</a:t>
            </a:r>
          </a:p>
          <a:p>
            <a:pPr indent="0" lvl="0" marL="0" marR="0" rtl="0" algn="just">
              <a:lnSpc>
                <a:spcPct val="100000"/>
              </a:lnSpc>
              <a:spcBef>
                <a:spcPts val="480"/>
              </a:spcBef>
              <a:spcAft>
                <a:spcPts val="0"/>
              </a:spcAft>
              <a:buNone/>
            </a:pPr>
            <a:r>
              <a:t/>
            </a:r>
            <a:endParaRPr b="1">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pPr>
            <a:r>
              <a:rPr b="1" lang="en-US">
                <a:latin typeface="Calibri"/>
                <a:ea typeface="Calibri"/>
                <a:cs typeface="Calibri"/>
                <a:sym typeface="Calibri"/>
              </a:rPr>
              <a:t>Two types of locks:</a:t>
            </a:r>
          </a:p>
          <a:p>
            <a:pPr lvl="1" marR="0" rtl="0" algn="just">
              <a:lnSpc>
                <a:spcPct val="100000"/>
              </a:lnSpc>
              <a:spcBef>
                <a:spcPts val="480"/>
              </a:spcBef>
              <a:spcAft>
                <a:spcPts val="0"/>
              </a:spcAft>
              <a:buClr>
                <a:schemeClr val="accent1"/>
              </a:buClr>
              <a:buSzPct val="85000"/>
              <a:buFont typeface="Arial"/>
            </a:pPr>
            <a:r>
              <a:rPr b="1" i="1" lang="en-US" sz="2400" u="none">
                <a:solidFill>
                  <a:schemeClr val="dk1"/>
                </a:solidFill>
                <a:latin typeface="Calibri"/>
                <a:ea typeface="Calibri"/>
                <a:cs typeface="Calibri"/>
                <a:sym typeface="Calibri"/>
              </a:rPr>
              <a:t>shared </a:t>
            </a:r>
            <a:r>
              <a:rPr b="1" i="0" lang="en-US" sz="2400" u="none">
                <a:solidFill>
                  <a:schemeClr val="dk1"/>
                </a:solidFill>
                <a:latin typeface="Calibri"/>
                <a:ea typeface="Calibri"/>
                <a:cs typeface="Calibri"/>
                <a:sym typeface="Calibri"/>
              </a:rPr>
              <a:t>(</a:t>
            </a:r>
            <a:r>
              <a:rPr b="1" i="1" lang="en-US" sz="2400" u="none">
                <a:solidFill>
                  <a:schemeClr val="dk1"/>
                </a:solidFill>
                <a:latin typeface="Calibri"/>
                <a:ea typeface="Calibri"/>
                <a:cs typeface="Calibri"/>
                <a:sym typeface="Calibri"/>
              </a:rPr>
              <a:t>read</a:t>
            </a:r>
            <a:r>
              <a:rPr b="1" i="0" lang="en-US" sz="2400" u="none">
                <a:solidFill>
                  <a:schemeClr val="dk1"/>
                </a:solidFill>
                <a:latin typeface="Calibri"/>
                <a:ea typeface="Calibri"/>
                <a:cs typeface="Calibri"/>
                <a:sym typeface="Calibri"/>
              </a:rPr>
              <a:t>)  lock - </a:t>
            </a:r>
            <a:r>
              <a:rPr b="1" lang="en-US" sz="2400">
                <a:latin typeface="Calibri"/>
                <a:ea typeface="Calibri"/>
                <a:cs typeface="Calibri"/>
                <a:sym typeface="Calibri"/>
              </a:rPr>
              <a:t>prevents transactions from modifying the resource </a:t>
            </a:r>
          </a:p>
          <a:p>
            <a:pPr lvl="1" marR="0" rtl="0" algn="just">
              <a:lnSpc>
                <a:spcPct val="100000"/>
              </a:lnSpc>
              <a:spcBef>
                <a:spcPts val="480"/>
              </a:spcBef>
              <a:spcAft>
                <a:spcPts val="0"/>
              </a:spcAft>
              <a:buClr>
                <a:schemeClr val="accent1"/>
              </a:buClr>
              <a:buSzPct val="85000"/>
              <a:buFont typeface="Arial"/>
            </a:pPr>
            <a:r>
              <a:rPr b="1" i="1" lang="en-US" sz="2400" u="none">
                <a:solidFill>
                  <a:schemeClr val="dk1"/>
                </a:solidFill>
                <a:latin typeface="Calibri"/>
                <a:ea typeface="Calibri"/>
                <a:cs typeface="Calibri"/>
                <a:sym typeface="Calibri"/>
              </a:rPr>
              <a:t>exclusive </a:t>
            </a:r>
            <a:r>
              <a:rPr b="1" i="0" lang="en-US" sz="2400" u="none">
                <a:solidFill>
                  <a:schemeClr val="dk1"/>
                </a:solidFill>
                <a:latin typeface="Calibri"/>
                <a:ea typeface="Calibri"/>
                <a:cs typeface="Calibri"/>
                <a:sym typeface="Calibri"/>
              </a:rPr>
              <a:t>(</a:t>
            </a:r>
            <a:r>
              <a:rPr b="1" i="1" lang="en-US" sz="2400" u="none">
                <a:solidFill>
                  <a:schemeClr val="dk1"/>
                </a:solidFill>
                <a:latin typeface="Calibri"/>
                <a:ea typeface="Calibri"/>
                <a:cs typeface="Calibri"/>
                <a:sym typeface="Calibri"/>
              </a:rPr>
              <a:t>write</a:t>
            </a:r>
            <a:r>
              <a:rPr b="1" i="0" lang="en-US" sz="2400" u="none">
                <a:solidFill>
                  <a:schemeClr val="dk1"/>
                </a:solidFill>
                <a:latin typeface="Calibri"/>
                <a:ea typeface="Calibri"/>
                <a:cs typeface="Calibri"/>
                <a:sym typeface="Calibri"/>
              </a:rPr>
              <a:t>) lock </a:t>
            </a:r>
            <a:r>
              <a:rPr lang="en-US"/>
              <a:t>- </a:t>
            </a:r>
            <a:r>
              <a:rPr b="1" i="0" lang="en-US" sz="2400" u="none">
                <a:solidFill>
                  <a:schemeClr val="dk1"/>
                </a:solidFill>
                <a:latin typeface="Calibri"/>
                <a:ea typeface="Calibri"/>
                <a:cs typeface="Calibri"/>
                <a:sym typeface="Calibri"/>
              </a:rPr>
              <a:t>prevents another transaction from modifying </a:t>
            </a:r>
            <a:r>
              <a:rPr b="1" lang="en-US" sz="2400">
                <a:latin typeface="Calibri"/>
                <a:ea typeface="Calibri"/>
                <a:cs typeface="Calibri"/>
                <a:sym typeface="Calibri"/>
              </a:rPr>
              <a:t>this resource</a:t>
            </a:r>
            <a:r>
              <a:rPr b="1" i="0" lang="en-US" sz="2400" u="none">
                <a:solidFill>
                  <a:schemeClr val="dk1"/>
                </a:solidFill>
                <a:latin typeface="Calibri"/>
                <a:ea typeface="Calibri"/>
                <a:cs typeface="Calibri"/>
                <a:sym typeface="Calibri"/>
              </a:rPr>
              <a:t> or even reading it</a:t>
            </a:r>
            <a:r>
              <a:rPr b="1" lang="en-US" sz="2400">
                <a:latin typeface="Calibri"/>
                <a:ea typeface="Calibri"/>
                <a:cs typeface="Calibri"/>
                <a:sym typeface="Calibri"/>
              </a:rPr>
              <a:t>.</a:t>
            </a:r>
          </a:p>
        </p:txBody>
      </p:sp>
      <p:sp>
        <p:nvSpPr>
          <p:cNvPr id="90" name="Shape 90"/>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91" name="Shape 91"/>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81000" y="230187"/>
            <a:ext cx="8381999" cy="554037"/>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Locking - Basic Rules</a:t>
            </a:r>
          </a:p>
        </p:txBody>
      </p:sp>
      <p:sp>
        <p:nvSpPr>
          <p:cNvPr id="97" name="Shape 97"/>
          <p:cNvSpPr txBox="1"/>
          <p:nvPr>
            <p:ph idx="1" type="body"/>
          </p:nvPr>
        </p:nvSpPr>
        <p:spPr>
          <a:xfrm>
            <a:off x="522287" y="1125537"/>
            <a:ext cx="8153399" cy="4606925"/>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lang="en-US">
                <a:latin typeface="Calibri"/>
                <a:ea typeface="Calibri"/>
                <a:cs typeface="Calibri"/>
                <a:sym typeface="Calibri"/>
              </a:rPr>
              <a:t>A</a:t>
            </a:r>
            <a:r>
              <a:rPr b="1" i="0" lang="en-US" sz="2400" u="none">
                <a:solidFill>
                  <a:schemeClr val="dk1"/>
                </a:solidFill>
                <a:latin typeface="Calibri"/>
                <a:ea typeface="Calibri"/>
                <a:cs typeface="Calibri"/>
                <a:sym typeface="Calibri"/>
              </a:rPr>
              <a:t> transaction </a:t>
            </a:r>
            <a:r>
              <a:rPr b="1" lang="en-US">
                <a:latin typeface="Calibri"/>
                <a:ea typeface="Calibri"/>
                <a:cs typeface="Calibri"/>
                <a:sym typeface="Calibri"/>
              </a:rPr>
              <a:t>with</a:t>
            </a:r>
            <a:r>
              <a:rPr b="1" i="0" lang="en-US" sz="2400" u="none">
                <a:solidFill>
                  <a:schemeClr val="dk1"/>
                </a:solidFill>
                <a:latin typeface="Calibri"/>
                <a:ea typeface="Calibri"/>
                <a:cs typeface="Calibri"/>
                <a:sym typeface="Calibri"/>
              </a:rPr>
              <a:t> </a:t>
            </a:r>
            <a:r>
              <a:rPr b="1" i="0" lang="en-US" sz="2400" u="none">
                <a:solidFill>
                  <a:srgbClr val="0000FF"/>
                </a:solidFill>
                <a:latin typeface="Calibri"/>
                <a:ea typeface="Calibri"/>
                <a:cs typeface="Calibri"/>
                <a:sym typeface="Calibri"/>
              </a:rPr>
              <a:t>shared lock</a:t>
            </a:r>
            <a:r>
              <a:rPr b="1" i="0" lang="en-US" sz="2400" u="none">
                <a:solidFill>
                  <a:schemeClr val="dk1"/>
                </a:solidFill>
                <a:latin typeface="Calibri"/>
                <a:ea typeface="Calibri"/>
                <a:cs typeface="Calibri"/>
                <a:sym typeface="Calibri"/>
              </a:rPr>
              <a:t> on item, can read but not update item.</a:t>
            </a:r>
          </a:p>
          <a:p>
            <a:pPr indent="-182562" lvl="0" marL="182562" marR="0" rtl="0" algn="just">
              <a:lnSpc>
                <a:spcPct val="100000"/>
              </a:lnSpc>
              <a:spcBef>
                <a:spcPts val="480"/>
              </a:spcBef>
              <a:spcAft>
                <a:spcPts val="0"/>
              </a:spcAft>
              <a:buClr>
                <a:schemeClr val="accent1"/>
              </a:buClr>
              <a:buSzPct val="85000"/>
              <a:buFont typeface="Arial"/>
              <a:buChar char="•"/>
            </a:pPr>
            <a:r>
              <a:rPr b="1" lang="en-US">
                <a:latin typeface="Calibri"/>
                <a:ea typeface="Calibri"/>
                <a:cs typeface="Calibri"/>
                <a:sym typeface="Calibri"/>
              </a:rPr>
              <a:t>A </a:t>
            </a:r>
            <a:r>
              <a:rPr b="1" i="0" lang="en-US" sz="2400" u="none">
                <a:solidFill>
                  <a:schemeClr val="dk1"/>
                </a:solidFill>
                <a:latin typeface="Calibri"/>
                <a:ea typeface="Calibri"/>
                <a:cs typeface="Calibri"/>
                <a:sym typeface="Calibri"/>
              </a:rPr>
              <a:t>transaction </a:t>
            </a:r>
            <a:r>
              <a:rPr b="1" lang="en-US">
                <a:latin typeface="Calibri"/>
                <a:ea typeface="Calibri"/>
                <a:cs typeface="Calibri"/>
                <a:sym typeface="Calibri"/>
              </a:rPr>
              <a:t>with</a:t>
            </a:r>
            <a:r>
              <a:rPr b="1" i="0" lang="en-US" sz="2400" u="none">
                <a:solidFill>
                  <a:schemeClr val="dk1"/>
                </a:solidFill>
                <a:latin typeface="Calibri"/>
                <a:ea typeface="Calibri"/>
                <a:cs typeface="Calibri"/>
                <a:sym typeface="Calibri"/>
              </a:rPr>
              <a:t> </a:t>
            </a:r>
            <a:r>
              <a:rPr b="1" i="0" lang="en-US" sz="2400" u="none">
                <a:solidFill>
                  <a:srgbClr val="0000FF"/>
                </a:solidFill>
                <a:latin typeface="Calibri"/>
                <a:ea typeface="Calibri"/>
                <a:cs typeface="Calibri"/>
                <a:sym typeface="Calibri"/>
              </a:rPr>
              <a:t>exclusive lock</a:t>
            </a:r>
            <a:r>
              <a:rPr b="1" i="0" lang="en-US" sz="2400" u="none">
                <a:solidFill>
                  <a:schemeClr val="dk1"/>
                </a:solidFill>
                <a:latin typeface="Calibri"/>
                <a:ea typeface="Calibri"/>
                <a:cs typeface="Calibri"/>
                <a:sym typeface="Calibri"/>
              </a:rPr>
              <a:t> on item, can both read and update item.</a:t>
            </a:r>
          </a:p>
          <a:p>
            <a:pPr indent="0" lvl="0" marL="0" marR="0" rtl="0" algn="just">
              <a:lnSpc>
                <a:spcPct val="100000"/>
              </a:lnSpc>
              <a:spcBef>
                <a:spcPts val="480"/>
              </a:spcBef>
              <a:spcAft>
                <a:spcPts val="0"/>
              </a:spcAft>
              <a:buNone/>
            </a:pPr>
            <a:r>
              <a:t/>
            </a:r>
            <a:endParaRPr b="1">
              <a:latin typeface="Calibri"/>
              <a:ea typeface="Calibri"/>
              <a:cs typeface="Calibri"/>
              <a:sym typeface="Calibri"/>
            </a:endParaRPr>
          </a:p>
          <a:p>
            <a:pPr indent="0" lvl="0" marL="0" marR="0" rtl="0" algn="just">
              <a:lnSpc>
                <a:spcPct val="100000"/>
              </a:lnSpc>
              <a:spcBef>
                <a:spcPts val="480"/>
              </a:spcBef>
              <a:spcAft>
                <a:spcPts val="0"/>
              </a:spcAft>
              <a:buNone/>
            </a:pPr>
            <a:r>
              <a:t/>
            </a:r>
            <a:endParaRPr b="1">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Reads cannot conflict, so more than one transaction can hold shared locks simultaneously on same item.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Exclusive lock gives transaction exclusive access to that item.</a:t>
            </a:r>
          </a:p>
        </p:txBody>
      </p:sp>
      <p:sp>
        <p:nvSpPr>
          <p:cNvPr id="98" name="Shape 98"/>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99" name="Shape 99"/>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81000" y="5349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Example - Incorrect Locking Schedule</a:t>
            </a:r>
          </a:p>
        </p:txBody>
      </p:sp>
      <p:sp>
        <p:nvSpPr>
          <p:cNvPr id="105" name="Shape 105"/>
          <p:cNvSpPr txBox="1"/>
          <p:nvPr>
            <p:ph idx="1" type="body"/>
          </p:nvPr>
        </p:nvSpPr>
        <p:spPr>
          <a:xfrm>
            <a:off x="4403075" y="1049325"/>
            <a:ext cx="45822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t/>
            </a:r>
            <a:endParaRPr b="1" i="0" sz="2400" u="none">
              <a:solidFill>
                <a:schemeClr val="dk1"/>
              </a:solidFill>
              <a:latin typeface="Calibri"/>
              <a:ea typeface="Calibri"/>
              <a:cs typeface="Calibri"/>
              <a:sym typeface="Calibri"/>
            </a:endParaRPr>
          </a:p>
          <a:p>
            <a:pPr indent="-182562" lvl="0" marL="182562" marR="0" rtl="0">
              <a:lnSpc>
                <a:spcPct val="100000"/>
              </a:lnSpc>
              <a:spcBef>
                <a:spcPts val="520"/>
              </a:spcBef>
              <a:spcAft>
                <a:spcPts val="0"/>
              </a:spcAft>
              <a:buClr>
                <a:schemeClr val="accent1"/>
              </a:buClr>
              <a:buSzPct val="25000"/>
              <a:buFont typeface="Arial"/>
              <a:buNone/>
            </a:pPr>
            <a:r>
              <a:rPr b="1" i="0" lang="en-US" sz="2600" u="none">
                <a:solidFill>
                  <a:schemeClr val="dk1"/>
                </a:solidFill>
                <a:latin typeface="Calibri"/>
                <a:ea typeface="Calibri"/>
                <a:cs typeface="Calibri"/>
                <a:sym typeface="Calibri"/>
              </a:rPr>
              <a:t>S = {</a:t>
            </a:r>
            <a:r>
              <a:rPr b="1" i="0" lang="en-US" sz="2600" u="none">
                <a:solidFill>
                  <a:srgbClr val="0000FF"/>
                </a:solidFill>
                <a:latin typeface="Calibri"/>
                <a:ea typeface="Calibri"/>
                <a:cs typeface="Calibri"/>
                <a:sym typeface="Calibri"/>
              </a:rPr>
              <a:t>write_lock(T</a:t>
            </a:r>
            <a:r>
              <a:rPr b="1" baseline="-25000" i="0" lang="en-US" sz="2600" u="none">
                <a:solidFill>
                  <a:srgbClr val="0000FF"/>
                </a:solidFill>
                <a:latin typeface="Calibri"/>
                <a:ea typeface="Calibri"/>
                <a:cs typeface="Calibri"/>
                <a:sym typeface="Calibri"/>
              </a:rPr>
              <a:t>9</a:t>
            </a:r>
            <a:r>
              <a:rPr b="1" i="0" lang="en-US" sz="2600" u="none">
                <a:solidFill>
                  <a:srgbClr val="0000FF"/>
                </a:solidFill>
                <a:latin typeface="Calibri"/>
                <a:ea typeface="Calibri"/>
                <a:cs typeface="Calibri"/>
                <a:sym typeface="Calibri"/>
              </a:rPr>
              <a:t>, bal</a:t>
            </a:r>
            <a:r>
              <a:rPr b="1" baseline="-25000" i="0" lang="en-US" sz="2600" u="none">
                <a:solidFill>
                  <a:srgbClr val="0000FF"/>
                </a:solidFill>
                <a:latin typeface="Calibri"/>
                <a:ea typeface="Calibri"/>
                <a:cs typeface="Calibri"/>
                <a:sym typeface="Calibri"/>
              </a:rPr>
              <a:t>x</a:t>
            </a:r>
            <a:r>
              <a:rPr b="1" i="0" lang="en-US" sz="2600" u="none">
                <a:solidFill>
                  <a:srgbClr val="0000FF"/>
                </a:solidFill>
                <a:latin typeface="Calibri"/>
                <a:ea typeface="Calibri"/>
                <a:cs typeface="Calibri"/>
                <a:sym typeface="Calibri"/>
              </a:rPr>
              <a:t>)</a:t>
            </a:r>
            <a:r>
              <a:rPr b="1" i="0" lang="en-US" sz="2600" u="none">
                <a:solidFill>
                  <a:schemeClr val="dk1"/>
                </a:solidFill>
                <a:latin typeface="Calibri"/>
                <a:ea typeface="Calibri"/>
                <a:cs typeface="Calibri"/>
                <a:sym typeface="Calibri"/>
              </a:rPr>
              <a:t>, read(T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write(T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a:t>
            </a:r>
            <a:r>
              <a:rPr b="1" i="0" lang="en-US" sz="2600" u="none">
                <a:solidFill>
                  <a:srgbClr val="0000FF"/>
                </a:solidFill>
                <a:latin typeface="Calibri"/>
                <a:ea typeface="Calibri"/>
                <a:cs typeface="Calibri"/>
                <a:sym typeface="Calibri"/>
              </a:rPr>
              <a:t>unlock(T</a:t>
            </a:r>
            <a:r>
              <a:rPr b="1" baseline="-25000" i="0" lang="en-US" sz="2600" u="none">
                <a:solidFill>
                  <a:srgbClr val="0000FF"/>
                </a:solidFill>
                <a:latin typeface="Calibri"/>
                <a:ea typeface="Calibri"/>
                <a:cs typeface="Calibri"/>
                <a:sym typeface="Calibri"/>
              </a:rPr>
              <a:t>9</a:t>
            </a:r>
            <a:r>
              <a:rPr b="1" i="0" lang="en-US" sz="2600" u="none">
                <a:solidFill>
                  <a:srgbClr val="0000FF"/>
                </a:solidFill>
                <a:latin typeface="Calibri"/>
                <a:ea typeface="Calibri"/>
                <a:cs typeface="Calibri"/>
                <a:sym typeface="Calibri"/>
              </a:rPr>
              <a:t>, bal</a:t>
            </a:r>
            <a:r>
              <a:rPr b="1" baseline="-25000" i="0" lang="en-US" sz="2600" u="none">
                <a:solidFill>
                  <a:srgbClr val="0000FF"/>
                </a:solidFill>
                <a:latin typeface="Calibri"/>
                <a:ea typeface="Calibri"/>
                <a:cs typeface="Calibri"/>
                <a:sym typeface="Calibri"/>
              </a:rPr>
              <a:t>x</a:t>
            </a:r>
            <a:r>
              <a:rPr b="1" i="0" lang="en-US" sz="2600" u="none">
                <a:solidFill>
                  <a:srgbClr val="0000FF"/>
                </a:solidFill>
                <a:latin typeface="Calibri"/>
                <a:ea typeface="Calibri"/>
                <a:cs typeface="Calibri"/>
                <a:sym typeface="Calibri"/>
              </a:rPr>
              <a:t>)</a:t>
            </a:r>
            <a:r>
              <a:rPr b="1" i="0" lang="en-US" sz="2600" u="none">
                <a:solidFill>
                  <a:schemeClr val="dk1"/>
                </a:solidFill>
                <a:latin typeface="Calibri"/>
                <a:ea typeface="Calibri"/>
                <a:cs typeface="Calibri"/>
                <a:sym typeface="Calibri"/>
              </a:rPr>
              <a:t>, </a:t>
            </a:r>
            <a:r>
              <a:rPr b="1" i="0" lang="en-US" sz="2600" u="none">
                <a:solidFill>
                  <a:srgbClr val="FF00FF"/>
                </a:solidFill>
                <a:latin typeface="Calibri"/>
                <a:ea typeface="Calibri"/>
                <a:cs typeface="Calibri"/>
                <a:sym typeface="Calibri"/>
              </a:rPr>
              <a:t>write_lock(T</a:t>
            </a:r>
            <a:r>
              <a:rPr b="1" baseline="-25000" i="0" lang="en-US" sz="2600" u="none">
                <a:solidFill>
                  <a:srgbClr val="FF00FF"/>
                </a:solidFill>
                <a:latin typeface="Calibri"/>
                <a:ea typeface="Calibri"/>
                <a:cs typeface="Calibri"/>
                <a:sym typeface="Calibri"/>
              </a:rPr>
              <a:t>10</a:t>
            </a:r>
            <a:r>
              <a:rPr b="1" i="0" lang="en-US" sz="2600" u="none">
                <a:solidFill>
                  <a:srgbClr val="FF00FF"/>
                </a:solidFill>
                <a:latin typeface="Calibri"/>
                <a:ea typeface="Calibri"/>
                <a:cs typeface="Calibri"/>
                <a:sym typeface="Calibri"/>
              </a:rPr>
              <a:t>, bal</a:t>
            </a:r>
            <a:r>
              <a:rPr b="1" baseline="-25000" i="0" lang="en-US" sz="2600" u="none">
                <a:solidFill>
                  <a:srgbClr val="FF00FF"/>
                </a:solidFill>
                <a:latin typeface="Calibri"/>
                <a:ea typeface="Calibri"/>
                <a:cs typeface="Calibri"/>
                <a:sym typeface="Calibri"/>
              </a:rPr>
              <a:t>x</a:t>
            </a:r>
            <a:r>
              <a:rPr b="1" i="0" lang="en-US" sz="2600" u="none">
                <a:solidFill>
                  <a:srgbClr val="FF00FF"/>
                </a:solidFill>
                <a:latin typeface="Calibri"/>
                <a:ea typeface="Calibri"/>
                <a:cs typeface="Calibri"/>
                <a:sym typeface="Calibri"/>
              </a:rPr>
              <a:t>)</a:t>
            </a:r>
            <a:r>
              <a:rPr b="1" i="0" lang="en-US" sz="2600" u="none">
                <a:solidFill>
                  <a:schemeClr val="dk1"/>
                </a:solidFill>
                <a:latin typeface="Calibri"/>
                <a:ea typeface="Calibri"/>
                <a:cs typeface="Calibri"/>
                <a:sym typeface="Calibri"/>
              </a:rPr>
              <a:t>, read(T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write(T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a:t>
            </a:r>
            <a:r>
              <a:rPr b="1" i="0" lang="en-US" sz="2600" u="none">
                <a:solidFill>
                  <a:srgbClr val="FF00FF"/>
                </a:solidFill>
                <a:latin typeface="Calibri"/>
                <a:ea typeface="Calibri"/>
                <a:cs typeface="Calibri"/>
                <a:sym typeface="Calibri"/>
              </a:rPr>
              <a:t>unlock(T</a:t>
            </a:r>
            <a:r>
              <a:rPr b="1" baseline="-25000" i="0" lang="en-US" sz="2600" u="none">
                <a:solidFill>
                  <a:srgbClr val="FF00FF"/>
                </a:solidFill>
                <a:latin typeface="Calibri"/>
                <a:ea typeface="Calibri"/>
                <a:cs typeface="Calibri"/>
                <a:sym typeface="Calibri"/>
              </a:rPr>
              <a:t>10</a:t>
            </a:r>
            <a:r>
              <a:rPr b="1" i="0" lang="en-US" sz="2600" u="none">
                <a:solidFill>
                  <a:srgbClr val="FF00FF"/>
                </a:solidFill>
                <a:latin typeface="Calibri"/>
                <a:ea typeface="Calibri"/>
                <a:cs typeface="Calibri"/>
                <a:sym typeface="Calibri"/>
              </a:rPr>
              <a:t>, bal</a:t>
            </a:r>
            <a:r>
              <a:rPr b="1" baseline="-25000" i="0" lang="en-US" sz="2600" u="none">
                <a:solidFill>
                  <a:srgbClr val="FF00FF"/>
                </a:solidFill>
                <a:latin typeface="Calibri"/>
                <a:ea typeface="Calibri"/>
                <a:cs typeface="Calibri"/>
                <a:sym typeface="Calibri"/>
              </a:rPr>
              <a:t>x</a:t>
            </a:r>
            <a:r>
              <a:rPr b="1" i="0" lang="en-US" sz="2600" u="none">
                <a:solidFill>
                  <a:srgbClr val="FF00FF"/>
                </a:solidFill>
                <a:latin typeface="Calibri"/>
                <a:ea typeface="Calibri"/>
                <a:cs typeface="Calibri"/>
                <a:sym typeface="Calibri"/>
              </a:rPr>
              <a:t>)</a:t>
            </a:r>
            <a:r>
              <a:rPr b="1" i="0" lang="en-US" sz="2600" u="none">
                <a:solidFill>
                  <a:schemeClr val="dk1"/>
                </a:solidFill>
                <a:latin typeface="Calibri"/>
                <a:ea typeface="Calibri"/>
                <a:cs typeface="Calibri"/>
                <a:sym typeface="Calibri"/>
              </a:rPr>
              <a:t>, </a:t>
            </a:r>
            <a:r>
              <a:rPr b="1" i="0" lang="en-US" sz="2600" u="none">
                <a:solidFill>
                  <a:srgbClr val="FF00FF"/>
                </a:solidFill>
                <a:latin typeface="Calibri"/>
                <a:ea typeface="Calibri"/>
                <a:cs typeface="Calibri"/>
                <a:sym typeface="Calibri"/>
              </a:rPr>
              <a:t>write_lock(T</a:t>
            </a:r>
            <a:r>
              <a:rPr b="1" baseline="-25000" i="0" lang="en-US" sz="2600" u="none">
                <a:solidFill>
                  <a:srgbClr val="FF00FF"/>
                </a:solidFill>
                <a:latin typeface="Calibri"/>
                <a:ea typeface="Calibri"/>
                <a:cs typeface="Calibri"/>
                <a:sym typeface="Calibri"/>
              </a:rPr>
              <a:t>10</a:t>
            </a:r>
            <a:r>
              <a:rPr b="1" i="0" lang="en-US" sz="2600" u="none">
                <a:solidFill>
                  <a:srgbClr val="FF00FF"/>
                </a:solidFill>
                <a:latin typeface="Calibri"/>
                <a:ea typeface="Calibri"/>
                <a:cs typeface="Calibri"/>
                <a:sym typeface="Calibri"/>
              </a:rPr>
              <a:t>, bal</a:t>
            </a:r>
            <a:r>
              <a:rPr b="1" baseline="-25000" i="0" lang="en-US" sz="2600" u="none">
                <a:solidFill>
                  <a:srgbClr val="FF00FF"/>
                </a:solidFill>
                <a:latin typeface="Calibri"/>
                <a:ea typeface="Calibri"/>
                <a:cs typeface="Calibri"/>
                <a:sym typeface="Calibri"/>
              </a:rPr>
              <a:t>y</a:t>
            </a:r>
            <a:r>
              <a:rPr b="1" i="0" lang="en-US" sz="2600" u="none">
                <a:solidFill>
                  <a:srgbClr val="FF00FF"/>
                </a:solidFill>
                <a:latin typeface="Calibri"/>
                <a:ea typeface="Calibri"/>
                <a:cs typeface="Calibri"/>
                <a:sym typeface="Calibri"/>
              </a:rPr>
              <a:t>)</a:t>
            </a:r>
            <a:r>
              <a:rPr b="1" i="0" lang="en-US" sz="2600" u="none">
                <a:solidFill>
                  <a:schemeClr val="dk1"/>
                </a:solidFill>
                <a:latin typeface="Calibri"/>
                <a:ea typeface="Calibri"/>
                <a:cs typeface="Calibri"/>
                <a:sym typeface="Calibri"/>
              </a:rPr>
              <a:t>, read(T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write(T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a:t>
            </a:r>
            <a:r>
              <a:rPr b="1" i="0" lang="en-US" sz="2600" u="none">
                <a:solidFill>
                  <a:srgbClr val="FF00FF"/>
                </a:solidFill>
                <a:latin typeface="Calibri"/>
                <a:ea typeface="Calibri"/>
                <a:cs typeface="Calibri"/>
                <a:sym typeface="Calibri"/>
              </a:rPr>
              <a:t>unlock(T</a:t>
            </a:r>
            <a:r>
              <a:rPr b="1" baseline="-25000" i="0" lang="en-US" sz="2600" u="none">
                <a:solidFill>
                  <a:srgbClr val="FF00FF"/>
                </a:solidFill>
                <a:latin typeface="Calibri"/>
                <a:ea typeface="Calibri"/>
                <a:cs typeface="Calibri"/>
                <a:sym typeface="Calibri"/>
              </a:rPr>
              <a:t>10</a:t>
            </a:r>
            <a:r>
              <a:rPr b="1" i="0" lang="en-US" sz="2600" u="none">
                <a:solidFill>
                  <a:srgbClr val="FF00FF"/>
                </a:solidFill>
                <a:latin typeface="Calibri"/>
                <a:ea typeface="Calibri"/>
                <a:cs typeface="Calibri"/>
                <a:sym typeface="Calibri"/>
              </a:rPr>
              <a:t>, bal</a:t>
            </a:r>
            <a:r>
              <a:rPr b="1" baseline="-25000" i="0" lang="en-US" sz="2600" u="none">
                <a:solidFill>
                  <a:srgbClr val="FF00FF"/>
                </a:solidFill>
                <a:latin typeface="Calibri"/>
                <a:ea typeface="Calibri"/>
                <a:cs typeface="Calibri"/>
                <a:sym typeface="Calibri"/>
              </a:rPr>
              <a:t>y</a:t>
            </a:r>
            <a:r>
              <a:rPr b="1" i="0" lang="en-US" sz="2600" u="none">
                <a:solidFill>
                  <a:srgbClr val="FF00FF"/>
                </a:solidFill>
                <a:latin typeface="Calibri"/>
                <a:ea typeface="Calibri"/>
                <a:cs typeface="Calibri"/>
                <a:sym typeface="Calibri"/>
              </a:rPr>
              <a:t>)</a:t>
            </a:r>
            <a:r>
              <a:rPr b="1" i="0" lang="en-US" sz="2600" u="none">
                <a:solidFill>
                  <a:schemeClr val="dk1"/>
                </a:solidFill>
                <a:latin typeface="Calibri"/>
                <a:ea typeface="Calibri"/>
                <a:cs typeface="Calibri"/>
                <a:sym typeface="Calibri"/>
              </a:rPr>
              <a:t>, commit(T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a:t>
            </a:r>
            <a:r>
              <a:rPr b="1" i="0" lang="en-US" sz="2600" u="none">
                <a:solidFill>
                  <a:srgbClr val="0000FF"/>
                </a:solidFill>
                <a:latin typeface="Calibri"/>
                <a:ea typeface="Calibri"/>
                <a:cs typeface="Calibri"/>
                <a:sym typeface="Calibri"/>
              </a:rPr>
              <a:t>write_lock(T</a:t>
            </a:r>
            <a:r>
              <a:rPr b="1" baseline="-25000" i="0" lang="en-US" sz="2600" u="none">
                <a:solidFill>
                  <a:srgbClr val="0000FF"/>
                </a:solidFill>
                <a:latin typeface="Calibri"/>
                <a:ea typeface="Calibri"/>
                <a:cs typeface="Calibri"/>
                <a:sym typeface="Calibri"/>
              </a:rPr>
              <a:t>9</a:t>
            </a:r>
            <a:r>
              <a:rPr b="1" i="0" lang="en-US" sz="2600" u="none">
                <a:solidFill>
                  <a:srgbClr val="0000FF"/>
                </a:solidFill>
                <a:latin typeface="Calibri"/>
                <a:ea typeface="Calibri"/>
                <a:cs typeface="Calibri"/>
                <a:sym typeface="Calibri"/>
              </a:rPr>
              <a:t>, bal</a:t>
            </a:r>
            <a:r>
              <a:rPr b="1" baseline="-25000" i="0" lang="en-US" sz="2600" u="none">
                <a:solidFill>
                  <a:srgbClr val="0000FF"/>
                </a:solidFill>
                <a:latin typeface="Calibri"/>
                <a:ea typeface="Calibri"/>
                <a:cs typeface="Calibri"/>
                <a:sym typeface="Calibri"/>
              </a:rPr>
              <a:t>y</a:t>
            </a:r>
            <a:r>
              <a:rPr b="1" i="0" lang="en-US" sz="2600" u="none">
                <a:solidFill>
                  <a:srgbClr val="0000FF"/>
                </a:solidFill>
                <a:latin typeface="Calibri"/>
                <a:ea typeface="Calibri"/>
                <a:cs typeface="Calibri"/>
                <a:sym typeface="Calibri"/>
              </a:rPr>
              <a:t>)</a:t>
            </a:r>
            <a:r>
              <a:rPr b="1" i="0" lang="en-US" sz="2600" u="none">
                <a:solidFill>
                  <a:schemeClr val="dk1"/>
                </a:solidFill>
                <a:latin typeface="Calibri"/>
                <a:ea typeface="Calibri"/>
                <a:cs typeface="Calibri"/>
                <a:sym typeface="Calibri"/>
              </a:rPr>
              <a:t>, read(T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write(T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a:t>
            </a:r>
            <a:r>
              <a:rPr b="1" i="0" lang="en-US" sz="2600" u="none">
                <a:solidFill>
                  <a:srgbClr val="0000FF"/>
                </a:solidFill>
                <a:latin typeface="Calibri"/>
                <a:ea typeface="Calibri"/>
                <a:cs typeface="Calibri"/>
                <a:sym typeface="Calibri"/>
              </a:rPr>
              <a:t>unlock(T</a:t>
            </a:r>
            <a:r>
              <a:rPr b="1" baseline="-25000" i="0" lang="en-US" sz="2600" u="none">
                <a:solidFill>
                  <a:srgbClr val="0000FF"/>
                </a:solidFill>
                <a:latin typeface="Calibri"/>
                <a:ea typeface="Calibri"/>
                <a:cs typeface="Calibri"/>
                <a:sym typeface="Calibri"/>
              </a:rPr>
              <a:t>9</a:t>
            </a:r>
            <a:r>
              <a:rPr b="1" i="0" lang="en-US" sz="2600" u="none">
                <a:solidFill>
                  <a:srgbClr val="0000FF"/>
                </a:solidFill>
                <a:latin typeface="Calibri"/>
                <a:ea typeface="Calibri"/>
                <a:cs typeface="Calibri"/>
                <a:sym typeface="Calibri"/>
              </a:rPr>
              <a:t>, bal</a:t>
            </a:r>
            <a:r>
              <a:rPr b="1" baseline="-25000" i="0" lang="en-US" sz="2600" u="none">
                <a:solidFill>
                  <a:srgbClr val="0000FF"/>
                </a:solidFill>
                <a:latin typeface="Calibri"/>
                <a:ea typeface="Calibri"/>
                <a:cs typeface="Calibri"/>
                <a:sym typeface="Calibri"/>
              </a:rPr>
              <a:t>y</a:t>
            </a:r>
            <a:r>
              <a:rPr b="1" i="0" lang="en-US" sz="2600" u="none">
                <a:solidFill>
                  <a:srgbClr val="0000FF"/>
                </a:solidFill>
                <a:latin typeface="Calibri"/>
                <a:ea typeface="Calibri"/>
                <a:cs typeface="Calibri"/>
                <a:sym typeface="Calibri"/>
              </a:rPr>
              <a:t>)</a:t>
            </a:r>
            <a:r>
              <a:rPr b="1" i="0" lang="en-US" sz="2600" u="none">
                <a:solidFill>
                  <a:schemeClr val="dk1"/>
                </a:solidFill>
                <a:latin typeface="Calibri"/>
                <a:ea typeface="Calibri"/>
                <a:cs typeface="Calibri"/>
                <a:sym typeface="Calibri"/>
              </a:rPr>
              <a:t>, commit(T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a:t>
            </a:r>
          </a:p>
        </p:txBody>
      </p:sp>
      <p:sp>
        <p:nvSpPr>
          <p:cNvPr id="106" name="Shape 106"/>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07" name="Shape 107"/>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pic>
        <p:nvPicPr>
          <p:cNvPr descr="DS3-Figure 19-08" id="108" name="Shape 108"/>
          <p:cNvPicPr preferRelativeResize="0"/>
          <p:nvPr/>
        </p:nvPicPr>
        <p:blipFill rotWithShape="1">
          <a:blip r:embed="rId3">
            <a:alphaModFix/>
          </a:blip>
          <a:srcRect b="0" l="0" r="0" t="0"/>
          <a:stretch/>
        </p:blipFill>
        <p:spPr>
          <a:xfrm>
            <a:off x="95250" y="1484300"/>
            <a:ext cx="4079100" cy="4462500"/>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81000" y="5349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Example - Incorrect Locking Schedule</a:t>
            </a:r>
          </a:p>
        </p:txBody>
      </p:sp>
      <p:sp>
        <p:nvSpPr>
          <p:cNvPr id="114" name="Shape 114"/>
          <p:cNvSpPr txBox="1"/>
          <p:nvPr>
            <p:ph idx="1" type="body"/>
          </p:nvPr>
        </p:nvSpPr>
        <p:spPr>
          <a:xfrm>
            <a:off x="247375" y="1658925"/>
            <a:ext cx="8795700" cy="4141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If at start, bal</a:t>
            </a:r>
            <a:r>
              <a:rPr b="1" baseline="-25000" i="0" lang="en-US" sz="2400" u="none">
                <a:solidFill>
                  <a:schemeClr val="dk1"/>
                </a:solidFill>
                <a:latin typeface="Calibri"/>
                <a:ea typeface="Calibri"/>
                <a:cs typeface="Calibri"/>
                <a:sym typeface="Calibri"/>
              </a:rPr>
              <a:t>x</a:t>
            </a:r>
            <a:r>
              <a:rPr b="1" i="0" lang="en-US" sz="2400" u="none">
                <a:solidFill>
                  <a:schemeClr val="dk1"/>
                </a:solidFill>
                <a:latin typeface="Calibri"/>
                <a:ea typeface="Calibri"/>
                <a:cs typeface="Calibri"/>
                <a:sym typeface="Calibri"/>
              </a:rPr>
              <a:t> = 100, bal</a:t>
            </a:r>
            <a:r>
              <a:rPr b="1" baseline="-25000" i="0" lang="en-US" sz="2400" u="none">
                <a:solidFill>
                  <a:schemeClr val="dk1"/>
                </a:solidFill>
                <a:latin typeface="Calibri"/>
                <a:ea typeface="Calibri"/>
                <a:cs typeface="Calibri"/>
                <a:sym typeface="Calibri"/>
              </a:rPr>
              <a:t>y</a:t>
            </a:r>
            <a:r>
              <a:rPr b="1" i="0" lang="en-US" sz="2400" u="none">
                <a:solidFill>
                  <a:schemeClr val="dk1"/>
                </a:solidFill>
                <a:latin typeface="Calibri"/>
                <a:ea typeface="Calibri"/>
                <a:cs typeface="Calibri"/>
                <a:sym typeface="Calibri"/>
              </a:rPr>
              <a:t> = 400, result should be:</a:t>
            </a:r>
          </a:p>
          <a:p>
            <a:pPr indent="-182562" lvl="0" marL="182562" marR="0" rtl="0" algn="just">
              <a:lnSpc>
                <a:spcPct val="40000"/>
              </a:lnSpc>
              <a:spcBef>
                <a:spcPts val="480"/>
              </a:spcBef>
              <a:spcAft>
                <a:spcPts val="0"/>
              </a:spcAft>
              <a:buClr>
                <a:schemeClr val="accent1"/>
              </a:buClr>
              <a:buSzPct val="85000"/>
              <a:buFont typeface="Arial"/>
              <a:buNone/>
            </a:pPr>
            <a:r>
              <a:t/>
            </a:r>
            <a:endParaRPr b="1" i="0" sz="2400" u="none">
              <a:solidFill>
                <a:schemeClr val="dk1"/>
              </a:solidFill>
              <a:latin typeface="Calibri"/>
              <a:ea typeface="Calibri"/>
              <a:cs typeface="Calibri"/>
              <a:sym typeface="Calibri"/>
            </a:endParaRP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bal</a:t>
            </a:r>
            <a:r>
              <a:rPr b="1" baseline="-25000" i="0" lang="en-US" sz="2000" u="none" cap="none" strike="noStrike">
                <a:solidFill>
                  <a:schemeClr val="dk1"/>
                </a:solidFill>
                <a:latin typeface="Calibri"/>
                <a:ea typeface="Calibri"/>
                <a:cs typeface="Calibri"/>
                <a:sym typeface="Calibri"/>
              </a:rPr>
              <a:t>x</a:t>
            </a:r>
            <a:r>
              <a:rPr b="1" i="0" lang="en-US" sz="2000" u="none" cap="none" strike="noStrike">
                <a:solidFill>
                  <a:schemeClr val="dk1"/>
                </a:solidFill>
                <a:latin typeface="Calibri"/>
                <a:ea typeface="Calibri"/>
                <a:cs typeface="Calibri"/>
                <a:sym typeface="Calibri"/>
              </a:rPr>
              <a:t> = 220, bal</a:t>
            </a:r>
            <a:r>
              <a:rPr b="1" baseline="-25000" i="0" lang="en-US" sz="2000" u="none" cap="none" strike="noStrike">
                <a:solidFill>
                  <a:schemeClr val="dk1"/>
                </a:solidFill>
                <a:latin typeface="Calibri"/>
                <a:ea typeface="Calibri"/>
                <a:cs typeface="Calibri"/>
                <a:sym typeface="Calibri"/>
              </a:rPr>
              <a:t>y</a:t>
            </a:r>
            <a:r>
              <a:rPr b="1" i="0" lang="en-US" sz="2000" u="none" cap="none" strike="noStrike">
                <a:solidFill>
                  <a:schemeClr val="dk1"/>
                </a:solidFill>
                <a:latin typeface="Calibri"/>
                <a:ea typeface="Calibri"/>
                <a:cs typeface="Calibri"/>
                <a:sym typeface="Calibri"/>
              </a:rPr>
              <a:t> = 330, if T</a:t>
            </a:r>
            <a:r>
              <a:rPr b="1" baseline="-25000" i="0" lang="en-US" sz="2000" u="none" cap="none" strike="noStrike">
                <a:solidFill>
                  <a:schemeClr val="dk1"/>
                </a:solidFill>
                <a:latin typeface="Calibri"/>
                <a:ea typeface="Calibri"/>
                <a:cs typeface="Calibri"/>
                <a:sym typeface="Calibri"/>
              </a:rPr>
              <a:t>9</a:t>
            </a:r>
            <a:r>
              <a:rPr b="1" i="0" lang="en-US" sz="2000" u="none" cap="none" strike="noStrike">
                <a:solidFill>
                  <a:schemeClr val="dk1"/>
                </a:solidFill>
                <a:latin typeface="Calibri"/>
                <a:ea typeface="Calibri"/>
                <a:cs typeface="Calibri"/>
                <a:sym typeface="Calibri"/>
              </a:rPr>
              <a:t> executes before T</a:t>
            </a:r>
            <a:r>
              <a:rPr b="1" baseline="-25000" i="0" lang="en-US" sz="2000" u="none" cap="none" strike="noStrike">
                <a:solidFill>
                  <a:schemeClr val="dk1"/>
                </a:solidFill>
                <a:latin typeface="Calibri"/>
                <a:ea typeface="Calibri"/>
                <a:cs typeface="Calibri"/>
                <a:sym typeface="Calibri"/>
              </a:rPr>
              <a:t>10</a:t>
            </a:r>
            <a:r>
              <a:rPr b="1" i="0" lang="en-US" sz="2000" u="none" cap="none" strike="noStrike">
                <a:solidFill>
                  <a:schemeClr val="dk1"/>
                </a:solidFill>
                <a:latin typeface="Calibri"/>
                <a:ea typeface="Calibri"/>
                <a:cs typeface="Calibri"/>
                <a:sym typeface="Calibri"/>
              </a:rPr>
              <a:t>, or </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bal</a:t>
            </a:r>
            <a:r>
              <a:rPr b="1" baseline="-25000" i="0" lang="en-US" sz="2000" u="none" cap="none" strike="noStrike">
                <a:solidFill>
                  <a:schemeClr val="dk1"/>
                </a:solidFill>
                <a:latin typeface="Calibri"/>
                <a:ea typeface="Calibri"/>
                <a:cs typeface="Calibri"/>
                <a:sym typeface="Calibri"/>
              </a:rPr>
              <a:t>x</a:t>
            </a:r>
            <a:r>
              <a:rPr b="1" i="0" lang="en-US" sz="2000" u="none" cap="none" strike="noStrike">
                <a:solidFill>
                  <a:schemeClr val="dk1"/>
                </a:solidFill>
                <a:latin typeface="Calibri"/>
                <a:ea typeface="Calibri"/>
                <a:cs typeface="Calibri"/>
                <a:sym typeface="Calibri"/>
              </a:rPr>
              <a:t> = 210, bal</a:t>
            </a:r>
            <a:r>
              <a:rPr b="1" baseline="-25000" i="0" lang="en-US" sz="2000" u="none" cap="none" strike="noStrike">
                <a:solidFill>
                  <a:schemeClr val="dk1"/>
                </a:solidFill>
                <a:latin typeface="Calibri"/>
                <a:ea typeface="Calibri"/>
                <a:cs typeface="Calibri"/>
                <a:sym typeface="Calibri"/>
              </a:rPr>
              <a:t>y</a:t>
            </a:r>
            <a:r>
              <a:rPr b="1" i="0" lang="en-US" sz="2000" u="none" cap="none" strike="noStrike">
                <a:solidFill>
                  <a:schemeClr val="dk1"/>
                </a:solidFill>
                <a:latin typeface="Calibri"/>
                <a:ea typeface="Calibri"/>
                <a:cs typeface="Calibri"/>
                <a:sym typeface="Calibri"/>
              </a:rPr>
              <a:t> = 340, if T</a:t>
            </a:r>
            <a:r>
              <a:rPr b="1" baseline="-25000" i="0" lang="en-US" sz="2000" u="none" cap="none" strike="noStrike">
                <a:solidFill>
                  <a:schemeClr val="dk1"/>
                </a:solidFill>
                <a:latin typeface="Calibri"/>
                <a:ea typeface="Calibri"/>
                <a:cs typeface="Calibri"/>
                <a:sym typeface="Calibri"/>
              </a:rPr>
              <a:t>10</a:t>
            </a:r>
            <a:r>
              <a:rPr b="1" i="0" lang="en-US" sz="2000" u="none" cap="none" strike="noStrike">
                <a:solidFill>
                  <a:schemeClr val="dk1"/>
                </a:solidFill>
                <a:latin typeface="Calibri"/>
                <a:ea typeface="Calibri"/>
                <a:cs typeface="Calibri"/>
                <a:sym typeface="Calibri"/>
              </a:rPr>
              <a:t> executes before T</a:t>
            </a:r>
            <a:r>
              <a:rPr b="1" baseline="-25000" i="0" lang="en-US" sz="2000" u="none" cap="none" strike="noStrike">
                <a:solidFill>
                  <a:schemeClr val="dk1"/>
                </a:solidFill>
                <a:latin typeface="Calibri"/>
                <a:ea typeface="Calibri"/>
                <a:cs typeface="Calibri"/>
                <a:sym typeface="Calibri"/>
              </a:rPr>
              <a:t>9</a:t>
            </a:r>
            <a:r>
              <a:rPr b="1" i="0" lang="en-US" sz="2000" u="none" cap="none" strike="noStrike">
                <a:solidFill>
                  <a:schemeClr val="dk1"/>
                </a:solidFill>
                <a:latin typeface="Calibri"/>
                <a:ea typeface="Calibri"/>
                <a:cs typeface="Calibri"/>
                <a:sym typeface="Calibri"/>
              </a:rPr>
              <a:t>. </a:t>
            </a:r>
          </a:p>
          <a:p>
            <a:pPr indent="-182562" lvl="0" marL="182562" marR="0" rtl="0" algn="just">
              <a:lnSpc>
                <a:spcPct val="40000"/>
              </a:lnSpc>
              <a:spcBef>
                <a:spcPts val="480"/>
              </a:spcBef>
              <a:spcAft>
                <a:spcPts val="0"/>
              </a:spcAft>
              <a:buClr>
                <a:schemeClr val="accent1"/>
              </a:buClr>
              <a:buSzPct val="8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However, result gives bal</a:t>
            </a:r>
            <a:r>
              <a:rPr b="1" baseline="-25000" i="0" lang="en-US" sz="2400" u="none">
                <a:solidFill>
                  <a:schemeClr val="dk1"/>
                </a:solidFill>
                <a:latin typeface="Calibri"/>
                <a:ea typeface="Calibri"/>
                <a:cs typeface="Calibri"/>
                <a:sym typeface="Calibri"/>
              </a:rPr>
              <a:t>x</a:t>
            </a:r>
            <a:r>
              <a:rPr b="1" i="0" lang="en-US" sz="2400" u="none">
                <a:solidFill>
                  <a:schemeClr val="dk1"/>
                </a:solidFill>
                <a:latin typeface="Calibri"/>
                <a:ea typeface="Calibri"/>
                <a:cs typeface="Calibri"/>
                <a:sym typeface="Calibri"/>
              </a:rPr>
              <a:t> = 220 &amp; bal</a:t>
            </a:r>
            <a:r>
              <a:rPr b="1" baseline="-25000" i="0" lang="en-US" sz="2400" u="none">
                <a:solidFill>
                  <a:schemeClr val="dk1"/>
                </a:solidFill>
                <a:latin typeface="Calibri"/>
                <a:ea typeface="Calibri"/>
                <a:cs typeface="Calibri"/>
                <a:sym typeface="Calibri"/>
              </a:rPr>
              <a:t>y</a:t>
            </a:r>
            <a:r>
              <a:rPr b="1" i="0" lang="en-US" sz="2400" u="none">
                <a:solidFill>
                  <a:schemeClr val="dk1"/>
                </a:solidFill>
                <a:latin typeface="Calibri"/>
                <a:ea typeface="Calibri"/>
                <a:cs typeface="Calibri"/>
                <a:sym typeface="Calibri"/>
              </a:rPr>
              <a:t> = 340. </a:t>
            </a:r>
          </a:p>
          <a:p>
            <a:pPr indent="-182562" lvl="0" marL="182562" marR="0" rtl="0" algn="just">
              <a:lnSpc>
                <a:spcPct val="30000"/>
              </a:lnSpc>
              <a:spcBef>
                <a:spcPts val="480"/>
              </a:spcBef>
              <a:spcAft>
                <a:spcPts val="0"/>
              </a:spcAft>
              <a:buClr>
                <a:schemeClr val="accent1"/>
              </a:buClr>
              <a:buSzPct val="8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S is not a serializable schedule.</a:t>
            </a:r>
          </a:p>
          <a:p>
            <a:pPr indent="0" lvl="0" marL="0" marR="0" rtl="0" algn="just">
              <a:lnSpc>
                <a:spcPct val="100000"/>
              </a:lnSpc>
              <a:spcBef>
                <a:spcPts val="480"/>
              </a:spcBef>
              <a:spcAft>
                <a:spcPts val="0"/>
              </a:spcAft>
              <a:buNone/>
            </a:pPr>
            <a:r>
              <a:t/>
            </a:r>
            <a:endParaRPr b="1">
              <a:latin typeface="Calibri"/>
              <a:ea typeface="Calibri"/>
              <a:cs typeface="Calibri"/>
              <a:sym typeface="Calibri"/>
            </a:endParaRPr>
          </a:p>
          <a:p>
            <a:pPr indent="0" lvl="0" marL="0" marR="130810" rtl="0">
              <a:lnSpc>
                <a:spcPct val="200000"/>
              </a:lnSpc>
              <a:spcBef>
                <a:spcPts val="0"/>
              </a:spcBef>
              <a:buNone/>
            </a:pPr>
            <a:r>
              <a:t/>
            </a:r>
            <a:endParaRPr b="1" sz="2200">
              <a:solidFill>
                <a:srgbClr val="0000FF"/>
              </a:solidFill>
              <a:latin typeface="Calibri"/>
              <a:ea typeface="Calibri"/>
              <a:cs typeface="Calibri"/>
              <a:sym typeface="Calibri"/>
            </a:endParaRPr>
          </a:p>
        </p:txBody>
      </p:sp>
      <p:sp>
        <p:nvSpPr>
          <p:cNvPr id="115" name="Shape 115"/>
          <p:cNvSpPr txBox="1"/>
          <p:nvPr/>
        </p:nvSpPr>
        <p:spPr>
          <a:xfrm>
            <a:off x="3124200" y="6400800"/>
            <a:ext cx="3200399" cy="274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16" name="Shape 116"/>
          <p:cNvSpPr txBox="1"/>
          <p:nvPr/>
        </p:nvSpPr>
        <p:spPr>
          <a:xfrm>
            <a:off x="8542336" y="6310312"/>
            <a:ext cx="601661"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3_Clarity">
  <a:themeElements>
    <a:clrScheme name="default">
      <a:dk1>
        <a:srgbClr val="292934"/>
      </a:dk1>
      <a:lt1>
        <a:srgbClr val="FFFFFF"/>
      </a:lt1>
      <a:dk2>
        <a:srgbClr val="D2533C"/>
      </a:dk2>
      <a:lt2>
        <a:srgbClr val="F3F2DC"/>
      </a:lt2>
      <a:accent1>
        <a:srgbClr val="93A299"/>
      </a:accent1>
      <a:accent2>
        <a:srgbClr val="AD8F67"/>
      </a:accent2>
      <a:accent3>
        <a:srgbClr val="FFFFFF"/>
      </a:accent3>
      <a:accent4>
        <a:srgbClr val="93A299"/>
      </a:accent4>
      <a:accent5>
        <a:srgbClr val="AD8F67"/>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4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