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1" r:id="rId3"/>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858000" cy="9774225"/>
  <p:embeddedFontLst>
    <p:embeddedFont>
      <p:font typeface="Quattrocento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fntdata"/><Relationship Id="rId61" Type="http://schemas.openxmlformats.org/officeDocument/2006/relationships/font" Target="fonts/QuattrocentoSans-regular.fntdata"/><Relationship Id="rId20" Type="http://schemas.openxmlformats.org/officeDocument/2006/relationships/slide" Target="slides/slide14.xml"/><Relationship Id="rId64" Type="http://schemas.openxmlformats.org/officeDocument/2006/relationships/font" Target="fonts/QuattrocentoSans-boldItalic.fntdata"/><Relationship Id="rId63" Type="http://schemas.openxmlformats.org/officeDocument/2006/relationships/font" Target="fonts/Quattrocento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1" type="body"/>
          </p:nvPr>
        </p:nvSpPr>
        <p:spPr>
          <a:xfrm>
            <a:off x="914400" y="4657725"/>
            <a:ext cx="5029199" cy="4419599"/>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 name="Shape 4"/>
          <p:cNvSpPr/>
          <p:nvPr>
            <p:ph idx="2" type="sldImg"/>
          </p:nvPr>
        </p:nvSpPr>
        <p:spPr>
          <a:xfrm>
            <a:off x="1149350" y="854075"/>
            <a:ext cx="4559300" cy="34162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50" name="Shape 5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15" name="Shape 11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23" name="Shape 123"/>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30" name="Shape 13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37" name="Shape 13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45" name="Shape 14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52" name="Shape 15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60" name="Shape 16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68" name="Shape 168"/>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77" name="Shape 17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85" name="Shape 18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57" name="Shape 5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93" name="Shape 193"/>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02" name="Shape 20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10" name="Shape 21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18" name="Shape 218"/>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27" name="Shape 22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34" name="Shape 23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41" name="Shape 241"/>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49" name="Shape 249"/>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57" name="Shape 25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67" name="Shape 26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64" name="Shape 6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75" name="Shape 27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83" name="Shape 283"/>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291" name="Shape 291"/>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01" name="Shape 301"/>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08" name="Shape 308"/>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16" name="Shape 316"/>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24" name="Shape 32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32" name="Shape 33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40" name="Shape 34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48" name="Shape 348"/>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70" name="Shape 7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56" name="Shape 356"/>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64" name="Shape 36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72" name="Shape 37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80" name="Shape 38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88" name="Shape 388"/>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396" name="Shape 396"/>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04" name="Shape 404"/>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12" name="Shape 41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21" name="Shape 421"/>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29" name="Shape 429"/>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77" name="Shape 7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37" name="Shape 43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45" name="Shape 44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53" name="Shape 453"/>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61" name="Shape 461"/>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469" name="Shape 469"/>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85" name="Shape 85"/>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92" name="Shape 92"/>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00" name="Shape 100"/>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914400" y="4657725"/>
            <a:ext cx="5029200" cy="4419600"/>
          </a:xfrm>
          <a:prstGeom prst="rect">
            <a:avLst/>
          </a:prstGeom>
        </p:spPr>
        <p:txBody>
          <a:bodyPr anchorCtr="0" anchor="t" bIns="91425" lIns="91425" rIns="91425" tIns="91425">
            <a:noAutofit/>
          </a:bodyPr>
          <a:lstStyle/>
          <a:p>
            <a:pPr lvl="0" rtl="0">
              <a:spcBef>
                <a:spcPts val="0"/>
              </a:spcBef>
              <a:buNone/>
            </a:pPr>
            <a:r>
              <a:t/>
            </a:r>
            <a:endParaRPr/>
          </a:p>
        </p:txBody>
      </p:sp>
      <p:sp>
        <p:nvSpPr>
          <p:cNvPr id="107" name="Shape 107"/>
          <p:cNvSpPr/>
          <p:nvPr>
            <p:ph idx="2" type="sldImg"/>
          </p:nvPr>
        </p:nvSpPr>
        <p:spPr>
          <a:xfrm>
            <a:off x="1149350" y="854075"/>
            <a:ext cx="4559400" cy="34164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1371600"/>
            <a:ext cx="7848600" cy="19272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a:buNone/>
              <a:defRPr b="0" i="0" sz="54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6" name="Shape 16"/>
          <p:cNvSpPr txBox="1"/>
          <p:nvPr>
            <p:ph idx="1" type="subTitle"/>
          </p:nvPr>
        </p:nvSpPr>
        <p:spPr>
          <a:xfrm>
            <a:off x="685800" y="3505200"/>
            <a:ext cx="6400800"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Arial"/>
                <a:ea typeface="Arial"/>
                <a:cs typeface="Arial"/>
                <a:sym typeface="Arial"/>
              </a:defRPr>
            </a:lvl1pPr>
            <a:lvl2pPr indent="0" lvl="1" marL="457200" marR="0" rtl="0" algn="ctr">
              <a:spcBef>
                <a:spcPts val="400"/>
              </a:spcBef>
              <a:buClr>
                <a:schemeClr val="accent1"/>
              </a:buClr>
              <a:buFont typeface="Arial"/>
              <a:buNone/>
              <a:defRPr b="0" i="0" sz="2000" u="none" cap="none" strike="noStrike">
                <a:solidFill>
                  <a:srgbClr val="8B8B8D"/>
                </a:solidFill>
                <a:latin typeface="Arial"/>
                <a:ea typeface="Arial"/>
                <a:cs typeface="Arial"/>
                <a:sym typeface="Arial"/>
              </a:defRPr>
            </a:lvl2pPr>
            <a:lvl3pPr indent="0" lvl="2" marL="914400" marR="0" rtl="0" algn="ctr">
              <a:spcBef>
                <a:spcPts val="360"/>
              </a:spcBef>
              <a:buClr>
                <a:schemeClr val="accent1"/>
              </a:buClr>
              <a:buFont typeface="Arial"/>
              <a:buNone/>
              <a:defRPr b="0" i="0" sz="1800" u="none" cap="none" strike="noStrike">
                <a:solidFill>
                  <a:srgbClr val="8B8B8D"/>
                </a:solidFill>
                <a:latin typeface="Arial"/>
                <a:ea typeface="Arial"/>
                <a:cs typeface="Arial"/>
                <a:sym typeface="Arial"/>
              </a:defRPr>
            </a:lvl3pPr>
            <a:lvl4pPr indent="0" lvl="3" marL="1371600" marR="0" rtl="0" algn="ctr">
              <a:spcBef>
                <a:spcPts val="320"/>
              </a:spcBef>
              <a:buClr>
                <a:schemeClr val="accent1"/>
              </a:buClr>
              <a:buFont typeface="Arial"/>
              <a:buNone/>
              <a:defRPr b="0" i="0" sz="1600" u="none" cap="none" strike="noStrike">
                <a:solidFill>
                  <a:srgbClr val="8B8B8D"/>
                </a:solidFill>
                <a:latin typeface="Arial"/>
                <a:ea typeface="Arial"/>
                <a:cs typeface="Arial"/>
                <a:sym typeface="Arial"/>
              </a:defRPr>
            </a:lvl4pPr>
            <a:lvl5pPr indent="0" lvl="4" marL="1828800" marR="0" rtl="0" algn="ctr">
              <a:spcBef>
                <a:spcPts val="280"/>
              </a:spcBef>
              <a:buClr>
                <a:schemeClr val="accent1"/>
              </a:buClr>
              <a:buFont typeface="Arial"/>
              <a:buNone/>
              <a:defRPr b="0" i="0" sz="1400" u="none" cap="none" strike="noStrike">
                <a:solidFill>
                  <a:srgbClr val="8B8B8D"/>
                </a:solidFill>
                <a:latin typeface="Arial"/>
                <a:ea typeface="Arial"/>
                <a:cs typeface="Arial"/>
                <a:sym typeface="Arial"/>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sp>
        <p:nvSpPr>
          <p:cNvPr id="17" name="Shape 17"/>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Shape 18"/>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Shape 19"/>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8" name="Shape 28"/>
        <p:cNvGrpSpPr/>
        <p:nvPr/>
      </p:nvGrpSpPr>
      <p:grpSpPr>
        <a:xfrm>
          <a:off x="0" y="0"/>
          <a:ext cx="0" cy="0"/>
          <a:chOff x="0" y="0"/>
          <a:chExt cx="0" cy="0"/>
        </a:xfrm>
      </p:grpSpPr>
      <p:sp>
        <p:nvSpPr>
          <p:cNvPr id="29" name="Shape 29"/>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0" name="Shape 30"/>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31" name="Shape 31"/>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Shape 32"/>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Shape 33"/>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2" name="Shape 42"/>
        <p:cNvGrpSpPr/>
        <p:nvPr/>
      </p:nvGrpSpPr>
      <p:grpSpPr>
        <a:xfrm>
          <a:off x="0" y="0"/>
          <a:ext cx="0" cy="0"/>
          <a:chOff x="0" y="0"/>
          <a:chExt cx="0" cy="0"/>
        </a:xfrm>
      </p:grpSpPr>
      <p:sp>
        <p:nvSpPr>
          <p:cNvPr id="43" name="Shape 43"/>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4" name="Shape 44"/>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sz="2400">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45" name="Shape 45"/>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6" name="Shape 46"/>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7" name="Shape 47"/>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 name="Shape 7"/>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 name="Shape 8"/>
          <p:cNvCxnSpPr/>
          <p:nvPr/>
        </p:nvCxnSpPr>
        <p:spPr>
          <a:xfrm>
            <a:off x="685800" y="3398837"/>
            <a:ext cx="7848600" cy="1500"/>
          </a:xfrm>
          <a:prstGeom prst="straightConnector1">
            <a:avLst/>
          </a:prstGeom>
          <a:noFill/>
          <a:ln cap="flat" cmpd="sng" w="19050">
            <a:solidFill>
              <a:schemeClr val="dk2"/>
            </a:solidFill>
            <a:prstDash val="solid"/>
            <a:miter/>
            <a:headEnd len="med" w="med" type="none"/>
            <a:tailEnd len="med" w="med" type="none"/>
          </a:ln>
        </p:spPr>
      </p:cxnSp>
      <p:sp>
        <p:nvSpPr>
          <p:cNvPr id="9" name="Shape 9"/>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 name="Shape 10"/>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1" name="Shape 11"/>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0" name="Shape 20"/>
        <p:cNvGrpSpPr/>
        <p:nvPr/>
      </p:nvGrpSpPr>
      <p:grpSpPr>
        <a:xfrm>
          <a:off x="0" y="0"/>
          <a:ext cx="0" cy="0"/>
          <a:chOff x="0" y="0"/>
          <a:chExt cx="0" cy="0"/>
        </a:xfrm>
      </p:grpSpPr>
      <p:sp>
        <p:nvSpPr>
          <p:cNvPr id="21" name="Shape 21"/>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 name="Shape 22"/>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 name="Shape 23"/>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4" name="Shape 24"/>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25" name="Shape 25"/>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Shape 26"/>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Shape 27"/>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4" name="Shape 34"/>
        <p:cNvGrpSpPr/>
        <p:nvPr/>
      </p:nvGrpSpPr>
      <p:grpSpPr>
        <a:xfrm>
          <a:off x="0" y="0"/>
          <a:ext cx="0" cy="0"/>
          <a:chOff x="0" y="0"/>
          <a:chExt cx="0" cy="0"/>
        </a:xfrm>
      </p:grpSpPr>
      <p:sp>
        <p:nvSpPr>
          <p:cNvPr id="35" name="Shape 35"/>
          <p:cNvSpPr txBox="1"/>
          <p:nvPr/>
        </p:nvSpPr>
        <p:spPr>
          <a:xfrm>
            <a:off x="0" y="220662"/>
            <a:ext cx="9144000" cy="228599"/>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Shape 36"/>
          <p:cNvSpPr txBox="1"/>
          <p:nvPr/>
        </p:nvSpPr>
        <p:spPr>
          <a:xfrm>
            <a:off x="0" y="0"/>
            <a:ext cx="9144000" cy="365100"/>
          </a:xfrm>
          <a:prstGeom prst="rect">
            <a:avLst/>
          </a:prstGeom>
          <a:solidFill>
            <a:schemeClr val="accen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 name="Shape 37"/>
          <p:cNvSpPr txBox="1"/>
          <p:nvPr>
            <p:ph type="title"/>
          </p:nvPr>
        </p:nvSpPr>
        <p:spPr>
          <a:xfrm>
            <a:off x="457200" y="533400"/>
            <a:ext cx="8229600" cy="9906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Arial"/>
              <a:buNone/>
              <a:defRPr b="0" i="0" sz="4000" u="none" cap="none" strike="noStrike">
                <a:solidFill>
                  <a:schemeClr val="dk2"/>
                </a:solidFill>
                <a:latin typeface="Arial"/>
                <a:ea typeface="Arial"/>
                <a:cs typeface="Arial"/>
                <a:sym typeface="Arial"/>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8" name="Shape 38"/>
          <p:cNvSpPr txBox="1"/>
          <p:nvPr>
            <p:ph idx="1" type="body"/>
          </p:nvPr>
        </p:nvSpPr>
        <p:spPr>
          <a:xfrm>
            <a:off x="457200" y="1600200"/>
            <a:ext cx="8229600" cy="4876800"/>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sz="2400">
                <a:solidFill>
                  <a:schemeClr val="dk1"/>
                </a:solidFill>
                <a:latin typeface="Arial"/>
                <a:ea typeface="Arial"/>
                <a:cs typeface="Arial"/>
                <a:sym typeface="Arial"/>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Arial"/>
                <a:ea typeface="Arial"/>
                <a:cs typeface="Arial"/>
                <a:sym typeface="Arial"/>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Arial"/>
                <a:ea typeface="Arial"/>
                <a:cs typeface="Arial"/>
                <a:sym typeface="Arial"/>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Arial"/>
                <a:ea typeface="Arial"/>
                <a:cs typeface="Arial"/>
                <a:sym typeface="Arial"/>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Arial"/>
                <a:ea typeface="Arial"/>
                <a:cs typeface="Arial"/>
                <a:sym typeface="Arial"/>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457200" y="19050"/>
            <a:ext cx="28956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FFFFFF"/>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0" name="Shape 40"/>
          <p:cNvSpPr txBox="1"/>
          <p:nvPr>
            <p:ph idx="11" type="ftr"/>
          </p:nvPr>
        </p:nvSpPr>
        <p:spPr>
          <a:xfrm>
            <a:off x="3429000" y="19050"/>
            <a:ext cx="4114800" cy="3285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None/>
              <a:defRPr b="0" i="0" sz="2400" u="none" cap="none" strike="noStrike">
                <a:solidFill>
                  <a:schemeClr val="dk1"/>
                </a:solidFill>
                <a:latin typeface="Times New Roman"/>
                <a:ea typeface="Times New Roman"/>
                <a:cs typeface="Times New Roman"/>
                <a:sym typeface="Times New Roman"/>
              </a:defRPr>
            </a:lvl9pPr>
          </a:lstStyle>
          <a:p/>
        </p:txBody>
      </p:sp>
      <p:sp>
        <p:nvSpPr>
          <p:cNvPr id="41" name="Shape 41"/>
          <p:cNvSpPr txBox="1"/>
          <p:nvPr>
            <p:ph idx="12" type="sldNum"/>
          </p:nvPr>
        </p:nvSpPr>
        <p:spPr>
          <a:xfrm>
            <a:off x="7620000" y="19050"/>
            <a:ext cx="1066800" cy="3285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FFFFFF"/>
              </a:buClr>
              <a:buSzPct val="25000"/>
              <a:buFont typeface="Times New Roman"/>
              <a:buNone/>
            </a:pPr>
            <a:fld id="{00000000-1234-1234-1234-123412341234}" type="slidenum">
              <a:rPr b="1" i="0" lang="en-US" sz="1400" u="none">
                <a:solidFill>
                  <a:srgbClr val="FFFFFF"/>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685800" y="1371600"/>
            <a:ext cx="7848600" cy="192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Times"/>
              <a:buNone/>
            </a:pPr>
            <a:r>
              <a:rPr b="0" i="0" lang="en-US" sz="5400" u="none" cap="none" strike="noStrike">
                <a:solidFill>
                  <a:schemeClr val="dk2"/>
                </a:solidFill>
                <a:latin typeface="Times"/>
                <a:ea typeface="Times"/>
                <a:cs typeface="Times"/>
                <a:sym typeface="Times"/>
              </a:rPr>
              <a:t>CHAPTER 22</a:t>
            </a:r>
          </a:p>
        </p:txBody>
      </p:sp>
      <p:sp>
        <p:nvSpPr>
          <p:cNvPr id="53" name="Shape 53"/>
          <p:cNvSpPr txBox="1"/>
          <p:nvPr>
            <p:ph idx="1" type="subTitle"/>
          </p:nvPr>
        </p:nvSpPr>
        <p:spPr>
          <a:xfrm>
            <a:off x="685800" y="3505200"/>
            <a:ext cx="6400800" cy="17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accent1"/>
              </a:buClr>
              <a:buSzPct val="25000"/>
              <a:buFont typeface="Arial"/>
              <a:buNone/>
            </a:pPr>
            <a:r>
              <a:rPr b="1" i="0" lang="en-US" sz="2400" u="none" cap="none" strike="noStrike">
                <a:solidFill>
                  <a:srgbClr val="000000"/>
                </a:solidFill>
                <a:latin typeface="Times"/>
                <a:ea typeface="Times"/>
                <a:cs typeface="Times"/>
                <a:sym typeface="Times"/>
              </a:rPr>
              <a:t>Transaction</a:t>
            </a:r>
            <a:r>
              <a:rPr b="1" lang="en-US">
                <a:solidFill>
                  <a:srgbClr val="000000"/>
                </a:solidFill>
                <a:latin typeface="Times"/>
                <a:ea typeface="Times"/>
                <a:cs typeface="Times"/>
                <a:sym typeface="Times"/>
              </a:rPr>
              <a:t>s &amp; Serializability</a:t>
            </a:r>
          </a:p>
        </p:txBody>
      </p:sp>
      <p:cxnSp>
        <p:nvCxnSpPr>
          <p:cNvPr id="54" name="Shape 54"/>
          <p:cNvCxnSpPr/>
          <p:nvPr/>
        </p:nvCxnSpPr>
        <p:spPr>
          <a:xfrm>
            <a:off x="26987" y="3429000"/>
            <a:ext cx="7974000" cy="0"/>
          </a:xfrm>
          <a:prstGeom prst="straightConnector1">
            <a:avLst/>
          </a:prstGeom>
          <a:noFill/>
          <a:ln cap="flat" cmpd="sng" w="50800">
            <a:solidFill>
              <a:srgbClr val="C00000"/>
            </a:solidFill>
            <a:prstDash val="solid"/>
            <a:miter/>
            <a:headEnd len="med" w="med" type="none"/>
            <a:tailEnd len="med" w="med" type="none"/>
          </a:ln>
        </p:spPr>
      </p:cxn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lang="en-US" sz="3600"/>
              <a:t>Solution2: Concurrency</a:t>
            </a:r>
            <a:r>
              <a:rPr b="1" i="0" lang="en-US" sz="3600" u="none" cap="none" strike="noStrike">
                <a:solidFill>
                  <a:schemeClr val="dk2"/>
                </a:solidFill>
                <a:latin typeface="Arial"/>
                <a:ea typeface="Arial"/>
                <a:cs typeface="Arial"/>
                <a:sym typeface="Arial"/>
              </a:rPr>
              <a:t> </a:t>
            </a:r>
          </a:p>
        </p:txBody>
      </p:sp>
      <p:sp>
        <p:nvSpPr>
          <p:cNvPr id="118" name="Shape 118"/>
          <p:cNvSpPr txBox="1"/>
          <p:nvPr>
            <p:ph idx="1" type="body"/>
          </p:nvPr>
        </p:nvSpPr>
        <p:spPr>
          <a:xfrm>
            <a:off x="527050" y="1196975"/>
            <a:ext cx="8382000" cy="5015100"/>
          </a:xfrm>
          <a:prstGeom prst="rect">
            <a:avLst/>
          </a:prstGeom>
          <a:noFill/>
          <a:ln>
            <a:noFill/>
          </a:ln>
        </p:spPr>
        <p:txBody>
          <a:bodyPr anchorCtr="0" anchor="t" bIns="45700" lIns="91425" rIns="91425" tIns="45700">
            <a:noAutofit/>
          </a:bodyPr>
          <a:lstStyle/>
          <a:p>
            <a:pPr indent="-355600" lvl="0" marL="457200" rtl="0">
              <a:spcBef>
                <a:spcPts val="0"/>
              </a:spcBef>
              <a:buClr>
                <a:srgbClr val="555555"/>
              </a:buClr>
              <a:buSzPct val="100000"/>
            </a:pPr>
            <a:r>
              <a:rPr lang="en-US" sz="2000">
                <a:solidFill>
                  <a:srgbClr val="555555"/>
                </a:solidFill>
                <a:latin typeface="Calibri"/>
                <a:ea typeface="Calibri"/>
                <a:cs typeface="Calibri"/>
                <a:sym typeface="Calibri"/>
              </a:rPr>
              <a:t>Create a schedule that has the same results as a serial schedule.</a:t>
            </a:r>
          </a:p>
          <a:p>
            <a:pPr indent="0" lvl="0" marL="0" rtl="0">
              <a:spcBef>
                <a:spcPts val="0"/>
              </a:spcBef>
              <a:buNone/>
            </a:pPr>
            <a:r>
              <a:t/>
            </a:r>
            <a:endParaRPr sz="2000">
              <a:solidFill>
                <a:srgbClr val="555555"/>
              </a:solidFill>
              <a:latin typeface="Calibri"/>
              <a:ea typeface="Calibri"/>
              <a:cs typeface="Calibri"/>
              <a:sym typeface="Calibri"/>
            </a:endParaRPr>
          </a:p>
          <a:p>
            <a:pPr indent="-355600" lvl="0" marL="457200" rtl="0">
              <a:spcBef>
                <a:spcPts val="0"/>
              </a:spcBef>
              <a:buClr>
                <a:srgbClr val="555555"/>
              </a:buClr>
              <a:buSzPct val="100000"/>
              <a:buFont typeface="Calibri"/>
            </a:pPr>
            <a:r>
              <a:rPr lang="en-US" sz="2000">
                <a:solidFill>
                  <a:srgbClr val="555555"/>
                </a:solidFill>
                <a:latin typeface="Calibri"/>
                <a:ea typeface="Calibri"/>
                <a:cs typeface="Calibri"/>
                <a:sym typeface="Calibri"/>
              </a:rPr>
              <a:t>A </a:t>
            </a:r>
            <a:r>
              <a:rPr i="1" lang="en-US" sz="2000">
                <a:solidFill>
                  <a:srgbClr val="555555"/>
                </a:solidFill>
                <a:latin typeface="Calibri"/>
                <a:ea typeface="Calibri"/>
                <a:cs typeface="Calibri"/>
                <a:sym typeface="Calibri"/>
              </a:rPr>
              <a:t>schedule </a:t>
            </a:r>
            <a:r>
              <a:rPr lang="en-US" sz="2000">
                <a:solidFill>
                  <a:srgbClr val="555555"/>
                </a:solidFill>
                <a:latin typeface="Calibri"/>
                <a:ea typeface="Calibri"/>
                <a:cs typeface="Calibri"/>
                <a:sym typeface="Calibri"/>
              </a:rPr>
              <a:t>is a sequence of the operations by a set of concurrent transactions that preserves the order of operations in each of the individual transactions</a:t>
            </a:r>
          </a:p>
          <a:p>
            <a:pPr indent="0" lvl="0" marL="0" rtl="0">
              <a:spcBef>
                <a:spcPts val="0"/>
              </a:spcBef>
              <a:buNone/>
            </a:pPr>
            <a:r>
              <a:t/>
            </a:r>
            <a:endParaRPr sz="2000">
              <a:solidFill>
                <a:srgbClr val="555555"/>
              </a:solidFill>
              <a:latin typeface="Calibri"/>
              <a:ea typeface="Calibri"/>
              <a:cs typeface="Calibri"/>
              <a:sym typeface="Calibri"/>
            </a:endParaRPr>
          </a:p>
          <a:p>
            <a:pPr indent="-355600" lvl="0" marL="457200" rtl="0">
              <a:spcBef>
                <a:spcPts val="0"/>
              </a:spcBef>
              <a:buClr>
                <a:srgbClr val="555555"/>
              </a:buClr>
              <a:buSzPct val="100000"/>
              <a:buFont typeface="Calibri"/>
            </a:pPr>
            <a:r>
              <a:rPr b="1" lang="en-US" sz="2000">
                <a:solidFill>
                  <a:srgbClr val="555555"/>
                </a:solidFill>
                <a:latin typeface="Calibri"/>
                <a:ea typeface="Calibri"/>
                <a:cs typeface="Calibri"/>
                <a:sym typeface="Calibri"/>
              </a:rPr>
              <a:t>Any schedule that </a:t>
            </a:r>
            <a:r>
              <a:rPr b="1" i="1" lang="en-US" sz="2000">
                <a:solidFill>
                  <a:srgbClr val="555555"/>
                </a:solidFill>
                <a:latin typeface="Calibri"/>
                <a:ea typeface="Calibri"/>
                <a:cs typeface="Calibri"/>
                <a:sym typeface="Calibri"/>
              </a:rPr>
              <a:t>corresponds</a:t>
            </a:r>
            <a:r>
              <a:rPr b="1" lang="en-US" sz="2000">
                <a:solidFill>
                  <a:srgbClr val="555555"/>
                </a:solidFill>
                <a:latin typeface="Calibri"/>
                <a:ea typeface="Calibri"/>
                <a:cs typeface="Calibri"/>
                <a:sym typeface="Calibri"/>
              </a:rPr>
              <a:t> to a serial schedule is correct. So define schedules that interleave operations from different transactions such that the final database result corresponds with the results of running the transactions serially. </a:t>
            </a:r>
          </a:p>
          <a:p>
            <a:pPr indent="0" lvl="0" marL="0" rtl="0">
              <a:spcBef>
                <a:spcPts val="0"/>
              </a:spcBef>
              <a:buNone/>
            </a:pPr>
            <a:r>
              <a:t/>
            </a:r>
            <a:endParaRPr sz="2000">
              <a:solidFill>
                <a:srgbClr val="555555"/>
              </a:solidFill>
              <a:latin typeface="Calibri"/>
              <a:ea typeface="Calibri"/>
              <a:cs typeface="Calibri"/>
              <a:sym typeface="Calibri"/>
            </a:endParaRPr>
          </a:p>
          <a:p>
            <a:pPr indent="-355600" lvl="0" marL="457200" rtl="0">
              <a:spcBef>
                <a:spcPts val="0"/>
              </a:spcBef>
              <a:buClr>
                <a:srgbClr val="555555"/>
              </a:buClr>
              <a:buSzPct val="100000"/>
              <a:buFont typeface="Calibri"/>
            </a:pPr>
            <a:r>
              <a:rPr b="1" lang="en-US" sz="2000">
                <a:solidFill>
                  <a:srgbClr val="555555"/>
                </a:solidFill>
                <a:latin typeface="Calibri"/>
                <a:ea typeface="Calibri"/>
                <a:cs typeface="Calibri"/>
                <a:sym typeface="Calibri"/>
              </a:rPr>
              <a:t>Goal:</a:t>
            </a:r>
            <a:r>
              <a:rPr lang="en-US" sz="2000">
                <a:solidFill>
                  <a:srgbClr val="555555"/>
                </a:solidFill>
                <a:latin typeface="Calibri"/>
                <a:ea typeface="Calibri"/>
                <a:cs typeface="Calibri"/>
                <a:sym typeface="Calibri"/>
              </a:rPr>
              <a:t> determine </a:t>
            </a:r>
            <a:r>
              <a:rPr b="1" i="1" lang="en-US" sz="2000">
                <a:solidFill>
                  <a:srgbClr val="555555"/>
                </a:solidFill>
                <a:latin typeface="Calibri"/>
                <a:ea typeface="Calibri"/>
                <a:cs typeface="Calibri"/>
                <a:sym typeface="Calibri"/>
              </a:rPr>
              <a:t>when can we interleave the operations from different transactions?</a:t>
            </a:r>
          </a:p>
        </p:txBody>
      </p:sp>
      <p:sp>
        <p:nvSpPr>
          <p:cNvPr id="119" name="Shape 119"/>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20" name="Shape 120"/>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81000" y="382494"/>
            <a:ext cx="8382000" cy="42804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lang="en-US"/>
              <a:t>Which transactions are safe to run at the same time and which are not?</a:t>
            </a:r>
          </a:p>
        </p:txBody>
      </p:sp>
      <p:sp>
        <p:nvSpPr>
          <p:cNvPr id="126" name="Shape 12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27" name="Shape 12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Concurrency Control </a:t>
            </a:r>
          </a:p>
        </p:txBody>
      </p:sp>
      <p:sp>
        <p:nvSpPr>
          <p:cNvPr id="133" name="Shape 133"/>
          <p:cNvSpPr txBox="1"/>
          <p:nvPr>
            <p:ph idx="1" type="body"/>
          </p:nvPr>
        </p:nvSpPr>
        <p:spPr>
          <a:xfrm>
            <a:off x="531812" y="1052512"/>
            <a:ext cx="8001000" cy="46800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accent1"/>
              </a:buClr>
              <a:buSzPct val="25000"/>
              <a:buFont typeface="Arial"/>
              <a:buNone/>
            </a:pPr>
            <a:r>
              <a:rPr lang="en-US" sz="2000">
                <a:solidFill>
                  <a:srgbClr val="555555"/>
                </a:solidFill>
                <a:latin typeface="Calibri"/>
                <a:ea typeface="Calibri"/>
                <a:cs typeface="Calibri"/>
                <a:sym typeface="Calibri"/>
              </a:rPr>
              <a:t>Transactions that are safe to run at the same time :</a:t>
            </a:r>
          </a:p>
          <a:p>
            <a:pPr indent="-355600" lvl="0" marL="514350" rtl="0">
              <a:spcBef>
                <a:spcPts val="0"/>
              </a:spcBef>
              <a:buClr>
                <a:srgbClr val="555555"/>
              </a:buClr>
              <a:buSzPct val="100000"/>
            </a:pPr>
            <a:r>
              <a:rPr lang="en-US" sz="2000">
                <a:solidFill>
                  <a:srgbClr val="555555"/>
                </a:solidFill>
                <a:latin typeface="Calibri"/>
                <a:ea typeface="Calibri"/>
                <a:cs typeface="Calibri"/>
                <a:sym typeface="Calibri"/>
              </a:rPr>
              <a:t>Two transaction that only perform read operations will not conflict.</a:t>
            </a:r>
          </a:p>
          <a:p>
            <a:pPr indent="-355600" lvl="0" marL="514350" rtl="0">
              <a:spcBef>
                <a:spcPts val="0"/>
              </a:spcBef>
              <a:buClr>
                <a:srgbClr val="555555"/>
              </a:buClr>
              <a:buSzPct val="100000"/>
              <a:buFont typeface="Calibri"/>
            </a:pPr>
            <a:r>
              <a:rPr lang="en-US" sz="2000">
                <a:solidFill>
                  <a:srgbClr val="555555"/>
                </a:solidFill>
                <a:latin typeface="Calibri"/>
                <a:ea typeface="Calibri"/>
                <a:cs typeface="Calibri"/>
                <a:sym typeface="Calibri"/>
              </a:rPr>
              <a:t>Two transactions that  are reading or writing different objects will not conflict</a:t>
            </a:r>
          </a:p>
          <a:p>
            <a:pPr indent="0" lvl="0" marL="0" rtl="0">
              <a:spcBef>
                <a:spcPts val="0"/>
              </a:spcBef>
              <a:buNone/>
            </a:pPr>
            <a:r>
              <a:t/>
            </a:r>
            <a:endParaRPr sz="2000">
              <a:solidFill>
                <a:srgbClr val="555555"/>
              </a:solidFill>
              <a:latin typeface="Calibri"/>
              <a:ea typeface="Calibri"/>
              <a:cs typeface="Calibri"/>
              <a:sym typeface="Calibri"/>
            </a:endParaRPr>
          </a:p>
          <a:p>
            <a:pPr indent="0" lvl="0" marL="0" rtl="0">
              <a:spcBef>
                <a:spcPts val="0"/>
              </a:spcBef>
              <a:buNone/>
            </a:pPr>
            <a:r>
              <a:rPr lang="en-US" sz="2000">
                <a:solidFill>
                  <a:srgbClr val="555555"/>
                </a:solidFill>
                <a:latin typeface="Calibri"/>
                <a:ea typeface="Calibri"/>
                <a:cs typeface="Calibri"/>
                <a:sym typeface="Calibri"/>
              </a:rPr>
              <a:t>There may be interference that can result in inconsistencies when:</a:t>
            </a:r>
          </a:p>
          <a:p>
            <a:pPr indent="-355600" lvl="0" marL="514350" rtl="0">
              <a:spcBef>
                <a:spcPts val="0"/>
              </a:spcBef>
              <a:buClr>
                <a:srgbClr val="555555"/>
              </a:buClr>
              <a:buSzPct val="100000"/>
              <a:buFont typeface="Calibri"/>
            </a:pPr>
            <a:r>
              <a:rPr lang="en-US" sz="2000">
                <a:solidFill>
                  <a:srgbClr val="555555"/>
                </a:solidFill>
                <a:latin typeface="Calibri"/>
                <a:ea typeface="Calibri"/>
                <a:cs typeface="Calibri"/>
                <a:sym typeface="Calibri"/>
              </a:rPr>
              <a:t>The two transactions are accessing the same data object, and</a:t>
            </a:r>
          </a:p>
          <a:p>
            <a:pPr indent="-355600" lvl="0" marL="514350" rtl="0">
              <a:spcBef>
                <a:spcPts val="0"/>
              </a:spcBef>
              <a:buClr>
                <a:srgbClr val="555555"/>
              </a:buClr>
              <a:buSzPct val="100000"/>
              <a:buFont typeface="Calibri"/>
            </a:pPr>
            <a:r>
              <a:rPr lang="en-US" sz="2000">
                <a:solidFill>
                  <a:srgbClr val="555555"/>
                </a:solidFill>
                <a:latin typeface="Calibri"/>
                <a:ea typeface="Calibri"/>
                <a:cs typeface="Calibri"/>
                <a:sym typeface="Calibri"/>
              </a:rPr>
              <a:t>one transaction writes a data item and another transaction reads or writes that </a:t>
            </a:r>
            <a:r>
              <a:rPr b="1" lang="en-US" sz="2000">
                <a:solidFill>
                  <a:srgbClr val="555555"/>
                </a:solidFill>
                <a:latin typeface="Calibri"/>
                <a:ea typeface="Calibri"/>
                <a:cs typeface="Calibri"/>
                <a:sym typeface="Calibri"/>
              </a:rPr>
              <a:t>same data item.</a:t>
            </a:r>
          </a:p>
        </p:txBody>
      </p:sp>
      <p:sp>
        <p:nvSpPr>
          <p:cNvPr id="134" name="Shape 13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Concurrency Control </a:t>
            </a:r>
          </a:p>
        </p:txBody>
      </p:sp>
      <p:sp>
        <p:nvSpPr>
          <p:cNvPr id="140" name="Shape 140"/>
          <p:cNvSpPr txBox="1"/>
          <p:nvPr>
            <p:ph idx="1" type="body"/>
          </p:nvPr>
        </p:nvSpPr>
        <p:spPr>
          <a:xfrm>
            <a:off x="531812" y="1052512"/>
            <a:ext cx="8001000" cy="46800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400" u="none" cap="none" strike="noStrike">
                <a:solidFill>
                  <a:schemeClr val="dk1"/>
                </a:solidFill>
                <a:latin typeface="Calibri"/>
                <a:ea typeface="Calibri"/>
                <a:cs typeface="Calibri"/>
                <a:sym typeface="Calibri"/>
              </a:rPr>
              <a:t>	Process of managing simultaneous operations on the database without having them interfere with one another.</a:t>
            </a:r>
          </a:p>
          <a:p>
            <a:pPr indent="-182562" lvl="0" marL="182562" marR="0" rtl="0" algn="just">
              <a:lnSpc>
                <a:spcPct val="20000"/>
              </a:lnSpc>
              <a:spcBef>
                <a:spcPts val="480"/>
              </a:spcBef>
              <a:spcAft>
                <a:spcPts val="0"/>
              </a:spcAft>
              <a:buClr>
                <a:schemeClr val="accent1"/>
              </a:buClr>
              <a:buSzPct val="25000"/>
              <a:buFont typeface="Arial"/>
              <a:buNone/>
            </a:pPr>
            <a:r>
              <a:t/>
            </a:r>
            <a:endParaRPr b="1" i="0" sz="2400" u="none" cap="none" strike="noStrik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Prevents interference when two or more users are accessing database simultaneously and at least one is updating data.</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Although two transactions may be correct in themselves, interleaving of operations may produce an incorrect result.</a:t>
            </a:r>
          </a:p>
        </p:txBody>
      </p:sp>
      <p:sp>
        <p:nvSpPr>
          <p:cNvPr id="141" name="Shape 14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42" name="Shape 14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Need for Concurrency Control</a:t>
            </a:r>
          </a:p>
        </p:txBody>
      </p:sp>
      <p:sp>
        <p:nvSpPr>
          <p:cNvPr id="148" name="Shape 148"/>
          <p:cNvSpPr txBox="1"/>
          <p:nvPr>
            <p:ph idx="1" type="body"/>
          </p:nvPr>
        </p:nvSpPr>
        <p:spPr>
          <a:xfrm>
            <a:off x="531812" y="1196975"/>
            <a:ext cx="8001000" cy="2308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b="1" lang="en-US">
                <a:latin typeface="Calibri"/>
                <a:ea typeface="Calibri"/>
                <a:cs typeface="Calibri"/>
                <a:sym typeface="Calibri"/>
              </a:rPr>
              <a:t>E</a:t>
            </a:r>
            <a:r>
              <a:rPr b="1" i="0" lang="en-US" sz="2400" u="none" cap="none" strike="noStrike">
                <a:solidFill>
                  <a:schemeClr val="dk1"/>
                </a:solidFill>
                <a:latin typeface="Calibri"/>
                <a:ea typeface="Calibri"/>
                <a:cs typeface="Calibri"/>
                <a:sym typeface="Calibri"/>
              </a:rPr>
              <a:t>xamples of potential problems caused by concurrency: </a:t>
            </a:r>
          </a:p>
          <a:p>
            <a:pPr indent="-196850" lvl="1" marL="457200" marR="0" rtl="0" algn="just">
              <a:lnSpc>
                <a:spcPct val="100000"/>
              </a:lnSpc>
              <a:spcBef>
                <a:spcPts val="400"/>
              </a:spcBef>
              <a:spcAft>
                <a:spcPts val="0"/>
              </a:spcAft>
              <a:buClr>
                <a:srgbClr val="000000"/>
              </a:buClr>
              <a:buSzPct val="90000"/>
              <a:buFont typeface="Calibri"/>
            </a:pPr>
            <a:r>
              <a:rPr b="1" i="0" lang="en-US" sz="2000" u="none" cap="none" strike="noStrike">
                <a:solidFill>
                  <a:schemeClr val="dk1"/>
                </a:solidFill>
                <a:latin typeface="Calibri"/>
                <a:ea typeface="Calibri"/>
                <a:cs typeface="Calibri"/>
                <a:sym typeface="Calibri"/>
              </a:rPr>
              <a:t>Lost update problem.</a:t>
            </a:r>
          </a:p>
          <a:p>
            <a:pPr indent="-196850" lvl="1" marL="457200" marR="0" rtl="0" algn="just">
              <a:lnSpc>
                <a:spcPct val="100000"/>
              </a:lnSpc>
              <a:spcBef>
                <a:spcPts val="400"/>
              </a:spcBef>
              <a:spcAft>
                <a:spcPts val="0"/>
              </a:spcAft>
              <a:buClr>
                <a:srgbClr val="000000"/>
              </a:buClr>
              <a:buSzPct val="90000"/>
            </a:pPr>
            <a:r>
              <a:rPr b="1" i="0" lang="en-US" sz="2000" u="none" cap="none" strike="noStrike">
                <a:solidFill>
                  <a:schemeClr val="dk1"/>
                </a:solidFill>
                <a:latin typeface="Calibri"/>
                <a:ea typeface="Calibri"/>
                <a:cs typeface="Calibri"/>
                <a:sym typeface="Calibri"/>
              </a:rPr>
              <a:t>Uncommitted dependency </a:t>
            </a:r>
            <a:r>
              <a:rPr b="1" i="0" lang="en-US" u="none" cap="none" strike="noStrike">
                <a:solidFill>
                  <a:schemeClr val="dk1"/>
                </a:solidFill>
                <a:latin typeface="Calibri"/>
                <a:ea typeface="Calibri"/>
                <a:cs typeface="Calibri"/>
                <a:sym typeface="Calibri"/>
              </a:rPr>
              <a:t>problem </a:t>
            </a:r>
            <a:r>
              <a:rPr lang="en-US">
                <a:solidFill>
                  <a:srgbClr val="2A2A2A"/>
                </a:solidFill>
                <a:latin typeface="Quattrocento Sans"/>
                <a:ea typeface="Quattrocento Sans"/>
                <a:cs typeface="Quattrocento Sans"/>
                <a:sym typeface="Quattrocento Sans"/>
              </a:rPr>
              <a:t>(Dirty Read)</a:t>
            </a:r>
            <a:r>
              <a:rPr b="1" i="0" lang="en-US" u="none" cap="none" strike="noStrike">
                <a:solidFill>
                  <a:schemeClr val="dk1"/>
                </a:solidFill>
                <a:latin typeface="Calibri"/>
                <a:ea typeface="Calibri"/>
                <a:cs typeface="Calibri"/>
                <a:sym typeface="Calibri"/>
              </a:rPr>
              <a:t>.</a:t>
            </a:r>
          </a:p>
          <a:p>
            <a:pPr indent="-196850" lvl="1" marL="457200" marR="0" rtl="0" algn="just">
              <a:lnSpc>
                <a:spcPct val="100000"/>
              </a:lnSpc>
              <a:spcBef>
                <a:spcPts val="400"/>
              </a:spcBef>
              <a:spcAft>
                <a:spcPts val="0"/>
              </a:spcAft>
              <a:buClr>
                <a:srgbClr val="000000"/>
              </a:buClr>
              <a:buSzPct val="90000"/>
            </a:pPr>
            <a:r>
              <a:rPr b="1" i="0" lang="en-US" u="none" cap="none" strike="noStrike">
                <a:solidFill>
                  <a:schemeClr val="dk1"/>
                </a:solidFill>
                <a:latin typeface="Calibri"/>
                <a:ea typeface="Calibri"/>
                <a:cs typeface="Calibri"/>
                <a:sym typeface="Calibri"/>
              </a:rPr>
              <a:t>Inconsistent analysis problem </a:t>
            </a:r>
            <a:r>
              <a:rPr lang="en-US">
                <a:solidFill>
                  <a:srgbClr val="2A2A2A"/>
                </a:solidFill>
                <a:latin typeface="Quattrocento Sans"/>
                <a:ea typeface="Quattrocento Sans"/>
                <a:cs typeface="Quattrocento Sans"/>
                <a:sym typeface="Quattrocento Sans"/>
              </a:rPr>
              <a:t>(Nonrepeatable Read)</a:t>
            </a:r>
            <a:r>
              <a:rPr b="1" i="0" lang="en-US" u="none" cap="none" strike="noStrike">
                <a:solidFill>
                  <a:schemeClr val="dk1"/>
                </a:solidFill>
                <a:latin typeface="Calibri"/>
                <a:ea typeface="Calibri"/>
                <a:cs typeface="Calibri"/>
                <a:sym typeface="Calibri"/>
              </a:rPr>
              <a:t>. </a:t>
            </a:r>
          </a:p>
        </p:txBody>
      </p:sp>
      <p:sp>
        <p:nvSpPr>
          <p:cNvPr id="149" name="Shape 14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Lost Update Problem</a:t>
            </a:r>
          </a:p>
        </p:txBody>
      </p:sp>
      <p:sp>
        <p:nvSpPr>
          <p:cNvPr id="155" name="Shape 155"/>
          <p:cNvSpPr txBox="1"/>
          <p:nvPr>
            <p:ph idx="1" type="body"/>
          </p:nvPr>
        </p:nvSpPr>
        <p:spPr>
          <a:xfrm>
            <a:off x="531812" y="1125537"/>
            <a:ext cx="8001000" cy="4114800"/>
          </a:xfrm>
          <a:prstGeom prst="rect">
            <a:avLst/>
          </a:prstGeom>
          <a:noFill/>
          <a:ln>
            <a:noFill/>
          </a:ln>
        </p:spPr>
        <p:txBody>
          <a:bodyPr anchorCtr="0" anchor="t" bIns="45700" lIns="91425" rIns="91425" tIns="45700">
            <a:noAutofit/>
          </a:bodyPr>
          <a:lstStyle/>
          <a:p>
            <a:pPr lvl="0" marL="182562" rtl="0">
              <a:lnSpc>
                <a:spcPct val="115000"/>
              </a:lnSpc>
              <a:spcBef>
                <a:spcPts val="0"/>
              </a:spcBef>
              <a:buClr>
                <a:schemeClr val="accent1"/>
              </a:buClr>
              <a:buSzPct val="100000"/>
              <a:buFont typeface="Arial"/>
              <a:buChar char="•"/>
            </a:pPr>
            <a:r>
              <a:rPr lang="en-US" sz="2000">
                <a:solidFill>
                  <a:srgbClr val="2A2A2A"/>
                </a:solidFill>
                <a:latin typeface="Times New Roman"/>
                <a:ea typeface="Times New Roman"/>
                <a:cs typeface="Times New Roman"/>
                <a:sym typeface="Times New Roman"/>
              </a:rPr>
              <a:t>Lost updates occur when two or more transactions select the same row and then update the row based on the value originally selected. </a:t>
            </a:r>
          </a:p>
          <a:p>
            <a:pPr lvl="1" rtl="0">
              <a:lnSpc>
                <a:spcPct val="115000"/>
              </a:lnSpc>
              <a:spcBef>
                <a:spcPts val="0"/>
              </a:spcBef>
              <a:buClr>
                <a:srgbClr val="2A2A2A"/>
              </a:buClr>
              <a:buSzPct val="100000"/>
              <a:buFont typeface="Times New Roman"/>
            </a:pPr>
            <a:r>
              <a:rPr lang="en-US">
                <a:solidFill>
                  <a:srgbClr val="2A2A2A"/>
                </a:solidFill>
                <a:latin typeface="Times New Roman"/>
                <a:ea typeface="Times New Roman"/>
                <a:cs typeface="Times New Roman"/>
                <a:sym typeface="Times New Roman"/>
              </a:rPr>
              <a:t>Each transaction is unaware of other transactions. </a:t>
            </a:r>
          </a:p>
          <a:p>
            <a:pPr lvl="1" rtl="0">
              <a:lnSpc>
                <a:spcPct val="115000"/>
              </a:lnSpc>
              <a:spcBef>
                <a:spcPts val="0"/>
              </a:spcBef>
              <a:buClr>
                <a:srgbClr val="2A2A2A"/>
              </a:buClr>
              <a:buSzPct val="100000"/>
              <a:buFont typeface="Times New Roman"/>
            </a:pPr>
            <a:r>
              <a:rPr lang="en-US">
                <a:solidFill>
                  <a:srgbClr val="2A2A2A"/>
                </a:solidFill>
                <a:latin typeface="Times New Roman"/>
                <a:ea typeface="Times New Roman"/>
                <a:cs typeface="Times New Roman"/>
                <a:sym typeface="Times New Roman"/>
              </a:rPr>
              <a:t>The last update overwrites updates made by the other transactions, which results in lost data.</a:t>
            </a:r>
          </a:p>
          <a:p>
            <a:pPr indent="457200" lvl="0" rtl="0">
              <a:lnSpc>
                <a:spcPct val="115000"/>
              </a:lnSpc>
              <a:spcBef>
                <a:spcPts val="0"/>
              </a:spcBef>
              <a:buNone/>
            </a:pPr>
            <a:r>
              <a:t/>
            </a:r>
            <a:endParaRPr>
              <a:solidFill>
                <a:srgbClr val="2A2A2A"/>
              </a:solidFill>
              <a:latin typeface="Times New Roman"/>
              <a:ea typeface="Times New Roman"/>
              <a:cs typeface="Times New Roman"/>
              <a:sym typeface="Times New Roman"/>
            </a:endParaRPr>
          </a:p>
          <a:p>
            <a:pPr lvl="0" marL="182562" rtl="0">
              <a:lnSpc>
                <a:spcPct val="115000"/>
              </a:lnSpc>
              <a:spcBef>
                <a:spcPts val="0"/>
              </a:spcBef>
              <a:buClr>
                <a:schemeClr val="accent1"/>
              </a:buClr>
              <a:buSzPct val="100000"/>
              <a:buFont typeface="Arial"/>
              <a:buChar char="•"/>
            </a:pPr>
            <a:r>
              <a:rPr lang="en-US" sz="2000">
                <a:solidFill>
                  <a:srgbClr val="2A2A2A"/>
                </a:solidFill>
                <a:latin typeface="Times New Roman"/>
                <a:ea typeface="Times New Roman"/>
                <a:cs typeface="Times New Roman"/>
                <a:sym typeface="Times New Roman"/>
              </a:rPr>
              <a:t>For example, two editors make an electronic copy of the same document. </a:t>
            </a:r>
          </a:p>
          <a:p>
            <a:pPr lvl="1" rtl="0">
              <a:lnSpc>
                <a:spcPct val="115000"/>
              </a:lnSpc>
              <a:spcBef>
                <a:spcPts val="0"/>
              </a:spcBef>
              <a:buSzPct val="100000"/>
            </a:pPr>
            <a:r>
              <a:rPr lang="en-US">
                <a:solidFill>
                  <a:srgbClr val="2A2A2A"/>
                </a:solidFill>
                <a:latin typeface="Times New Roman"/>
                <a:ea typeface="Times New Roman"/>
                <a:cs typeface="Times New Roman"/>
                <a:sym typeface="Times New Roman"/>
              </a:rPr>
              <a:t>Each editor changes the copy independently and then saves the changed copy, thereby overwriting the original document. </a:t>
            </a:r>
          </a:p>
          <a:p>
            <a:pPr lvl="1" rtl="0">
              <a:lnSpc>
                <a:spcPct val="115000"/>
              </a:lnSpc>
              <a:spcBef>
                <a:spcPts val="0"/>
              </a:spcBef>
              <a:buSzPct val="100000"/>
            </a:pPr>
            <a:r>
              <a:rPr lang="en-US">
                <a:solidFill>
                  <a:srgbClr val="2A2A2A"/>
                </a:solidFill>
                <a:latin typeface="Times New Roman"/>
                <a:ea typeface="Times New Roman"/>
                <a:cs typeface="Times New Roman"/>
                <a:sym typeface="Times New Roman"/>
              </a:rPr>
              <a:t>The editor who saves the changed copy last overwrites changes made by the first editor. </a:t>
            </a:r>
          </a:p>
        </p:txBody>
      </p:sp>
      <p:sp>
        <p:nvSpPr>
          <p:cNvPr id="156" name="Shape 15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57" name="Shape 15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Lost Update Problem</a:t>
            </a:r>
          </a:p>
        </p:txBody>
      </p:sp>
      <p:pic>
        <p:nvPicPr>
          <p:cNvPr descr="DS3-Figure 19-04" id="163" name="Shape 163"/>
          <p:cNvPicPr preferRelativeResize="0"/>
          <p:nvPr/>
        </p:nvPicPr>
        <p:blipFill rotWithShape="1">
          <a:blip r:embed="rId3">
            <a:alphaModFix/>
          </a:blip>
          <a:srcRect b="0" l="0" r="0" t="0"/>
          <a:stretch/>
        </p:blipFill>
        <p:spPr>
          <a:xfrm>
            <a:off x="539750" y="1125537"/>
            <a:ext cx="7704000" cy="2930400"/>
          </a:xfrm>
          <a:prstGeom prst="rect">
            <a:avLst/>
          </a:prstGeom>
          <a:noFill/>
          <a:ln>
            <a:noFill/>
          </a:ln>
        </p:spPr>
      </p:pic>
      <p:sp>
        <p:nvSpPr>
          <p:cNvPr id="164" name="Shape 164"/>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65" name="Shape 165"/>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Lost Update Problem</a:t>
            </a:r>
          </a:p>
        </p:txBody>
      </p:sp>
      <p:sp>
        <p:nvSpPr>
          <p:cNvPr id="171" name="Shape 171"/>
          <p:cNvSpPr txBox="1"/>
          <p:nvPr>
            <p:ph idx="1" type="body"/>
          </p:nvPr>
        </p:nvSpPr>
        <p:spPr>
          <a:xfrm>
            <a:off x="531800" y="1125528"/>
            <a:ext cx="8001000" cy="27603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Successfully completed update is overridden by another user.</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1</a:t>
            </a:r>
            <a:r>
              <a:rPr b="1" i="0" lang="en-US" sz="2400" u="none" cap="none" strike="noStrike">
                <a:solidFill>
                  <a:schemeClr val="dk1"/>
                </a:solidFill>
                <a:latin typeface="Calibri"/>
                <a:ea typeface="Calibri"/>
                <a:cs typeface="Calibri"/>
                <a:sym typeface="Calibri"/>
              </a:rPr>
              <a:t> withdrawing £10 from an account with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initially £100.</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2</a:t>
            </a:r>
            <a:r>
              <a:rPr b="1" i="0" lang="en-US" sz="2400" u="none" cap="none" strike="noStrike">
                <a:solidFill>
                  <a:schemeClr val="dk1"/>
                </a:solidFill>
                <a:latin typeface="Calibri"/>
                <a:ea typeface="Calibri"/>
                <a:cs typeface="Calibri"/>
                <a:sym typeface="Calibri"/>
              </a:rPr>
              <a:t> depositing £100 into same account. </a:t>
            </a:r>
          </a:p>
          <a:p>
            <a:pPr indent="-182562" lvl="0" marL="182562" marR="0" rtl="0" algn="just">
              <a:lnSpc>
                <a:spcPct val="100000"/>
              </a:lnSpc>
              <a:spcBef>
                <a:spcPts val="500"/>
              </a:spcBef>
              <a:spcAft>
                <a:spcPts val="0"/>
              </a:spcAft>
              <a:buClr>
                <a:schemeClr val="accent1"/>
              </a:buClr>
              <a:buSzPct val="88541"/>
              <a:buFont typeface="Arial"/>
              <a:buChar char="•"/>
            </a:pPr>
            <a:r>
              <a:rPr b="1" i="0" lang="en-US" sz="2400" u="none" cap="none" strike="noStrike">
                <a:solidFill>
                  <a:schemeClr val="dk1"/>
                </a:solidFill>
                <a:latin typeface="Calibri"/>
                <a:ea typeface="Calibri"/>
                <a:cs typeface="Calibri"/>
                <a:sym typeface="Calibri"/>
              </a:rPr>
              <a:t>Serially, final balance would be £190.</a:t>
            </a:r>
            <a:r>
              <a:rPr b="1" i="0" lang="en-US" sz="2500" u="none" cap="none" strike="noStrike">
                <a:solidFill>
                  <a:schemeClr val="dk1"/>
                </a:solidFill>
                <a:latin typeface="Calibri"/>
                <a:ea typeface="Calibri"/>
                <a:cs typeface="Calibri"/>
                <a:sym typeface="Calibri"/>
              </a:rPr>
              <a:t> </a:t>
            </a:r>
          </a:p>
        </p:txBody>
      </p:sp>
      <p:sp>
        <p:nvSpPr>
          <p:cNvPr id="172" name="Shape 17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73" name="Shape 17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
        <p:nvSpPr>
          <p:cNvPr id="174" name="Shape 174"/>
          <p:cNvSpPr txBox="1"/>
          <p:nvPr>
            <p:ph idx="1" type="body"/>
          </p:nvPr>
        </p:nvSpPr>
        <p:spPr>
          <a:xfrm>
            <a:off x="620712" y="4572000"/>
            <a:ext cx="7696200" cy="12192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b="1" i="0" lang="en-US" sz="2400" u="none" cap="none" strike="noStrike">
                <a:solidFill>
                  <a:srgbClr val="0000FF"/>
                </a:solidFill>
                <a:latin typeface="Calibri"/>
                <a:ea typeface="Calibri"/>
                <a:cs typeface="Calibri"/>
                <a:sym typeface="Calibri"/>
              </a:rPr>
              <a:t>Loss of T</a:t>
            </a:r>
            <a:r>
              <a:rPr b="1" baseline="-25000" i="0" lang="en-US" sz="2400" u="none" cap="none" strike="noStrike">
                <a:solidFill>
                  <a:srgbClr val="0000FF"/>
                </a:solidFill>
                <a:latin typeface="Calibri"/>
                <a:ea typeface="Calibri"/>
                <a:cs typeface="Calibri"/>
                <a:sym typeface="Calibri"/>
              </a:rPr>
              <a:t>2</a:t>
            </a:r>
            <a:r>
              <a:rPr b="1" i="0" lang="en-US" sz="2400" u="none" cap="none" strike="noStrike">
                <a:solidFill>
                  <a:srgbClr val="0000FF"/>
                </a:solidFill>
                <a:latin typeface="Calibri"/>
                <a:ea typeface="Calibri"/>
                <a:cs typeface="Calibri"/>
                <a:sym typeface="Calibri"/>
              </a:rPr>
              <a:t>’s update can be </a:t>
            </a:r>
            <a:r>
              <a:rPr b="1" i="0" lang="en-US" sz="2400" u="sng" cap="none" strike="noStrike">
                <a:solidFill>
                  <a:srgbClr val="0000FF"/>
                </a:solidFill>
                <a:latin typeface="Calibri"/>
                <a:ea typeface="Calibri"/>
                <a:cs typeface="Calibri"/>
                <a:sym typeface="Calibri"/>
              </a:rPr>
              <a:t>avoided</a:t>
            </a:r>
            <a:r>
              <a:rPr b="1" i="0" lang="en-US" sz="2400" u="none" cap="none" strike="noStrike">
                <a:solidFill>
                  <a:srgbClr val="0000FF"/>
                </a:solidFill>
                <a:latin typeface="Calibri"/>
                <a:ea typeface="Calibri"/>
                <a:cs typeface="Calibri"/>
                <a:sym typeface="Calibri"/>
              </a:rPr>
              <a:t> by preventing T</a:t>
            </a:r>
            <a:r>
              <a:rPr b="1" baseline="-25000" i="0" lang="en-US" sz="2400" u="none" cap="none" strike="noStrike">
                <a:solidFill>
                  <a:srgbClr val="0000FF"/>
                </a:solidFill>
                <a:latin typeface="Calibri"/>
                <a:ea typeface="Calibri"/>
                <a:cs typeface="Calibri"/>
                <a:sym typeface="Calibri"/>
              </a:rPr>
              <a:t>1</a:t>
            </a:r>
            <a:r>
              <a:rPr b="1" i="0" lang="en-US" sz="2400" u="none" cap="none" strike="noStrike">
                <a:solidFill>
                  <a:srgbClr val="0000FF"/>
                </a:solidFill>
                <a:latin typeface="Calibri"/>
                <a:ea typeface="Calibri"/>
                <a:cs typeface="Calibri"/>
                <a:sym typeface="Calibri"/>
              </a:rPr>
              <a:t> from reading bal</a:t>
            </a:r>
            <a:r>
              <a:rPr b="1" baseline="-25000" i="0" lang="en-US" sz="2400" u="none" cap="none" strike="noStrike">
                <a:solidFill>
                  <a:srgbClr val="0000FF"/>
                </a:solidFill>
                <a:latin typeface="Calibri"/>
                <a:ea typeface="Calibri"/>
                <a:cs typeface="Calibri"/>
                <a:sym typeface="Calibri"/>
              </a:rPr>
              <a:t>x</a:t>
            </a:r>
            <a:r>
              <a:rPr b="1" i="0" lang="en-US" sz="2400" u="none" cap="none" strike="noStrike">
                <a:solidFill>
                  <a:srgbClr val="0000FF"/>
                </a:solidFill>
                <a:latin typeface="Calibri"/>
                <a:ea typeface="Calibri"/>
                <a:cs typeface="Calibri"/>
                <a:sym typeface="Calibri"/>
              </a:rPr>
              <a:t> until after update.</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Uncommitted Dependency Problem</a:t>
            </a:r>
          </a:p>
        </p:txBody>
      </p:sp>
      <p:sp>
        <p:nvSpPr>
          <p:cNvPr id="180" name="Shape 180"/>
          <p:cNvSpPr txBox="1"/>
          <p:nvPr>
            <p:ph idx="1" type="body"/>
          </p:nvPr>
        </p:nvSpPr>
        <p:spPr>
          <a:xfrm>
            <a:off x="534975" y="1125522"/>
            <a:ext cx="7924800" cy="4927800"/>
          </a:xfrm>
          <a:prstGeom prst="rect">
            <a:avLst/>
          </a:prstGeom>
          <a:noFill/>
          <a:ln>
            <a:noFill/>
          </a:ln>
        </p:spPr>
        <p:txBody>
          <a:bodyPr anchorCtr="0" anchor="t" bIns="45700" lIns="91425" rIns="91425" tIns="45700">
            <a:noAutofit/>
          </a:bodyPr>
          <a:lstStyle/>
          <a:p>
            <a:pPr indent="-355600" lvl="0" marL="457200" rtl="0">
              <a:spcBef>
                <a:spcPts val="0"/>
              </a:spcBef>
              <a:buClr>
                <a:srgbClr val="555555"/>
              </a:buClr>
              <a:buSzPct val="100000"/>
              <a:buFont typeface="Calibri"/>
            </a:pPr>
            <a:r>
              <a:rPr b="1" lang="en-US" sz="2000">
                <a:solidFill>
                  <a:srgbClr val="555555"/>
                </a:solidFill>
                <a:latin typeface="Calibri"/>
                <a:ea typeface="Calibri"/>
                <a:cs typeface="Calibri"/>
                <a:sym typeface="Calibri"/>
              </a:rPr>
              <a:t>Uncommitted dependency</a:t>
            </a:r>
            <a:r>
              <a:rPr lang="en-US" sz="2000">
                <a:solidFill>
                  <a:srgbClr val="555555"/>
                </a:solidFill>
                <a:latin typeface="Calibri"/>
                <a:ea typeface="Calibri"/>
                <a:cs typeface="Calibri"/>
                <a:sym typeface="Calibri"/>
              </a:rPr>
              <a:t>  (or the </a:t>
            </a:r>
            <a:r>
              <a:rPr i="1" lang="en-US" sz="2000" u="sng">
                <a:solidFill>
                  <a:srgbClr val="555555"/>
                </a:solidFill>
                <a:latin typeface="Calibri"/>
                <a:ea typeface="Calibri"/>
                <a:cs typeface="Calibri"/>
                <a:sym typeface="Calibri"/>
              </a:rPr>
              <a:t>dirty read</a:t>
            </a:r>
            <a:r>
              <a:rPr lang="en-US" sz="2000">
                <a:solidFill>
                  <a:srgbClr val="555555"/>
                </a:solidFill>
                <a:latin typeface="Calibri"/>
                <a:ea typeface="Calibri"/>
                <a:cs typeface="Calibri"/>
                <a:sym typeface="Calibri"/>
              </a:rPr>
              <a:t> problem) </a:t>
            </a:r>
          </a:p>
          <a:p>
            <a:pPr indent="-355600" lvl="0" marL="914400" rtl="0">
              <a:spcBef>
                <a:spcPts val="0"/>
              </a:spcBef>
              <a:buClr>
                <a:srgbClr val="555555"/>
              </a:buClr>
              <a:buSzPct val="100000"/>
              <a:buFont typeface="Calibri"/>
            </a:pPr>
            <a:r>
              <a:rPr lang="en-US" sz="2000">
                <a:solidFill>
                  <a:srgbClr val="555555"/>
                </a:solidFill>
                <a:latin typeface="Calibri"/>
                <a:ea typeface="Calibri"/>
                <a:cs typeface="Calibri"/>
                <a:sym typeface="Calibri"/>
              </a:rPr>
              <a:t>First transaction updates a data object </a:t>
            </a:r>
          </a:p>
          <a:p>
            <a:pPr indent="-355600" lvl="0" marL="914400" rtl="0">
              <a:spcBef>
                <a:spcPts val="0"/>
              </a:spcBef>
              <a:buClr>
                <a:srgbClr val="555555"/>
              </a:buClr>
              <a:buSzPct val="100000"/>
              <a:buFont typeface="Calibri"/>
            </a:pPr>
            <a:r>
              <a:rPr lang="en-US" sz="2000">
                <a:solidFill>
                  <a:srgbClr val="555555"/>
                </a:solidFill>
                <a:latin typeface="Calibri"/>
                <a:ea typeface="Calibri"/>
                <a:cs typeface="Calibri"/>
                <a:sym typeface="Calibri"/>
              </a:rPr>
              <a:t>the second transaction reads that updated value BEFORE the first transaction commits </a:t>
            </a:r>
          </a:p>
          <a:p>
            <a:pPr indent="0" lvl="0" marL="0" rtl="0">
              <a:spcBef>
                <a:spcPts val="0"/>
              </a:spcBef>
              <a:buNone/>
            </a:pPr>
            <a:r>
              <a:rPr lang="en-US" sz="2000">
                <a:solidFill>
                  <a:srgbClr val="555555"/>
                </a:solidFill>
                <a:latin typeface="Calibri"/>
                <a:ea typeface="Calibri"/>
                <a:cs typeface="Calibri"/>
                <a:sym typeface="Calibri"/>
              </a:rPr>
              <a:t>       </a:t>
            </a:r>
            <a:r>
              <a:rPr b="1" lang="en-US" sz="2000">
                <a:solidFill>
                  <a:srgbClr val="555555"/>
                </a:solidFill>
                <a:latin typeface="Calibri"/>
                <a:ea typeface="Calibri"/>
                <a:cs typeface="Calibri"/>
                <a:sym typeface="Calibri"/>
              </a:rPr>
              <a:t>⇒</a:t>
            </a:r>
            <a:r>
              <a:rPr lang="en-US" sz="2000">
                <a:solidFill>
                  <a:srgbClr val="555555"/>
                </a:solidFill>
                <a:latin typeface="Calibri"/>
                <a:ea typeface="Calibri"/>
                <a:cs typeface="Calibri"/>
                <a:sym typeface="Calibri"/>
              </a:rPr>
              <a:t> so 2</a:t>
            </a:r>
            <a:r>
              <a:rPr baseline="30000" lang="en-US" sz="2000">
                <a:solidFill>
                  <a:srgbClr val="555555"/>
                </a:solidFill>
                <a:latin typeface="Calibri"/>
                <a:ea typeface="Calibri"/>
                <a:cs typeface="Calibri"/>
                <a:sym typeface="Calibri"/>
              </a:rPr>
              <a:t>nd</a:t>
            </a:r>
            <a:r>
              <a:rPr lang="en-US" sz="2000">
                <a:solidFill>
                  <a:srgbClr val="555555"/>
                </a:solidFill>
                <a:latin typeface="Calibri"/>
                <a:ea typeface="Calibri"/>
                <a:cs typeface="Calibri"/>
                <a:sym typeface="Calibri"/>
              </a:rPr>
              <a:t> transaction has access to uncommitted data</a:t>
            </a:r>
          </a:p>
          <a:p>
            <a:pPr indent="0" lvl="0" marL="0" rtl="0">
              <a:lnSpc>
                <a:spcPct val="115000"/>
              </a:lnSpc>
              <a:spcBef>
                <a:spcPts val="0"/>
              </a:spcBef>
              <a:buNone/>
            </a:pPr>
            <a:r>
              <a:t/>
            </a:r>
            <a:endParaRPr sz="2000">
              <a:solidFill>
                <a:srgbClr val="2A2A2A"/>
              </a:solidFill>
              <a:latin typeface="Times New Roman"/>
              <a:ea typeface="Times New Roman"/>
              <a:cs typeface="Times New Roman"/>
              <a:sym typeface="Times New Roman"/>
            </a:endParaRPr>
          </a:p>
          <a:p>
            <a:pPr indent="-355600" lvl="0" marL="457200" rtl="0">
              <a:lnSpc>
                <a:spcPct val="115000"/>
              </a:lnSpc>
              <a:spcBef>
                <a:spcPts val="0"/>
              </a:spcBef>
              <a:buClr>
                <a:srgbClr val="2A2A2A"/>
              </a:buClr>
              <a:buSzPct val="100000"/>
              <a:buFont typeface="Times New Roman"/>
            </a:pPr>
            <a:r>
              <a:rPr lang="en-US" sz="2000">
                <a:solidFill>
                  <a:srgbClr val="2A2A2A"/>
                </a:solidFill>
                <a:latin typeface="Times New Roman"/>
                <a:ea typeface="Times New Roman"/>
                <a:cs typeface="Times New Roman"/>
                <a:sym typeface="Times New Roman"/>
              </a:rPr>
              <a:t>For example, an editor is making changes to an electronic document. During the changes, a second editor takes a copy of the document that includes all the changes made so far, and distributes the document to the intended audience. The first editor then decides the changes made so far are wrong and removes the edits and saves the document. The distributed document contains edits that no longer exist, and should be treated as if they never existed. </a:t>
            </a:r>
          </a:p>
        </p:txBody>
      </p:sp>
      <p:sp>
        <p:nvSpPr>
          <p:cNvPr id="181" name="Shape 18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82" name="Shape 18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Uncommitted Dependency Problem</a:t>
            </a:r>
          </a:p>
        </p:txBody>
      </p:sp>
      <p:pic>
        <p:nvPicPr>
          <p:cNvPr descr="DS3-Figure 19-05" id="188" name="Shape 188"/>
          <p:cNvPicPr preferRelativeResize="0"/>
          <p:nvPr/>
        </p:nvPicPr>
        <p:blipFill rotWithShape="1">
          <a:blip r:embed="rId3">
            <a:alphaModFix/>
          </a:blip>
          <a:srcRect b="0" l="0" r="0" t="0"/>
          <a:stretch/>
        </p:blipFill>
        <p:spPr>
          <a:xfrm>
            <a:off x="827087" y="1196975"/>
            <a:ext cx="7345500" cy="3197100"/>
          </a:xfrm>
          <a:prstGeom prst="rect">
            <a:avLst/>
          </a:prstGeom>
          <a:noFill/>
          <a:ln>
            <a:noFill/>
          </a:ln>
        </p:spPr>
      </p:pic>
      <p:sp>
        <p:nvSpPr>
          <p:cNvPr id="189" name="Shape 189"/>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90" name="Shape 190"/>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Chapter 22 - Objectives</a:t>
            </a:r>
          </a:p>
        </p:txBody>
      </p:sp>
      <p:sp>
        <p:nvSpPr>
          <p:cNvPr id="60" name="Shape 60"/>
          <p:cNvSpPr txBox="1"/>
          <p:nvPr>
            <p:ph idx="1" type="body"/>
          </p:nvPr>
        </p:nvSpPr>
        <p:spPr>
          <a:xfrm>
            <a:off x="533400" y="1074737"/>
            <a:ext cx="8229600" cy="43704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Function and importance of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Properties of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Concurrency Control</a:t>
            </a:r>
          </a:p>
          <a:p>
            <a:pPr indent="-190500" lvl="1" marL="457200" marR="0" rtl="0" algn="just">
              <a:lnSpc>
                <a:spcPct val="100000"/>
              </a:lnSpc>
              <a:spcBef>
                <a:spcPts val="400"/>
              </a:spcBef>
              <a:spcAft>
                <a:spcPts val="0"/>
              </a:spcAft>
              <a:buClr>
                <a:schemeClr val="accent1"/>
              </a:buClr>
              <a:buSzPct val="85000"/>
              <a:buFont typeface="Arial"/>
              <a:buChar char="•"/>
            </a:pPr>
            <a:r>
              <a:rPr b="1" lang="en-US">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Meaning of serializability.</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locking can ensure serializability.</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Deadlock and how it can be resolved.</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timestamping can ensure serializability.</a:t>
            </a:r>
          </a:p>
          <a:p>
            <a:pPr indent="-190500" lvl="1" marL="457200" marR="0" rtl="0" algn="just">
              <a:lnSpc>
                <a:spcPct val="100000"/>
              </a:lnSpc>
              <a:spcBef>
                <a:spcPts val="400"/>
              </a:spcBef>
              <a:spcAft>
                <a:spcPts val="0"/>
              </a:spcAft>
              <a:buClr>
                <a:schemeClr val="accent1"/>
              </a:buClr>
              <a:buSzPct val="85000"/>
              <a:buFont typeface="Arial"/>
              <a:buChar char="•"/>
            </a:pPr>
            <a:r>
              <a:rPr b="1" lang="en-US">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Granularity of locking.</a:t>
            </a:r>
          </a:p>
        </p:txBody>
      </p:sp>
      <p:sp>
        <p:nvSpPr>
          <p:cNvPr id="61" name="Shape 61"/>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Uncommitted Dependency Problem</a:t>
            </a:r>
          </a:p>
        </p:txBody>
      </p:sp>
      <p:sp>
        <p:nvSpPr>
          <p:cNvPr id="196" name="Shape 196"/>
          <p:cNvSpPr txBox="1"/>
          <p:nvPr>
            <p:ph idx="1" type="body"/>
          </p:nvPr>
        </p:nvSpPr>
        <p:spPr>
          <a:xfrm>
            <a:off x="534987" y="1125537"/>
            <a:ext cx="79248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Occurs when one transaction can see intermediate results of another transaction before it has committed.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4</a:t>
            </a:r>
            <a:r>
              <a:rPr b="1" i="0" lang="en-US" sz="2400" u="none" cap="none" strike="noStrike">
                <a:solidFill>
                  <a:schemeClr val="dk1"/>
                </a:solidFill>
                <a:latin typeface="Calibri"/>
                <a:ea typeface="Calibri"/>
                <a:cs typeface="Calibri"/>
                <a:sym typeface="Calibri"/>
              </a:rPr>
              <a:t> updates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to £200 but it aborts, so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should be back at original value of £100.</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3</a:t>
            </a:r>
            <a:r>
              <a:rPr b="1" i="0" lang="en-US" sz="2400" u="none" cap="none" strike="noStrike">
                <a:solidFill>
                  <a:schemeClr val="dk1"/>
                </a:solidFill>
                <a:latin typeface="Calibri"/>
                <a:ea typeface="Calibri"/>
                <a:cs typeface="Calibri"/>
                <a:sym typeface="Calibri"/>
              </a:rPr>
              <a:t> has read new value of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(£200) and uses value as basis of £10 reduction, giving a new balance of £190, instead of £90. </a:t>
            </a:r>
          </a:p>
        </p:txBody>
      </p:sp>
      <p:sp>
        <p:nvSpPr>
          <p:cNvPr id="197" name="Shape 197"/>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98" name="Shape 19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
        <p:nvSpPr>
          <p:cNvPr id="199" name="Shape 199"/>
          <p:cNvSpPr txBox="1"/>
          <p:nvPr>
            <p:ph idx="1" type="body"/>
          </p:nvPr>
        </p:nvSpPr>
        <p:spPr>
          <a:xfrm>
            <a:off x="609600" y="4724400"/>
            <a:ext cx="7620000" cy="1066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rgbClr val="0000FF"/>
              </a:buClr>
              <a:buSzPct val="85000"/>
              <a:buFont typeface="Arial"/>
              <a:buChar char="•"/>
            </a:pPr>
            <a:r>
              <a:rPr b="1" i="0" lang="en-US" sz="2400" u="none" cap="none" strike="noStrike">
                <a:solidFill>
                  <a:srgbClr val="0000FF"/>
                </a:solidFill>
                <a:latin typeface="Calibri"/>
                <a:ea typeface="Calibri"/>
                <a:cs typeface="Calibri"/>
                <a:sym typeface="Calibri"/>
              </a:rPr>
              <a:t>Problem avoided by preventing T</a:t>
            </a:r>
            <a:r>
              <a:rPr b="1" baseline="-25000" i="0" lang="en-US" sz="2400" u="none" cap="none" strike="noStrike">
                <a:solidFill>
                  <a:srgbClr val="0000FF"/>
                </a:solidFill>
                <a:latin typeface="Calibri"/>
                <a:ea typeface="Calibri"/>
                <a:cs typeface="Calibri"/>
                <a:sym typeface="Calibri"/>
              </a:rPr>
              <a:t>3</a:t>
            </a:r>
            <a:r>
              <a:rPr b="1" i="0" lang="en-US" sz="2400" u="none" cap="none" strike="noStrike">
                <a:solidFill>
                  <a:srgbClr val="0000FF"/>
                </a:solidFill>
                <a:latin typeface="Calibri"/>
                <a:ea typeface="Calibri"/>
                <a:cs typeface="Calibri"/>
                <a:sym typeface="Calibri"/>
              </a:rPr>
              <a:t> from reading bal</a:t>
            </a:r>
            <a:r>
              <a:rPr b="1" baseline="-25000" i="0" lang="en-US" sz="2400" u="none" cap="none" strike="noStrike">
                <a:solidFill>
                  <a:srgbClr val="0000FF"/>
                </a:solidFill>
                <a:latin typeface="Calibri"/>
                <a:ea typeface="Calibri"/>
                <a:cs typeface="Calibri"/>
                <a:sym typeface="Calibri"/>
              </a:rPr>
              <a:t>x</a:t>
            </a:r>
            <a:r>
              <a:rPr b="1" i="0" lang="en-US" sz="2400" u="none" cap="none" strike="noStrike">
                <a:solidFill>
                  <a:srgbClr val="0000FF"/>
                </a:solidFill>
                <a:latin typeface="Calibri"/>
                <a:ea typeface="Calibri"/>
                <a:cs typeface="Calibri"/>
                <a:sym typeface="Calibri"/>
              </a:rPr>
              <a:t> until after T</a:t>
            </a:r>
            <a:r>
              <a:rPr b="1" baseline="-25000" i="0" lang="en-US" sz="2400" u="none" cap="none" strike="noStrike">
                <a:solidFill>
                  <a:srgbClr val="0000FF"/>
                </a:solidFill>
                <a:latin typeface="Calibri"/>
                <a:ea typeface="Calibri"/>
                <a:cs typeface="Calibri"/>
                <a:sym typeface="Calibri"/>
              </a:rPr>
              <a:t>4</a:t>
            </a:r>
            <a:r>
              <a:rPr b="1" i="0" lang="en-US" sz="2400" u="none" cap="none" strike="noStrike">
                <a:solidFill>
                  <a:srgbClr val="0000FF"/>
                </a:solidFill>
                <a:latin typeface="Calibri"/>
                <a:ea typeface="Calibri"/>
                <a:cs typeface="Calibri"/>
                <a:sym typeface="Calibri"/>
              </a:rPr>
              <a:t> commits or aborts.</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Inconsistent Analysis Problem</a:t>
            </a:r>
          </a:p>
        </p:txBody>
      </p:sp>
      <p:sp>
        <p:nvSpPr>
          <p:cNvPr id="205" name="Shape 205"/>
          <p:cNvSpPr txBox="1"/>
          <p:nvPr>
            <p:ph idx="1" type="body"/>
          </p:nvPr>
        </p:nvSpPr>
        <p:spPr>
          <a:xfrm>
            <a:off x="531812" y="1125537"/>
            <a:ext cx="8001000" cy="4967400"/>
          </a:xfrm>
          <a:prstGeom prst="rect">
            <a:avLst/>
          </a:prstGeom>
          <a:noFill/>
          <a:ln>
            <a:noFill/>
          </a:ln>
        </p:spPr>
        <p:txBody>
          <a:bodyPr anchorCtr="0" anchor="t" bIns="45700" lIns="91425" rIns="91425" tIns="45700">
            <a:noAutofit/>
          </a:bodyPr>
          <a:lstStyle/>
          <a:p>
            <a:pPr lvl="0" marL="182562" rtl="0">
              <a:spcBef>
                <a:spcPts val="0"/>
              </a:spcBef>
              <a:buClr>
                <a:srgbClr val="555555"/>
              </a:buClr>
              <a:buSzPct val="100000"/>
              <a:buFont typeface="Arial"/>
            </a:pPr>
            <a:r>
              <a:rPr b="1" lang="en-US" sz="2000">
                <a:solidFill>
                  <a:srgbClr val="555555"/>
                </a:solidFill>
                <a:latin typeface="Calibri"/>
                <a:ea typeface="Calibri"/>
                <a:cs typeface="Calibri"/>
                <a:sym typeface="Calibri"/>
              </a:rPr>
              <a:t>Inconsistent analysis</a:t>
            </a:r>
            <a:r>
              <a:rPr lang="en-US" sz="2000">
                <a:solidFill>
                  <a:srgbClr val="555555"/>
                </a:solidFill>
                <a:latin typeface="Calibri"/>
                <a:ea typeface="Calibri"/>
                <a:cs typeface="Calibri"/>
                <a:sym typeface="Calibri"/>
              </a:rPr>
              <a:t> (or </a:t>
            </a:r>
            <a:r>
              <a:rPr i="1" lang="en-US" sz="2000" u="sng">
                <a:solidFill>
                  <a:srgbClr val="555555"/>
                </a:solidFill>
                <a:latin typeface="Calibri"/>
                <a:ea typeface="Calibri"/>
                <a:cs typeface="Calibri"/>
                <a:sym typeface="Calibri"/>
              </a:rPr>
              <a:t>unrepeatable read</a:t>
            </a:r>
            <a:r>
              <a:rPr lang="en-US" sz="2000">
                <a:solidFill>
                  <a:srgbClr val="555555"/>
                </a:solidFill>
                <a:latin typeface="Calibri"/>
                <a:ea typeface="Calibri"/>
                <a:cs typeface="Calibri"/>
                <a:sym typeface="Calibri"/>
              </a:rPr>
              <a:t> problem):</a:t>
            </a:r>
          </a:p>
          <a:p>
            <a:pPr lvl="1" rtl="0">
              <a:spcBef>
                <a:spcPts val="0"/>
              </a:spcBef>
              <a:buClr>
                <a:srgbClr val="555555"/>
              </a:buClr>
              <a:buSzPct val="100000"/>
            </a:pPr>
            <a:r>
              <a:rPr lang="en-US">
                <a:solidFill>
                  <a:srgbClr val="555555"/>
                </a:solidFill>
                <a:latin typeface="Calibri"/>
                <a:ea typeface="Calibri"/>
                <a:cs typeface="Calibri"/>
                <a:sym typeface="Calibri"/>
              </a:rPr>
              <a:t>First transaction reads a data object </a:t>
            </a:r>
          </a:p>
          <a:p>
            <a:pPr lvl="1" rtl="0">
              <a:spcBef>
                <a:spcPts val="0"/>
              </a:spcBef>
              <a:buClr>
                <a:srgbClr val="555555"/>
              </a:buClr>
              <a:buSzPct val="100000"/>
            </a:pPr>
            <a:r>
              <a:rPr lang="en-US">
                <a:solidFill>
                  <a:srgbClr val="555555"/>
                </a:solidFill>
                <a:latin typeface="Calibri"/>
                <a:ea typeface="Calibri"/>
                <a:cs typeface="Calibri"/>
                <a:sym typeface="Calibri"/>
              </a:rPr>
              <a:t>The second transaction updates the values while the first transaction is still processing the data </a:t>
            </a:r>
          </a:p>
          <a:p>
            <a:pPr lvl="1" rtl="0">
              <a:spcBef>
                <a:spcPts val="0"/>
              </a:spcBef>
              <a:buClr>
                <a:srgbClr val="555555"/>
              </a:buClr>
              <a:buSzPct val="100000"/>
            </a:pPr>
            <a:r>
              <a:rPr lang="en-US">
                <a:solidFill>
                  <a:srgbClr val="555555"/>
                </a:solidFill>
                <a:latin typeface="Calibri"/>
                <a:ea typeface="Calibri"/>
                <a:cs typeface="Calibri"/>
                <a:sym typeface="Calibri"/>
              </a:rPr>
              <a:t>example: a transaction that is summing a column in a table will get inaccurate results if another transaction is inserting or updating records in that table. </a:t>
            </a:r>
          </a:p>
          <a:p>
            <a:pPr lvl="0" marL="182562" rtl="0">
              <a:lnSpc>
                <a:spcPct val="115000"/>
              </a:lnSpc>
              <a:spcBef>
                <a:spcPts val="0"/>
              </a:spcBef>
              <a:buClr>
                <a:schemeClr val="accent1"/>
              </a:buClr>
              <a:buSzPct val="100000"/>
              <a:buFont typeface="Calibri"/>
            </a:pPr>
            <a:r>
              <a:rPr lang="en-US" sz="2000">
                <a:solidFill>
                  <a:srgbClr val="2A2A2A"/>
                </a:solidFill>
                <a:latin typeface="Times New Roman"/>
                <a:ea typeface="Times New Roman"/>
                <a:cs typeface="Times New Roman"/>
                <a:sym typeface="Times New Roman"/>
              </a:rPr>
              <a:t>Inconsistent analysis is similar to uncommitted dependency in that another transaction is changing the data that a second transaction is reading</a:t>
            </a:r>
          </a:p>
          <a:p>
            <a:pPr lvl="0" marL="182562" rtl="0">
              <a:lnSpc>
                <a:spcPct val="115000"/>
              </a:lnSpc>
              <a:spcBef>
                <a:spcPts val="0"/>
              </a:spcBef>
              <a:buClr>
                <a:srgbClr val="2A2A2A"/>
              </a:buClr>
              <a:buSzPct val="100000"/>
              <a:buFont typeface="Times New Roman"/>
            </a:pPr>
            <a:r>
              <a:rPr lang="en-US" sz="2000">
                <a:solidFill>
                  <a:srgbClr val="2A2A2A"/>
                </a:solidFill>
                <a:latin typeface="Times New Roman"/>
                <a:ea typeface="Times New Roman"/>
                <a:cs typeface="Times New Roman"/>
                <a:sym typeface="Times New Roman"/>
              </a:rPr>
              <a:t> In inconsistent analysis, the data read by the second transaction was</a:t>
            </a:r>
            <a:r>
              <a:rPr lang="en-US" sz="2000" u="sng">
                <a:solidFill>
                  <a:srgbClr val="2A2A2A"/>
                </a:solidFill>
                <a:latin typeface="Times New Roman"/>
                <a:ea typeface="Times New Roman"/>
                <a:cs typeface="Times New Roman"/>
                <a:sym typeface="Times New Roman"/>
              </a:rPr>
              <a:t> committed b</a:t>
            </a:r>
            <a:r>
              <a:rPr lang="en-US" sz="2000">
                <a:solidFill>
                  <a:srgbClr val="2A2A2A"/>
                </a:solidFill>
                <a:latin typeface="Times New Roman"/>
                <a:ea typeface="Times New Roman"/>
                <a:cs typeface="Times New Roman"/>
                <a:sym typeface="Times New Roman"/>
              </a:rPr>
              <a:t>y the transaction that made the change. </a:t>
            </a:r>
          </a:p>
          <a:p>
            <a:pPr lvl="0" marL="182562" rtl="0">
              <a:lnSpc>
                <a:spcPct val="115000"/>
              </a:lnSpc>
              <a:spcBef>
                <a:spcPts val="0"/>
              </a:spcBef>
              <a:buClr>
                <a:srgbClr val="2A2A2A"/>
              </a:buClr>
              <a:buSzPct val="100000"/>
              <a:buFont typeface="Times New Roman"/>
            </a:pPr>
            <a:r>
              <a:rPr lang="en-US" sz="2000">
                <a:solidFill>
                  <a:srgbClr val="2A2A2A"/>
                </a:solidFill>
                <a:latin typeface="Times New Roman"/>
                <a:ea typeface="Times New Roman"/>
                <a:cs typeface="Times New Roman"/>
                <a:sym typeface="Times New Roman"/>
              </a:rPr>
              <a:t>Inconsistent analysis involves multiple reads (two or more) of the same row and each time the information is changed by another transaction</a:t>
            </a:r>
          </a:p>
        </p:txBody>
      </p:sp>
      <p:sp>
        <p:nvSpPr>
          <p:cNvPr id="206" name="Shape 20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07" name="Shape 20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Inconsistent Analysis Problem</a:t>
            </a:r>
          </a:p>
        </p:txBody>
      </p:sp>
      <p:pic>
        <p:nvPicPr>
          <p:cNvPr descr="DS3-Figure 19-06" id="213" name="Shape 213"/>
          <p:cNvPicPr preferRelativeResize="0"/>
          <p:nvPr/>
        </p:nvPicPr>
        <p:blipFill rotWithShape="1">
          <a:blip r:embed="rId3">
            <a:alphaModFix/>
          </a:blip>
          <a:srcRect b="0" l="0" r="0" t="0"/>
          <a:stretch/>
        </p:blipFill>
        <p:spPr>
          <a:xfrm>
            <a:off x="900112" y="1196975"/>
            <a:ext cx="7416900" cy="3351300"/>
          </a:xfrm>
          <a:prstGeom prst="rect">
            <a:avLst/>
          </a:prstGeom>
          <a:noFill/>
          <a:ln>
            <a:noFill/>
          </a:ln>
        </p:spPr>
      </p:pic>
      <p:sp>
        <p:nvSpPr>
          <p:cNvPr id="214" name="Shape 214"/>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15" name="Shape 215"/>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Inconsistent Analysis Problem</a:t>
            </a:r>
          </a:p>
        </p:txBody>
      </p:sp>
      <p:sp>
        <p:nvSpPr>
          <p:cNvPr id="221" name="Shape 221"/>
          <p:cNvSpPr txBox="1"/>
          <p:nvPr>
            <p:ph idx="1" type="body"/>
          </p:nvPr>
        </p:nvSpPr>
        <p:spPr>
          <a:xfrm>
            <a:off x="531812" y="1125537"/>
            <a:ext cx="8001000" cy="49674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Occurs when transaction reads several values but second transaction updates some of them during execution of first. </a:t>
            </a:r>
          </a:p>
          <a:p>
            <a:pPr indent="0" lvl="0" marL="0" marR="0" rtl="0" algn="just">
              <a:lnSpc>
                <a:spcPct val="100000"/>
              </a:lnSpc>
              <a:spcBef>
                <a:spcPts val="0"/>
              </a:spcBef>
              <a:spcAft>
                <a:spcPts val="0"/>
              </a:spcAft>
              <a:buNone/>
            </a:pPr>
            <a:r>
              <a:t/>
            </a:r>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6</a:t>
            </a:r>
            <a:r>
              <a:rPr b="1" i="0" lang="en-US" sz="2400" u="none" cap="none" strike="noStrike">
                <a:solidFill>
                  <a:schemeClr val="dk1"/>
                </a:solidFill>
                <a:latin typeface="Calibri"/>
                <a:ea typeface="Calibri"/>
                <a:cs typeface="Calibri"/>
                <a:sym typeface="Calibri"/>
              </a:rPr>
              <a:t> is totaling balances of account x (£100), account y (£50), and account z (£25).</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Meantime, T</a:t>
            </a:r>
            <a:r>
              <a:rPr b="1" baseline="-25000" i="0" lang="en-US" sz="2400" u="none" cap="none" strike="noStrike">
                <a:solidFill>
                  <a:schemeClr val="dk1"/>
                </a:solidFill>
                <a:latin typeface="Calibri"/>
                <a:ea typeface="Calibri"/>
                <a:cs typeface="Calibri"/>
                <a:sym typeface="Calibri"/>
              </a:rPr>
              <a:t>5</a:t>
            </a:r>
            <a:r>
              <a:rPr b="1" i="0" lang="en-US" sz="2400" u="none" cap="none" strike="noStrike">
                <a:solidFill>
                  <a:schemeClr val="dk1"/>
                </a:solidFill>
                <a:latin typeface="Calibri"/>
                <a:ea typeface="Calibri"/>
                <a:cs typeface="Calibri"/>
                <a:sym typeface="Calibri"/>
              </a:rPr>
              <a:t> has transferred £10 from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to bal</a:t>
            </a:r>
            <a:r>
              <a:rPr b="1" baseline="-25000" i="0" lang="en-US" sz="2400" u="none" cap="none" strike="noStrike">
                <a:solidFill>
                  <a:schemeClr val="dk1"/>
                </a:solidFill>
                <a:latin typeface="Calibri"/>
                <a:ea typeface="Calibri"/>
                <a:cs typeface="Calibri"/>
                <a:sym typeface="Calibri"/>
              </a:rPr>
              <a:t>z</a:t>
            </a:r>
            <a:r>
              <a:rPr b="1" i="0" lang="en-US" sz="2400" u="none" cap="none" strike="noStrike">
                <a:solidFill>
                  <a:schemeClr val="dk1"/>
                </a:solidFill>
                <a:latin typeface="Calibri"/>
                <a:ea typeface="Calibri"/>
                <a:cs typeface="Calibri"/>
                <a:sym typeface="Calibri"/>
              </a:rPr>
              <a:t>, so T</a:t>
            </a:r>
            <a:r>
              <a:rPr b="1" baseline="-25000" i="0" lang="en-US" sz="2400" u="none" cap="none" strike="noStrike">
                <a:solidFill>
                  <a:schemeClr val="dk1"/>
                </a:solidFill>
                <a:latin typeface="Calibri"/>
                <a:ea typeface="Calibri"/>
                <a:cs typeface="Calibri"/>
                <a:sym typeface="Calibri"/>
              </a:rPr>
              <a:t>6</a:t>
            </a:r>
            <a:r>
              <a:rPr b="1" i="0" lang="en-US" sz="2400" u="none" cap="none" strike="noStrike">
                <a:solidFill>
                  <a:schemeClr val="dk1"/>
                </a:solidFill>
                <a:latin typeface="Calibri"/>
                <a:ea typeface="Calibri"/>
                <a:cs typeface="Calibri"/>
                <a:sym typeface="Calibri"/>
              </a:rPr>
              <a:t> now has wrong result (£10 too high).</a:t>
            </a:r>
          </a:p>
        </p:txBody>
      </p:sp>
      <p:sp>
        <p:nvSpPr>
          <p:cNvPr id="222" name="Shape 22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23" name="Shape 22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
        <p:nvSpPr>
          <p:cNvPr id="224" name="Shape 224"/>
          <p:cNvSpPr txBox="1"/>
          <p:nvPr>
            <p:ph idx="1" type="body"/>
          </p:nvPr>
        </p:nvSpPr>
        <p:spPr>
          <a:xfrm>
            <a:off x="533400" y="4868862"/>
            <a:ext cx="7854900" cy="12969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rgbClr val="0000FF"/>
              </a:buClr>
              <a:buSzPct val="85000"/>
              <a:buFont typeface="Arial"/>
              <a:buChar char="•"/>
            </a:pPr>
            <a:r>
              <a:rPr b="1" i="0" lang="en-US" sz="2400" u="none" cap="none" strike="noStrike">
                <a:solidFill>
                  <a:srgbClr val="0000FF"/>
                </a:solidFill>
                <a:latin typeface="Calibri"/>
                <a:ea typeface="Calibri"/>
                <a:cs typeface="Calibri"/>
                <a:sym typeface="Calibri"/>
              </a:rPr>
              <a:t>Problem avoided by preventing T</a:t>
            </a:r>
            <a:r>
              <a:rPr b="1" baseline="-25000" i="0" lang="en-US" sz="2400" u="none" cap="none" strike="noStrike">
                <a:solidFill>
                  <a:srgbClr val="0000FF"/>
                </a:solidFill>
                <a:latin typeface="Calibri"/>
                <a:ea typeface="Calibri"/>
                <a:cs typeface="Calibri"/>
                <a:sym typeface="Calibri"/>
              </a:rPr>
              <a:t>6</a:t>
            </a:r>
            <a:r>
              <a:rPr b="1" i="0" lang="en-US" sz="2400" u="none" cap="none" strike="noStrike">
                <a:solidFill>
                  <a:srgbClr val="0000FF"/>
                </a:solidFill>
                <a:latin typeface="Calibri"/>
                <a:ea typeface="Calibri"/>
                <a:cs typeface="Calibri"/>
                <a:sym typeface="Calibri"/>
              </a:rPr>
              <a:t> from reading bal</a:t>
            </a:r>
            <a:r>
              <a:rPr b="1" baseline="-25000" i="0" lang="en-US" sz="2400" u="none" cap="none" strike="noStrike">
                <a:solidFill>
                  <a:srgbClr val="0000FF"/>
                </a:solidFill>
                <a:latin typeface="Calibri"/>
                <a:ea typeface="Calibri"/>
                <a:cs typeface="Calibri"/>
                <a:sym typeface="Calibri"/>
              </a:rPr>
              <a:t>x</a:t>
            </a:r>
            <a:r>
              <a:rPr b="1" i="0" lang="en-US" sz="2400" u="none" cap="none" strike="noStrike">
                <a:solidFill>
                  <a:srgbClr val="0000FF"/>
                </a:solidFill>
                <a:latin typeface="Calibri"/>
                <a:ea typeface="Calibri"/>
                <a:cs typeface="Calibri"/>
                <a:sym typeface="Calibri"/>
              </a:rPr>
              <a:t> and bal</a:t>
            </a:r>
            <a:r>
              <a:rPr b="1" baseline="-25000" i="0" lang="en-US" sz="2400" u="none" cap="none" strike="noStrike">
                <a:solidFill>
                  <a:srgbClr val="0000FF"/>
                </a:solidFill>
                <a:latin typeface="Calibri"/>
                <a:ea typeface="Calibri"/>
                <a:cs typeface="Calibri"/>
                <a:sym typeface="Calibri"/>
              </a:rPr>
              <a:t>z</a:t>
            </a:r>
            <a:r>
              <a:rPr b="1" i="0" lang="en-US" sz="2400" u="none" cap="none" strike="noStrike">
                <a:solidFill>
                  <a:srgbClr val="0000FF"/>
                </a:solidFill>
                <a:latin typeface="Calibri"/>
                <a:ea typeface="Calibri"/>
                <a:cs typeface="Calibri"/>
                <a:sym typeface="Calibri"/>
              </a:rPr>
              <a:t> until after T</a:t>
            </a:r>
            <a:r>
              <a:rPr b="1" baseline="-25000" i="0" lang="en-US" sz="2400" u="none" cap="none" strike="noStrike">
                <a:solidFill>
                  <a:srgbClr val="0000FF"/>
                </a:solidFill>
                <a:latin typeface="Calibri"/>
                <a:ea typeface="Calibri"/>
                <a:cs typeface="Calibri"/>
                <a:sym typeface="Calibri"/>
              </a:rPr>
              <a:t>5</a:t>
            </a:r>
            <a:r>
              <a:rPr b="1" i="0" lang="en-US" sz="2400" u="none" cap="none" strike="noStrike">
                <a:solidFill>
                  <a:srgbClr val="0000FF"/>
                </a:solidFill>
                <a:latin typeface="Calibri"/>
                <a:ea typeface="Calibri"/>
                <a:cs typeface="Calibri"/>
                <a:sym typeface="Calibri"/>
              </a:rPr>
              <a:t> completed updates.</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81000" y="2135187"/>
            <a:ext cx="8382000" cy="498600"/>
          </a:xfrm>
          <a:prstGeom prst="rect">
            <a:avLst/>
          </a:prstGeom>
          <a:noFill/>
          <a:ln>
            <a:noFill/>
          </a:ln>
        </p:spPr>
        <p:txBody>
          <a:bodyPr anchorCtr="0" anchor="ctr" bIns="45700" lIns="91425" rIns="91425" tIns="45700">
            <a:noAutofit/>
          </a:bodyPr>
          <a:lstStyle/>
          <a:p>
            <a:pPr lvl="0" rtl="0" algn="ctr">
              <a:spcBef>
                <a:spcPts val="0"/>
              </a:spcBef>
              <a:buClr>
                <a:schemeClr val="dk2"/>
              </a:buClr>
              <a:buSzPct val="25000"/>
              <a:buFont typeface="Arial"/>
              <a:buNone/>
            </a:pPr>
            <a:r>
              <a:rPr b="1" lang="en-US" sz="3600"/>
              <a:t>Serializability</a:t>
            </a:r>
          </a:p>
        </p:txBody>
      </p:sp>
      <p:sp>
        <p:nvSpPr>
          <p:cNvPr id="230" name="Shape 230"/>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31" name="Shape 231"/>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Serializability</a:t>
            </a:r>
          </a:p>
        </p:txBody>
      </p:sp>
      <p:sp>
        <p:nvSpPr>
          <p:cNvPr id="237" name="Shape 237"/>
          <p:cNvSpPr txBox="1"/>
          <p:nvPr>
            <p:ph idx="1" type="body"/>
          </p:nvPr>
        </p:nvSpPr>
        <p:spPr>
          <a:xfrm>
            <a:off x="534987" y="1125537"/>
            <a:ext cx="7924800" cy="4114800"/>
          </a:xfrm>
          <a:prstGeom prst="rect">
            <a:avLst/>
          </a:prstGeom>
          <a:noFill/>
          <a:ln>
            <a:noFill/>
          </a:ln>
        </p:spPr>
        <p:txBody>
          <a:bodyPr anchorCtr="0" anchor="t" bIns="45700" lIns="91425" rIns="91425" tIns="45700">
            <a:noAutofit/>
          </a:bodyPr>
          <a:lstStyle/>
          <a:p>
            <a:pPr indent="-228600" lvl="0" marL="457200" rtl="0" algn="just">
              <a:spcBef>
                <a:spcPts val="0"/>
              </a:spcBef>
              <a:buFont typeface="Calibri"/>
            </a:pPr>
            <a:r>
              <a:rPr b="1" lang="en-US" u="sng">
                <a:latin typeface="Calibri"/>
                <a:ea typeface="Calibri"/>
                <a:cs typeface="Calibri"/>
                <a:sym typeface="Calibri"/>
              </a:rPr>
              <a:t>Schedule</a:t>
            </a:r>
          </a:p>
          <a:p>
            <a:pPr indent="-260350" lvl="0" marL="457200" rtl="0" algn="just">
              <a:spcBef>
                <a:spcPts val="400"/>
              </a:spcBef>
              <a:buClr>
                <a:srgbClr val="000000"/>
              </a:buClr>
              <a:buSzPct val="55000"/>
              <a:buNone/>
            </a:pPr>
            <a:r>
              <a:rPr b="1" lang="en-US" sz="2000">
                <a:latin typeface="Calibri"/>
                <a:ea typeface="Calibri"/>
                <a:cs typeface="Calibri"/>
                <a:sym typeface="Calibri"/>
              </a:rPr>
              <a:t>	Sequence of reads/writes by set of concurrent transactions. </a:t>
            </a:r>
          </a:p>
          <a:p>
            <a:pPr indent="-252412" lvl="0" marL="182562" rtl="0" algn="just">
              <a:lnSpc>
                <a:spcPct val="0"/>
              </a:lnSpc>
              <a:spcBef>
                <a:spcPts val="560"/>
              </a:spcBef>
              <a:buClr>
                <a:srgbClr val="000000"/>
              </a:buClr>
              <a:buSzPct val="39285"/>
              <a:buNone/>
            </a:pPr>
            <a:r>
              <a:t/>
            </a:r>
            <a:endParaRPr b="1" sz="2800">
              <a:latin typeface="Calibri"/>
              <a:ea typeface="Calibri"/>
              <a:cs typeface="Calibri"/>
              <a:sym typeface="Calibri"/>
            </a:endParaRPr>
          </a:p>
          <a:p>
            <a:pPr indent="-228600" lvl="0" marL="457200" rtl="0" algn="just">
              <a:spcBef>
                <a:spcPts val="0"/>
              </a:spcBef>
              <a:buFont typeface="Calibri"/>
            </a:pPr>
            <a:r>
              <a:rPr b="1" lang="en-US" u="sng">
                <a:latin typeface="Calibri"/>
                <a:ea typeface="Calibri"/>
                <a:cs typeface="Calibri"/>
                <a:sym typeface="Calibri"/>
              </a:rPr>
              <a:t>Serial Schedule</a:t>
            </a:r>
          </a:p>
          <a:p>
            <a:pPr indent="-260350" lvl="0" marL="457200" rtl="0" algn="just">
              <a:spcBef>
                <a:spcPts val="400"/>
              </a:spcBef>
              <a:buClr>
                <a:srgbClr val="000000"/>
              </a:buClr>
              <a:buSzPct val="55000"/>
              <a:buNone/>
            </a:pPr>
            <a:r>
              <a:rPr b="1" lang="en-US" sz="2000">
                <a:latin typeface="Calibri"/>
                <a:ea typeface="Calibri"/>
                <a:cs typeface="Calibri"/>
                <a:sym typeface="Calibri"/>
              </a:rPr>
              <a:t>	Schedule where operations of each transaction are executed consecutively without any interleaved operations from other transactions. </a:t>
            </a:r>
          </a:p>
          <a:p>
            <a:pPr indent="0" lvl="0" marL="0" marR="0" rtl="0" algn="just">
              <a:lnSpc>
                <a:spcPct val="100000"/>
              </a:lnSpc>
              <a:spcBef>
                <a:spcPts val="0"/>
              </a:spcBef>
              <a:spcAft>
                <a:spcPts val="0"/>
              </a:spcAft>
              <a:buNone/>
            </a:pPr>
            <a:r>
              <a:t/>
            </a:r>
            <a:endParaRPr b="1">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ct val="100000"/>
              <a:buFont typeface="Calibri"/>
            </a:pPr>
            <a:r>
              <a:rPr b="1" i="0" lang="en-US" sz="2400" u="none" cap="none" strike="noStrike">
                <a:solidFill>
                  <a:schemeClr val="dk1"/>
                </a:solidFill>
                <a:latin typeface="Calibri"/>
                <a:ea typeface="Calibri"/>
                <a:cs typeface="Calibri"/>
                <a:sym typeface="Calibri"/>
              </a:rPr>
              <a:t>Objective of a concurrency control protocol is to schedule transactions in such a way as to avoid any interference. </a:t>
            </a:r>
          </a:p>
          <a:p>
            <a:pPr indent="-381000" lvl="0" marL="457200" marR="0" rtl="0" algn="just">
              <a:lnSpc>
                <a:spcPct val="100000"/>
              </a:lnSpc>
              <a:spcBef>
                <a:spcPts val="480"/>
              </a:spcBef>
              <a:spcAft>
                <a:spcPts val="0"/>
              </a:spcAft>
              <a:buClr>
                <a:schemeClr val="dk1"/>
              </a:buClr>
              <a:buSzPct val="100000"/>
              <a:buFont typeface="Calibri"/>
            </a:pPr>
            <a:r>
              <a:rPr b="1" i="0" lang="en-US" sz="2400" u="none" cap="none" strike="noStrike">
                <a:solidFill>
                  <a:schemeClr val="dk1"/>
                </a:solidFill>
                <a:latin typeface="Calibri"/>
                <a:ea typeface="Calibri"/>
                <a:cs typeface="Calibri"/>
                <a:sym typeface="Calibri"/>
              </a:rPr>
              <a:t>Could run transactions serially, but this limits degree of concurrency or parallelism in system.</a:t>
            </a:r>
          </a:p>
          <a:p>
            <a:pPr indent="-381000" lvl="0" marL="457200" marR="0" rtl="0" algn="just">
              <a:lnSpc>
                <a:spcPct val="100000"/>
              </a:lnSpc>
              <a:spcBef>
                <a:spcPts val="480"/>
              </a:spcBef>
              <a:spcAft>
                <a:spcPts val="0"/>
              </a:spcAft>
              <a:buClr>
                <a:schemeClr val="dk1"/>
              </a:buClr>
              <a:buSzPct val="100000"/>
              <a:buFont typeface="Calibri"/>
            </a:pPr>
            <a:r>
              <a:rPr b="1" i="0" lang="en-US" sz="2400" u="none" cap="none" strike="noStrike">
                <a:solidFill>
                  <a:srgbClr val="0000FF"/>
                </a:solidFill>
                <a:latin typeface="Calibri"/>
                <a:ea typeface="Calibri"/>
                <a:cs typeface="Calibri"/>
                <a:sym typeface="Calibri"/>
              </a:rPr>
              <a:t>Serializability </a:t>
            </a:r>
            <a:r>
              <a:rPr b="1" i="0" lang="en-US" sz="2400" u="none" cap="none" strike="noStrike">
                <a:solidFill>
                  <a:schemeClr val="dk1"/>
                </a:solidFill>
                <a:latin typeface="Calibri"/>
                <a:ea typeface="Calibri"/>
                <a:cs typeface="Calibri"/>
                <a:sym typeface="Calibri"/>
              </a:rPr>
              <a:t>identifies those executions of transactions guaranteed to ensure consistency.</a:t>
            </a:r>
          </a:p>
        </p:txBody>
      </p:sp>
      <p:sp>
        <p:nvSpPr>
          <p:cNvPr id="238" name="Shape 23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Nonserial Schedule</a:t>
            </a:r>
          </a:p>
        </p:txBody>
      </p:sp>
      <p:sp>
        <p:nvSpPr>
          <p:cNvPr id="244" name="Shape 244"/>
          <p:cNvSpPr txBox="1"/>
          <p:nvPr>
            <p:ph idx="1" type="body"/>
          </p:nvPr>
        </p:nvSpPr>
        <p:spPr>
          <a:xfrm>
            <a:off x="531812" y="1125537"/>
            <a:ext cx="8001000" cy="49674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Schedule where operations from set of concurrent transactions are interleaved.</a:t>
            </a:r>
          </a:p>
          <a:p>
            <a:pPr indent="-182562" lvl="0" marL="182562" marR="0" rtl="0" algn="just">
              <a:lnSpc>
                <a:spcPct val="10000"/>
              </a:lnSpc>
              <a:spcBef>
                <a:spcPts val="480"/>
              </a:spcBef>
              <a:spcAft>
                <a:spcPts val="0"/>
              </a:spcAft>
              <a:buClr>
                <a:schemeClr val="accent1"/>
              </a:buClr>
              <a:buSzPct val="85000"/>
              <a:buFont typeface="Arial"/>
              <a:buNone/>
            </a:pPr>
            <a:r>
              <a:t/>
            </a:r>
            <a:endParaRPr b="1" i="0" sz="2400" u="none" cap="none" strike="noStrik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Objective of serializability is to find non-serial schedules that allow transactions to execute concurrently without interfering with one another.</a:t>
            </a:r>
          </a:p>
          <a:p>
            <a:pPr indent="0" lvl="0" marL="0" marR="0" rtl="0" algn="just">
              <a:lnSpc>
                <a:spcPct val="100000"/>
              </a:lnSpc>
              <a:spcBef>
                <a:spcPts val="480"/>
              </a:spcBef>
              <a:spcAft>
                <a:spcPts val="0"/>
              </a:spcAft>
              <a:buNone/>
            </a:pPr>
            <a:r>
              <a:t/>
            </a:r>
            <a:endParaRPr/>
          </a:p>
          <a:p>
            <a:pPr indent="-182562" lvl="0" marL="182562" marR="0" rtl="0" algn="just">
              <a:lnSpc>
                <a:spcPct val="100000"/>
              </a:lnSpc>
              <a:spcBef>
                <a:spcPts val="480"/>
              </a:spcBef>
              <a:spcAft>
                <a:spcPts val="0"/>
              </a:spcAft>
              <a:buClr>
                <a:schemeClr val="accent1"/>
              </a:buClr>
              <a:buSzPct val="85000"/>
              <a:buFont typeface="Arial"/>
              <a:buChar char="•"/>
            </a:pPr>
            <a:r>
              <a:rPr b="1" lang="en-US">
                <a:latin typeface="Calibri"/>
                <a:ea typeface="Calibri"/>
                <a:cs typeface="Calibri"/>
                <a:sym typeface="Calibri"/>
              </a:rPr>
              <a:t>S</a:t>
            </a:r>
            <a:r>
              <a:rPr b="1" i="0" lang="en-US" sz="2400" u="none" cap="none" strike="noStrike">
                <a:solidFill>
                  <a:schemeClr val="dk1"/>
                </a:solidFill>
                <a:latin typeface="Calibri"/>
                <a:ea typeface="Calibri"/>
                <a:cs typeface="Calibri"/>
                <a:sym typeface="Calibri"/>
              </a:rPr>
              <a:t>chedule is called </a:t>
            </a:r>
            <a:r>
              <a:rPr b="1" i="1" lang="en-US" sz="2400" u="none" cap="none" strike="noStrike">
                <a:solidFill>
                  <a:srgbClr val="0000FF"/>
                </a:solidFill>
                <a:latin typeface="Calibri"/>
                <a:ea typeface="Calibri"/>
                <a:cs typeface="Calibri"/>
                <a:sym typeface="Calibri"/>
              </a:rPr>
              <a:t>serializable</a:t>
            </a:r>
            <a:r>
              <a:rPr b="1" lang="en-US">
                <a:latin typeface="Calibri"/>
                <a:ea typeface="Calibri"/>
                <a:cs typeface="Calibri"/>
                <a:sym typeface="Calibri"/>
              </a:rPr>
              <a:t> if</a:t>
            </a:r>
          </a:p>
          <a:p>
            <a:pPr indent="0" lvl="0" marL="0" marR="0" rtl="0" algn="just">
              <a:lnSpc>
                <a:spcPct val="100000"/>
              </a:lnSpc>
              <a:spcBef>
                <a:spcPts val="480"/>
              </a:spcBef>
              <a:spcAft>
                <a:spcPts val="0"/>
              </a:spcAft>
              <a:buNone/>
            </a:pPr>
            <a:r>
              <a:rPr b="1" lang="en-US">
                <a:latin typeface="Calibri"/>
                <a:ea typeface="Calibri"/>
                <a:cs typeface="Calibri"/>
                <a:sym typeface="Calibri"/>
              </a:rPr>
              <a:t> 	non-serial schedules </a:t>
            </a:r>
            <a:r>
              <a:rPr b="1" i="1" lang="en-US" u="sng">
                <a:latin typeface="Calibri"/>
                <a:ea typeface="Calibri"/>
                <a:cs typeface="Calibri"/>
                <a:sym typeface="Calibri"/>
              </a:rPr>
              <a:t>equivalent to</a:t>
            </a:r>
            <a:r>
              <a:rPr b="1" lang="en-US">
                <a:latin typeface="Calibri"/>
                <a:ea typeface="Calibri"/>
                <a:cs typeface="Calibri"/>
                <a:sym typeface="Calibri"/>
              </a:rPr>
              <a:t> some serial schedule</a:t>
            </a:r>
          </a:p>
        </p:txBody>
      </p:sp>
      <p:sp>
        <p:nvSpPr>
          <p:cNvPr id="245" name="Shape 245"/>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46" name="Shape 246"/>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Serializability</a:t>
            </a:r>
          </a:p>
        </p:txBody>
      </p:sp>
      <p:sp>
        <p:nvSpPr>
          <p:cNvPr id="252" name="Shape 252"/>
          <p:cNvSpPr txBox="1"/>
          <p:nvPr>
            <p:ph idx="1" type="body"/>
          </p:nvPr>
        </p:nvSpPr>
        <p:spPr>
          <a:xfrm>
            <a:off x="534987" y="1125537"/>
            <a:ext cx="7924800" cy="42465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In serializability, ordering of read/writes is important:</a:t>
            </a:r>
          </a:p>
          <a:p>
            <a:pPr indent="-485775" lvl="1" marL="993775" marR="0" rtl="0" algn="just">
              <a:lnSpc>
                <a:spcPct val="100000"/>
              </a:lnSpc>
              <a:spcBef>
                <a:spcPts val="400"/>
              </a:spcBef>
              <a:spcAft>
                <a:spcPts val="0"/>
              </a:spcAft>
              <a:buClr>
                <a:schemeClr val="accent1"/>
              </a:buClr>
              <a:buSzPct val="25000"/>
              <a:buFont typeface="Arial"/>
              <a:buNone/>
            </a:pPr>
            <a:r>
              <a:rPr b="1" i="0" lang="en-US" sz="2000" u="none" cap="none" strike="noStrike">
                <a:solidFill>
                  <a:schemeClr val="dk1"/>
                </a:solidFill>
                <a:latin typeface="Calibri"/>
                <a:ea typeface="Calibri"/>
                <a:cs typeface="Calibri"/>
                <a:sym typeface="Calibri"/>
              </a:rPr>
              <a:t>(a) If two transactions only read a data item, they do not conflict and order is not important.</a:t>
            </a:r>
          </a:p>
          <a:p>
            <a:pPr indent="-485775" lvl="1" marL="993775" marR="0" rtl="0" algn="just">
              <a:lnSpc>
                <a:spcPct val="100000"/>
              </a:lnSpc>
              <a:spcBef>
                <a:spcPts val="400"/>
              </a:spcBef>
              <a:spcAft>
                <a:spcPts val="0"/>
              </a:spcAft>
              <a:buClr>
                <a:schemeClr val="accent1"/>
              </a:buClr>
              <a:buSzPct val="25000"/>
              <a:buFont typeface="Arial"/>
              <a:buNone/>
            </a:pPr>
            <a:r>
              <a:rPr b="1" i="0" lang="en-US" sz="2000" u="none" cap="none" strike="noStrike">
                <a:solidFill>
                  <a:schemeClr val="dk1"/>
                </a:solidFill>
                <a:latin typeface="Calibri"/>
                <a:ea typeface="Calibri"/>
                <a:cs typeface="Calibri"/>
                <a:sym typeface="Calibri"/>
              </a:rPr>
              <a:t>(b) If two transactions either read or write separate data items, they do not conflict and order is not important.</a:t>
            </a:r>
          </a:p>
          <a:p>
            <a:pPr indent="-485775" lvl="1" marL="993775" marR="0" rtl="0" algn="just">
              <a:lnSpc>
                <a:spcPct val="100000"/>
              </a:lnSpc>
              <a:spcBef>
                <a:spcPts val="400"/>
              </a:spcBef>
              <a:spcAft>
                <a:spcPts val="0"/>
              </a:spcAft>
              <a:buClr>
                <a:schemeClr val="accent1"/>
              </a:buClr>
              <a:buSzPct val="25000"/>
              <a:buFont typeface="Arial"/>
              <a:buNone/>
            </a:pPr>
            <a:r>
              <a:rPr b="1" i="0" lang="en-US" sz="2000" u="none" cap="none" strike="noStrike">
                <a:solidFill>
                  <a:schemeClr val="dk1"/>
                </a:solidFill>
                <a:latin typeface="Calibri"/>
                <a:ea typeface="Calibri"/>
                <a:cs typeface="Calibri"/>
                <a:sym typeface="Calibri"/>
              </a:rPr>
              <a:t>(c) If one transaction writes a data item and another reads or writes same data item, </a:t>
            </a:r>
            <a:r>
              <a:rPr b="1" i="0" lang="en-US" sz="2000" u="sng" cap="none" strike="noStrike">
                <a:solidFill>
                  <a:schemeClr val="dk1"/>
                </a:solidFill>
                <a:latin typeface="Calibri"/>
                <a:ea typeface="Calibri"/>
                <a:cs typeface="Calibri"/>
                <a:sym typeface="Calibri"/>
              </a:rPr>
              <a:t>order of execution is important</a:t>
            </a:r>
            <a:r>
              <a:rPr b="1" i="0" lang="en-US" sz="2000" u="none" cap="none" strike="noStrike">
                <a:solidFill>
                  <a:schemeClr val="dk1"/>
                </a:solidFill>
                <a:latin typeface="Calibri"/>
                <a:ea typeface="Calibri"/>
                <a:cs typeface="Calibri"/>
                <a:sym typeface="Calibri"/>
              </a:rPr>
              <a:t>.</a:t>
            </a:r>
          </a:p>
        </p:txBody>
      </p:sp>
      <p:sp>
        <p:nvSpPr>
          <p:cNvPr id="253" name="Shape 253"/>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54" name="Shape 25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of Serializability</a:t>
            </a:r>
          </a:p>
        </p:txBody>
      </p:sp>
      <p:pic>
        <p:nvPicPr>
          <p:cNvPr descr="DS3-Figure 19-07" id="260" name="Shape 260"/>
          <p:cNvPicPr preferRelativeResize="0"/>
          <p:nvPr/>
        </p:nvPicPr>
        <p:blipFill rotWithShape="1">
          <a:blip r:embed="rId3">
            <a:alphaModFix/>
          </a:blip>
          <a:srcRect b="0" l="0" r="0" t="0"/>
          <a:stretch/>
        </p:blipFill>
        <p:spPr>
          <a:xfrm>
            <a:off x="468312" y="1557337"/>
            <a:ext cx="8064600" cy="4032300"/>
          </a:xfrm>
          <a:prstGeom prst="rect">
            <a:avLst/>
          </a:prstGeom>
          <a:noFill/>
          <a:ln>
            <a:noFill/>
          </a:ln>
        </p:spPr>
      </p:pic>
      <p:sp>
        <p:nvSpPr>
          <p:cNvPr id="261" name="Shape 26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62" name="Shape 26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cxnSp>
        <p:nvCxnSpPr>
          <p:cNvPr id="263" name="Shape 263"/>
          <p:cNvCxnSpPr/>
          <p:nvPr/>
        </p:nvCxnSpPr>
        <p:spPr>
          <a:xfrm>
            <a:off x="3450825" y="1841625"/>
            <a:ext cx="13800" cy="3710700"/>
          </a:xfrm>
          <a:prstGeom prst="straightConnector1">
            <a:avLst/>
          </a:prstGeom>
          <a:noFill/>
          <a:ln cap="flat" cmpd="sng" w="38100">
            <a:solidFill>
              <a:schemeClr val="dk2"/>
            </a:solidFill>
            <a:prstDash val="solid"/>
            <a:round/>
            <a:headEnd len="lg" w="lg" type="none"/>
            <a:tailEnd len="lg" w="lg" type="none"/>
          </a:ln>
        </p:spPr>
      </p:cxnSp>
      <p:cxnSp>
        <p:nvCxnSpPr>
          <p:cNvPr id="264" name="Shape 264"/>
          <p:cNvCxnSpPr/>
          <p:nvPr/>
        </p:nvCxnSpPr>
        <p:spPr>
          <a:xfrm>
            <a:off x="5965425" y="1765425"/>
            <a:ext cx="13800" cy="3710700"/>
          </a:xfrm>
          <a:prstGeom prst="straightConnector1">
            <a:avLst/>
          </a:prstGeom>
          <a:noFill/>
          <a:ln cap="flat" cmpd="sng" w="38100">
            <a:solidFill>
              <a:schemeClr val="dk2"/>
            </a:solidFill>
            <a:prstDash val="solid"/>
            <a:round/>
            <a:headEnd len="lg" w="lg" type="none"/>
            <a:tailEnd len="lg" w="lg" type="none"/>
          </a:ln>
        </p:spPr>
      </p:cxn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Serializability</a:t>
            </a:r>
          </a:p>
        </p:txBody>
      </p:sp>
      <p:sp>
        <p:nvSpPr>
          <p:cNvPr id="270" name="Shape 270"/>
          <p:cNvSpPr txBox="1"/>
          <p:nvPr>
            <p:ph idx="1" type="body"/>
          </p:nvPr>
        </p:nvSpPr>
        <p:spPr>
          <a:xfrm>
            <a:off x="531812" y="1125537"/>
            <a:ext cx="8001000" cy="4114800"/>
          </a:xfrm>
          <a:prstGeom prst="rect">
            <a:avLst/>
          </a:prstGeom>
          <a:noFill/>
          <a:ln>
            <a:noFill/>
          </a:ln>
        </p:spPr>
        <p:txBody>
          <a:bodyPr anchorCtr="0" anchor="t" bIns="45700" lIns="91425" rIns="91425" tIns="45700">
            <a:noAutofit/>
          </a:bodyPr>
          <a:lstStyle/>
          <a:p>
            <a:pPr indent="-205422" lvl="0" marL="182562" marR="0" rtl="0" algn="just">
              <a:lnSpc>
                <a:spcPct val="100000"/>
              </a:lnSpc>
              <a:spcBef>
                <a:spcPts val="0"/>
              </a:spcBef>
              <a:spcAft>
                <a:spcPts val="0"/>
              </a:spcAft>
              <a:buClr>
                <a:schemeClr val="accent1"/>
              </a:buClr>
              <a:buSzPct val="100000"/>
              <a:buFont typeface="Arial"/>
              <a:buChar char="•"/>
            </a:pPr>
            <a:r>
              <a:rPr lang="en-US">
                <a:solidFill>
                  <a:srgbClr val="000000"/>
                </a:solidFill>
                <a:latin typeface="Calibri"/>
                <a:ea typeface="Calibri"/>
                <a:cs typeface="Calibri"/>
                <a:sym typeface="Calibri"/>
              </a:rPr>
              <a:t>A schedule is </a:t>
            </a:r>
            <a:r>
              <a:rPr b="1" i="1" lang="en-US">
                <a:solidFill>
                  <a:srgbClr val="0000FF"/>
                </a:solidFill>
                <a:latin typeface="Calibri"/>
                <a:ea typeface="Calibri"/>
                <a:cs typeface="Calibri"/>
                <a:sym typeface="Calibri"/>
              </a:rPr>
              <a:t>conflict serializable</a:t>
            </a:r>
            <a:r>
              <a:rPr lang="en-US">
                <a:solidFill>
                  <a:srgbClr val="000000"/>
                </a:solidFill>
                <a:latin typeface="Calibri"/>
                <a:ea typeface="Calibri"/>
                <a:cs typeface="Calibri"/>
                <a:sym typeface="Calibri"/>
              </a:rPr>
              <a:t> if transactions in the schedule have a conflict but the schedule is still serializable</a:t>
            </a:r>
          </a:p>
          <a:p>
            <a:pPr indent="-182562" lvl="0" marL="182562" marR="0" rtl="0" algn="just">
              <a:lnSpc>
                <a:spcPct val="100000"/>
              </a:lnSpc>
              <a:spcBef>
                <a:spcPts val="480"/>
              </a:spcBef>
              <a:spcAft>
                <a:spcPts val="0"/>
              </a:spcAft>
              <a:buClr>
                <a:schemeClr val="accent1"/>
              </a:buClr>
              <a:buSzPct val="85000"/>
              <a:buFont typeface="Arial"/>
              <a:buChar char="•"/>
            </a:pPr>
            <a:r>
              <a:rPr i="0" lang="en-US" sz="2400" u="none" cap="none" strike="noStrike">
                <a:solidFill>
                  <a:schemeClr val="dk1"/>
                </a:solidFill>
                <a:latin typeface="Calibri"/>
                <a:ea typeface="Calibri"/>
                <a:cs typeface="Calibri"/>
                <a:sym typeface="Calibri"/>
              </a:rPr>
              <a:t>Under </a:t>
            </a:r>
            <a:r>
              <a:rPr i="1" lang="en-US" sz="2400" u="none" cap="none" strike="noStrike">
                <a:solidFill>
                  <a:schemeClr val="dk1"/>
                </a:solidFill>
                <a:latin typeface="Calibri"/>
                <a:ea typeface="Calibri"/>
                <a:cs typeface="Calibri"/>
                <a:sym typeface="Calibri"/>
              </a:rPr>
              <a:t>constrained write rule</a:t>
            </a:r>
            <a:r>
              <a:rPr i="0" lang="en-US" sz="2400" u="none" cap="none" strike="noStrike">
                <a:solidFill>
                  <a:schemeClr val="dk1"/>
                </a:solidFill>
                <a:latin typeface="Calibri"/>
                <a:ea typeface="Calibri"/>
                <a:cs typeface="Calibri"/>
                <a:sym typeface="Calibri"/>
              </a:rPr>
              <a:t> (transaction updates data item based on its old value, which is first read)</a:t>
            </a:r>
          </a:p>
          <a:p>
            <a:pPr indent="0" lvl="0" marL="0" marR="0" rtl="0" algn="just">
              <a:lnSpc>
                <a:spcPct val="100000"/>
              </a:lnSpc>
              <a:spcBef>
                <a:spcPts val="480"/>
              </a:spcBef>
              <a:spcAft>
                <a:spcPts val="0"/>
              </a:spcAft>
              <a:buNone/>
            </a:pPr>
            <a:r>
              <a:t/>
            </a:r>
            <a:endParaRPr>
              <a:latin typeface="Calibri"/>
              <a:ea typeface="Calibri"/>
              <a:cs typeface="Calibri"/>
              <a:sym typeface="Calibri"/>
            </a:endParaRPr>
          </a:p>
          <a:p>
            <a:pPr indent="0" lvl="0" marL="0" rtl="0" algn="just">
              <a:lnSpc>
                <a:spcPct val="90000"/>
              </a:lnSpc>
              <a:spcBef>
                <a:spcPts val="0"/>
              </a:spcBef>
              <a:buNone/>
            </a:pPr>
            <a:r>
              <a:rPr i="1" lang="en-US">
                <a:solidFill>
                  <a:srgbClr val="000000"/>
                </a:solidFill>
                <a:latin typeface="Calibri"/>
                <a:ea typeface="Calibri"/>
                <a:cs typeface="Calibri"/>
                <a:sym typeface="Calibri"/>
              </a:rPr>
              <a:t>how to determine whether a schedule is conflict serializable?</a:t>
            </a:r>
          </a:p>
          <a:p>
            <a:pPr indent="0" lvl="0" marL="0" rtl="0" algn="just">
              <a:lnSpc>
                <a:spcPct val="90000"/>
              </a:lnSpc>
              <a:spcBef>
                <a:spcPts val="0"/>
              </a:spcBef>
              <a:buNone/>
            </a:pPr>
            <a:r>
              <a:rPr i="1" lang="en-US">
                <a:solidFill>
                  <a:srgbClr val="000000"/>
                </a:solidFill>
                <a:latin typeface="Calibri"/>
                <a:ea typeface="Calibri"/>
                <a:cs typeface="Calibri"/>
                <a:sym typeface="Calibri"/>
              </a:rPr>
              <a:t>==&gt;</a:t>
            </a:r>
            <a:r>
              <a:rPr lang="en-US">
                <a:latin typeface="Calibri"/>
                <a:ea typeface="Calibri"/>
                <a:cs typeface="Calibri"/>
                <a:sym typeface="Calibri"/>
              </a:rPr>
              <a:t> use </a:t>
            </a:r>
            <a:r>
              <a:rPr i="1" lang="en-US">
                <a:latin typeface="Calibri"/>
                <a:ea typeface="Calibri"/>
                <a:cs typeface="Calibri"/>
                <a:sym typeface="Calibri"/>
              </a:rPr>
              <a:t>precedence graph</a:t>
            </a:r>
            <a:r>
              <a:rPr lang="en-US">
                <a:latin typeface="Calibri"/>
                <a:ea typeface="Calibri"/>
                <a:cs typeface="Calibri"/>
                <a:sym typeface="Calibri"/>
              </a:rPr>
              <a:t> to test for conflict serializability.</a:t>
            </a:r>
          </a:p>
        </p:txBody>
      </p:sp>
      <p:sp>
        <p:nvSpPr>
          <p:cNvPr id="271" name="Shape 27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72" name="Shape 27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81000" y="25923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lang="en-US" sz="3600"/>
              <a:t>What is a</a:t>
            </a:r>
            <a:r>
              <a:rPr b="1" i="0" lang="en-US" sz="3600" u="none" cap="none" strike="noStrike">
                <a:solidFill>
                  <a:schemeClr val="dk2"/>
                </a:solidFill>
                <a:latin typeface="Arial"/>
                <a:ea typeface="Arial"/>
                <a:cs typeface="Arial"/>
                <a:sym typeface="Arial"/>
              </a:rPr>
              <a:t> Transaction? </a:t>
            </a:r>
          </a:p>
        </p:txBody>
      </p:sp>
      <p:sp>
        <p:nvSpPr>
          <p:cNvPr id="67" name="Shape 6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Precedence Graph</a:t>
            </a:r>
          </a:p>
        </p:txBody>
      </p:sp>
      <p:sp>
        <p:nvSpPr>
          <p:cNvPr id="278" name="Shape 278"/>
          <p:cNvSpPr txBox="1"/>
          <p:nvPr>
            <p:ph idx="1" type="body"/>
          </p:nvPr>
        </p:nvSpPr>
        <p:spPr>
          <a:xfrm>
            <a:off x="531812" y="1125537"/>
            <a:ext cx="8001000" cy="36243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Create:</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node for each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a directed edge T</a:t>
            </a:r>
            <a:r>
              <a:rPr b="1" baseline="-25000" i="0"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 T</a:t>
            </a:r>
            <a:r>
              <a:rPr b="1" baseline="-25000" i="0" lang="en-US" sz="2000" u="none" cap="none" strike="noStrike">
                <a:solidFill>
                  <a:schemeClr val="dk1"/>
                </a:solidFill>
                <a:latin typeface="Calibri"/>
                <a:ea typeface="Calibri"/>
                <a:cs typeface="Calibri"/>
                <a:sym typeface="Calibri"/>
              </a:rPr>
              <a:t>j</a:t>
            </a:r>
            <a:r>
              <a:rPr b="1" i="0" lang="en-US" sz="2000" u="none" cap="none" strike="noStrike">
                <a:solidFill>
                  <a:schemeClr val="dk1"/>
                </a:solidFill>
                <a:latin typeface="Calibri"/>
                <a:ea typeface="Calibri"/>
                <a:cs typeface="Calibri"/>
                <a:sym typeface="Calibri"/>
              </a:rPr>
              <a:t>, if T</a:t>
            </a:r>
            <a:r>
              <a:rPr b="1" baseline="-25000" i="0" lang="en-US" sz="2000" u="none" cap="none" strike="noStrike">
                <a:solidFill>
                  <a:schemeClr val="dk1"/>
                </a:solidFill>
                <a:latin typeface="Calibri"/>
                <a:ea typeface="Calibri"/>
                <a:cs typeface="Calibri"/>
                <a:sym typeface="Calibri"/>
              </a:rPr>
              <a:t>j</a:t>
            </a:r>
            <a:r>
              <a:rPr b="1" i="0" lang="en-US" sz="2000" u="none" cap="none" strike="noStrike">
                <a:solidFill>
                  <a:schemeClr val="dk1"/>
                </a:solidFill>
                <a:latin typeface="Calibri"/>
                <a:ea typeface="Calibri"/>
                <a:cs typeface="Calibri"/>
                <a:sym typeface="Calibri"/>
              </a:rPr>
              <a:t> reads the value of an item written by T</a:t>
            </a:r>
            <a:r>
              <a:rPr b="1" baseline="-25000" i="0"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a directed edge T</a:t>
            </a:r>
            <a:r>
              <a:rPr b="1" baseline="-25000" i="0"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 T</a:t>
            </a:r>
            <a:r>
              <a:rPr b="1" baseline="-25000" i="0" lang="en-US" sz="2000" u="none" cap="none" strike="noStrike">
                <a:solidFill>
                  <a:schemeClr val="dk1"/>
                </a:solidFill>
                <a:latin typeface="Calibri"/>
                <a:ea typeface="Calibri"/>
                <a:cs typeface="Calibri"/>
                <a:sym typeface="Calibri"/>
              </a:rPr>
              <a:t>j</a:t>
            </a:r>
            <a:r>
              <a:rPr b="1" i="0" lang="en-US" sz="2000" u="none" cap="none" strike="noStrike">
                <a:solidFill>
                  <a:schemeClr val="dk1"/>
                </a:solidFill>
                <a:latin typeface="Calibri"/>
                <a:ea typeface="Calibri"/>
                <a:cs typeface="Calibri"/>
                <a:sym typeface="Calibri"/>
              </a:rPr>
              <a:t>, if T</a:t>
            </a:r>
            <a:r>
              <a:rPr b="1" baseline="-25000" i="0" lang="en-US" sz="2000" u="none" cap="none" strike="noStrike">
                <a:solidFill>
                  <a:schemeClr val="dk1"/>
                </a:solidFill>
                <a:latin typeface="Calibri"/>
                <a:ea typeface="Calibri"/>
                <a:cs typeface="Calibri"/>
                <a:sym typeface="Calibri"/>
              </a:rPr>
              <a:t>j</a:t>
            </a:r>
            <a:r>
              <a:rPr b="1" i="0" lang="en-US" sz="2000" u="none" cap="none" strike="noStrike">
                <a:solidFill>
                  <a:schemeClr val="dk1"/>
                </a:solidFill>
                <a:latin typeface="Calibri"/>
                <a:ea typeface="Calibri"/>
                <a:cs typeface="Calibri"/>
                <a:sym typeface="Calibri"/>
              </a:rPr>
              <a:t> writes a value into an item after it has been read by T</a:t>
            </a:r>
            <a:r>
              <a:rPr b="1" baseline="-25000" i="0"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If precedence graph contains cycle schedule is </a:t>
            </a:r>
            <a:r>
              <a:rPr b="1" i="0" lang="en-US" sz="2400" u="sng" cap="none" strike="noStrike">
                <a:solidFill>
                  <a:schemeClr val="dk1"/>
                </a:solidFill>
                <a:latin typeface="Calibri"/>
                <a:ea typeface="Calibri"/>
                <a:cs typeface="Calibri"/>
                <a:sym typeface="Calibri"/>
              </a:rPr>
              <a:t>not conflict serializable.</a:t>
            </a:r>
          </a:p>
        </p:txBody>
      </p:sp>
      <p:sp>
        <p:nvSpPr>
          <p:cNvPr id="279" name="Shape 279"/>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80" name="Shape 280"/>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81000" y="534987"/>
            <a:ext cx="8382000" cy="4986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Example - Non-conflict serializable schedule</a:t>
            </a:r>
          </a:p>
        </p:txBody>
      </p:sp>
      <p:sp>
        <p:nvSpPr>
          <p:cNvPr id="286" name="Shape 286"/>
          <p:cNvSpPr txBox="1"/>
          <p:nvPr>
            <p:ph idx="1" type="body"/>
          </p:nvPr>
        </p:nvSpPr>
        <p:spPr>
          <a:xfrm>
            <a:off x="531812" y="1506537"/>
            <a:ext cx="8001000" cy="4495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9</a:t>
            </a:r>
            <a:r>
              <a:rPr b="1" i="0" lang="en-US" sz="2400" u="none" cap="none" strike="noStrike">
                <a:solidFill>
                  <a:schemeClr val="dk1"/>
                </a:solidFill>
                <a:latin typeface="Calibri"/>
                <a:ea typeface="Calibri"/>
                <a:cs typeface="Calibri"/>
                <a:sym typeface="Calibri"/>
              </a:rPr>
              <a:t> is transferring £100 from one account with balance bal</a:t>
            </a:r>
            <a:r>
              <a:rPr b="1" baseline="-25000" i="0" lang="en-US" sz="2400" u="none" cap="none" strike="noStrike">
                <a:solidFill>
                  <a:schemeClr val="dk1"/>
                </a:solidFill>
                <a:latin typeface="Calibri"/>
                <a:ea typeface="Calibri"/>
                <a:cs typeface="Calibri"/>
                <a:sym typeface="Calibri"/>
              </a:rPr>
              <a:t>x</a:t>
            </a:r>
            <a:r>
              <a:rPr b="1" i="0" lang="en-US" sz="2400" u="none" cap="none" strike="noStrike">
                <a:solidFill>
                  <a:schemeClr val="dk1"/>
                </a:solidFill>
                <a:latin typeface="Calibri"/>
                <a:ea typeface="Calibri"/>
                <a:cs typeface="Calibri"/>
                <a:sym typeface="Calibri"/>
              </a:rPr>
              <a:t> to another account with balance bal</a:t>
            </a:r>
            <a:r>
              <a:rPr b="1" baseline="-25000" i="0" lang="en-US" sz="2400" u="none" cap="none" strike="noStrike">
                <a:solidFill>
                  <a:schemeClr val="dk1"/>
                </a:solidFill>
                <a:latin typeface="Calibri"/>
                <a:ea typeface="Calibri"/>
                <a:cs typeface="Calibri"/>
                <a:sym typeface="Calibri"/>
              </a:rPr>
              <a:t>y</a:t>
            </a:r>
            <a:r>
              <a:rPr b="1" i="0" lang="en-US" sz="2400" u="none" cap="none" strike="noStrike">
                <a:solidFill>
                  <a:schemeClr val="dk1"/>
                </a:solidFill>
                <a:latin typeface="Calibri"/>
                <a:ea typeface="Calibri"/>
                <a:cs typeface="Calibri"/>
                <a:sym typeface="Calibri"/>
              </a:rPr>
              <a: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T</a:t>
            </a:r>
            <a:r>
              <a:rPr b="1" baseline="-25000" i="0" lang="en-US" sz="2400" u="none" cap="none" strike="noStrike">
                <a:solidFill>
                  <a:schemeClr val="dk1"/>
                </a:solidFill>
                <a:latin typeface="Calibri"/>
                <a:ea typeface="Calibri"/>
                <a:cs typeface="Calibri"/>
                <a:sym typeface="Calibri"/>
              </a:rPr>
              <a:t>10</a:t>
            </a:r>
            <a:r>
              <a:rPr b="1" i="0" lang="en-US" sz="2400" u="none" cap="none" strike="noStrike">
                <a:solidFill>
                  <a:schemeClr val="dk1"/>
                </a:solidFill>
                <a:latin typeface="Calibri"/>
                <a:ea typeface="Calibri"/>
                <a:cs typeface="Calibri"/>
                <a:sym typeface="Calibri"/>
              </a:rPr>
              <a:t> is increasing balance of these two accounts by 10%.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Precedence graph has a cycle and so is not serializable. </a:t>
            </a:r>
          </a:p>
        </p:txBody>
      </p:sp>
      <p:sp>
        <p:nvSpPr>
          <p:cNvPr id="287" name="Shape 287"/>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88" name="Shape 28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81000" y="534987"/>
            <a:ext cx="8382000" cy="4986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Example - Non-conflict serializable schedule</a:t>
            </a:r>
          </a:p>
        </p:txBody>
      </p:sp>
      <p:sp>
        <p:nvSpPr>
          <p:cNvPr id="294" name="Shape 294"/>
          <p:cNvSpPr txBox="1"/>
          <p:nvPr>
            <p:ph idx="1" type="body"/>
          </p:nvPr>
        </p:nvSpPr>
        <p:spPr>
          <a:xfrm>
            <a:off x="457200" y="1600200"/>
            <a:ext cx="8229600" cy="4876800"/>
          </a:xfrm>
          <a:prstGeom prst="rect">
            <a:avLst/>
          </a:prstGeom>
          <a:noFill/>
          <a:ln>
            <a:noFill/>
          </a:ln>
        </p:spPr>
        <p:txBody>
          <a:bodyPr anchorCtr="0" anchor="t" bIns="45700" lIns="91425" rIns="91425" tIns="45700">
            <a:noAutofit/>
          </a:bodyPr>
          <a:lstStyle/>
          <a:p>
            <a:pPr indent="-182880" lvl="0" marL="182880" marR="0" rtl="0" algn="l">
              <a:spcBef>
                <a:spcPts val="0"/>
              </a:spcBef>
              <a:buClr>
                <a:schemeClr val="accent1"/>
              </a:buClr>
              <a:buSzPct val="85000"/>
              <a:buFont typeface="Arial"/>
              <a:buNone/>
            </a:pPr>
            <a:r>
              <a:t/>
            </a:r>
            <a:endParaRPr sz="2400">
              <a:solidFill>
                <a:schemeClr val="dk1"/>
              </a:solidFill>
              <a:latin typeface="Arial"/>
              <a:ea typeface="Arial"/>
              <a:cs typeface="Arial"/>
              <a:sym typeface="Arial"/>
            </a:endParaRPr>
          </a:p>
        </p:txBody>
      </p:sp>
      <p:pic>
        <p:nvPicPr>
          <p:cNvPr descr="DS3-Figure 19-08" id="295" name="Shape 295"/>
          <p:cNvPicPr preferRelativeResize="0"/>
          <p:nvPr/>
        </p:nvPicPr>
        <p:blipFill rotWithShape="1">
          <a:blip r:embed="rId3">
            <a:alphaModFix/>
          </a:blip>
          <a:srcRect b="0" l="0" r="0" t="0"/>
          <a:stretch/>
        </p:blipFill>
        <p:spPr>
          <a:xfrm>
            <a:off x="323850" y="1484312"/>
            <a:ext cx="5040300" cy="4462500"/>
          </a:xfrm>
          <a:prstGeom prst="rect">
            <a:avLst/>
          </a:prstGeom>
          <a:noFill/>
          <a:ln>
            <a:noFill/>
          </a:ln>
        </p:spPr>
      </p:pic>
      <p:pic>
        <p:nvPicPr>
          <p:cNvPr descr="DS3-Figure 19-09" id="296" name="Shape 296"/>
          <p:cNvPicPr preferRelativeResize="0"/>
          <p:nvPr/>
        </p:nvPicPr>
        <p:blipFill rotWithShape="1">
          <a:blip r:embed="rId4">
            <a:alphaModFix/>
          </a:blip>
          <a:srcRect b="0" l="0" r="0" t="0"/>
          <a:stretch/>
        </p:blipFill>
        <p:spPr>
          <a:xfrm>
            <a:off x="5508625" y="2420936"/>
            <a:ext cx="3338400" cy="2436900"/>
          </a:xfrm>
          <a:prstGeom prst="rect">
            <a:avLst/>
          </a:prstGeom>
          <a:noFill/>
          <a:ln>
            <a:noFill/>
          </a:ln>
        </p:spPr>
      </p:pic>
      <p:sp>
        <p:nvSpPr>
          <p:cNvPr id="297" name="Shape 297"/>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298" name="Shape 29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914400" y="2668575"/>
            <a:ext cx="6999300" cy="498600"/>
          </a:xfrm>
          <a:prstGeom prst="rect">
            <a:avLst/>
          </a:prstGeom>
          <a:noFill/>
          <a:ln>
            <a:noFill/>
          </a:ln>
        </p:spPr>
        <p:txBody>
          <a:bodyPr anchorCtr="0" anchor="ctr" bIns="45700" lIns="91425" rIns="91425" tIns="45700">
            <a:noAutofit/>
          </a:bodyPr>
          <a:lstStyle/>
          <a:p>
            <a:pPr lvl="0" rtl="0" algn="ctr">
              <a:spcBef>
                <a:spcPts val="0"/>
              </a:spcBef>
              <a:buClr>
                <a:schemeClr val="dk2"/>
              </a:buClr>
              <a:buSzPct val="25000"/>
              <a:buFont typeface="Arial"/>
              <a:buNone/>
            </a:pPr>
            <a:r>
              <a:rPr b="1" lang="en-US" sz="3600"/>
              <a:t>Concurrency Control Techniques</a:t>
            </a:r>
          </a:p>
        </p:txBody>
      </p:sp>
      <p:sp>
        <p:nvSpPr>
          <p:cNvPr id="304" name="Shape 304"/>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05" name="Shape 305"/>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Concurrency Control Techniques</a:t>
            </a:r>
          </a:p>
        </p:txBody>
      </p:sp>
      <p:sp>
        <p:nvSpPr>
          <p:cNvPr id="311" name="Shape 311"/>
          <p:cNvSpPr txBox="1"/>
          <p:nvPr>
            <p:ph idx="1" type="body"/>
          </p:nvPr>
        </p:nvSpPr>
        <p:spPr>
          <a:xfrm>
            <a:off x="533400" y="1125537"/>
            <a:ext cx="8001000" cy="38037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Two basic concurrency control techniques: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Locking,</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Timestamping.</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Both are conservative approaches: delay transactions in case they conflict with other transactions. </a:t>
            </a:r>
          </a:p>
          <a:p>
            <a:pPr indent="0" lvl="0" marL="0" marR="0" rtl="0" algn="just">
              <a:lnSpc>
                <a:spcPct val="100000"/>
              </a:lnSpc>
              <a:spcBef>
                <a:spcPts val="480"/>
              </a:spcBef>
              <a:spcAft>
                <a:spcPts val="0"/>
              </a:spcAft>
              <a:buNone/>
            </a:pPr>
            <a:r>
              <a:t/>
            </a:r>
            <a:endParaRPr/>
          </a:p>
        </p:txBody>
      </p:sp>
      <p:sp>
        <p:nvSpPr>
          <p:cNvPr id="312" name="Shape 31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13" name="Shape 31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Locking</a:t>
            </a:r>
          </a:p>
        </p:txBody>
      </p:sp>
      <p:sp>
        <p:nvSpPr>
          <p:cNvPr id="319" name="Shape 319"/>
          <p:cNvSpPr txBox="1"/>
          <p:nvPr>
            <p:ph idx="1" type="body"/>
          </p:nvPr>
        </p:nvSpPr>
        <p:spPr>
          <a:xfrm>
            <a:off x="522287" y="981075"/>
            <a:ext cx="8153400" cy="52563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000" u="none">
                <a:solidFill>
                  <a:schemeClr val="dk1"/>
                </a:solidFill>
                <a:latin typeface="Calibri"/>
                <a:ea typeface="Calibri"/>
                <a:cs typeface="Calibri"/>
                <a:sym typeface="Calibri"/>
              </a:rPr>
              <a:t>	</a:t>
            </a:r>
            <a:r>
              <a:rPr b="1" i="0" lang="en-US" sz="2400" u="none">
                <a:solidFill>
                  <a:schemeClr val="dk1"/>
                </a:solidFill>
                <a:latin typeface="Calibri"/>
                <a:ea typeface="Calibri"/>
                <a:cs typeface="Calibri"/>
                <a:sym typeface="Calibri"/>
              </a:rPr>
              <a:t>Transaction uses locks to deny access to other transactions and so prevent incorrect updates.</a:t>
            </a:r>
          </a:p>
          <a:p>
            <a:pPr indent="-182562" lvl="0" marL="182562" marR="0" rtl="0" algn="just">
              <a:lnSpc>
                <a:spcPct val="20000"/>
              </a:lnSpc>
              <a:spcBef>
                <a:spcPts val="480"/>
              </a:spcBef>
              <a:spcAft>
                <a:spcPts val="0"/>
              </a:spcAft>
              <a:buClr>
                <a:schemeClr val="accent1"/>
              </a:buClr>
              <a:buSzPct val="2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pPr>
            <a:r>
              <a:rPr b="1" i="0" lang="en-US" sz="2400" u="none">
                <a:solidFill>
                  <a:schemeClr val="dk1"/>
                </a:solidFill>
                <a:latin typeface="Calibri"/>
                <a:ea typeface="Calibri"/>
                <a:cs typeface="Calibri"/>
                <a:sym typeface="Calibri"/>
              </a:rPr>
              <a:t>Most widely used approach to ensure serializability.</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pPr>
            <a:r>
              <a:rPr b="1" lang="en-US">
                <a:latin typeface="Calibri"/>
                <a:ea typeface="Calibri"/>
                <a:cs typeface="Calibri"/>
                <a:sym typeface="Calibri"/>
              </a:rPr>
              <a:t>Two types of locks:</a:t>
            </a:r>
          </a:p>
          <a:p>
            <a:pPr lvl="1" marR="0" rtl="0" algn="just">
              <a:lnSpc>
                <a:spcPct val="100000"/>
              </a:lnSpc>
              <a:spcBef>
                <a:spcPts val="480"/>
              </a:spcBef>
              <a:spcAft>
                <a:spcPts val="0"/>
              </a:spcAft>
              <a:buClr>
                <a:schemeClr val="accent1"/>
              </a:buClr>
              <a:buSzPct val="85000"/>
              <a:buFont typeface="Arial"/>
            </a:pPr>
            <a:r>
              <a:rPr b="1" i="1" lang="en-US" sz="2400" u="none">
                <a:solidFill>
                  <a:schemeClr val="dk1"/>
                </a:solidFill>
                <a:latin typeface="Calibri"/>
                <a:ea typeface="Calibri"/>
                <a:cs typeface="Calibri"/>
                <a:sym typeface="Calibri"/>
              </a:rPr>
              <a:t>shared </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read</a:t>
            </a:r>
            <a:r>
              <a:rPr b="1" i="0" lang="en-US" sz="2400" u="none">
                <a:solidFill>
                  <a:schemeClr val="dk1"/>
                </a:solidFill>
                <a:latin typeface="Calibri"/>
                <a:ea typeface="Calibri"/>
                <a:cs typeface="Calibri"/>
                <a:sym typeface="Calibri"/>
              </a:rPr>
              <a:t>)  lock - </a:t>
            </a:r>
            <a:r>
              <a:rPr b="1" lang="en-US" sz="2400">
                <a:latin typeface="Calibri"/>
                <a:ea typeface="Calibri"/>
                <a:cs typeface="Calibri"/>
                <a:sym typeface="Calibri"/>
              </a:rPr>
              <a:t>prevents any transaction from modifying the resource </a:t>
            </a:r>
          </a:p>
          <a:p>
            <a:pPr lvl="1" marR="0" rtl="0" algn="just">
              <a:lnSpc>
                <a:spcPct val="100000"/>
              </a:lnSpc>
              <a:spcBef>
                <a:spcPts val="480"/>
              </a:spcBef>
              <a:spcAft>
                <a:spcPts val="0"/>
              </a:spcAft>
              <a:buClr>
                <a:schemeClr val="accent1"/>
              </a:buClr>
              <a:buSzPct val="85000"/>
              <a:buFont typeface="Arial"/>
            </a:pPr>
            <a:r>
              <a:rPr b="1" i="1" lang="en-US" sz="2400" u="none">
                <a:solidFill>
                  <a:schemeClr val="dk1"/>
                </a:solidFill>
                <a:latin typeface="Calibri"/>
                <a:ea typeface="Calibri"/>
                <a:cs typeface="Calibri"/>
                <a:sym typeface="Calibri"/>
              </a:rPr>
              <a:t>exclusive </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write</a:t>
            </a:r>
            <a:r>
              <a:rPr b="1" i="0" lang="en-US" sz="2400" u="none">
                <a:solidFill>
                  <a:schemeClr val="dk1"/>
                </a:solidFill>
                <a:latin typeface="Calibri"/>
                <a:ea typeface="Calibri"/>
                <a:cs typeface="Calibri"/>
                <a:sym typeface="Calibri"/>
              </a:rPr>
              <a:t>) lock </a:t>
            </a:r>
            <a:r>
              <a:rPr lang="en-US"/>
              <a:t>- </a:t>
            </a:r>
            <a:r>
              <a:rPr b="1" i="0" lang="en-US" sz="2400" u="none">
                <a:solidFill>
                  <a:schemeClr val="dk1"/>
                </a:solidFill>
                <a:latin typeface="Calibri"/>
                <a:ea typeface="Calibri"/>
                <a:cs typeface="Calibri"/>
                <a:sym typeface="Calibri"/>
              </a:rPr>
              <a:t>prevents other transactions from modifying </a:t>
            </a:r>
            <a:r>
              <a:rPr b="1" lang="en-US" sz="2400">
                <a:latin typeface="Calibri"/>
                <a:ea typeface="Calibri"/>
                <a:cs typeface="Calibri"/>
                <a:sym typeface="Calibri"/>
              </a:rPr>
              <a:t>this resource</a:t>
            </a:r>
            <a:r>
              <a:rPr b="1" i="0" lang="en-US" sz="2400" u="none">
                <a:solidFill>
                  <a:schemeClr val="dk1"/>
                </a:solidFill>
                <a:latin typeface="Calibri"/>
                <a:ea typeface="Calibri"/>
                <a:cs typeface="Calibri"/>
                <a:sym typeface="Calibri"/>
              </a:rPr>
              <a:t> or even reading it</a:t>
            </a:r>
            <a:r>
              <a:rPr b="1" lang="en-US" sz="2400">
                <a:latin typeface="Calibri"/>
                <a:ea typeface="Calibri"/>
                <a:cs typeface="Calibri"/>
                <a:sym typeface="Calibri"/>
              </a:rPr>
              <a:t>.</a:t>
            </a:r>
          </a:p>
        </p:txBody>
      </p:sp>
      <p:sp>
        <p:nvSpPr>
          <p:cNvPr id="320" name="Shape 320"/>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21" name="Shape 321"/>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Locking - Basic Rules</a:t>
            </a:r>
          </a:p>
        </p:txBody>
      </p:sp>
      <p:sp>
        <p:nvSpPr>
          <p:cNvPr id="327" name="Shape 327"/>
          <p:cNvSpPr txBox="1"/>
          <p:nvPr>
            <p:ph idx="1" type="body"/>
          </p:nvPr>
        </p:nvSpPr>
        <p:spPr>
          <a:xfrm>
            <a:off x="522287" y="1125537"/>
            <a:ext cx="8153400" cy="4606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lang="en-US">
                <a:latin typeface="Calibri"/>
                <a:ea typeface="Calibri"/>
                <a:cs typeface="Calibri"/>
                <a:sym typeface="Calibri"/>
              </a:rPr>
              <a:t>A</a:t>
            </a:r>
            <a:r>
              <a:rPr b="1" i="0" lang="en-US" sz="2400" u="none">
                <a:solidFill>
                  <a:schemeClr val="dk1"/>
                </a:solidFill>
                <a:latin typeface="Calibri"/>
                <a:ea typeface="Calibri"/>
                <a:cs typeface="Calibri"/>
                <a:sym typeface="Calibri"/>
              </a:rPr>
              <a:t> transaction </a:t>
            </a:r>
            <a:r>
              <a:rPr b="1" lang="en-US">
                <a:latin typeface="Calibri"/>
                <a:ea typeface="Calibri"/>
                <a:cs typeface="Calibri"/>
                <a:sym typeface="Calibri"/>
              </a:rPr>
              <a:t>with</a:t>
            </a:r>
            <a:r>
              <a:rPr b="1" i="0" lang="en-US" sz="2400" u="none">
                <a:solidFill>
                  <a:schemeClr val="dk1"/>
                </a:solidFill>
                <a:latin typeface="Calibri"/>
                <a:ea typeface="Calibri"/>
                <a:cs typeface="Calibri"/>
                <a:sym typeface="Calibri"/>
              </a:rPr>
              <a:t> </a:t>
            </a:r>
            <a:r>
              <a:rPr b="1" i="0" lang="en-US" sz="2400" u="none">
                <a:solidFill>
                  <a:srgbClr val="0000FF"/>
                </a:solidFill>
                <a:latin typeface="Calibri"/>
                <a:ea typeface="Calibri"/>
                <a:cs typeface="Calibri"/>
                <a:sym typeface="Calibri"/>
              </a:rPr>
              <a:t>shared lock</a:t>
            </a:r>
            <a:r>
              <a:rPr b="1" i="0" lang="en-US" sz="2400" u="none">
                <a:solidFill>
                  <a:schemeClr val="dk1"/>
                </a:solidFill>
                <a:latin typeface="Calibri"/>
                <a:ea typeface="Calibri"/>
                <a:cs typeface="Calibri"/>
                <a:sym typeface="Calibri"/>
              </a:rPr>
              <a:t> on item, can read but not update item.</a:t>
            </a:r>
          </a:p>
          <a:p>
            <a:pPr indent="-182562" lvl="0" marL="182562" marR="0" rtl="0" algn="just">
              <a:lnSpc>
                <a:spcPct val="100000"/>
              </a:lnSpc>
              <a:spcBef>
                <a:spcPts val="480"/>
              </a:spcBef>
              <a:spcAft>
                <a:spcPts val="0"/>
              </a:spcAft>
              <a:buClr>
                <a:schemeClr val="accent1"/>
              </a:buClr>
              <a:buSzPct val="85000"/>
              <a:buFont typeface="Arial"/>
              <a:buChar char="•"/>
            </a:pPr>
            <a:r>
              <a:rPr b="1" lang="en-US">
                <a:latin typeface="Calibri"/>
                <a:ea typeface="Calibri"/>
                <a:cs typeface="Calibri"/>
                <a:sym typeface="Calibri"/>
              </a:rPr>
              <a:t>A </a:t>
            </a:r>
            <a:r>
              <a:rPr b="1" i="0" lang="en-US" sz="2400" u="none">
                <a:solidFill>
                  <a:schemeClr val="dk1"/>
                </a:solidFill>
                <a:latin typeface="Calibri"/>
                <a:ea typeface="Calibri"/>
                <a:cs typeface="Calibri"/>
                <a:sym typeface="Calibri"/>
              </a:rPr>
              <a:t>transaction </a:t>
            </a:r>
            <a:r>
              <a:rPr b="1" lang="en-US">
                <a:latin typeface="Calibri"/>
                <a:ea typeface="Calibri"/>
                <a:cs typeface="Calibri"/>
                <a:sym typeface="Calibri"/>
              </a:rPr>
              <a:t>with</a:t>
            </a:r>
            <a:r>
              <a:rPr b="1" i="0" lang="en-US" sz="2400" u="none">
                <a:solidFill>
                  <a:schemeClr val="dk1"/>
                </a:solidFill>
                <a:latin typeface="Calibri"/>
                <a:ea typeface="Calibri"/>
                <a:cs typeface="Calibri"/>
                <a:sym typeface="Calibri"/>
              </a:rPr>
              <a:t> </a:t>
            </a:r>
            <a:r>
              <a:rPr b="1" i="0" lang="en-US" sz="2400" u="none">
                <a:solidFill>
                  <a:srgbClr val="0000FF"/>
                </a:solidFill>
                <a:latin typeface="Calibri"/>
                <a:ea typeface="Calibri"/>
                <a:cs typeface="Calibri"/>
                <a:sym typeface="Calibri"/>
              </a:rPr>
              <a:t>exclusive lock</a:t>
            </a:r>
            <a:r>
              <a:rPr b="1" i="0" lang="en-US" sz="2400" u="none">
                <a:solidFill>
                  <a:schemeClr val="dk1"/>
                </a:solidFill>
                <a:latin typeface="Calibri"/>
                <a:ea typeface="Calibri"/>
                <a:cs typeface="Calibri"/>
                <a:sym typeface="Calibri"/>
              </a:rPr>
              <a:t> on item, can both read and update item.</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Reads cannot conflict, so more than one transaction can hold shared locks simultaneously on same item.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Exclusive lock gives transaction exclusive access to that item.</a:t>
            </a:r>
          </a:p>
        </p:txBody>
      </p:sp>
      <p:sp>
        <p:nvSpPr>
          <p:cNvPr id="328" name="Shape 328"/>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29" name="Shape 32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335" name="Shape 335"/>
          <p:cNvSpPr txBox="1"/>
          <p:nvPr>
            <p:ph idx="1" type="body"/>
          </p:nvPr>
        </p:nvSpPr>
        <p:spPr>
          <a:xfrm>
            <a:off x="527050" y="1658937"/>
            <a:ext cx="80772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For two transactions above, a valid schedule using these rules is:</a:t>
            </a:r>
          </a:p>
          <a:p>
            <a:pPr indent="-182562" lvl="0" marL="182562" marR="0" rtl="0" algn="just">
              <a:lnSpc>
                <a:spcPct val="4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520"/>
              </a:spcBef>
              <a:spcAft>
                <a:spcPts val="0"/>
              </a:spcAft>
              <a:buClr>
                <a:schemeClr val="accent1"/>
              </a:buClr>
              <a:buSzPct val="25000"/>
              <a:buFont typeface="Arial"/>
              <a:buNone/>
            </a:pPr>
            <a:r>
              <a:rPr b="1" i="0" lang="en-US" sz="2600" u="none">
                <a:solidFill>
                  <a:schemeClr val="dk1"/>
                </a:solidFill>
                <a:latin typeface="Calibri"/>
                <a:ea typeface="Calibri"/>
                <a:cs typeface="Calibri"/>
                <a:sym typeface="Calibri"/>
              </a:rPr>
              <a:t>S = {write_lock(T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unlock(T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write_lock(T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unlock(T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x</a:t>
            </a:r>
            <a:r>
              <a:rPr b="1" i="0" lang="en-US" sz="2600" u="none">
                <a:solidFill>
                  <a:schemeClr val="dk1"/>
                </a:solidFill>
                <a:latin typeface="Calibri"/>
                <a:ea typeface="Calibri"/>
                <a:cs typeface="Calibri"/>
                <a:sym typeface="Calibri"/>
              </a:rPr>
              <a:t>), write_lock(T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unlock(T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commit(T</a:t>
            </a:r>
            <a:r>
              <a:rPr b="1" baseline="-25000" i="0" lang="en-US" sz="2600" u="none">
                <a:solidFill>
                  <a:schemeClr val="dk1"/>
                </a:solidFill>
                <a:latin typeface="Calibri"/>
                <a:ea typeface="Calibri"/>
                <a:cs typeface="Calibri"/>
                <a:sym typeface="Calibri"/>
              </a:rPr>
              <a:t>10</a:t>
            </a:r>
            <a:r>
              <a:rPr b="1" i="0" lang="en-US" sz="2600" u="none">
                <a:solidFill>
                  <a:schemeClr val="dk1"/>
                </a:solidFill>
                <a:latin typeface="Calibri"/>
                <a:ea typeface="Calibri"/>
                <a:cs typeface="Calibri"/>
                <a:sym typeface="Calibri"/>
              </a:rPr>
              <a:t>), write_lock(T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read(T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write(T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unlock(T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bal</a:t>
            </a:r>
            <a:r>
              <a:rPr b="1" baseline="-25000" i="0" lang="en-US" sz="2600" u="none">
                <a:solidFill>
                  <a:schemeClr val="dk1"/>
                </a:solidFill>
                <a:latin typeface="Calibri"/>
                <a:ea typeface="Calibri"/>
                <a:cs typeface="Calibri"/>
                <a:sym typeface="Calibri"/>
              </a:rPr>
              <a:t>y</a:t>
            </a:r>
            <a:r>
              <a:rPr b="1" i="0" lang="en-US" sz="2600" u="none">
                <a:solidFill>
                  <a:schemeClr val="dk1"/>
                </a:solidFill>
                <a:latin typeface="Calibri"/>
                <a:ea typeface="Calibri"/>
                <a:cs typeface="Calibri"/>
                <a:sym typeface="Calibri"/>
              </a:rPr>
              <a:t>), commit(T</a:t>
            </a:r>
            <a:r>
              <a:rPr b="1" baseline="-25000" i="0" lang="en-US" sz="2600" u="none">
                <a:solidFill>
                  <a:schemeClr val="dk1"/>
                </a:solidFill>
                <a:latin typeface="Calibri"/>
                <a:ea typeface="Calibri"/>
                <a:cs typeface="Calibri"/>
                <a:sym typeface="Calibri"/>
              </a:rPr>
              <a:t>9</a:t>
            </a:r>
            <a:r>
              <a:rPr b="1" i="0" lang="en-US" sz="2600" u="none">
                <a:solidFill>
                  <a:schemeClr val="dk1"/>
                </a:solidFill>
                <a:latin typeface="Calibri"/>
                <a:ea typeface="Calibri"/>
                <a:cs typeface="Calibri"/>
                <a:sym typeface="Calibri"/>
              </a:rPr>
              <a:t>) }</a:t>
            </a:r>
          </a:p>
        </p:txBody>
      </p:sp>
      <p:sp>
        <p:nvSpPr>
          <p:cNvPr id="336" name="Shape 33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37" name="Shape 33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343" name="Shape 343"/>
          <p:cNvSpPr txBox="1"/>
          <p:nvPr>
            <p:ph idx="1" type="body"/>
          </p:nvPr>
        </p:nvSpPr>
        <p:spPr>
          <a:xfrm>
            <a:off x="247375" y="1658925"/>
            <a:ext cx="8795700" cy="4141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at start, bal</a:t>
            </a:r>
            <a:r>
              <a:rPr b="1" baseline="-25000" i="0" lang="en-US" sz="2400" u="none">
                <a:solidFill>
                  <a:schemeClr val="dk1"/>
                </a:solidFill>
                <a:latin typeface="Calibri"/>
                <a:ea typeface="Calibri"/>
                <a:cs typeface="Calibri"/>
                <a:sym typeface="Calibri"/>
              </a:rPr>
              <a:t>x</a:t>
            </a:r>
            <a:r>
              <a:rPr b="1" i="0" lang="en-US" sz="2400" u="none">
                <a:solidFill>
                  <a:schemeClr val="dk1"/>
                </a:solidFill>
                <a:latin typeface="Calibri"/>
                <a:ea typeface="Calibri"/>
                <a:cs typeface="Calibri"/>
                <a:sym typeface="Calibri"/>
              </a:rPr>
              <a:t> = 100, bal</a:t>
            </a:r>
            <a:r>
              <a:rPr b="1" baseline="-25000" i="0" lang="en-US" sz="2400" u="none">
                <a:solidFill>
                  <a:schemeClr val="dk1"/>
                </a:solidFill>
                <a:latin typeface="Calibri"/>
                <a:ea typeface="Calibri"/>
                <a:cs typeface="Calibri"/>
                <a:sym typeface="Calibri"/>
              </a:rPr>
              <a:t>y</a:t>
            </a:r>
            <a:r>
              <a:rPr b="1" i="0" lang="en-US" sz="2400" u="none">
                <a:solidFill>
                  <a:schemeClr val="dk1"/>
                </a:solidFill>
                <a:latin typeface="Calibri"/>
                <a:ea typeface="Calibri"/>
                <a:cs typeface="Calibri"/>
                <a:sym typeface="Calibri"/>
              </a:rPr>
              <a:t> = 400, result should be:</a:t>
            </a:r>
          </a:p>
          <a:p>
            <a:pPr indent="-182562" lvl="0" marL="182562" marR="0" rtl="0" algn="just">
              <a:lnSpc>
                <a:spcPct val="4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bal</a:t>
            </a:r>
            <a:r>
              <a:rPr b="1" baseline="-25000" i="0" lang="en-US" sz="2000" u="none" cap="none" strike="noStrike">
                <a:solidFill>
                  <a:schemeClr val="dk1"/>
                </a:solidFill>
                <a:latin typeface="Calibri"/>
                <a:ea typeface="Calibri"/>
                <a:cs typeface="Calibri"/>
                <a:sym typeface="Calibri"/>
              </a:rPr>
              <a:t>x</a:t>
            </a:r>
            <a:r>
              <a:rPr b="1" i="0" lang="en-US" sz="2000" u="none" cap="none" strike="noStrike">
                <a:solidFill>
                  <a:schemeClr val="dk1"/>
                </a:solidFill>
                <a:latin typeface="Calibri"/>
                <a:ea typeface="Calibri"/>
                <a:cs typeface="Calibri"/>
                <a:sym typeface="Calibri"/>
              </a:rPr>
              <a:t> = 220, bal</a:t>
            </a:r>
            <a:r>
              <a:rPr b="1" baseline="-25000" i="0" lang="en-US" sz="2000" u="none" cap="none" strike="noStrike">
                <a:solidFill>
                  <a:schemeClr val="dk1"/>
                </a:solidFill>
                <a:latin typeface="Calibri"/>
                <a:ea typeface="Calibri"/>
                <a:cs typeface="Calibri"/>
                <a:sym typeface="Calibri"/>
              </a:rPr>
              <a:t>y</a:t>
            </a:r>
            <a:r>
              <a:rPr b="1" i="0" lang="en-US" sz="2000" u="none" cap="none" strike="noStrike">
                <a:solidFill>
                  <a:schemeClr val="dk1"/>
                </a:solidFill>
                <a:latin typeface="Calibri"/>
                <a:ea typeface="Calibri"/>
                <a:cs typeface="Calibri"/>
                <a:sym typeface="Calibri"/>
              </a:rPr>
              <a:t> = 330, if T</a:t>
            </a:r>
            <a:r>
              <a:rPr b="1" baseline="-25000" i="0" lang="en-US" sz="2000" u="none" cap="none" strike="noStrike">
                <a:solidFill>
                  <a:schemeClr val="dk1"/>
                </a:solidFill>
                <a:latin typeface="Calibri"/>
                <a:ea typeface="Calibri"/>
                <a:cs typeface="Calibri"/>
                <a:sym typeface="Calibri"/>
              </a:rPr>
              <a:t>9</a:t>
            </a:r>
            <a:r>
              <a:rPr b="1" i="0" lang="en-US" sz="2000" u="none" cap="none" strike="noStrike">
                <a:solidFill>
                  <a:schemeClr val="dk1"/>
                </a:solidFill>
                <a:latin typeface="Calibri"/>
                <a:ea typeface="Calibri"/>
                <a:cs typeface="Calibri"/>
                <a:sym typeface="Calibri"/>
              </a:rPr>
              <a:t> executes before T</a:t>
            </a:r>
            <a:r>
              <a:rPr b="1" baseline="-25000" i="0" lang="en-US" sz="2000" u="none" cap="none" strike="noStrike">
                <a:solidFill>
                  <a:schemeClr val="dk1"/>
                </a:solidFill>
                <a:latin typeface="Calibri"/>
                <a:ea typeface="Calibri"/>
                <a:cs typeface="Calibri"/>
                <a:sym typeface="Calibri"/>
              </a:rPr>
              <a:t>10</a:t>
            </a:r>
            <a:r>
              <a:rPr b="1" i="0" lang="en-US" sz="2000" u="none" cap="none" strike="noStrike">
                <a:solidFill>
                  <a:schemeClr val="dk1"/>
                </a:solidFill>
                <a:latin typeface="Calibri"/>
                <a:ea typeface="Calibri"/>
                <a:cs typeface="Calibri"/>
                <a:sym typeface="Calibri"/>
              </a:rPr>
              <a:t>, or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bal</a:t>
            </a:r>
            <a:r>
              <a:rPr b="1" baseline="-25000" i="0" lang="en-US" sz="2000" u="none" cap="none" strike="noStrike">
                <a:solidFill>
                  <a:schemeClr val="dk1"/>
                </a:solidFill>
                <a:latin typeface="Calibri"/>
                <a:ea typeface="Calibri"/>
                <a:cs typeface="Calibri"/>
                <a:sym typeface="Calibri"/>
              </a:rPr>
              <a:t>x</a:t>
            </a:r>
            <a:r>
              <a:rPr b="1" i="0" lang="en-US" sz="2000" u="none" cap="none" strike="noStrike">
                <a:solidFill>
                  <a:schemeClr val="dk1"/>
                </a:solidFill>
                <a:latin typeface="Calibri"/>
                <a:ea typeface="Calibri"/>
                <a:cs typeface="Calibri"/>
                <a:sym typeface="Calibri"/>
              </a:rPr>
              <a:t> = 210, bal</a:t>
            </a:r>
            <a:r>
              <a:rPr b="1" baseline="-25000" i="0" lang="en-US" sz="2000" u="none" cap="none" strike="noStrike">
                <a:solidFill>
                  <a:schemeClr val="dk1"/>
                </a:solidFill>
                <a:latin typeface="Calibri"/>
                <a:ea typeface="Calibri"/>
                <a:cs typeface="Calibri"/>
                <a:sym typeface="Calibri"/>
              </a:rPr>
              <a:t>y</a:t>
            </a:r>
            <a:r>
              <a:rPr b="1" i="0" lang="en-US" sz="2000" u="none" cap="none" strike="noStrike">
                <a:solidFill>
                  <a:schemeClr val="dk1"/>
                </a:solidFill>
                <a:latin typeface="Calibri"/>
                <a:ea typeface="Calibri"/>
                <a:cs typeface="Calibri"/>
                <a:sym typeface="Calibri"/>
              </a:rPr>
              <a:t> = 340, if T</a:t>
            </a:r>
            <a:r>
              <a:rPr b="1" baseline="-25000" i="0" lang="en-US" sz="2000" u="none" cap="none" strike="noStrike">
                <a:solidFill>
                  <a:schemeClr val="dk1"/>
                </a:solidFill>
                <a:latin typeface="Calibri"/>
                <a:ea typeface="Calibri"/>
                <a:cs typeface="Calibri"/>
                <a:sym typeface="Calibri"/>
              </a:rPr>
              <a:t>10</a:t>
            </a:r>
            <a:r>
              <a:rPr b="1" i="0" lang="en-US" sz="2000" u="none" cap="none" strike="noStrike">
                <a:solidFill>
                  <a:schemeClr val="dk1"/>
                </a:solidFill>
                <a:latin typeface="Calibri"/>
                <a:ea typeface="Calibri"/>
                <a:cs typeface="Calibri"/>
                <a:sym typeface="Calibri"/>
              </a:rPr>
              <a:t> executes before T</a:t>
            </a:r>
            <a:r>
              <a:rPr b="1" baseline="-25000" i="0" lang="en-US" sz="2000" u="none" cap="none" strike="noStrike">
                <a:solidFill>
                  <a:schemeClr val="dk1"/>
                </a:solidFill>
                <a:latin typeface="Calibri"/>
                <a:ea typeface="Calibri"/>
                <a:cs typeface="Calibri"/>
                <a:sym typeface="Calibri"/>
              </a:rPr>
              <a:t>9</a:t>
            </a:r>
            <a:r>
              <a:rPr b="1" i="0" lang="en-US" sz="2000" u="none" cap="none" strike="noStrike">
                <a:solidFill>
                  <a:schemeClr val="dk1"/>
                </a:solidFill>
                <a:latin typeface="Calibri"/>
                <a:ea typeface="Calibri"/>
                <a:cs typeface="Calibri"/>
                <a:sym typeface="Calibri"/>
              </a:rPr>
              <a:t>. </a:t>
            </a:r>
          </a:p>
          <a:p>
            <a:pPr indent="-182562" lvl="0" marL="182562" marR="0" rtl="0" algn="just">
              <a:lnSpc>
                <a:spcPct val="4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However, result gives bal</a:t>
            </a:r>
            <a:r>
              <a:rPr b="1" baseline="-25000" i="0" lang="en-US" sz="2400" u="none">
                <a:solidFill>
                  <a:schemeClr val="dk1"/>
                </a:solidFill>
                <a:latin typeface="Calibri"/>
                <a:ea typeface="Calibri"/>
                <a:cs typeface="Calibri"/>
                <a:sym typeface="Calibri"/>
              </a:rPr>
              <a:t>x</a:t>
            </a:r>
            <a:r>
              <a:rPr b="1" i="0" lang="en-US" sz="2400" u="none">
                <a:solidFill>
                  <a:schemeClr val="dk1"/>
                </a:solidFill>
                <a:latin typeface="Calibri"/>
                <a:ea typeface="Calibri"/>
                <a:cs typeface="Calibri"/>
                <a:sym typeface="Calibri"/>
              </a:rPr>
              <a:t> = 220 &amp; bal</a:t>
            </a:r>
            <a:r>
              <a:rPr b="1" baseline="-25000" i="0" lang="en-US" sz="2400" u="none">
                <a:solidFill>
                  <a:schemeClr val="dk1"/>
                </a:solidFill>
                <a:latin typeface="Calibri"/>
                <a:ea typeface="Calibri"/>
                <a:cs typeface="Calibri"/>
                <a:sym typeface="Calibri"/>
              </a:rPr>
              <a:t>y</a:t>
            </a:r>
            <a:r>
              <a:rPr b="1" i="0" lang="en-US" sz="2400" u="none">
                <a:solidFill>
                  <a:schemeClr val="dk1"/>
                </a:solidFill>
                <a:latin typeface="Calibri"/>
                <a:ea typeface="Calibri"/>
                <a:cs typeface="Calibri"/>
                <a:sym typeface="Calibri"/>
              </a:rPr>
              <a:t> = 340. </a:t>
            </a:r>
          </a:p>
          <a:p>
            <a:pPr indent="-182562" lvl="0" marL="182562" marR="0" rtl="0" algn="just">
              <a:lnSpc>
                <a:spcPct val="30000"/>
              </a:lnSpc>
              <a:spcBef>
                <a:spcPts val="480"/>
              </a:spcBef>
              <a:spcAft>
                <a:spcPts val="0"/>
              </a:spcAft>
              <a:buClr>
                <a:schemeClr val="accent1"/>
              </a:buClr>
              <a:buSzPct val="8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 is not a serializable schedule.</a:t>
            </a:r>
          </a:p>
          <a:p>
            <a:pPr indent="0" lvl="0" marL="0" marR="0" rtl="0" algn="just">
              <a:lnSpc>
                <a:spcPct val="100000"/>
              </a:lnSpc>
              <a:spcBef>
                <a:spcPts val="480"/>
              </a:spcBef>
              <a:spcAft>
                <a:spcPts val="0"/>
              </a:spcAft>
              <a:buNone/>
            </a:pPr>
            <a:r>
              <a:t/>
            </a:r>
            <a:endParaRPr b="1">
              <a:latin typeface="Calibri"/>
              <a:ea typeface="Calibri"/>
              <a:cs typeface="Calibri"/>
              <a:sym typeface="Calibri"/>
            </a:endParaRPr>
          </a:p>
          <a:p>
            <a:pPr indent="0" lvl="0" marL="0" marR="130810" rtl="0">
              <a:lnSpc>
                <a:spcPct val="200000"/>
              </a:lnSpc>
              <a:spcBef>
                <a:spcPts val="0"/>
              </a:spcBef>
              <a:buNone/>
            </a:pPr>
            <a:r>
              <a:rPr b="1" lang="en-US" sz="2200">
                <a:solidFill>
                  <a:srgbClr val="0000FF"/>
                </a:solidFill>
                <a:latin typeface="Cambria"/>
                <a:ea typeface="Cambria"/>
                <a:cs typeface="Cambria"/>
                <a:sym typeface="Cambria"/>
              </a:rPr>
              <a:t>WHY NOT ? </a:t>
            </a:r>
          </a:p>
        </p:txBody>
      </p:sp>
      <p:sp>
        <p:nvSpPr>
          <p:cNvPr id="344" name="Shape 344"/>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45" name="Shape 345"/>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Example - Incorrect Locking Schedule</a:t>
            </a:r>
          </a:p>
        </p:txBody>
      </p:sp>
      <p:sp>
        <p:nvSpPr>
          <p:cNvPr id="351" name="Shape 351"/>
          <p:cNvSpPr txBox="1"/>
          <p:nvPr>
            <p:ph idx="1" type="body"/>
          </p:nvPr>
        </p:nvSpPr>
        <p:spPr>
          <a:xfrm>
            <a:off x="533400" y="1811337"/>
            <a:ext cx="80010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rgbClr val="0000FF"/>
                </a:solidFill>
                <a:latin typeface="Calibri"/>
                <a:ea typeface="Calibri"/>
                <a:cs typeface="Calibri"/>
                <a:sym typeface="Calibri"/>
              </a:rPr>
              <a:t>Problem</a:t>
            </a:r>
            <a:r>
              <a:rPr b="1" i="0" lang="en-US" sz="2400" u="none">
                <a:solidFill>
                  <a:schemeClr val="dk1"/>
                </a:solidFill>
                <a:latin typeface="Calibri"/>
                <a:ea typeface="Calibri"/>
                <a:cs typeface="Calibri"/>
                <a:sym typeface="Calibri"/>
              </a:rPr>
              <a:t> </a:t>
            </a:r>
            <a:r>
              <a:rPr b="1" lang="en-US">
                <a:latin typeface="Calibri"/>
                <a:ea typeface="Calibri"/>
                <a:cs typeface="Calibri"/>
                <a:sym typeface="Calibri"/>
              </a:rPr>
              <a:t>-</a:t>
            </a:r>
            <a:r>
              <a:rPr b="1" i="0" lang="en-US" sz="2400" u="none">
                <a:solidFill>
                  <a:schemeClr val="dk1"/>
                </a:solidFill>
                <a:latin typeface="Calibri"/>
                <a:ea typeface="Calibri"/>
                <a:cs typeface="Calibri"/>
                <a:sym typeface="Calibri"/>
              </a:rPr>
              <a:t> transactions release locks too soon, resulting in loss of total isolation and atomicity. </a:t>
            </a:r>
          </a:p>
          <a:p>
            <a:pPr indent="0" lvl="0" marL="0" marR="0" rtl="0" algn="just">
              <a:lnSpc>
                <a:spcPct val="100000"/>
              </a:lnSpc>
              <a:spcBef>
                <a:spcPts val="0"/>
              </a:spcBef>
              <a:spcAft>
                <a:spcPts val="0"/>
              </a:spcAft>
              <a:buNone/>
            </a:pPr>
            <a:r>
              <a:t/>
            </a:r>
            <a:endParaRPr b="1">
              <a:latin typeface="Calibri"/>
              <a:ea typeface="Calibri"/>
              <a:cs typeface="Calibri"/>
              <a:sym typeface="Calibri"/>
            </a:endParaRPr>
          </a:p>
          <a:p>
            <a:pPr indent="0" lvl="0" marL="0" marR="0" rtl="0" algn="just">
              <a:lnSpc>
                <a:spcPct val="100000"/>
              </a:lnSpc>
              <a:spcBef>
                <a:spcPts val="0"/>
              </a:spcBef>
              <a:spcAft>
                <a:spcPts val="0"/>
              </a:spcAft>
              <a:buNone/>
            </a:pPr>
            <a:r>
              <a:t/>
            </a:r>
            <a:endParaRPr b="1">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To guarantee serializability, need an additional protocol concerning the positioning of lock and unlock operations in every transaction.</a:t>
            </a:r>
          </a:p>
        </p:txBody>
      </p:sp>
      <p:sp>
        <p:nvSpPr>
          <p:cNvPr id="352" name="Shape 35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53" name="Shape 35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Transaction Support</a:t>
            </a:r>
          </a:p>
        </p:txBody>
      </p:sp>
      <p:sp>
        <p:nvSpPr>
          <p:cNvPr id="73" name="Shape 73"/>
          <p:cNvSpPr txBox="1"/>
          <p:nvPr>
            <p:ph idx="1" type="body"/>
          </p:nvPr>
        </p:nvSpPr>
        <p:spPr>
          <a:xfrm>
            <a:off x="531812" y="1125537"/>
            <a:ext cx="8001000" cy="4343400"/>
          </a:xfrm>
          <a:prstGeom prst="rect">
            <a:avLst/>
          </a:prstGeom>
          <a:noFill/>
          <a:ln>
            <a:noFill/>
          </a:ln>
        </p:spPr>
        <p:txBody>
          <a:bodyPr anchorCtr="0" anchor="t" bIns="45700" lIns="91425" rIns="91425" tIns="45700">
            <a:noAutofit/>
          </a:bodyPr>
          <a:lstStyle/>
          <a:p>
            <a:pPr indent="0" lvl="1" marL="0" marR="0" rtl="0" algn="just">
              <a:lnSpc>
                <a:spcPct val="100000"/>
              </a:lnSpc>
              <a:spcBef>
                <a:spcPts val="0"/>
              </a:spcBef>
              <a:spcAft>
                <a:spcPts val="0"/>
              </a:spcAft>
              <a:buClr>
                <a:schemeClr val="accent1"/>
              </a:buClr>
              <a:buSzPct val="25000"/>
              <a:buFont typeface="Arial"/>
              <a:buNone/>
            </a:pPr>
            <a:r>
              <a:rPr b="1" i="0" lang="en-US" sz="2800" u="sng" cap="none" strike="noStrike">
                <a:solidFill>
                  <a:schemeClr val="dk1"/>
                </a:solidFill>
                <a:latin typeface="Calibri"/>
                <a:ea typeface="Calibri"/>
                <a:cs typeface="Calibri"/>
                <a:sym typeface="Calibri"/>
              </a:rPr>
              <a:t>Transaction</a:t>
            </a:r>
          </a:p>
          <a:p>
            <a:pPr indent="-190500" lvl="1" marL="457200" marR="0" rtl="0" algn="just">
              <a:lnSpc>
                <a:spcPct val="100000"/>
              </a:lnSpc>
              <a:spcBef>
                <a:spcPts val="400"/>
              </a:spcBef>
              <a:spcAft>
                <a:spcPts val="0"/>
              </a:spcAft>
              <a:buClr>
                <a:schemeClr val="accent1"/>
              </a:buClr>
              <a:buSzPct val="25000"/>
              <a:buFont typeface="Arial"/>
              <a:buNone/>
            </a:pPr>
            <a:r>
              <a:rPr b="1" i="0" lang="en-US" sz="2000" u="none" cap="none" strike="noStrike">
                <a:solidFill>
                  <a:schemeClr val="dk1"/>
                </a:solidFill>
                <a:latin typeface="Calibri"/>
                <a:ea typeface="Calibri"/>
                <a:cs typeface="Calibri"/>
                <a:sym typeface="Calibri"/>
              </a:rPr>
              <a:t>	Action, or series of actions, carried out by user or application, which reads or updates contents of database. </a:t>
            </a:r>
          </a:p>
          <a:p>
            <a:pPr indent="-182562" lvl="0" marL="182562" marR="0" rtl="0" algn="just">
              <a:lnSpc>
                <a:spcPct val="0"/>
              </a:lnSpc>
              <a:spcBef>
                <a:spcPts val="560"/>
              </a:spcBef>
              <a:spcAft>
                <a:spcPts val="0"/>
              </a:spcAft>
              <a:buClr>
                <a:schemeClr val="accent1"/>
              </a:buClr>
              <a:buSzPct val="25000"/>
              <a:buFont typeface="Arial"/>
              <a:buNone/>
            </a:pPr>
            <a:r>
              <a:t/>
            </a:r>
            <a:endParaRPr b="1" i="0" sz="2800" u="none" cap="none" strike="noStrike">
              <a:solidFill>
                <a:schemeClr val="dk1"/>
              </a:solidFill>
              <a:latin typeface="Calibri"/>
              <a:ea typeface="Calibri"/>
              <a:cs typeface="Calibri"/>
              <a:sym typeface="Calibri"/>
            </a:endParaRPr>
          </a:p>
          <a:p>
            <a:pPr indent="-182562" lvl="0" marL="182562" marR="0" rtl="0" algn="just">
              <a:lnSpc>
                <a:spcPct val="100000"/>
              </a:lnSpc>
              <a:spcBef>
                <a:spcPts val="560"/>
              </a:spcBef>
              <a:spcAft>
                <a:spcPts val="0"/>
              </a:spcAft>
              <a:buClr>
                <a:schemeClr val="accent1"/>
              </a:buClr>
              <a:buSzPct val="85000"/>
              <a:buFont typeface="Arial"/>
              <a:buChar char="•"/>
            </a:pPr>
            <a:r>
              <a:rPr b="1" i="0" lang="en-US" sz="2800" u="none" cap="none" strike="noStrike">
                <a:solidFill>
                  <a:schemeClr val="dk1"/>
                </a:solidFill>
                <a:latin typeface="Calibri"/>
                <a:ea typeface="Calibri"/>
                <a:cs typeface="Calibri"/>
                <a:sym typeface="Calibri"/>
              </a:rPr>
              <a:t>Logical unit of work on the database. </a:t>
            </a:r>
          </a:p>
          <a:p>
            <a:pPr indent="-182562" lvl="0" marL="182562" marR="0" rtl="0" algn="just">
              <a:lnSpc>
                <a:spcPct val="100000"/>
              </a:lnSpc>
              <a:spcBef>
                <a:spcPts val="560"/>
              </a:spcBef>
              <a:spcAft>
                <a:spcPts val="0"/>
              </a:spcAft>
              <a:buClr>
                <a:schemeClr val="accent1"/>
              </a:buClr>
              <a:buSzPct val="85000"/>
              <a:buFont typeface="Arial"/>
              <a:buChar char="•"/>
            </a:pPr>
            <a:r>
              <a:rPr b="1" i="0" lang="en-US" sz="2800" u="none" cap="none" strike="noStrike">
                <a:solidFill>
                  <a:schemeClr val="dk1"/>
                </a:solidFill>
                <a:latin typeface="Calibri"/>
                <a:ea typeface="Calibri"/>
                <a:cs typeface="Calibri"/>
                <a:sym typeface="Calibri"/>
              </a:rPr>
              <a:t>Application program is series of transactions with non-database processing in between. </a:t>
            </a:r>
          </a:p>
          <a:p>
            <a:pPr indent="-182562" lvl="0" marL="182562" marR="0" rtl="0" algn="just">
              <a:lnSpc>
                <a:spcPct val="100000"/>
              </a:lnSpc>
              <a:spcBef>
                <a:spcPts val="560"/>
              </a:spcBef>
              <a:spcAft>
                <a:spcPts val="0"/>
              </a:spcAft>
              <a:buClr>
                <a:schemeClr val="accent1"/>
              </a:buClr>
              <a:buSzPct val="85000"/>
              <a:buFont typeface="Arial"/>
              <a:buChar char="•"/>
            </a:pPr>
            <a:r>
              <a:rPr b="1" i="0" lang="en-US" sz="2800" u="none" cap="none" strike="noStrike">
                <a:solidFill>
                  <a:schemeClr val="dk1"/>
                </a:solidFill>
                <a:latin typeface="Calibri"/>
                <a:ea typeface="Calibri"/>
                <a:cs typeface="Calibri"/>
                <a:sym typeface="Calibri"/>
              </a:rPr>
              <a:t>Transforms database from one consistent state to another, although consistency may be violated during transaction.</a:t>
            </a:r>
          </a:p>
        </p:txBody>
      </p:sp>
      <p:sp>
        <p:nvSpPr>
          <p:cNvPr id="74" name="Shape 7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Two-Phase Locking (2PL)</a:t>
            </a:r>
          </a:p>
        </p:txBody>
      </p:sp>
      <p:sp>
        <p:nvSpPr>
          <p:cNvPr id="359" name="Shape 359"/>
          <p:cNvSpPr txBox="1"/>
          <p:nvPr>
            <p:ph idx="1" type="body"/>
          </p:nvPr>
        </p:nvSpPr>
        <p:spPr>
          <a:xfrm>
            <a:off x="533400" y="1125537"/>
            <a:ext cx="77280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400" u="none">
                <a:solidFill>
                  <a:schemeClr val="dk1"/>
                </a:solidFill>
                <a:latin typeface="Calibri"/>
                <a:ea typeface="Calibri"/>
                <a:cs typeface="Calibri"/>
                <a:sym typeface="Calibri"/>
              </a:rPr>
              <a:t>	Transaction follows 2PL protocol if all locking operations precede first unlock operation in the transaction. </a:t>
            </a:r>
          </a:p>
          <a:p>
            <a:pPr indent="-182562" lvl="0" marL="182562" marR="0" rtl="0" algn="just">
              <a:lnSpc>
                <a:spcPct val="50000"/>
              </a:lnSpc>
              <a:spcBef>
                <a:spcPts val="480"/>
              </a:spcBef>
              <a:spcAft>
                <a:spcPts val="0"/>
              </a:spcAft>
              <a:buClr>
                <a:schemeClr val="accent1"/>
              </a:buClr>
              <a:buSzPct val="25000"/>
              <a:buFont typeface="Arial"/>
              <a:buNone/>
            </a:pPr>
            <a:r>
              <a:t/>
            </a:r>
            <a:endParaRPr b="1" i="0" sz="2400" u="none">
              <a:solidFill>
                <a:schemeClr val="dk1"/>
              </a:solidFill>
              <a:latin typeface="Calibri"/>
              <a:ea typeface="Calibri"/>
              <a:cs typeface="Calibri"/>
              <a:sym typeface="Calibri"/>
            </a:endParaRP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Two phases for transaction: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Growing phase - acquires all locks but cannot release any locks.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Shrinking phase - releases locks but cannot acquire any new locks. </a:t>
            </a:r>
          </a:p>
        </p:txBody>
      </p:sp>
      <p:sp>
        <p:nvSpPr>
          <p:cNvPr id="360" name="Shape 360"/>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61" name="Shape 361"/>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Preventing Lost Update Problem using 2PL</a:t>
            </a:r>
          </a:p>
        </p:txBody>
      </p:sp>
      <p:pic>
        <p:nvPicPr>
          <p:cNvPr descr="DS3-Figure 19-11" id="367" name="Shape 367"/>
          <p:cNvPicPr preferRelativeResize="0"/>
          <p:nvPr/>
        </p:nvPicPr>
        <p:blipFill rotWithShape="1">
          <a:blip r:embed="rId3">
            <a:alphaModFix/>
          </a:blip>
          <a:srcRect b="0" l="0" r="0" t="0"/>
          <a:stretch/>
        </p:blipFill>
        <p:spPr>
          <a:xfrm>
            <a:off x="539750" y="1628775"/>
            <a:ext cx="8064600" cy="3495600"/>
          </a:xfrm>
          <a:prstGeom prst="rect">
            <a:avLst/>
          </a:prstGeom>
          <a:noFill/>
          <a:ln>
            <a:noFill/>
          </a:ln>
        </p:spPr>
      </p:pic>
      <p:sp>
        <p:nvSpPr>
          <p:cNvPr id="368" name="Shape 368"/>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69" name="Shape 36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381000" y="230187"/>
            <a:ext cx="8382000" cy="996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Preventing Uncommitted Dependency Problem using 2PL</a:t>
            </a:r>
          </a:p>
        </p:txBody>
      </p:sp>
      <p:pic>
        <p:nvPicPr>
          <p:cNvPr descr="DS3-Figure 19-12" id="375" name="Shape 375"/>
          <p:cNvPicPr preferRelativeResize="0"/>
          <p:nvPr/>
        </p:nvPicPr>
        <p:blipFill rotWithShape="1">
          <a:blip r:embed="rId3">
            <a:alphaModFix/>
          </a:blip>
          <a:srcRect b="0" l="0" r="0" t="0"/>
          <a:stretch/>
        </p:blipFill>
        <p:spPr>
          <a:xfrm>
            <a:off x="609600" y="1676400"/>
            <a:ext cx="7778700" cy="3565500"/>
          </a:xfrm>
          <a:prstGeom prst="rect">
            <a:avLst/>
          </a:prstGeom>
          <a:noFill/>
          <a:ln>
            <a:noFill/>
          </a:ln>
        </p:spPr>
      </p:pic>
      <p:sp>
        <p:nvSpPr>
          <p:cNvPr id="376" name="Shape 37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77" name="Shape 37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107950" y="458787"/>
            <a:ext cx="8856600" cy="9969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200" u="none" cap="none" strike="noStrike">
                <a:solidFill>
                  <a:schemeClr val="dk2"/>
                </a:solidFill>
                <a:latin typeface="Arial"/>
                <a:ea typeface="Arial"/>
                <a:cs typeface="Arial"/>
                <a:sym typeface="Arial"/>
              </a:rPr>
              <a:t>Preventing Inconsistent Analysis Problem using 2PL</a:t>
            </a:r>
          </a:p>
        </p:txBody>
      </p:sp>
      <p:pic>
        <p:nvPicPr>
          <p:cNvPr descr="DS3-Figure 19-13" id="383" name="Shape 383"/>
          <p:cNvPicPr preferRelativeResize="0"/>
          <p:nvPr/>
        </p:nvPicPr>
        <p:blipFill rotWithShape="1">
          <a:blip r:embed="rId3">
            <a:alphaModFix/>
          </a:blip>
          <a:srcRect b="0" l="0" r="0" t="0"/>
          <a:stretch/>
        </p:blipFill>
        <p:spPr>
          <a:xfrm>
            <a:off x="828675" y="1430337"/>
            <a:ext cx="7559700" cy="4870500"/>
          </a:xfrm>
          <a:prstGeom prst="rect">
            <a:avLst/>
          </a:prstGeom>
          <a:noFill/>
          <a:ln>
            <a:noFill/>
          </a:ln>
        </p:spPr>
      </p:pic>
      <p:sp>
        <p:nvSpPr>
          <p:cNvPr id="384" name="Shape 384"/>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85" name="Shape 385"/>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3063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Cascading Rollback</a:t>
            </a:r>
          </a:p>
        </p:txBody>
      </p:sp>
      <p:sp>
        <p:nvSpPr>
          <p:cNvPr id="391" name="Shape 391"/>
          <p:cNvSpPr txBox="1"/>
          <p:nvPr>
            <p:ph idx="1" type="body"/>
          </p:nvPr>
        </p:nvSpPr>
        <p:spPr>
          <a:xfrm>
            <a:off x="539750" y="1125537"/>
            <a:ext cx="79248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a:t>
            </a:r>
            <a:r>
              <a:rPr b="1" i="1" lang="en-US" sz="2400" u="none">
                <a:solidFill>
                  <a:schemeClr val="dk1"/>
                </a:solidFill>
                <a:latin typeface="Calibri"/>
                <a:ea typeface="Calibri"/>
                <a:cs typeface="Calibri"/>
                <a:sym typeface="Calibri"/>
              </a:rPr>
              <a:t>every </a:t>
            </a:r>
            <a:r>
              <a:rPr b="1" i="0" lang="en-US" sz="2400" u="none">
                <a:solidFill>
                  <a:schemeClr val="dk1"/>
                </a:solidFill>
                <a:latin typeface="Calibri"/>
                <a:ea typeface="Calibri"/>
                <a:cs typeface="Calibri"/>
                <a:sym typeface="Calibri"/>
              </a:rPr>
              <a:t>transaction in a schedule follows 2PL, schedule is serializable.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However, problems can occur with interpretation of when locks can be released.</a:t>
            </a:r>
          </a:p>
        </p:txBody>
      </p:sp>
      <p:sp>
        <p:nvSpPr>
          <p:cNvPr id="392" name="Shape 392"/>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393" name="Shape 393"/>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81000" y="5349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Cascading Rollback </a:t>
            </a:r>
          </a:p>
        </p:txBody>
      </p:sp>
      <p:pic>
        <p:nvPicPr>
          <p:cNvPr descr="DS3-Figure 19-14" id="399" name="Shape 399"/>
          <p:cNvPicPr preferRelativeResize="0"/>
          <p:nvPr/>
        </p:nvPicPr>
        <p:blipFill rotWithShape="1">
          <a:blip r:embed="rId3">
            <a:alphaModFix/>
          </a:blip>
          <a:srcRect b="0" l="0" r="0" t="0"/>
          <a:stretch/>
        </p:blipFill>
        <p:spPr>
          <a:xfrm>
            <a:off x="1116012" y="1285875"/>
            <a:ext cx="7272300" cy="4997400"/>
          </a:xfrm>
          <a:prstGeom prst="rect">
            <a:avLst/>
          </a:prstGeom>
          <a:noFill/>
          <a:ln>
            <a:noFill/>
          </a:ln>
        </p:spPr>
      </p:pic>
      <p:sp>
        <p:nvSpPr>
          <p:cNvPr id="400" name="Shape 400"/>
          <p:cNvSpPr txBox="1"/>
          <p:nvPr/>
        </p:nvSpPr>
        <p:spPr>
          <a:xfrm>
            <a:off x="3124200" y="638175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01" name="Shape 401"/>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Cascading Rollback</a:t>
            </a:r>
          </a:p>
        </p:txBody>
      </p:sp>
      <p:sp>
        <p:nvSpPr>
          <p:cNvPr id="407" name="Shape 407"/>
          <p:cNvSpPr txBox="1"/>
          <p:nvPr>
            <p:ph idx="1" type="body"/>
          </p:nvPr>
        </p:nvSpPr>
        <p:spPr>
          <a:xfrm>
            <a:off x="527050" y="1125537"/>
            <a:ext cx="80772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Transactions conform to 2PL.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a:t>
            </a:r>
            <a:r>
              <a:rPr b="1" baseline="-25000" i="0" lang="en-US" sz="2400" u="none">
                <a:solidFill>
                  <a:schemeClr val="dk1"/>
                </a:solidFill>
                <a:latin typeface="Calibri"/>
                <a:ea typeface="Calibri"/>
                <a:cs typeface="Calibri"/>
                <a:sym typeface="Calibri"/>
              </a:rPr>
              <a:t>14</a:t>
            </a:r>
            <a:r>
              <a:rPr b="1" i="0" lang="en-US" sz="2400" u="none">
                <a:solidFill>
                  <a:schemeClr val="dk1"/>
                </a:solidFill>
                <a:latin typeface="Calibri"/>
                <a:ea typeface="Calibri"/>
                <a:cs typeface="Calibri"/>
                <a:sym typeface="Calibri"/>
              </a:rPr>
              <a:t> aborts.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Since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is dependent on T</a:t>
            </a:r>
            <a:r>
              <a:rPr b="1" baseline="-25000" i="0" lang="en-US" sz="2400" u="none">
                <a:solidFill>
                  <a:schemeClr val="dk1"/>
                </a:solidFill>
                <a:latin typeface="Calibri"/>
                <a:ea typeface="Calibri"/>
                <a:cs typeface="Calibri"/>
                <a:sym typeface="Calibri"/>
              </a:rPr>
              <a:t>14</a:t>
            </a:r>
            <a:r>
              <a:rPr b="1" i="0" lang="en-US" sz="2400" u="none">
                <a:solidFill>
                  <a:schemeClr val="dk1"/>
                </a:solidFill>
                <a:latin typeface="Calibri"/>
                <a:ea typeface="Calibri"/>
                <a:cs typeface="Calibri"/>
                <a:sym typeface="Calibri"/>
              </a:rPr>
              <a:t>,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must also be rolled back. Since T</a:t>
            </a:r>
            <a:r>
              <a:rPr b="1" baseline="-25000" i="0" lang="en-US" sz="2400" u="none">
                <a:solidFill>
                  <a:schemeClr val="dk1"/>
                </a:solidFill>
                <a:latin typeface="Calibri"/>
                <a:ea typeface="Calibri"/>
                <a:cs typeface="Calibri"/>
                <a:sym typeface="Calibri"/>
              </a:rPr>
              <a:t>16</a:t>
            </a:r>
            <a:r>
              <a:rPr b="1" i="0" lang="en-US" sz="2400" u="none">
                <a:solidFill>
                  <a:schemeClr val="dk1"/>
                </a:solidFill>
                <a:latin typeface="Calibri"/>
                <a:ea typeface="Calibri"/>
                <a:cs typeface="Calibri"/>
                <a:sym typeface="Calibri"/>
              </a:rPr>
              <a:t> is dependent on T</a:t>
            </a:r>
            <a:r>
              <a:rPr b="1" baseline="-25000" i="0" lang="en-US" sz="2400" u="none">
                <a:solidFill>
                  <a:schemeClr val="dk1"/>
                </a:solidFill>
                <a:latin typeface="Calibri"/>
                <a:ea typeface="Calibri"/>
                <a:cs typeface="Calibri"/>
                <a:sym typeface="Calibri"/>
              </a:rPr>
              <a:t>15</a:t>
            </a:r>
            <a:r>
              <a:rPr b="1" i="0" lang="en-US" sz="2400" u="none">
                <a:solidFill>
                  <a:schemeClr val="dk1"/>
                </a:solidFill>
                <a:latin typeface="Calibri"/>
                <a:ea typeface="Calibri"/>
                <a:cs typeface="Calibri"/>
                <a:sym typeface="Calibri"/>
              </a:rPr>
              <a:t>, it too must be rolled back.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This is called </a:t>
            </a:r>
            <a:r>
              <a:rPr b="1" i="1" lang="en-US" sz="2400" u="none">
                <a:solidFill>
                  <a:schemeClr val="dk1"/>
                </a:solidFill>
                <a:latin typeface="Calibri"/>
                <a:ea typeface="Calibri"/>
                <a:cs typeface="Calibri"/>
                <a:sym typeface="Calibri"/>
              </a:rPr>
              <a:t>cascading rollback</a:t>
            </a:r>
            <a:r>
              <a:rPr b="1" i="0" lang="en-US" sz="2400" u="none">
                <a:solidFill>
                  <a:schemeClr val="dk1"/>
                </a:solidFill>
                <a:latin typeface="Calibri"/>
                <a:ea typeface="Calibri"/>
                <a:cs typeface="Calibri"/>
                <a:sym typeface="Calibri"/>
              </a:rPr>
              <a: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To prevent this with 2PL, leave release of </a:t>
            </a:r>
            <a:r>
              <a:rPr b="1" i="1" lang="en-US" sz="2400" u="none">
                <a:solidFill>
                  <a:schemeClr val="dk1"/>
                </a:solidFill>
                <a:latin typeface="Calibri"/>
                <a:ea typeface="Calibri"/>
                <a:cs typeface="Calibri"/>
                <a:sym typeface="Calibri"/>
              </a:rPr>
              <a:t>all</a:t>
            </a:r>
            <a:r>
              <a:rPr b="1" i="0" lang="en-US" sz="2400" u="none">
                <a:solidFill>
                  <a:schemeClr val="dk1"/>
                </a:solidFill>
                <a:latin typeface="Calibri"/>
                <a:ea typeface="Calibri"/>
                <a:cs typeface="Calibri"/>
                <a:sym typeface="Calibri"/>
              </a:rPr>
              <a:t> locks until end of transaction. </a:t>
            </a:r>
          </a:p>
        </p:txBody>
      </p:sp>
      <p:sp>
        <p:nvSpPr>
          <p:cNvPr id="408" name="Shape 408"/>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09" name="Shape 40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415" name="Shape 415"/>
          <p:cNvSpPr txBox="1"/>
          <p:nvPr>
            <p:ph idx="1" type="body"/>
          </p:nvPr>
        </p:nvSpPr>
        <p:spPr>
          <a:xfrm>
            <a:off x="519112" y="1125537"/>
            <a:ext cx="82296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25000"/>
              <a:buFont typeface="Arial"/>
              <a:buNone/>
            </a:pPr>
            <a:r>
              <a:rPr b="1" i="0" lang="en-US" sz="2400" u="none">
                <a:solidFill>
                  <a:schemeClr val="dk1"/>
                </a:solidFill>
                <a:latin typeface="Calibri"/>
                <a:ea typeface="Calibri"/>
                <a:cs typeface="Calibri"/>
                <a:sym typeface="Calibri"/>
              </a:rPr>
              <a:t>	An impasse that may result when two (or more) transactions are each waiting for locks held by the other to be released. </a:t>
            </a:r>
          </a:p>
        </p:txBody>
      </p:sp>
      <p:pic>
        <p:nvPicPr>
          <p:cNvPr descr="DS3-Figure 19-15" id="416" name="Shape 416"/>
          <p:cNvPicPr preferRelativeResize="0"/>
          <p:nvPr/>
        </p:nvPicPr>
        <p:blipFill rotWithShape="1">
          <a:blip r:embed="rId3">
            <a:alphaModFix/>
          </a:blip>
          <a:srcRect b="0" l="0" r="0" t="0"/>
          <a:stretch/>
        </p:blipFill>
        <p:spPr>
          <a:xfrm>
            <a:off x="1187450" y="2565400"/>
            <a:ext cx="6821400" cy="3528900"/>
          </a:xfrm>
          <a:prstGeom prst="rect">
            <a:avLst/>
          </a:prstGeom>
          <a:noFill/>
          <a:ln>
            <a:noFill/>
          </a:ln>
        </p:spPr>
      </p:pic>
      <p:sp>
        <p:nvSpPr>
          <p:cNvPr id="417" name="Shape 417"/>
          <p:cNvSpPr txBox="1"/>
          <p:nvPr/>
        </p:nvSpPr>
        <p:spPr>
          <a:xfrm>
            <a:off x="3124200" y="638175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18" name="Shape 41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424" name="Shape 424"/>
          <p:cNvSpPr txBox="1"/>
          <p:nvPr>
            <p:ph idx="1" type="body"/>
          </p:nvPr>
        </p:nvSpPr>
        <p:spPr>
          <a:xfrm>
            <a:off x="533400" y="1125537"/>
            <a:ext cx="7924800" cy="46275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Only one way to break deadlock: abort one or more of the transactions.</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Deadlock should be transparent to user, so DBMS should restart transaction(s).</a:t>
            </a:r>
          </a:p>
        </p:txBody>
      </p:sp>
      <p:sp>
        <p:nvSpPr>
          <p:cNvPr id="425" name="Shape 425"/>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26" name="Shape 426"/>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a:t>
            </a:r>
          </a:p>
        </p:txBody>
      </p:sp>
      <p:sp>
        <p:nvSpPr>
          <p:cNvPr id="432" name="Shape 432"/>
          <p:cNvSpPr txBox="1"/>
          <p:nvPr>
            <p:ph idx="1" type="body"/>
          </p:nvPr>
        </p:nvSpPr>
        <p:spPr>
          <a:xfrm>
            <a:off x="533400" y="1125537"/>
            <a:ext cx="7924800" cy="23082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Three general techniques for handling deadlock: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Timeouts.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Deadlock prevention.</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Deadlock detection and recovery. </a:t>
            </a:r>
          </a:p>
        </p:txBody>
      </p:sp>
      <p:sp>
        <p:nvSpPr>
          <p:cNvPr id="433" name="Shape 433"/>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34" name="Shape 43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Transaction Support</a:t>
            </a:r>
          </a:p>
        </p:txBody>
      </p:sp>
      <p:sp>
        <p:nvSpPr>
          <p:cNvPr id="80" name="Shape 80"/>
          <p:cNvSpPr txBox="1"/>
          <p:nvPr>
            <p:ph idx="1" type="body"/>
          </p:nvPr>
        </p:nvSpPr>
        <p:spPr>
          <a:xfrm>
            <a:off x="531812" y="1196975"/>
            <a:ext cx="8001000" cy="41673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Can have one of two outcomes: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Success - transaction </a:t>
            </a:r>
            <a:r>
              <a:rPr b="1" i="1" lang="en-US" sz="2000" u="none" cap="none" strike="noStrike">
                <a:solidFill>
                  <a:schemeClr val="dk1"/>
                </a:solidFill>
                <a:latin typeface="Calibri"/>
                <a:ea typeface="Calibri"/>
                <a:cs typeface="Calibri"/>
                <a:sym typeface="Calibri"/>
              </a:rPr>
              <a:t>commits</a:t>
            </a:r>
            <a:r>
              <a:rPr b="1" i="0" lang="en-US" sz="2000" u="none" cap="none" strike="noStrike">
                <a:solidFill>
                  <a:schemeClr val="dk1"/>
                </a:solidFill>
                <a:latin typeface="Calibri"/>
                <a:ea typeface="Calibri"/>
                <a:cs typeface="Calibri"/>
                <a:sym typeface="Calibri"/>
              </a:rPr>
              <a:t> and database reaches a new consistent state.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Failure - transaction </a:t>
            </a:r>
            <a:r>
              <a:rPr b="1" i="1" lang="en-US" sz="2000" u="none" cap="none" strike="noStrike">
                <a:solidFill>
                  <a:schemeClr val="dk1"/>
                </a:solidFill>
                <a:latin typeface="Calibri"/>
                <a:ea typeface="Calibri"/>
                <a:cs typeface="Calibri"/>
                <a:sym typeface="Calibri"/>
              </a:rPr>
              <a:t>aborts</a:t>
            </a:r>
            <a:r>
              <a:rPr b="1" i="0" lang="en-US" sz="2000" u="none" cap="none" strike="noStrike">
                <a:solidFill>
                  <a:schemeClr val="dk1"/>
                </a:solidFill>
                <a:latin typeface="Calibri"/>
                <a:ea typeface="Calibri"/>
                <a:cs typeface="Calibri"/>
                <a:sym typeface="Calibri"/>
              </a:rPr>
              <a:t>, and database must be restored to consistent state before it started. </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Such a transaction is </a:t>
            </a:r>
            <a:r>
              <a:rPr b="1" i="1" lang="en-US" sz="2000" u="none" cap="none" strike="noStrike">
                <a:solidFill>
                  <a:schemeClr val="dk1"/>
                </a:solidFill>
                <a:latin typeface="Calibri"/>
                <a:ea typeface="Calibri"/>
                <a:cs typeface="Calibri"/>
                <a:sym typeface="Calibri"/>
              </a:rPr>
              <a:t>rolled back</a:t>
            </a:r>
            <a:r>
              <a:rPr b="1" i="0" lang="en-US" sz="2000" u="none" cap="none" strike="noStrike">
                <a:solidFill>
                  <a:schemeClr val="dk1"/>
                </a:solidFill>
                <a:latin typeface="Calibri"/>
                <a:ea typeface="Calibri"/>
                <a:cs typeface="Calibri"/>
                <a:sym typeface="Calibri"/>
              </a:rPr>
              <a:t> or </a:t>
            </a:r>
            <a:r>
              <a:rPr b="1" i="1" lang="en-US" sz="2000" u="none" cap="none" strike="noStrike">
                <a:solidFill>
                  <a:schemeClr val="dk1"/>
                </a:solidFill>
                <a:latin typeface="Calibri"/>
                <a:ea typeface="Calibri"/>
                <a:cs typeface="Calibri"/>
                <a:sym typeface="Calibri"/>
              </a:rPr>
              <a:t>undone</a:t>
            </a:r>
            <a:r>
              <a:rPr b="1" i="0" lang="en-US" sz="2000" u="none" cap="none" strike="noStrike">
                <a:solidFill>
                  <a:schemeClr val="dk1"/>
                </a:solidFill>
                <a:latin typeface="Calibri"/>
                <a:ea typeface="Calibri"/>
                <a:cs typeface="Calibri"/>
                <a:sym typeface="Calibri"/>
              </a:rPr>
              <a: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Committed transaction cannot be aborted.</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Aborted transaction that is rolled back can be restarted later.</a:t>
            </a:r>
          </a:p>
        </p:txBody>
      </p:sp>
      <p:sp>
        <p:nvSpPr>
          <p:cNvPr id="81" name="Shape 8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82" name="Shape 8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Timeouts</a:t>
            </a:r>
          </a:p>
        </p:txBody>
      </p:sp>
      <p:sp>
        <p:nvSpPr>
          <p:cNvPr id="440" name="Shape 440"/>
          <p:cNvSpPr txBox="1"/>
          <p:nvPr>
            <p:ph idx="1" type="body"/>
          </p:nvPr>
        </p:nvSpPr>
        <p:spPr>
          <a:xfrm>
            <a:off x="522287" y="1196975"/>
            <a:ext cx="81534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Transaction that requests lock will only wait for a system-defined period of time.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If lock has not been granted within this period, lock request times out.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In this case, DBMS assumes transaction may be deadlocked, even though it may not be, and it aborts and automatically restarts the transaction. </a:t>
            </a:r>
          </a:p>
        </p:txBody>
      </p:sp>
      <p:sp>
        <p:nvSpPr>
          <p:cNvPr id="441" name="Shape 44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42" name="Shape 44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 Prevention</a:t>
            </a:r>
          </a:p>
        </p:txBody>
      </p:sp>
      <p:sp>
        <p:nvSpPr>
          <p:cNvPr id="448" name="Shape 448"/>
          <p:cNvSpPr txBox="1"/>
          <p:nvPr>
            <p:ph idx="1" type="body"/>
          </p:nvPr>
        </p:nvSpPr>
        <p:spPr>
          <a:xfrm>
            <a:off x="522287" y="1125537"/>
            <a:ext cx="8153400" cy="52005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DBMS looks ahead to see if transaction would cause deadlock and never allows deadlock to occur.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Could order transactions using transaction timestamps: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Wait-Die</a:t>
            </a:r>
            <a:r>
              <a:rPr b="1" i="0" lang="en-US" sz="2000" u="none" cap="none" strike="noStrike">
                <a:solidFill>
                  <a:schemeClr val="dk1"/>
                </a:solidFill>
                <a:latin typeface="Calibri"/>
                <a:ea typeface="Calibri"/>
                <a:cs typeface="Calibri"/>
                <a:sym typeface="Calibri"/>
              </a:rPr>
              <a:t> - only an older transaction can wait for younger one, otherwise transaction is aborted (</a:t>
            </a:r>
            <a:r>
              <a:rPr b="1" i="1" lang="en-US" sz="2000" u="none" cap="none" strike="noStrike">
                <a:solidFill>
                  <a:schemeClr val="dk1"/>
                </a:solidFill>
                <a:latin typeface="Calibri"/>
                <a:ea typeface="Calibri"/>
                <a:cs typeface="Calibri"/>
                <a:sym typeface="Calibri"/>
              </a:rPr>
              <a:t>dies</a:t>
            </a:r>
            <a:r>
              <a:rPr b="1" i="0" lang="en-US" sz="2000" u="none" cap="none" strike="noStrike">
                <a:solidFill>
                  <a:schemeClr val="dk1"/>
                </a:solidFill>
                <a:latin typeface="Calibri"/>
                <a:ea typeface="Calibri"/>
                <a:cs typeface="Calibri"/>
                <a:sym typeface="Calibri"/>
              </a:rPr>
              <a:t>) and restarted with same timestamp.</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sng" cap="none" strike="noStrike">
                <a:solidFill>
                  <a:schemeClr val="dk1"/>
                </a:solidFill>
                <a:latin typeface="Calibri"/>
                <a:ea typeface="Calibri"/>
                <a:cs typeface="Calibri"/>
                <a:sym typeface="Calibri"/>
              </a:rPr>
              <a:t>Wound-Wait</a:t>
            </a:r>
            <a:r>
              <a:rPr b="1" i="0" lang="en-US" sz="2000" u="none" cap="none" strike="noStrike">
                <a:solidFill>
                  <a:schemeClr val="dk1"/>
                </a:solidFill>
                <a:latin typeface="Calibri"/>
                <a:ea typeface="Calibri"/>
                <a:cs typeface="Calibri"/>
                <a:sym typeface="Calibri"/>
              </a:rPr>
              <a:t> - only a younger transaction can wait for an older one. If older transaction requests lock held by younger one, younger one is aborted (</a:t>
            </a:r>
            <a:r>
              <a:rPr b="1" i="1" lang="en-US" sz="2000" u="none" cap="none" strike="noStrike">
                <a:solidFill>
                  <a:schemeClr val="dk1"/>
                </a:solidFill>
                <a:latin typeface="Calibri"/>
                <a:ea typeface="Calibri"/>
                <a:cs typeface="Calibri"/>
                <a:sym typeface="Calibri"/>
              </a:rPr>
              <a:t>wounded</a:t>
            </a:r>
            <a:r>
              <a:rPr b="1" i="0" lang="en-US" sz="2000" u="none" cap="none" strike="noStrike">
                <a:solidFill>
                  <a:schemeClr val="dk1"/>
                </a:solidFill>
                <a:latin typeface="Calibri"/>
                <a:ea typeface="Calibri"/>
                <a:cs typeface="Calibri"/>
                <a:sym typeface="Calibri"/>
              </a:rPr>
              <a:t>).</a:t>
            </a:r>
          </a:p>
        </p:txBody>
      </p:sp>
      <p:sp>
        <p:nvSpPr>
          <p:cNvPr id="449" name="Shape 449"/>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50" name="Shape 450"/>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381000" y="4587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Deadlock Detection and Recovery</a:t>
            </a:r>
          </a:p>
        </p:txBody>
      </p:sp>
      <p:sp>
        <p:nvSpPr>
          <p:cNvPr id="456" name="Shape 456"/>
          <p:cNvSpPr txBox="1"/>
          <p:nvPr>
            <p:ph idx="1" type="body"/>
          </p:nvPr>
        </p:nvSpPr>
        <p:spPr>
          <a:xfrm>
            <a:off x="533400" y="1125537"/>
            <a:ext cx="8077200" cy="46530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DBMS allows deadlock to occur but recognizes it and breaks it.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Usually handled by construction of wait-for graph (WFG) showing transaction dependencies:</a:t>
            </a:r>
          </a:p>
          <a:p>
            <a:pPr indent="-190500" lvl="1" marL="457200"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Create a node for each transaction.</a:t>
            </a:r>
          </a:p>
          <a:p>
            <a:pPr indent="-190500" lvl="1" marL="457200" marR="0" rtl="0" algn="just">
              <a:lnSpc>
                <a:spcPct val="100000"/>
              </a:lnSpc>
              <a:spcBef>
                <a:spcPts val="480"/>
              </a:spcBef>
              <a:spcAft>
                <a:spcPts val="0"/>
              </a:spcAft>
              <a:buClr>
                <a:schemeClr val="accent1"/>
              </a:buClr>
              <a:buSzPct val="85000"/>
              <a:buFont typeface="Arial"/>
              <a:buChar char="•"/>
            </a:pPr>
            <a:r>
              <a:rPr b="1" i="0" lang="en-US" sz="2400" u="none" cap="none" strike="noStrike">
                <a:solidFill>
                  <a:schemeClr val="dk1"/>
                </a:solidFill>
                <a:latin typeface="Calibri"/>
                <a:ea typeface="Calibri"/>
                <a:cs typeface="Calibri"/>
                <a:sym typeface="Calibri"/>
              </a:rPr>
              <a:t>Create edge T</a:t>
            </a:r>
            <a:r>
              <a:rPr b="1" baseline="-25000" i="0" lang="en-US" sz="2400" u="none" cap="none" strike="noStrike">
                <a:solidFill>
                  <a:schemeClr val="dk1"/>
                </a:solidFill>
                <a:latin typeface="Calibri"/>
                <a:ea typeface="Calibri"/>
                <a:cs typeface="Calibri"/>
                <a:sym typeface="Calibri"/>
              </a:rPr>
              <a:t>i</a:t>
            </a:r>
            <a:r>
              <a:rPr b="1" i="0" lang="en-US" sz="2400" u="none" cap="none" strike="noStrike">
                <a:solidFill>
                  <a:schemeClr val="dk1"/>
                </a:solidFill>
                <a:latin typeface="Calibri"/>
                <a:ea typeface="Calibri"/>
                <a:cs typeface="Calibri"/>
                <a:sym typeface="Calibri"/>
              </a:rPr>
              <a:t> -&gt; T</a:t>
            </a:r>
            <a:r>
              <a:rPr b="1" baseline="-25000" i="0" lang="en-US" sz="2400" u="none" cap="none" strike="noStrike">
                <a:solidFill>
                  <a:schemeClr val="dk1"/>
                </a:solidFill>
                <a:latin typeface="Calibri"/>
                <a:ea typeface="Calibri"/>
                <a:cs typeface="Calibri"/>
                <a:sym typeface="Calibri"/>
              </a:rPr>
              <a:t>j</a:t>
            </a:r>
            <a:r>
              <a:rPr b="1" i="0" lang="en-US" sz="2400" u="none" cap="none" strike="noStrike">
                <a:solidFill>
                  <a:schemeClr val="dk1"/>
                </a:solidFill>
                <a:latin typeface="Calibri"/>
                <a:ea typeface="Calibri"/>
                <a:cs typeface="Calibri"/>
                <a:sym typeface="Calibri"/>
              </a:rPr>
              <a:t>, if T</a:t>
            </a:r>
            <a:r>
              <a:rPr b="1" baseline="-25000" i="0" lang="en-US" sz="2400" u="none" cap="none" strike="noStrike">
                <a:solidFill>
                  <a:schemeClr val="dk1"/>
                </a:solidFill>
                <a:latin typeface="Calibri"/>
                <a:ea typeface="Calibri"/>
                <a:cs typeface="Calibri"/>
                <a:sym typeface="Calibri"/>
              </a:rPr>
              <a:t>i</a:t>
            </a:r>
            <a:r>
              <a:rPr b="1" i="0" lang="en-US" sz="2400" u="none" cap="none" strike="noStrike">
                <a:solidFill>
                  <a:schemeClr val="dk1"/>
                </a:solidFill>
                <a:latin typeface="Calibri"/>
                <a:ea typeface="Calibri"/>
                <a:cs typeface="Calibri"/>
                <a:sym typeface="Calibri"/>
              </a:rPr>
              <a:t> waiting to lock item locked by T</a:t>
            </a:r>
            <a:r>
              <a:rPr b="1" baseline="-25000" i="0" lang="en-US" sz="2400" u="none" cap="none" strike="noStrike">
                <a:solidFill>
                  <a:schemeClr val="dk1"/>
                </a:solidFill>
                <a:latin typeface="Calibri"/>
                <a:ea typeface="Calibri"/>
                <a:cs typeface="Calibri"/>
                <a:sym typeface="Calibri"/>
              </a:rPr>
              <a:t>j</a:t>
            </a:r>
            <a:r>
              <a:rPr b="1" i="0" lang="en-US" sz="2400" u="none" cap="none" strike="noStrike">
                <a:solidFill>
                  <a:schemeClr val="dk1"/>
                </a:solidFill>
                <a:latin typeface="Calibri"/>
                <a:ea typeface="Calibri"/>
                <a:cs typeface="Calibri"/>
                <a:sym typeface="Calibri"/>
              </a:rPr>
              <a:t>.</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Deadlock exists if and only if WFG contains cycle. </a:t>
            </a:r>
          </a:p>
          <a:p>
            <a:pPr indent="-182562" lvl="0" marL="182562" marR="0" rtl="0" algn="just">
              <a:lnSpc>
                <a:spcPct val="100000"/>
              </a:lnSpc>
              <a:spcBef>
                <a:spcPts val="48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WFG is created at regular intervals. </a:t>
            </a:r>
          </a:p>
        </p:txBody>
      </p:sp>
      <p:sp>
        <p:nvSpPr>
          <p:cNvPr id="457" name="Shape 457"/>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58" name="Shape 458"/>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381000" y="611187"/>
            <a:ext cx="8382000" cy="5541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Example - Wait-For-Graph (WFG)</a:t>
            </a:r>
          </a:p>
        </p:txBody>
      </p:sp>
      <p:pic>
        <p:nvPicPr>
          <p:cNvPr descr="DS3-Figure 19-16" id="464" name="Shape 464"/>
          <p:cNvPicPr preferRelativeResize="0"/>
          <p:nvPr/>
        </p:nvPicPr>
        <p:blipFill rotWithShape="1">
          <a:blip r:embed="rId3">
            <a:alphaModFix/>
          </a:blip>
          <a:srcRect b="0" l="0" r="0" t="0"/>
          <a:stretch/>
        </p:blipFill>
        <p:spPr>
          <a:xfrm>
            <a:off x="2133600" y="1628775"/>
            <a:ext cx="4191000" cy="2660700"/>
          </a:xfrm>
          <a:prstGeom prst="rect">
            <a:avLst/>
          </a:prstGeom>
          <a:noFill/>
          <a:ln>
            <a:noFill/>
          </a:ln>
        </p:spPr>
      </p:pic>
      <p:sp>
        <p:nvSpPr>
          <p:cNvPr id="465" name="Shape 465"/>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66" name="Shape 466"/>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81000" y="7635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4000" u="none" cap="none" strike="noStrike">
                <a:solidFill>
                  <a:schemeClr val="dk2"/>
                </a:solidFill>
                <a:latin typeface="Arial"/>
                <a:ea typeface="Arial"/>
                <a:cs typeface="Arial"/>
                <a:sym typeface="Arial"/>
              </a:rPr>
              <a:t>Recovery from Deadlock Detection</a:t>
            </a:r>
          </a:p>
        </p:txBody>
      </p:sp>
      <p:sp>
        <p:nvSpPr>
          <p:cNvPr id="472" name="Shape 472"/>
          <p:cNvSpPr txBox="1"/>
          <p:nvPr>
            <p:ph idx="1" type="body"/>
          </p:nvPr>
        </p:nvSpPr>
        <p:spPr>
          <a:xfrm>
            <a:off x="533400" y="1654175"/>
            <a:ext cx="8229600" cy="4114800"/>
          </a:xfrm>
          <a:prstGeom prst="rect">
            <a:avLst/>
          </a:prstGeom>
          <a:noFill/>
          <a:ln>
            <a:noFill/>
          </a:ln>
        </p:spPr>
        <p:txBody>
          <a:bodyPr anchorCtr="0" anchor="t" bIns="45700" lIns="91425" rIns="91425" tIns="45700">
            <a:noAutofit/>
          </a:bodyPr>
          <a:lstStyle/>
          <a:p>
            <a:pPr indent="-182562" lvl="0" marL="182562" marR="0" rtl="0" algn="just">
              <a:lnSpc>
                <a:spcPct val="100000"/>
              </a:lnSpc>
              <a:spcBef>
                <a:spcPts val="0"/>
              </a:spcBef>
              <a:spcAft>
                <a:spcPts val="0"/>
              </a:spcAft>
              <a:buClr>
                <a:schemeClr val="accent1"/>
              </a:buClr>
              <a:buSzPct val="85000"/>
              <a:buFont typeface="Arial"/>
              <a:buChar char="•"/>
            </a:pPr>
            <a:r>
              <a:rPr b="1" i="0" lang="en-US" sz="2400" u="none">
                <a:solidFill>
                  <a:schemeClr val="dk1"/>
                </a:solidFill>
                <a:latin typeface="Calibri"/>
                <a:ea typeface="Calibri"/>
                <a:cs typeface="Calibri"/>
                <a:sym typeface="Calibri"/>
              </a:rPr>
              <a:t>Several issues:</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choice of deadlock victim;</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 how far to roll a transaction back;</a:t>
            </a:r>
          </a:p>
          <a:p>
            <a:pPr indent="-190500" lvl="1" marL="457200" marR="0" rtl="0" algn="just">
              <a:lnSpc>
                <a:spcPct val="100000"/>
              </a:lnSpc>
              <a:spcBef>
                <a:spcPts val="400"/>
              </a:spcBef>
              <a:spcAft>
                <a:spcPts val="0"/>
              </a:spcAft>
              <a:buClr>
                <a:schemeClr val="accent1"/>
              </a:buClr>
              <a:buSzPct val="85000"/>
              <a:buFont typeface="Arial"/>
              <a:buChar char="•"/>
            </a:pPr>
            <a:r>
              <a:rPr b="1" i="0" lang="en-US" sz="2000" u="none" cap="none" strike="noStrike">
                <a:solidFill>
                  <a:schemeClr val="dk1"/>
                </a:solidFill>
                <a:latin typeface="Calibri"/>
                <a:ea typeface="Calibri"/>
                <a:cs typeface="Calibri"/>
                <a:sym typeface="Calibri"/>
              </a:rPr>
              <a:t>avoiding starvation.</a:t>
            </a:r>
          </a:p>
        </p:txBody>
      </p:sp>
      <p:sp>
        <p:nvSpPr>
          <p:cNvPr id="473" name="Shape 473"/>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474" name="Shape 47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1000" y="2592387"/>
            <a:ext cx="8382000" cy="5541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Properties of Transactions </a:t>
            </a:r>
          </a:p>
        </p:txBody>
      </p:sp>
      <p:sp>
        <p:nvSpPr>
          <p:cNvPr id="88" name="Shape 88"/>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89" name="Shape 89"/>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1000" y="2301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i="0" lang="en-US" sz="3600" u="none" cap="none" strike="noStrike">
                <a:solidFill>
                  <a:schemeClr val="dk2"/>
                </a:solidFill>
                <a:latin typeface="Arial"/>
                <a:ea typeface="Arial"/>
                <a:cs typeface="Arial"/>
                <a:sym typeface="Arial"/>
              </a:rPr>
              <a:t>Properties of Transactions </a:t>
            </a:r>
          </a:p>
        </p:txBody>
      </p:sp>
      <p:sp>
        <p:nvSpPr>
          <p:cNvPr id="95" name="Shape 95"/>
          <p:cNvSpPr txBox="1"/>
          <p:nvPr>
            <p:ph idx="1" type="body"/>
          </p:nvPr>
        </p:nvSpPr>
        <p:spPr>
          <a:xfrm>
            <a:off x="527050" y="1196975"/>
            <a:ext cx="8382000" cy="4481400"/>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None/>
            </a:pPr>
            <a:r>
              <a:rPr b="1" i="0" lang="en-US" sz="2600" u="none" cap="none" strike="noStrike">
                <a:solidFill>
                  <a:schemeClr val="dk1"/>
                </a:solidFill>
                <a:latin typeface="Calibri"/>
                <a:ea typeface="Calibri"/>
                <a:cs typeface="Calibri"/>
                <a:sym typeface="Calibri"/>
              </a:rPr>
              <a:t>Four basic </a:t>
            </a:r>
            <a:r>
              <a:rPr b="1" i="1" lang="en-US" sz="2600" u="none" cap="none" strike="noStrike">
                <a:solidFill>
                  <a:schemeClr val="dk1"/>
                </a:solidFill>
                <a:latin typeface="Calibri"/>
                <a:ea typeface="Calibri"/>
                <a:cs typeface="Calibri"/>
                <a:sym typeface="Calibri"/>
              </a:rPr>
              <a:t>(ACID)</a:t>
            </a:r>
            <a:r>
              <a:rPr b="1" i="0" lang="en-US" sz="2600" u="none" cap="none" strike="noStrike">
                <a:solidFill>
                  <a:schemeClr val="dk1"/>
                </a:solidFill>
                <a:latin typeface="Calibri"/>
                <a:ea typeface="Calibri"/>
                <a:cs typeface="Calibri"/>
                <a:sym typeface="Calibri"/>
              </a:rPr>
              <a:t> properties that define a transaction are:</a:t>
            </a:r>
          </a:p>
          <a:p>
            <a:pPr indent="0" lvl="0" marL="0" marR="0" rtl="0" algn="just">
              <a:lnSpc>
                <a:spcPct val="40000"/>
              </a:lnSpc>
              <a:spcBef>
                <a:spcPts val="520"/>
              </a:spcBef>
              <a:spcAft>
                <a:spcPts val="0"/>
              </a:spcAft>
              <a:buClr>
                <a:schemeClr val="accent1"/>
              </a:buClr>
              <a:buSzPct val="85000"/>
              <a:buFont typeface="Arial"/>
              <a:buNone/>
            </a:pPr>
            <a:r>
              <a:t/>
            </a:r>
            <a:endParaRPr b="1" i="0" sz="2600" u="none" cap="none" strike="noStrike">
              <a:solidFill>
                <a:schemeClr val="dk1"/>
              </a:solidFill>
              <a:latin typeface="Calibri"/>
              <a:ea typeface="Calibri"/>
              <a:cs typeface="Calibri"/>
              <a:sym typeface="Calibri"/>
            </a:endParaRPr>
          </a:p>
          <a:p>
            <a:pPr indent="-393700" lvl="0" marL="457200" marR="0" rtl="0" algn="just">
              <a:lnSpc>
                <a:spcPct val="100000"/>
              </a:lnSpc>
              <a:spcBef>
                <a:spcPts val="520"/>
              </a:spcBef>
              <a:spcAft>
                <a:spcPts val="0"/>
              </a:spcAft>
              <a:buClr>
                <a:schemeClr val="dk1"/>
              </a:buClr>
              <a:buSzPct val="100000"/>
              <a:buFont typeface="Calibri"/>
            </a:pPr>
            <a:r>
              <a:rPr b="1" i="0" lang="en-US" sz="2600" u="sng" cap="none" strike="noStrike">
                <a:solidFill>
                  <a:schemeClr val="dk1"/>
                </a:solidFill>
                <a:latin typeface="Calibri"/>
                <a:ea typeface="Calibri"/>
                <a:cs typeface="Calibri"/>
                <a:sym typeface="Calibri"/>
              </a:rPr>
              <a:t>Atomicity</a:t>
            </a:r>
            <a:r>
              <a:rPr b="1" i="0" lang="en-US" sz="2600" u="none" cap="none" strike="noStrike">
                <a:solidFill>
                  <a:schemeClr val="dk1"/>
                </a:solidFill>
                <a:latin typeface="Calibri"/>
                <a:ea typeface="Calibri"/>
                <a:cs typeface="Calibri"/>
                <a:sym typeface="Calibri"/>
              </a:rPr>
              <a:t> :	‘All or nothing’ property. </a:t>
            </a:r>
          </a:p>
          <a:p>
            <a:pPr indent="-393700" lvl="0" marL="457200" marR="0" rtl="0" algn="just">
              <a:lnSpc>
                <a:spcPct val="100000"/>
              </a:lnSpc>
              <a:spcBef>
                <a:spcPts val="520"/>
              </a:spcBef>
              <a:spcAft>
                <a:spcPts val="0"/>
              </a:spcAft>
              <a:buSzPct val="100000"/>
              <a:buFont typeface="Calibri"/>
            </a:pPr>
            <a:r>
              <a:rPr b="1" i="0" lang="en-US" sz="2600" u="sng" cap="none" strike="noStrike">
                <a:solidFill>
                  <a:schemeClr val="dk1"/>
                </a:solidFill>
                <a:latin typeface="Calibri"/>
                <a:ea typeface="Calibri"/>
                <a:cs typeface="Calibri"/>
                <a:sym typeface="Calibri"/>
              </a:rPr>
              <a:t>Consistency</a:t>
            </a:r>
            <a:r>
              <a:rPr b="1" i="0" lang="en-US" sz="2600" u="none" cap="none" strike="noStrike">
                <a:solidFill>
                  <a:schemeClr val="dk1"/>
                </a:solidFill>
                <a:latin typeface="Calibri"/>
                <a:ea typeface="Calibri"/>
                <a:cs typeface="Calibri"/>
                <a:sym typeface="Calibri"/>
              </a:rPr>
              <a:t>	:</a:t>
            </a:r>
            <a:r>
              <a:rPr b="1" lang="en-US" sz="2600">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Must transform database from one consistent state to another.</a:t>
            </a:r>
          </a:p>
          <a:p>
            <a:pPr indent="-393700" lvl="0" marL="457200" marR="0" rtl="0" algn="just">
              <a:lnSpc>
                <a:spcPct val="100000"/>
              </a:lnSpc>
              <a:spcBef>
                <a:spcPts val="520"/>
              </a:spcBef>
              <a:spcAft>
                <a:spcPts val="0"/>
              </a:spcAft>
              <a:buClr>
                <a:schemeClr val="dk1"/>
              </a:buClr>
              <a:buSzPct val="100000"/>
              <a:buFont typeface="Calibri"/>
            </a:pPr>
            <a:r>
              <a:rPr b="1" i="0" lang="en-US" sz="2600" u="sng" cap="none" strike="noStrike">
                <a:solidFill>
                  <a:schemeClr val="dk1"/>
                </a:solidFill>
                <a:latin typeface="Calibri"/>
                <a:ea typeface="Calibri"/>
                <a:cs typeface="Calibri"/>
                <a:sym typeface="Calibri"/>
              </a:rPr>
              <a:t>Isolation</a:t>
            </a:r>
            <a:r>
              <a:rPr b="1" i="0" lang="en-US" sz="2600" u="none" cap="none" strike="noStrike">
                <a:solidFill>
                  <a:schemeClr val="dk1"/>
                </a:solidFill>
                <a:latin typeface="Calibri"/>
                <a:ea typeface="Calibri"/>
                <a:cs typeface="Calibri"/>
                <a:sym typeface="Calibri"/>
              </a:rPr>
              <a:t> 	: Partial effects of incomplete transactions should not be visible to other transactions.</a:t>
            </a:r>
          </a:p>
          <a:p>
            <a:pPr indent="-393700" lvl="0" marL="457200" marR="0" rtl="0" algn="just">
              <a:lnSpc>
                <a:spcPct val="100000"/>
              </a:lnSpc>
              <a:spcBef>
                <a:spcPts val="520"/>
              </a:spcBef>
              <a:spcAft>
                <a:spcPts val="0"/>
              </a:spcAft>
              <a:buClr>
                <a:schemeClr val="dk1"/>
              </a:buClr>
              <a:buSzPct val="100000"/>
              <a:buFont typeface="Calibri"/>
            </a:pPr>
            <a:r>
              <a:rPr b="1" i="0" lang="en-US" sz="2600" u="sng" cap="none" strike="noStrike">
                <a:solidFill>
                  <a:schemeClr val="dk1"/>
                </a:solidFill>
                <a:latin typeface="Calibri"/>
                <a:ea typeface="Calibri"/>
                <a:cs typeface="Calibri"/>
                <a:sym typeface="Calibri"/>
              </a:rPr>
              <a:t>Durability</a:t>
            </a:r>
            <a:r>
              <a:rPr b="1" i="0" lang="en-US" sz="2600" u="none" cap="none" strike="noStrike">
                <a:solidFill>
                  <a:schemeClr val="dk1"/>
                </a:solidFill>
                <a:latin typeface="Calibri"/>
                <a:ea typeface="Calibri"/>
                <a:cs typeface="Calibri"/>
                <a:sym typeface="Calibri"/>
              </a:rPr>
              <a:t>	: Effects of a committed transaction are permanent and must not be lost because of later failure.</a:t>
            </a:r>
          </a:p>
        </p:txBody>
      </p:sp>
      <p:sp>
        <p:nvSpPr>
          <p:cNvPr id="96" name="Shape 96"/>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97" name="Shape 97"/>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81000" y="1296956"/>
            <a:ext cx="8382000" cy="14190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Arial"/>
              <a:buNone/>
            </a:pPr>
            <a:r>
              <a:rPr b="1" lang="en-US" sz="3600"/>
              <a:t>How can the DB guarantee these properties when multiple transactions are running???</a:t>
            </a:r>
          </a:p>
        </p:txBody>
      </p:sp>
      <p:sp>
        <p:nvSpPr>
          <p:cNvPr id="103" name="Shape 103"/>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04" name="Shape 104"/>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81000" y="382587"/>
            <a:ext cx="8382000" cy="554100"/>
          </a:xfrm>
          <a:prstGeom prst="rect">
            <a:avLst/>
          </a:prstGeom>
          <a:noFill/>
          <a:ln>
            <a:noFill/>
          </a:ln>
        </p:spPr>
        <p:txBody>
          <a:bodyPr anchorCtr="0" anchor="ctr" bIns="45700" lIns="91425" rIns="91425" tIns="45700">
            <a:noAutofit/>
          </a:bodyPr>
          <a:lstStyle/>
          <a:p>
            <a:pPr indent="0" lvl="0" marL="0" marR="0" rtl="0" algn="just">
              <a:lnSpc>
                <a:spcPct val="100000"/>
              </a:lnSpc>
              <a:spcBef>
                <a:spcPts val="0"/>
              </a:spcBef>
              <a:spcAft>
                <a:spcPts val="0"/>
              </a:spcAft>
              <a:buClr>
                <a:schemeClr val="dk2"/>
              </a:buClr>
              <a:buSzPct val="25000"/>
              <a:buFont typeface="Arial"/>
              <a:buNone/>
            </a:pPr>
            <a:r>
              <a:rPr b="1" lang="en-US" sz="3600"/>
              <a:t>Solution1: Serial Schedule</a:t>
            </a:r>
            <a:r>
              <a:rPr b="1" i="0" lang="en-US" sz="3600" u="none" cap="none" strike="noStrike">
                <a:solidFill>
                  <a:schemeClr val="dk2"/>
                </a:solidFill>
                <a:latin typeface="Arial"/>
                <a:ea typeface="Arial"/>
                <a:cs typeface="Arial"/>
                <a:sym typeface="Arial"/>
              </a:rPr>
              <a:t> </a:t>
            </a:r>
          </a:p>
        </p:txBody>
      </p:sp>
      <p:sp>
        <p:nvSpPr>
          <p:cNvPr id="110" name="Shape 110"/>
          <p:cNvSpPr txBox="1"/>
          <p:nvPr>
            <p:ph idx="1" type="body"/>
          </p:nvPr>
        </p:nvSpPr>
        <p:spPr>
          <a:xfrm>
            <a:off x="527050" y="1196975"/>
            <a:ext cx="8382000" cy="5015100"/>
          </a:xfrm>
          <a:prstGeom prst="rect">
            <a:avLst/>
          </a:prstGeom>
          <a:noFill/>
          <a:ln>
            <a:noFill/>
          </a:ln>
        </p:spPr>
        <p:txBody>
          <a:bodyPr anchorCtr="0" anchor="t" bIns="45700" lIns="91425" rIns="91425" tIns="45700">
            <a:noAutofit/>
          </a:bodyPr>
          <a:lstStyle/>
          <a:p>
            <a:pPr indent="-355600" lvl="0" marL="457200" rtl="0">
              <a:spcBef>
                <a:spcPts val="0"/>
              </a:spcBef>
              <a:buClr>
                <a:srgbClr val="555555"/>
              </a:buClr>
              <a:buSzPct val="100000"/>
            </a:pPr>
            <a:r>
              <a:rPr lang="en-US" sz="2000">
                <a:solidFill>
                  <a:srgbClr val="555555"/>
                </a:solidFill>
                <a:latin typeface="Calibri"/>
                <a:ea typeface="Calibri"/>
                <a:cs typeface="Calibri"/>
                <a:sym typeface="Calibri"/>
              </a:rPr>
              <a:t>Simplest way to support transaction semantics is to require that each transaction runs to completion before the next one begins</a:t>
            </a:r>
          </a:p>
          <a:p>
            <a:pPr indent="0" lvl="0" marL="0" rtl="0">
              <a:spcBef>
                <a:spcPts val="0"/>
              </a:spcBef>
              <a:buNone/>
            </a:pPr>
            <a:r>
              <a:t/>
            </a:r>
            <a:endParaRPr sz="2000">
              <a:solidFill>
                <a:srgbClr val="555555"/>
              </a:solidFill>
              <a:latin typeface="Calibri"/>
              <a:ea typeface="Calibri"/>
              <a:cs typeface="Calibri"/>
              <a:sym typeface="Calibri"/>
            </a:endParaRPr>
          </a:p>
          <a:p>
            <a:pPr indent="-355600" lvl="0" marL="457200" rtl="0">
              <a:spcBef>
                <a:spcPts val="0"/>
              </a:spcBef>
              <a:buClr>
                <a:srgbClr val="555555"/>
              </a:buClr>
              <a:buSzPct val="100000"/>
            </a:pPr>
            <a:r>
              <a:rPr lang="en-US" sz="2000">
                <a:solidFill>
                  <a:srgbClr val="555555"/>
                </a:solidFill>
                <a:latin typeface="Calibri"/>
                <a:ea typeface="Calibri"/>
                <a:cs typeface="Calibri"/>
                <a:sym typeface="Calibri"/>
              </a:rPr>
              <a:t>A</a:t>
            </a:r>
            <a:r>
              <a:rPr b="1" lang="en-US" sz="2000">
                <a:solidFill>
                  <a:srgbClr val="555555"/>
                </a:solidFill>
                <a:latin typeface="Calibri"/>
                <a:ea typeface="Calibri"/>
                <a:cs typeface="Calibri"/>
                <a:sym typeface="Calibri"/>
              </a:rPr>
              <a:t> </a:t>
            </a:r>
            <a:r>
              <a:rPr b="1" i="1" lang="en-US" sz="2000">
                <a:solidFill>
                  <a:srgbClr val="0000FF"/>
                </a:solidFill>
                <a:latin typeface="Calibri"/>
                <a:ea typeface="Calibri"/>
                <a:cs typeface="Calibri"/>
                <a:sym typeface="Calibri"/>
              </a:rPr>
              <a:t>serial schedule</a:t>
            </a:r>
            <a:r>
              <a:rPr lang="en-US" sz="2000">
                <a:solidFill>
                  <a:srgbClr val="555555"/>
                </a:solidFill>
                <a:latin typeface="Calibri"/>
                <a:ea typeface="Calibri"/>
                <a:cs typeface="Calibri"/>
                <a:sym typeface="Calibri"/>
              </a:rPr>
              <a:t> is a schedule where operations of each transaction are executed consecutively without any interleaved operations from other transactions (each transaction commits before the next one is allowed to begin)</a:t>
            </a:r>
          </a:p>
          <a:p>
            <a:pPr indent="0" lvl="0" marL="0" rtl="0">
              <a:spcBef>
                <a:spcPts val="0"/>
              </a:spcBef>
              <a:buNone/>
            </a:pPr>
            <a:r>
              <a:t/>
            </a:r>
            <a:endParaRPr sz="2000">
              <a:solidFill>
                <a:srgbClr val="555555"/>
              </a:solidFill>
              <a:latin typeface="Calibri"/>
              <a:ea typeface="Calibri"/>
              <a:cs typeface="Calibri"/>
              <a:sym typeface="Calibri"/>
            </a:endParaRPr>
          </a:p>
          <a:p>
            <a:pPr indent="-355600" lvl="0" marL="457200" rtl="0">
              <a:spcBef>
                <a:spcPts val="0"/>
              </a:spcBef>
              <a:buClr>
                <a:srgbClr val="555555"/>
              </a:buClr>
              <a:buSzPct val="100000"/>
            </a:pPr>
            <a:r>
              <a:rPr lang="en-US" sz="2000">
                <a:solidFill>
                  <a:srgbClr val="555555"/>
                </a:solidFill>
                <a:latin typeface="Calibri"/>
                <a:ea typeface="Calibri"/>
                <a:cs typeface="Calibri"/>
                <a:sym typeface="Calibri"/>
              </a:rPr>
              <a:t>This is not a solution for the real world</a:t>
            </a:r>
          </a:p>
          <a:p>
            <a:pPr indent="-355600" lvl="1" marL="914400" rtl="0">
              <a:spcBef>
                <a:spcPts val="0"/>
              </a:spcBef>
              <a:buClr>
                <a:srgbClr val="555555"/>
              </a:buClr>
              <a:buSzPct val="100000"/>
            </a:pPr>
            <a:r>
              <a:rPr lang="en-US">
                <a:solidFill>
                  <a:srgbClr val="555555"/>
                </a:solidFill>
                <a:latin typeface="Calibri"/>
                <a:ea typeface="Calibri"/>
                <a:cs typeface="Calibri"/>
                <a:sym typeface="Calibri"/>
              </a:rPr>
              <a:t>Cannot overlap I/O operations and computation</a:t>
            </a:r>
          </a:p>
          <a:p>
            <a:pPr indent="-355600" lvl="1" marL="914400" rtl="0">
              <a:spcBef>
                <a:spcPts val="0"/>
              </a:spcBef>
              <a:buClr>
                <a:srgbClr val="555555"/>
              </a:buClr>
              <a:buSzPct val="100000"/>
            </a:pPr>
            <a:r>
              <a:rPr lang="en-US">
                <a:solidFill>
                  <a:srgbClr val="555555"/>
                </a:solidFill>
                <a:latin typeface="Calibri"/>
                <a:ea typeface="Calibri"/>
                <a:cs typeface="Calibri"/>
                <a:sym typeface="Calibri"/>
              </a:rPr>
              <a:t>Multiple cores or processors are sitting idle</a:t>
            </a:r>
          </a:p>
          <a:p>
            <a:pPr indent="-355600" lvl="1" marL="914400" rtl="0">
              <a:spcBef>
                <a:spcPts val="0"/>
              </a:spcBef>
              <a:buClr>
                <a:srgbClr val="555555"/>
              </a:buClr>
              <a:buSzPct val="100000"/>
            </a:pPr>
            <a:r>
              <a:rPr lang="en-US">
                <a:solidFill>
                  <a:srgbClr val="555555"/>
                </a:solidFill>
                <a:latin typeface="Calibri"/>
                <a:ea typeface="Calibri"/>
                <a:cs typeface="Calibri"/>
                <a:sym typeface="Calibri"/>
              </a:rPr>
              <a:t>Workload may just be really heavy</a:t>
            </a:r>
          </a:p>
          <a:p>
            <a:pPr indent="-355600" lvl="1" marL="914400" rtl="0">
              <a:spcBef>
                <a:spcPts val="0"/>
              </a:spcBef>
              <a:buClr>
                <a:srgbClr val="555555"/>
              </a:buClr>
              <a:buSzPct val="100000"/>
            </a:pPr>
            <a:r>
              <a:rPr lang="en-US">
                <a:solidFill>
                  <a:srgbClr val="555555"/>
                </a:solidFill>
                <a:latin typeface="Calibri"/>
                <a:ea typeface="Calibri"/>
                <a:cs typeface="Calibri"/>
                <a:sym typeface="Calibri"/>
              </a:rPr>
              <a:t>Response time gets longer</a:t>
            </a:r>
          </a:p>
          <a:p>
            <a:pPr indent="-355600" lvl="1" marL="914400" rtl="0">
              <a:spcBef>
                <a:spcPts val="0"/>
              </a:spcBef>
              <a:buClr>
                <a:srgbClr val="555555"/>
              </a:buClr>
              <a:buSzPct val="100000"/>
            </a:pPr>
            <a:r>
              <a:rPr lang="en-US">
                <a:solidFill>
                  <a:srgbClr val="555555"/>
                </a:solidFill>
                <a:latin typeface="Calibri"/>
                <a:ea typeface="Calibri"/>
                <a:cs typeface="Calibri"/>
                <a:sym typeface="Calibri"/>
              </a:rPr>
              <a:t>Short transactions must wait for long ones to finish</a:t>
            </a:r>
          </a:p>
        </p:txBody>
      </p:sp>
      <p:sp>
        <p:nvSpPr>
          <p:cNvPr id="111" name="Shape 111"/>
          <p:cNvSpPr txBox="1"/>
          <p:nvPr/>
        </p:nvSpPr>
        <p:spPr>
          <a:xfrm>
            <a:off x="3124200" y="6400800"/>
            <a:ext cx="3200400" cy="274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Times New Roman"/>
              <a:buNone/>
            </a:pPr>
            <a:r>
              <a:t/>
            </a:r>
            <a:endParaRPr/>
          </a:p>
        </p:txBody>
      </p:sp>
      <p:sp>
        <p:nvSpPr>
          <p:cNvPr id="112" name="Shape 112"/>
          <p:cNvSpPr txBox="1"/>
          <p:nvPr/>
        </p:nvSpPr>
        <p:spPr>
          <a:xfrm>
            <a:off x="8542336" y="6310312"/>
            <a:ext cx="601800" cy="457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fld id="{00000000-1234-1234-1234-123412341234}" type="slidenum">
              <a:rPr b="0" i="0" lang="en-US" sz="1800" u="none">
                <a:solidFill>
                  <a:schemeClr val="dk1"/>
                </a:solidFill>
                <a:latin typeface="Times New Roman"/>
                <a:ea typeface="Times New Roman"/>
                <a:cs typeface="Times New Roman"/>
                <a:sym typeface="Times New Roman"/>
              </a:rPr>
              <a:t>‹#›</a:t>
            </a:fld>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3_Clarity">
  <a:themeElements>
    <a:clrScheme name="default">
      <a:dk1>
        <a:srgbClr val="292934"/>
      </a:dk1>
      <a:lt1>
        <a:srgbClr val="FFFFFF"/>
      </a:lt1>
      <a:dk2>
        <a:srgbClr val="D2533C"/>
      </a:dk2>
      <a:lt2>
        <a:srgbClr val="F3F2DC"/>
      </a:lt2>
      <a:accent1>
        <a:srgbClr val="93A299"/>
      </a:accent1>
      <a:accent2>
        <a:srgbClr val="AD8F67"/>
      </a:accent2>
      <a:accent3>
        <a:srgbClr val="FFFFFF"/>
      </a:accent3>
      <a:accent4>
        <a:srgbClr val="93A299"/>
      </a:accent4>
      <a:accent5>
        <a:srgbClr val="AD8F67"/>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