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Josefin Slab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JosefinSlab-regular.fntdata"/><Relationship Id="rId41" Type="http://schemas.openxmlformats.org/officeDocument/2006/relationships/slide" Target="slides/slide37.xml"/><Relationship Id="rId44" Type="http://schemas.openxmlformats.org/officeDocument/2006/relationships/font" Target="fonts/JosefinSlab-italic.fntdata"/><Relationship Id="rId43" Type="http://schemas.openxmlformats.org/officeDocument/2006/relationships/font" Target="fonts/JosefinSlab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JosefinSla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relevant concepts from requirements spec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Nouns describe entities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Verbs describe relationships between entities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Josefin Slab"/>
                <a:ea typeface="Josefin Slab"/>
                <a:cs typeface="Josefin Slab"/>
                <a:sym typeface="Josefin Slab"/>
              </a:rPr>
              <a:t>Conceptual Database Design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Adapted from Chapter 16 (Connolly &amp; Begg)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Step5: Identify</a:t>
            </a:r>
            <a:r>
              <a:rPr lang="en"/>
              <a:t> Hierarchical Relationships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/>
              <a:t>Generalization (Is-a) allows us to represent super and subclasses for an entity type.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Participation - all members of the superclass must fall into a subclass {Mandatory | Optional}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Disjoint - subclasses do not share members {And | Or}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/>
              <a:t>Composition (Part-of) allows us to represent an entity type that composes another entity type (strong ownership).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/>
              <a:t>Aggregation (Has-a) allows us to represent  an entity type that has a collection of another entity type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Step6: </a:t>
            </a:r>
            <a:r>
              <a:rPr lang="en"/>
              <a:t>Check Model for Redundancy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/>
              <a:t>Review 1-1 relationships to ensure the entity types are really different entity types and not synonyms.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200"/>
              <a:t>Remove redundant relationships: relationships that provide the same information as another relationship.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200"/>
              <a:t>Multiple paths between entity types are a potential source for redundancy 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200"/>
              <a:t>Consider time and its effect on each relationship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Some relationships may seem redundant but really are necessary due to changes in relationships due to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Step7: </a:t>
            </a:r>
            <a:r>
              <a:rPr lang="en"/>
              <a:t>Validate Conceptual Model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The conceptual data model must provide a response for all user defined transactions.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If model cannot provide an answer, the conceptual model is  not complete.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Two methods that use two different representations of data model: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Textual description of the user transaction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Transaction pathway through the conceptual model to retrieve response for the transaction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Step8: </a:t>
            </a:r>
            <a:r>
              <a:rPr lang="en"/>
              <a:t>Review conceptual model with user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Must get sign-off from the user that the model capture all necessary data.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Implies user has verified all transactions can be answered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Requirement Specifications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03850" y="795057"/>
            <a:ext cx="87999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university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composed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departments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Academic departments (such as the Mathematics and Drama departments) are responsible for offering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courses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Non-academic departments (such as the Admissions and Dining Hall departments) are responsible for the other tasks that keep the university running.</a:t>
            </a:r>
            <a:r>
              <a:rPr lang="en"/>
              <a:t>				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the university has a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graduation year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majors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a particular department. Each year, the students who have not yet graduated enroll in zero or more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courses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A course may not be offered in a given year; but if it is offered, it can have one or more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sections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each of which is taught by a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professor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A student enrolls in a particular section of each desired course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Example: Requirement Specifications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0950" y="795050"/>
            <a:ext cx="90585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student is allowed to have one car on campus. In order to park on campus, the student must request a parking permit from the Campus Security department. To avoid misuse, a parking permit lists the license plate and model of the car.</a:t>
            </a:r>
            <a:r>
              <a:rPr lang="en"/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database should: 			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allow students to declare and change major department;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keep track of parking permits;</a:t>
            </a:r>
            <a:r>
              <a:rPr lang="en" sz="2200"/>
              <a:t>					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allow departments, at the beginning of each year, specify how many sections of each course are offered for that year, and who will teach each section;</a:t>
            </a:r>
            <a:r>
              <a:rPr lang="en" sz="2200"/>
              <a:t>			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	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allow current students to enroll in sections each year;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allow professors to assign grades to students in their sections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-34450" y="198950"/>
            <a:ext cx="9144000" cy="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Identifying Entities, Attributes, and Relationships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49" y="1048200"/>
            <a:ext cx="6823674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Diagram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list of nouns and verbs yield initial diagram: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25" y="1541437"/>
            <a:ext cx="7010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Inadequate Relationships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78250" y="718850"/>
            <a:ext cx="89313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Relationships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describe how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entities connect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record we can follow relationships  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majors in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get to corresponding </a:t>
            </a: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DEPT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entity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enrolls in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get all </a:t>
            </a: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SECTION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entities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enrolls in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get all </a:t>
            </a: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entities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What if we had chosen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STUDENT enrolls in COURSE ?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Make sure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relationships convey intended meaning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425450"/>
            <a:ext cx="5797575" cy="4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55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Chapter 16</a:t>
            </a:r>
            <a:r>
              <a:rPr lang="en"/>
              <a:t>: Objectives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800"/>
              </a:spcBef>
              <a:buSzPct val="100000"/>
              <a:buAutoNum type="arabicPeriod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use Entity–Relationship (ER) modeling to build a conceptual data model based on the data requirements of an enterprise.</a:t>
            </a:r>
          </a:p>
          <a:p>
            <a:pPr indent="-406400" lvl="0" marL="457200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validate the resultant conceptual model to ensure it is a true and accurate representation of the data requirements enterprise.</a:t>
            </a:r>
          </a:p>
          <a:p>
            <a:pPr indent="-4064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End-users play an integral role throughout the process of conceptual database design.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679850" cy="43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Inadequate Relationships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78250" y="587100"/>
            <a:ext cx="8931300" cy="33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Exhaustively consider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every path</a:t>
            </a:r>
          </a:p>
          <a:p>
            <a:pPr indent="-381000" lvl="0" marL="457200" rtl="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Make sure diagram captures desired information</a:t>
            </a:r>
          </a:p>
          <a:p>
            <a:pPr indent="-381000" lvl="0" marL="457200" rtl="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couple more inadequate relationships:</a:t>
            </a:r>
            <a:r>
              <a:rPr lang="en"/>
              <a:t>		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receives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captures grade for each student but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not section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assigns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captures grades prof gave but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no student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or 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50" y="2992800"/>
            <a:ext cx="6391275" cy="19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Inadequate Relationships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This happened because we oversimplified requirement spec interpretation</a:t>
            </a:r>
            <a:r>
              <a:rPr lang="en" sz="3000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– “student receives grades”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 • “student receives grade </a:t>
            </a: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for an enrolled section”</a:t>
            </a:r>
            <a:r>
              <a:rPr lang="en" sz="3000"/>
              <a:t>	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– “professor assigns grade”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• “professors to assign grades </a:t>
            </a: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to students in their section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Relationships involving &gt;= 2 entities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Involve three or more entities, 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&gt;2 nouns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e.g.: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“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receives 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for an enrolled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“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assigns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"/>
              <a:t>						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Consider</a:t>
            </a:r>
          </a:p>
          <a:p>
            <a:pPr indent="-228600" lvl="0" marL="457200" rtl="0">
              <a:spcBef>
                <a:spcPts val="0"/>
              </a:spcBef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ways to represent multi-way relationships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25" y="1994125"/>
            <a:ext cx="3764849" cy="5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537" y="3045012"/>
            <a:ext cx="36671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525" y="3189275"/>
            <a:ext cx="34692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0" y="152400"/>
            <a:ext cx="78068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Redundant Relationships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assigns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relationship is also redundant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 	 	 	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Describes who assigned each grade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But PROF assigns all the grades of a SECTION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We know PROF of each SECTION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Don’t need each assignment, just PROF of section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850" y="915025"/>
            <a:ext cx="4076125" cy="18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Redundant Relationships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all sections a student is enrolled in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-- enrolls in --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SECTION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Redundant with  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GRADE_ASSIGNMENT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SECTION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25" y="2091950"/>
            <a:ext cx="6781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All Relationships for Redundancy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78250" y="718857"/>
            <a:ext cx="87999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Consider relationship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majors in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33333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Check redundancy with STUDENT, GRADE_ASSIGNMENT, SECTION, COURSE, DEPT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33333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this path describes the DEPT, offering the COURSE, as opposed to the STUDENT’s major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33333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So,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majors in is not redundant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194000"/>
            <a:ext cx="63531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600"/>
            <a:ext cx="8520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Entities vs. Attributes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6850" y="337850"/>
            <a:ext cx="9242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Depending on the domain, a noun can be an entity or an attribute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Consider a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Attribute if we only care about the name as part of a course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Entity If we need to maintain an official list of professors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Same thing for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departments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– If we want to keep track of all departments, it’s an entity</a:t>
            </a:r>
            <a:r>
              <a:rPr lang="en" sz="2600"/>
              <a:t>	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Represent a noun as a class if we want to keep an explicit list of its entities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Design Methodology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main phases:</a:t>
            </a:r>
          </a:p>
          <a:p>
            <a:pPr indent="-406400" lvl="0" marL="457200" rtl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Conceptual database design</a:t>
            </a:r>
          </a:p>
          <a:p>
            <a:pPr indent="-406400" lvl="0" marL="457200" rtl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database design</a:t>
            </a:r>
          </a:p>
          <a:p>
            <a:pPr indent="-406400" lvl="0" marL="457200" rtl="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database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Entities vs. Attributes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6850" y="490250"/>
            <a:ext cx="90972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All nouns can’t be entities.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Nouns for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real life entities are “classes”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, e.g., student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Nouns for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values are attributes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, e.g., year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But it really depends on the level of abstraction we choose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Consider a </a:t>
            </a: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license plate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– Do we just care about the value of plate (attribute)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– Or do  we care about several aspects, i.e., state, design, physical condition (entity)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Entities vs. Attributes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6850" y="3630000"/>
            <a:ext cx="9097200" cy="9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Let’s convert the following entities to attributes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GRADE , PROF , YEAR , LICENSE_PLATE , CAR_MODEL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		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37" y="601225"/>
            <a:ext cx="69056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Deriving Attributes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6850" y="657225"/>
            <a:ext cx="9097200" cy="40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GRADE is only related to ENROLL</a:t>
            </a:r>
          </a:p>
          <a:p>
            <a:pPr indent="-3937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We add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to ENROLL and remove the GRADE entity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PROF is only related to SECTION</a:t>
            </a:r>
          </a:p>
          <a:p>
            <a:pPr indent="-3937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We add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prof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to SECTION and remove the PROF entity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LICENSE_PLATE &amp; CAR_MODEL are only related to PERMIT</a:t>
            </a:r>
          </a:p>
          <a:p>
            <a:pPr indent="-3937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We add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licensePlate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carModel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to PERMIT and remove those entities</a:t>
            </a: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YEAR related to both STUDENT and SECTION</a:t>
            </a:r>
          </a:p>
          <a:p>
            <a:pPr indent="-3937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We add </a:t>
            </a:r>
            <a:r>
              <a:rPr i="1" lang="en" sz="2600">
                <a:latin typeface="Calibri"/>
                <a:ea typeface="Calibri"/>
                <a:cs typeface="Calibri"/>
                <a:sym typeface="Calibri"/>
              </a:rPr>
              <a:t>year 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to both entities and remove the YEAR entity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Entities vs. Attributes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-89150" y="566450"/>
            <a:ext cx="9233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 After converting the following entites to attributes: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GRADE, PROF,</a:t>
            </a:r>
            <a:r>
              <a:rPr lang="en" sz="1100"/>
              <a:t>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YEAR, LICENSE_PLATE, CAR_MODEL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50" y="2124062"/>
            <a:ext cx="69532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Additional Attributes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5" y="1986725"/>
            <a:ext cx="7029450" cy="32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0" y="866000"/>
            <a:ext cx="85581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Often requirements are incomplete and do not contain necessary entities or attributes</a:t>
            </a:r>
            <a:r>
              <a:rPr lang="en" sz="2400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Obvious attributes + Assumed attributes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Example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6850" y="809625"/>
            <a:ext cx="9097200" cy="40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Vehicles</a:t>
            </a: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may be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parked in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garage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. Every garage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. Some vehicles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cars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, and some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boats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. Every vehicle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 unique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vin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(vehicle identification number) and a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power rating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(in horsepower). A vehicle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owner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. A car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number of tires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. A boat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number of propellers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and may </a:t>
            </a:r>
            <a:r>
              <a:rPr lang="en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" sz="3200" u="sng">
                <a:latin typeface="Calibri"/>
                <a:ea typeface="Calibri"/>
                <a:cs typeface="Calibri"/>
                <a:sym typeface="Calibri"/>
              </a:rPr>
              <a:t>name.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01450"/>
            <a:ext cx="8077200" cy="40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Critical Success Factors in Database Design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interactively with the users as much as possible.</a:t>
            </a:r>
          </a:p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a structured methodology throughout the data modeling process.</a:t>
            </a:r>
          </a:p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Incorporate structural and integrity considerations into the data models.</a:t>
            </a:r>
          </a:p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conceptualization, normalization, and transaction validation techniques into the data modeling methodology.</a:t>
            </a:r>
          </a:p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diagrams to represent as much of the data models as possible.</a:t>
            </a:r>
          </a:p>
          <a:p>
            <a:pPr indent="-3810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33333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willing to repeat steps.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Database Modeling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87500"/>
              <a:buFont typeface="Calibri"/>
              <a:buChar char="●"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process of constructing a model of the data used in an enterprise, independent of </a:t>
            </a:r>
            <a:r>
              <a:rPr b="1" i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physical considerations.</a:t>
            </a:r>
          </a:p>
          <a:p>
            <a:pPr lvl="0" rtl="0">
              <a:lnSpc>
                <a:spcPct val="90000"/>
              </a:lnSpc>
              <a:spcBef>
                <a:spcPts val="700"/>
              </a:spcBef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Conceptual database design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78250" y="718850"/>
            <a:ext cx="7028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entity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attributes / I</a:t>
            </a:r>
            <a:r>
              <a:rPr lang="en" sz="2200"/>
              <a:t>dentify the attribute domains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candidate keys and primary key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Apply generalization (is-a), aggregation (has-a), composition (part-of) -Optional Step-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Check model for dependency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Validate conceptual model against user transactions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Review model with user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299650" y="871250"/>
            <a:ext cx="1696500" cy="267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Covered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306550" y="3598850"/>
            <a:ext cx="1682700" cy="132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Not Covered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Step1: </a:t>
            </a:r>
            <a:r>
              <a:rPr lang="en"/>
              <a:t>Identify Entities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nouns in the user requirement specification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Entities should be major objects NOT properties of other objects.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Objects that have existence in their own right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Look for entity types that may be synonyms of each other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Document the synonyms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All entity names should be well descriptive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Step2: </a:t>
            </a:r>
            <a:r>
              <a:rPr lang="en"/>
              <a:t>Identify Relationships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verbs in the user requirement specification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Classify relationships as complex, binary or recursive.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Determine the multiplicity of each relationship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Check for fan and chasm traps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Document and assign meaningful names to the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1050" y="-87375"/>
            <a:ext cx="9018600" cy="8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Step3: </a:t>
            </a:r>
            <a:r>
              <a:rPr lang="en"/>
              <a:t>Identify Attributes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8250" y="8712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properties or the qualities of the entity types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Classify each attribute as: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Simple versus composite attribute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Single versus multi-valued attribute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Derived attribute (ensure attribute can be derived from given attributes)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Step4: Identify</a:t>
            </a:r>
            <a:r>
              <a:rPr lang="en"/>
              <a:t> Candidate &amp; Primary Keys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78250" y="718850"/>
            <a:ext cx="84258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Identify the candidate keys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Choose the primary key from the candidate keys that are: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Candidate key with the minimal set of attributes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Candidate key that is least likely to be updated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Candidate key with the fewest number of bytes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Candidate key with the lowest maximum value</a:t>
            </a:r>
          </a:p>
          <a:p>
            <a:pPr indent="-3683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200"/>
              <a:t>Candidate key that is easiest to manipulate for a user.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All other candidate keys are designated as alternate keys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Be willing to add new attributes that provide uniqueness if the current candidate keys are composite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Make sure that keys are properly identified for weak entity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